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307" r:id="rId2"/>
    <p:sldId id="375" r:id="rId3"/>
    <p:sldId id="312" r:id="rId4"/>
    <p:sldId id="376" r:id="rId5"/>
    <p:sldId id="435" r:id="rId6"/>
    <p:sldId id="437" r:id="rId7"/>
    <p:sldId id="438" r:id="rId8"/>
    <p:sldId id="439" r:id="rId9"/>
    <p:sldId id="440" r:id="rId10"/>
    <p:sldId id="441" r:id="rId11"/>
    <p:sldId id="442" r:id="rId12"/>
    <p:sldId id="443" r:id="rId13"/>
    <p:sldId id="444" r:id="rId14"/>
    <p:sldId id="445" r:id="rId15"/>
    <p:sldId id="446" r:id="rId16"/>
    <p:sldId id="447" r:id="rId17"/>
    <p:sldId id="448" r:id="rId18"/>
    <p:sldId id="449" r:id="rId19"/>
    <p:sldId id="450" r:id="rId20"/>
    <p:sldId id="451" r:id="rId21"/>
    <p:sldId id="452" r:id="rId22"/>
    <p:sldId id="454" r:id="rId23"/>
    <p:sldId id="456" r:id="rId24"/>
    <p:sldId id="455" r:id="rId25"/>
    <p:sldId id="457" r:id="rId26"/>
    <p:sldId id="458" r:id="rId27"/>
    <p:sldId id="459" r:id="rId28"/>
    <p:sldId id="460" r:id="rId29"/>
    <p:sldId id="462" r:id="rId30"/>
    <p:sldId id="461" r:id="rId31"/>
    <p:sldId id="463" r:id="rId32"/>
    <p:sldId id="464" r:id="rId33"/>
    <p:sldId id="465" r:id="rId34"/>
    <p:sldId id="466" r:id="rId35"/>
    <p:sldId id="467" r:id="rId36"/>
    <p:sldId id="468" r:id="rId37"/>
    <p:sldId id="469" r:id="rId38"/>
    <p:sldId id="470" r:id="rId39"/>
    <p:sldId id="471" r:id="rId40"/>
    <p:sldId id="472" r:id="rId41"/>
    <p:sldId id="473" r:id="rId42"/>
    <p:sldId id="474" r:id="rId43"/>
    <p:sldId id="475" r:id="rId44"/>
    <p:sldId id="476" r:id="rId45"/>
    <p:sldId id="477" r:id="rId46"/>
    <p:sldId id="478"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13AD"/>
    <a:srgbClr val="2913F5"/>
    <a:srgbClr val="FF00FF"/>
    <a:srgbClr val="010001"/>
    <a:srgbClr val="FF9900"/>
    <a:srgbClr val="FFCC00"/>
    <a:srgbClr val="FFFF6D"/>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30" autoAdjust="0"/>
    <p:restoredTop sz="93557" autoAdjust="0"/>
  </p:normalViewPr>
  <p:slideViewPr>
    <p:cSldViewPr snapToGrid="0">
      <p:cViewPr varScale="1">
        <p:scale>
          <a:sx n="57" d="100"/>
          <a:sy n="57" d="100"/>
        </p:scale>
        <p:origin x="1048" y="36"/>
      </p:cViewPr>
      <p:guideLst>
        <p:guide orient="horz" pos="2160"/>
        <p:guide pos="3840"/>
      </p:guideLst>
    </p:cSldViewPr>
  </p:slideViewPr>
  <p:outlineViewPr>
    <p:cViewPr>
      <p:scale>
        <a:sx n="33" d="100"/>
        <a:sy n="33" d="100"/>
      </p:scale>
      <p:origin x="0" y="-14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 Id="rId4" Type="http://schemas.openxmlformats.org/officeDocument/2006/relationships/image" Target="../media/image38.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emf"/><Relationship Id="rId4"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image" Target="../media/image59.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1.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613EDC-4C19-41EF-9ACF-BB23C82C8144}" type="datetimeFigureOut">
              <a:rPr lang="en-US" smtClean="0"/>
              <a:t>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398CA-5ECB-412E-9B40-62C45E6A3BD8}" type="slidenum">
              <a:rPr lang="en-US" smtClean="0"/>
              <a:t>‹#›</a:t>
            </a:fld>
            <a:endParaRPr lang="en-US"/>
          </a:p>
        </p:txBody>
      </p:sp>
    </p:spTree>
    <p:extLst>
      <p:ext uri="{BB962C8B-B14F-4D97-AF65-F5344CB8AC3E}">
        <p14:creationId xmlns:p14="http://schemas.microsoft.com/office/powerpoint/2010/main" val="3094597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a:t>Giả sử đồng hồ đo quãng đường trên ô tô của chúng ta bị hỏng và chúng ta muốn ước tính quãng đường đã đi trong khoảng thời gian 30 giây. Chúng tôi ghi chỉ số của đồng hồ tốc độ cứ sau 5 giây và ghi lại vào bảng sau:</a:t>
            </a:r>
            <a:endParaRPr lang="en-US" b="0"/>
          </a:p>
        </p:txBody>
      </p:sp>
      <p:sp>
        <p:nvSpPr>
          <p:cNvPr id="4" name="Slide Number Placeholder 3"/>
          <p:cNvSpPr>
            <a:spLocks noGrp="1"/>
          </p:cNvSpPr>
          <p:nvPr>
            <p:ph type="sldNum" sz="quarter" idx="5"/>
          </p:nvPr>
        </p:nvSpPr>
        <p:spPr/>
        <p:txBody>
          <a:bodyPr/>
          <a:lstStyle/>
          <a:p>
            <a:fld id="{73E398CA-5ECB-412E-9B40-62C45E6A3BD8}" type="slidenum">
              <a:rPr lang="en-US" smtClean="0"/>
              <a:t>21</a:t>
            </a:fld>
            <a:endParaRPr lang="en-US"/>
          </a:p>
        </p:txBody>
      </p:sp>
    </p:spTree>
    <p:extLst>
      <p:ext uri="{BB962C8B-B14F-4D97-AF65-F5344CB8AC3E}">
        <p14:creationId xmlns:p14="http://schemas.microsoft.com/office/powerpoint/2010/main" val="1099119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precise definition of a definite integral.</a:t>
            </a:r>
          </a:p>
          <a:p>
            <a:r>
              <a:rPr lang="en-US"/>
              <a:t>The definition of an integrable function.</a:t>
            </a:r>
          </a:p>
          <a:p>
            <a:r>
              <a:rPr lang="en-US"/>
              <a:t>The concept of “area” and “signed area”.</a:t>
            </a:r>
          </a:p>
        </p:txBody>
      </p:sp>
      <p:sp>
        <p:nvSpPr>
          <p:cNvPr id="4" name="Slide Number Placeholder 3"/>
          <p:cNvSpPr>
            <a:spLocks noGrp="1"/>
          </p:cNvSpPr>
          <p:nvPr>
            <p:ph type="sldNum" sz="quarter" idx="5"/>
          </p:nvPr>
        </p:nvSpPr>
        <p:spPr/>
        <p:txBody>
          <a:bodyPr/>
          <a:lstStyle/>
          <a:p>
            <a:fld id="{73E398CA-5ECB-412E-9B40-62C45E6A3BD8}" type="slidenum">
              <a:rPr lang="en-US" smtClean="0"/>
              <a:t>22</a:t>
            </a:fld>
            <a:endParaRPr lang="en-US"/>
          </a:p>
        </p:txBody>
      </p:sp>
    </p:spTree>
    <p:extLst>
      <p:ext uri="{BB962C8B-B14F-4D97-AF65-F5344CB8AC3E}">
        <p14:creationId xmlns:p14="http://schemas.microsoft.com/office/powerpoint/2010/main" val="470905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a:latin typeface="Arial" panose="020B0604020202020204" pitchFamily="34" charset="0"/>
              </a:rPr>
              <a:t>The geometric and comparison properties of definite integrals, developed as statements about area.</a:t>
            </a:r>
          </a:p>
          <a:p>
            <a:endParaRPr lang="en-US"/>
          </a:p>
        </p:txBody>
      </p:sp>
      <p:sp>
        <p:nvSpPr>
          <p:cNvPr id="4" name="Slide Number Placeholder 3"/>
          <p:cNvSpPr>
            <a:spLocks noGrp="1"/>
          </p:cNvSpPr>
          <p:nvPr>
            <p:ph type="sldNum" sz="quarter" idx="5"/>
          </p:nvPr>
        </p:nvSpPr>
        <p:spPr/>
        <p:txBody>
          <a:bodyPr/>
          <a:lstStyle/>
          <a:p>
            <a:fld id="{73E398CA-5ECB-412E-9B40-62C45E6A3BD8}" type="slidenum">
              <a:rPr lang="en-US" smtClean="0"/>
              <a:t>36</a:t>
            </a:fld>
            <a:endParaRPr lang="en-US"/>
          </a:p>
        </p:txBody>
      </p:sp>
    </p:spTree>
    <p:extLst>
      <p:ext uri="{BB962C8B-B14F-4D97-AF65-F5344CB8AC3E}">
        <p14:creationId xmlns:p14="http://schemas.microsoft.com/office/powerpoint/2010/main" val="26647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precise definition of a definite integral.</a:t>
            </a:r>
          </a:p>
          <a:p>
            <a:r>
              <a:rPr lang="en-US"/>
              <a:t>The definition of an integrable function.</a:t>
            </a:r>
          </a:p>
          <a:p>
            <a:r>
              <a:rPr lang="en-US"/>
              <a:t>The concept of “area” and “signed area”.</a:t>
            </a:r>
          </a:p>
        </p:txBody>
      </p:sp>
      <p:sp>
        <p:nvSpPr>
          <p:cNvPr id="4" name="Slide Number Placeholder 3"/>
          <p:cNvSpPr>
            <a:spLocks noGrp="1"/>
          </p:cNvSpPr>
          <p:nvPr>
            <p:ph type="sldNum" sz="quarter" idx="5"/>
          </p:nvPr>
        </p:nvSpPr>
        <p:spPr/>
        <p:txBody>
          <a:bodyPr/>
          <a:lstStyle/>
          <a:p>
            <a:fld id="{73E398CA-5ECB-412E-9B40-62C45E6A3BD8}" type="slidenum">
              <a:rPr lang="en-US" smtClean="0"/>
              <a:t>37</a:t>
            </a:fld>
            <a:endParaRPr lang="en-US"/>
          </a:p>
        </p:txBody>
      </p:sp>
    </p:spTree>
    <p:extLst>
      <p:ext uri="{BB962C8B-B14F-4D97-AF65-F5344CB8AC3E}">
        <p14:creationId xmlns:p14="http://schemas.microsoft.com/office/powerpoint/2010/main" val="4219093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DF12A-6BB7-4945-802B-69FBC440EF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9C0FBF-2DA9-4131-BC3F-022D915E9A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35B5C4-AD1F-4A24-BD73-FB63D6A942EB}"/>
              </a:ext>
            </a:extLst>
          </p:cNvPr>
          <p:cNvSpPr>
            <a:spLocks noGrp="1"/>
          </p:cNvSpPr>
          <p:nvPr>
            <p:ph type="dt" sz="half" idx="10"/>
          </p:nvPr>
        </p:nvSpPr>
        <p:spPr/>
        <p:txBody>
          <a:bodyPr/>
          <a:lstStyle/>
          <a:p>
            <a:fld id="{99012C0E-B9A4-4576-943D-75CA6F86F596}" type="datetimeFigureOut">
              <a:rPr lang="en-US" smtClean="0"/>
              <a:t>2/7/2023</a:t>
            </a:fld>
            <a:endParaRPr lang="en-US"/>
          </a:p>
        </p:txBody>
      </p:sp>
      <p:sp>
        <p:nvSpPr>
          <p:cNvPr id="5" name="Footer Placeholder 4">
            <a:extLst>
              <a:ext uri="{FF2B5EF4-FFF2-40B4-BE49-F238E27FC236}">
                <a16:creationId xmlns:a16="http://schemas.microsoft.com/office/drawing/2014/main" id="{439C2600-BDD0-4FCB-8E60-310ED36D33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D502A-647B-4388-BC8C-65EC5404929C}"/>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311088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39EB9-0FCC-4B16-B2F0-786011CAF4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86984A-8540-4D1C-87BE-DDA4F99651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A7B267-0CBA-45E1-9288-A75F0AF03EA0}"/>
              </a:ext>
            </a:extLst>
          </p:cNvPr>
          <p:cNvSpPr>
            <a:spLocks noGrp="1"/>
          </p:cNvSpPr>
          <p:nvPr>
            <p:ph type="dt" sz="half" idx="10"/>
          </p:nvPr>
        </p:nvSpPr>
        <p:spPr/>
        <p:txBody>
          <a:bodyPr/>
          <a:lstStyle/>
          <a:p>
            <a:fld id="{99012C0E-B9A4-4576-943D-75CA6F86F596}" type="datetimeFigureOut">
              <a:rPr lang="en-US" smtClean="0"/>
              <a:t>2/7/2023</a:t>
            </a:fld>
            <a:endParaRPr lang="en-US"/>
          </a:p>
        </p:txBody>
      </p:sp>
      <p:sp>
        <p:nvSpPr>
          <p:cNvPr id="5" name="Footer Placeholder 4">
            <a:extLst>
              <a:ext uri="{FF2B5EF4-FFF2-40B4-BE49-F238E27FC236}">
                <a16:creationId xmlns:a16="http://schemas.microsoft.com/office/drawing/2014/main" id="{38711404-7300-4F67-BCF8-C7DDFA513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9B797-6EC0-40DA-806A-AF8B13173BAB}"/>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1833878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D845DE-40CE-4653-9764-1584DDC737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CD300A-E641-47BF-BC16-E46059BF30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E64D7-BF6D-4250-A4B6-DAD458B10617}"/>
              </a:ext>
            </a:extLst>
          </p:cNvPr>
          <p:cNvSpPr>
            <a:spLocks noGrp="1"/>
          </p:cNvSpPr>
          <p:nvPr>
            <p:ph type="dt" sz="half" idx="10"/>
          </p:nvPr>
        </p:nvSpPr>
        <p:spPr/>
        <p:txBody>
          <a:bodyPr/>
          <a:lstStyle/>
          <a:p>
            <a:fld id="{99012C0E-B9A4-4576-943D-75CA6F86F596}" type="datetimeFigureOut">
              <a:rPr lang="en-US" smtClean="0"/>
              <a:t>2/7/2023</a:t>
            </a:fld>
            <a:endParaRPr lang="en-US"/>
          </a:p>
        </p:txBody>
      </p:sp>
      <p:sp>
        <p:nvSpPr>
          <p:cNvPr id="5" name="Footer Placeholder 4">
            <a:extLst>
              <a:ext uri="{FF2B5EF4-FFF2-40B4-BE49-F238E27FC236}">
                <a16:creationId xmlns:a16="http://schemas.microsoft.com/office/drawing/2014/main" id="{C45397E9-6F31-47E1-B67A-EF9ABBD75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E2640-163D-4D43-9514-7F455F193E7C}"/>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355016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A6DE7-5F7E-458E-A36F-AC9137E311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93FFA9-654C-436F-B4BA-F4BA6097EB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32755-B7CB-4BCA-A653-DCD6E0C9A843}"/>
              </a:ext>
            </a:extLst>
          </p:cNvPr>
          <p:cNvSpPr>
            <a:spLocks noGrp="1"/>
          </p:cNvSpPr>
          <p:nvPr>
            <p:ph type="dt" sz="half" idx="10"/>
          </p:nvPr>
        </p:nvSpPr>
        <p:spPr/>
        <p:txBody>
          <a:bodyPr/>
          <a:lstStyle/>
          <a:p>
            <a:fld id="{99012C0E-B9A4-4576-943D-75CA6F86F596}" type="datetimeFigureOut">
              <a:rPr lang="en-US" smtClean="0"/>
              <a:t>2/7/2023</a:t>
            </a:fld>
            <a:endParaRPr lang="en-US"/>
          </a:p>
        </p:txBody>
      </p:sp>
      <p:sp>
        <p:nvSpPr>
          <p:cNvPr id="5" name="Footer Placeholder 4">
            <a:extLst>
              <a:ext uri="{FF2B5EF4-FFF2-40B4-BE49-F238E27FC236}">
                <a16:creationId xmlns:a16="http://schemas.microsoft.com/office/drawing/2014/main" id="{6959F8FD-69BC-41B9-BC92-1A507E748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9D471-D2DA-4387-8648-C190DC622905}"/>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2374747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30458-3E4F-4F4C-8B89-443D51DE3E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B54487-CD45-4F2C-9E13-88FE5BFF58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768B87-06A1-4AD1-9BB2-FA6A34F28CA1}"/>
              </a:ext>
            </a:extLst>
          </p:cNvPr>
          <p:cNvSpPr>
            <a:spLocks noGrp="1"/>
          </p:cNvSpPr>
          <p:nvPr>
            <p:ph type="dt" sz="half" idx="10"/>
          </p:nvPr>
        </p:nvSpPr>
        <p:spPr/>
        <p:txBody>
          <a:bodyPr/>
          <a:lstStyle/>
          <a:p>
            <a:fld id="{99012C0E-B9A4-4576-943D-75CA6F86F596}" type="datetimeFigureOut">
              <a:rPr lang="en-US" smtClean="0"/>
              <a:t>2/7/2023</a:t>
            </a:fld>
            <a:endParaRPr lang="en-US"/>
          </a:p>
        </p:txBody>
      </p:sp>
      <p:sp>
        <p:nvSpPr>
          <p:cNvPr id="5" name="Footer Placeholder 4">
            <a:extLst>
              <a:ext uri="{FF2B5EF4-FFF2-40B4-BE49-F238E27FC236}">
                <a16:creationId xmlns:a16="http://schemas.microsoft.com/office/drawing/2014/main" id="{5E029A3F-5F1A-4C03-ADDA-4423237861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6162E-BBEC-4396-B10D-F926E89F21D6}"/>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4201608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DA33-503B-45E3-8CB2-3A52BC4A37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8B19-6BAB-40F3-A2D3-1561C24EEA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2FD55D-138C-4F97-A0FA-B360383998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705766-BC00-47D8-A682-C85320469BA9}"/>
              </a:ext>
            </a:extLst>
          </p:cNvPr>
          <p:cNvSpPr>
            <a:spLocks noGrp="1"/>
          </p:cNvSpPr>
          <p:nvPr>
            <p:ph type="dt" sz="half" idx="10"/>
          </p:nvPr>
        </p:nvSpPr>
        <p:spPr/>
        <p:txBody>
          <a:bodyPr/>
          <a:lstStyle/>
          <a:p>
            <a:fld id="{99012C0E-B9A4-4576-943D-75CA6F86F596}" type="datetimeFigureOut">
              <a:rPr lang="en-US" smtClean="0"/>
              <a:t>2/7/2023</a:t>
            </a:fld>
            <a:endParaRPr lang="en-US"/>
          </a:p>
        </p:txBody>
      </p:sp>
      <p:sp>
        <p:nvSpPr>
          <p:cNvPr id="6" name="Footer Placeholder 5">
            <a:extLst>
              <a:ext uri="{FF2B5EF4-FFF2-40B4-BE49-F238E27FC236}">
                <a16:creationId xmlns:a16="http://schemas.microsoft.com/office/drawing/2014/main" id="{51908505-2C11-480E-876C-BEA07F4894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72AB74-E8EF-466A-9CF9-BC41D3316F44}"/>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2543957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713B-A893-4E41-B8C2-4BA959CA35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9ED748-76F7-4A13-886C-E94F07F08E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0B5380-D766-40C0-ABDB-9C6751AB0D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6D63E2-FCDE-4A08-896A-56C9ED77C5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7D45CB-EDA0-4387-9C14-2F41A3715A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1DF1AB-ADFE-4432-AD51-0EA3A4D561DE}"/>
              </a:ext>
            </a:extLst>
          </p:cNvPr>
          <p:cNvSpPr>
            <a:spLocks noGrp="1"/>
          </p:cNvSpPr>
          <p:nvPr>
            <p:ph type="dt" sz="half" idx="10"/>
          </p:nvPr>
        </p:nvSpPr>
        <p:spPr/>
        <p:txBody>
          <a:bodyPr/>
          <a:lstStyle/>
          <a:p>
            <a:fld id="{99012C0E-B9A4-4576-943D-75CA6F86F596}" type="datetimeFigureOut">
              <a:rPr lang="en-US" smtClean="0"/>
              <a:t>2/7/2023</a:t>
            </a:fld>
            <a:endParaRPr lang="en-US"/>
          </a:p>
        </p:txBody>
      </p:sp>
      <p:sp>
        <p:nvSpPr>
          <p:cNvPr id="8" name="Footer Placeholder 7">
            <a:extLst>
              <a:ext uri="{FF2B5EF4-FFF2-40B4-BE49-F238E27FC236}">
                <a16:creationId xmlns:a16="http://schemas.microsoft.com/office/drawing/2014/main" id="{D24CD7AD-9588-435C-90F6-F0B64FE9FC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DCE801-D2F3-4CEB-80A8-60F6D5EF6E2B}"/>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56196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E62CD-8B78-48AF-A2C8-0E395AA53F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04F269-DFB4-49C9-96DC-9CBEA70E7C32}"/>
              </a:ext>
            </a:extLst>
          </p:cNvPr>
          <p:cNvSpPr>
            <a:spLocks noGrp="1"/>
          </p:cNvSpPr>
          <p:nvPr>
            <p:ph type="dt" sz="half" idx="10"/>
          </p:nvPr>
        </p:nvSpPr>
        <p:spPr/>
        <p:txBody>
          <a:bodyPr/>
          <a:lstStyle/>
          <a:p>
            <a:fld id="{99012C0E-B9A4-4576-943D-75CA6F86F596}" type="datetimeFigureOut">
              <a:rPr lang="en-US" smtClean="0"/>
              <a:t>2/7/2023</a:t>
            </a:fld>
            <a:endParaRPr lang="en-US"/>
          </a:p>
        </p:txBody>
      </p:sp>
      <p:sp>
        <p:nvSpPr>
          <p:cNvPr id="4" name="Footer Placeholder 3">
            <a:extLst>
              <a:ext uri="{FF2B5EF4-FFF2-40B4-BE49-F238E27FC236}">
                <a16:creationId xmlns:a16="http://schemas.microsoft.com/office/drawing/2014/main" id="{26C3A6A0-6F94-4751-AF23-7FF88503C7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E885D7-4FE7-41D9-8C9A-25EA984FD03E}"/>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925147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D1DB2-1182-4C18-95B0-3BF1F77AB72A}"/>
              </a:ext>
            </a:extLst>
          </p:cNvPr>
          <p:cNvSpPr>
            <a:spLocks noGrp="1"/>
          </p:cNvSpPr>
          <p:nvPr>
            <p:ph type="dt" sz="half" idx="10"/>
          </p:nvPr>
        </p:nvSpPr>
        <p:spPr/>
        <p:txBody>
          <a:bodyPr/>
          <a:lstStyle/>
          <a:p>
            <a:fld id="{99012C0E-B9A4-4576-943D-75CA6F86F596}" type="datetimeFigureOut">
              <a:rPr lang="en-US" smtClean="0"/>
              <a:t>2/7/2023</a:t>
            </a:fld>
            <a:endParaRPr lang="en-US"/>
          </a:p>
        </p:txBody>
      </p:sp>
      <p:sp>
        <p:nvSpPr>
          <p:cNvPr id="3" name="Footer Placeholder 2">
            <a:extLst>
              <a:ext uri="{FF2B5EF4-FFF2-40B4-BE49-F238E27FC236}">
                <a16:creationId xmlns:a16="http://schemas.microsoft.com/office/drawing/2014/main" id="{99516C80-48BF-4572-B7B4-A7EBC288B6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E85FF4-3756-4820-8D7A-A39BFA57AA90}"/>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269219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15EB9-2762-44D7-8A0C-1CCE5F787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9F603E-61D3-4CCF-BBFA-4D220BEC5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D7AEFF-9A47-454A-9D76-CBE4A4EE4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1B934-DE6B-4A0B-AFC8-274D9812D92C}"/>
              </a:ext>
            </a:extLst>
          </p:cNvPr>
          <p:cNvSpPr>
            <a:spLocks noGrp="1"/>
          </p:cNvSpPr>
          <p:nvPr>
            <p:ph type="dt" sz="half" idx="10"/>
          </p:nvPr>
        </p:nvSpPr>
        <p:spPr/>
        <p:txBody>
          <a:bodyPr/>
          <a:lstStyle/>
          <a:p>
            <a:fld id="{99012C0E-B9A4-4576-943D-75CA6F86F596}" type="datetimeFigureOut">
              <a:rPr lang="en-US" smtClean="0"/>
              <a:t>2/7/2023</a:t>
            </a:fld>
            <a:endParaRPr lang="en-US"/>
          </a:p>
        </p:txBody>
      </p:sp>
      <p:sp>
        <p:nvSpPr>
          <p:cNvPr id="6" name="Footer Placeholder 5">
            <a:extLst>
              <a:ext uri="{FF2B5EF4-FFF2-40B4-BE49-F238E27FC236}">
                <a16:creationId xmlns:a16="http://schemas.microsoft.com/office/drawing/2014/main" id="{EA776EB0-6CD9-41D2-BC83-844A31763B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33F316-9E36-4144-A24F-AFCBD3349969}"/>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2643805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E84D-1FCA-41A1-97D0-4315A6AF32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38DBD3-6E08-4702-9C10-376D54A5DE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745640-451B-41F6-A66A-E0D46602B7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D25723-3231-4C81-AA73-57A5AACE239C}"/>
              </a:ext>
            </a:extLst>
          </p:cNvPr>
          <p:cNvSpPr>
            <a:spLocks noGrp="1"/>
          </p:cNvSpPr>
          <p:nvPr>
            <p:ph type="dt" sz="half" idx="10"/>
          </p:nvPr>
        </p:nvSpPr>
        <p:spPr/>
        <p:txBody>
          <a:bodyPr/>
          <a:lstStyle/>
          <a:p>
            <a:fld id="{99012C0E-B9A4-4576-943D-75CA6F86F596}" type="datetimeFigureOut">
              <a:rPr lang="en-US" smtClean="0"/>
              <a:t>2/7/2023</a:t>
            </a:fld>
            <a:endParaRPr lang="en-US"/>
          </a:p>
        </p:txBody>
      </p:sp>
      <p:sp>
        <p:nvSpPr>
          <p:cNvPr id="6" name="Footer Placeholder 5">
            <a:extLst>
              <a:ext uri="{FF2B5EF4-FFF2-40B4-BE49-F238E27FC236}">
                <a16:creationId xmlns:a16="http://schemas.microsoft.com/office/drawing/2014/main" id="{670667B3-2515-4B4D-AFBD-2C18E95AC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C7C69-CFD8-4F9D-AADD-3E19D5301047}"/>
              </a:ext>
            </a:extLst>
          </p:cNvPr>
          <p:cNvSpPr>
            <a:spLocks noGrp="1"/>
          </p:cNvSpPr>
          <p:nvPr>
            <p:ph type="sldNum" sz="quarter" idx="12"/>
          </p:nvPr>
        </p:nvSpPr>
        <p:spPr/>
        <p:txBody>
          <a:bodyPr/>
          <a:lstStyle/>
          <a:p>
            <a:fld id="{C067DF9F-CE4A-4C45-BF51-7BABF5FC9CA0}" type="slidenum">
              <a:rPr lang="en-US" smtClean="0"/>
              <a:t>‹#›</a:t>
            </a:fld>
            <a:endParaRPr lang="en-US"/>
          </a:p>
        </p:txBody>
      </p:sp>
    </p:spTree>
    <p:extLst>
      <p:ext uri="{BB962C8B-B14F-4D97-AF65-F5344CB8AC3E}">
        <p14:creationId xmlns:p14="http://schemas.microsoft.com/office/powerpoint/2010/main" val="2552086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BFBAC9-5C02-43B6-9AA9-5526836F60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CEDF16-FD8B-49C0-B1CF-1A48E9F8A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2DB627-FAFF-4143-8121-87E6242625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12C0E-B9A4-4576-943D-75CA6F86F596}" type="datetimeFigureOut">
              <a:rPr lang="en-US" smtClean="0"/>
              <a:t>2/7/2023</a:t>
            </a:fld>
            <a:endParaRPr lang="en-US"/>
          </a:p>
        </p:txBody>
      </p:sp>
      <p:sp>
        <p:nvSpPr>
          <p:cNvPr id="5" name="Footer Placeholder 4">
            <a:extLst>
              <a:ext uri="{FF2B5EF4-FFF2-40B4-BE49-F238E27FC236}">
                <a16:creationId xmlns:a16="http://schemas.microsoft.com/office/drawing/2014/main" id="{26C6E6CE-4374-4D84-9703-E9D97B07EA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2A9C0FD-8953-468C-B09A-F049FE8D03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67DF9F-CE4A-4C45-BF51-7BABF5FC9CA0}" type="slidenum">
              <a:rPr lang="en-US" smtClean="0"/>
              <a:t>‹#›</a:t>
            </a:fld>
            <a:endParaRPr lang="en-US"/>
          </a:p>
        </p:txBody>
      </p:sp>
      <p:sp>
        <p:nvSpPr>
          <p:cNvPr id="7" name="Rectangle 6">
            <a:extLst>
              <a:ext uri="{FF2B5EF4-FFF2-40B4-BE49-F238E27FC236}">
                <a16:creationId xmlns:a16="http://schemas.microsoft.com/office/drawing/2014/main" id="{4146297B-A63F-4ED0-BCEA-7F110B3DBD0D}"/>
              </a:ext>
            </a:extLst>
          </p:cNvPr>
          <p:cNvSpPr/>
          <p:nvPr userDrawn="1"/>
        </p:nvSpPr>
        <p:spPr>
          <a:xfrm>
            <a:off x="-332004" y="0"/>
            <a:ext cx="2973604" cy="983774"/>
          </a:xfrm>
          <a:prstGeom prst="rect">
            <a:avLst/>
          </a:prstGeom>
          <a:blipFill dpi="0" rotWithShape="1">
            <a:blip r:embed="rId13">
              <a:alphaModFix amt="79000"/>
            </a:blip>
            <a:srcRect/>
            <a:stretch>
              <a:fillRect/>
            </a:stretch>
          </a:blip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47716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13.e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5.emf"/><Relationship Id="rId4"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8.png"/><Relationship Id="rId4" Type="http://schemas.openxmlformats.org/officeDocument/2006/relationships/image" Target="../media/image17.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0.wmf"/><Relationship Id="rId5" Type="http://schemas.openxmlformats.org/officeDocument/2006/relationships/oleObject" Target="../embeddings/oleObject8.bin"/><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2.png"/><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5.wmf"/><Relationship Id="rId5" Type="http://schemas.openxmlformats.org/officeDocument/2006/relationships/oleObject" Target="../embeddings/oleObject11.bin"/><Relationship Id="rId4" Type="http://schemas.openxmlformats.org/officeDocument/2006/relationships/image" Target="../media/image24.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9.emf"/></Relationships>
</file>

<file path=ppt/slides/_rels/slide2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3.emf"/><Relationship Id="rId5" Type="http://schemas.openxmlformats.org/officeDocument/2006/relationships/oleObject" Target="../embeddings/oleObject15.bin"/><Relationship Id="rId4" Type="http://schemas.openxmlformats.org/officeDocument/2006/relationships/image" Target="../media/image32.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34.wmf"/></Relationships>
</file>

<file path=ppt/slides/_rels/slide28.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36.wmf"/><Relationship Id="rId5" Type="http://schemas.openxmlformats.org/officeDocument/2006/relationships/oleObject" Target="../embeddings/oleObject18.bin"/><Relationship Id="rId10" Type="http://schemas.openxmlformats.org/officeDocument/2006/relationships/image" Target="../media/image38.emf"/><Relationship Id="rId4" Type="http://schemas.openxmlformats.org/officeDocument/2006/relationships/image" Target="../media/image35.wmf"/><Relationship Id="rId9" Type="http://schemas.openxmlformats.org/officeDocument/2006/relationships/oleObject" Target="../embeddings/oleObject20.bin"/></Relationships>
</file>

<file path=ppt/slides/_rels/slide29.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36.wmf"/><Relationship Id="rId5" Type="http://schemas.openxmlformats.org/officeDocument/2006/relationships/oleObject" Target="../embeddings/oleObject22.bin"/><Relationship Id="rId10" Type="http://schemas.openxmlformats.org/officeDocument/2006/relationships/image" Target="../media/image38.emf"/><Relationship Id="rId4" Type="http://schemas.openxmlformats.org/officeDocument/2006/relationships/image" Target="../media/image35.wmf"/><Relationship Id="rId9" Type="http://schemas.openxmlformats.org/officeDocument/2006/relationships/oleObject" Target="../embeddings/oleObject24.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41.wmf"/><Relationship Id="rId5" Type="http://schemas.openxmlformats.org/officeDocument/2006/relationships/oleObject" Target="../embeddings/oleObject26.bin"/><Relationship Id="rId4" Type="http://schemas.openxmlformats.org/officeDocument/2006/relationships/image" Target="../media/image40.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43.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4.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45.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46.wm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image" Target="../media/image47.wmf"/><Relationship Id="rId4" Type="http://schemas.openxmlformats.org/officeDocument/2006/relationships/oleObject" Target="../embeddings/oleObject32.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49.png"/><Relationship Id="rId4" Type="http://schemas.openxmlformats.org/officeDocument/2006/relationships/image" Target="../media/image4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22.vml"/><Relationship Id="rId5" Type="http://schemas.openxmlformats.org/officeDocument/2006/relationships/image" Target="../media/image49.png"/><Relationship Id="rId4" Type="http://schemas.openxmlformats.org/officeDocument/2006/relationships/image" Target="../media/image48.e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36.bin"/><Relationship Id="rId5" Type="http://schemas.openxmlformats.org/officeDocument/2006/relationships/image" Target="../media/image51.wmf"/><Relationship Id="rId4" Type="http://schemas.openxmlformats.org/officeDocument/2006/relationships/oleObject" Target="../embeddings/oleObject35.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54.emf"/><Relationship Id="rId5" Type="http://schemas.openxmlformats.org/officeDocument/2006/relationships/oleObject" Target="../embeddings/oleObject38.bin"/><Relationship Id="rId4" Type="http://schemas.openxmlformats.org/officeDocument/2006/relationships/image" Target="../media/image53.wmf"/></Relationships>
</file>

<file path=ppt/slides/_rels/slide43.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56.wmf"/><Relationship Id="rId5" Type="http://schemas.openxmlformats.org/officeDocument/2006/relationships/oleObject" Target="../embeddings/oleObject40.bin"/><Relationship Id="rId10" Type="http://schemas.openxmlformats.org/officeDocument/2006/relationships/image" Target="../media/image58.wmf"/><Relationship Id="rId4" Type="http://schemas.openxmlformats.org/officeDocument/2006/relationships/image" Target="../media/image55.emf"/><Relationship Id="rId9" Type="http://schemas.openxmlformats.org/officeDocument/2006/relationships/oleObject" Target="../embeddings/oleObject42.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0.wmf"/><Relationship Id="rId5" Type="http://schemas.openxmlformats.org/officeDocument/2006/relationships/oleObject" Target="../embeddings/oleObject44.bin"/><Relationship Id="rId4" Type="http://schemas.openxmlformats.org/officeDocument/2006/relationships/image" Target="../media/image59.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62.emf"/><Relationship Id="rId5" Type="http://schemas.openxmlformats.org/officeDocument/2006/relationships/oleObject" Target="../embeddings/oleObject46.bin"/><Relationship Id="rId4" Type="http://schemas.openxmlformats.org/officeDocument/2006/relationships/image" Target="../media/image61.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4.wmf"/><Relationship Id="rId5" Type="http://schemas.openxmlformats.org/officeDocument/2006/relationships/oleObject" Target="../embeddings/oleObject48.bin"/><Relationship Id="rId4" Type="http://schemas.openxmlformats.org/officeDocument/2006/relationships/image" Target="../media/image63.emf"/></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image" Target="../media/image6.wmf"/></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5"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AE9769EF-AB48-4400-B7B0-543AD6FADD34}"/>
              </a:ext>
            </a:extLst>
          </p:cNvPr>
          <p:cNvSpPr>
            <a:spLocks noGrp="1"/>
          </p:cNvSpPr>
          <p:nvPr>
            <p:ph type="ctrTitle"/>
          </p:nvPr>
        </p:nvSpPr>
        <p:spPr>
          <a:xfrm>
            <a:off x="758534" y="2051824"/>
            <a:ext cx="10674626" cy="1561170"/>
          </a:xfrm>
        </p:spPr>
        <p:txBody>
          <a:bodyPr>
            <a:normAutofit/>
          </a:bodyPr>
          <a:lstStyle/>
          <a:p>
            <a:r>
              <a:rPr lang="en-US" altLang="en-US" sz="9600" b="1">
                <a:solidFill>
                  <a:srgbClr val="FF0000"/>
                </a:solidFill>
                <a:latin typeface=".VnMemorandum" panose="020B7200000000000000" pitchFamily="34" charset="0"/>
              </a:rPr>
              <a:t>CALCULUS</a:t>
            </a:r>
            <a:endParaRPr lang="en-US" sz="8800">
              <a:solidFill>
                <a:schemeClr val="tx2"/>
              </a:solidFill>
              <a:latin typeface=".VnMemorandum" panose="020B7200000000000000" pitchFamily="34" charset="0"/>
            </a:endParaRPr>
          </a:p>
        </p:txBody>
      </p:sp>
      <p:pic>
        <p:nvPicPr>
          <p:cNvPr id="5" name="Picture 4" descr="Logo&#10;&#10;Description automatically generated">
            <a:extLst>
              <a:ext uri="{FF2B5EF4-FFF2-40B4-BE49-F238E27FC236}">
                <a16:creationId xmlns:a16="http://schemas.microsoft.com/office/drawing/2014/main" id="{6B903227-AED8-41BA-9E2D-96E80E9950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5991" y="91793"/>
            <a:ext cx="6829454" cy="2123315"/>
          </a:xfrm>
          <a:prstGeom prst="rect">
            <a:avLst/>
          </a:prstGeom>
        </p:spPr>
      </p:pic>
      <p:sp>
        <p:nvSpPr>
          <p:cNvPr id="6" name="Subtitle 5">
            <a:extLst>
              <a:ext uri="{FF2B5EF4-FFF2-40B4-BE49-F238E27FC236}">
                <a16:creationId xmlns:a16="http://schemas.microsoft.com/office/drawing/2014/main" id="{27AF142B-C1C5-4C7C-81C2-33EC338A04B1}"/>
              </a:ext>
            </a:extLst>
          </p:cNvPr>
          <p:cNvSpPr>
            <a:spLocks noGrp="1"/>
          </p:cNvSpPr>
          <p:nvPr>
            <p:ph type="subTitle" idx="1"/>
          </p:nvPr>
        </p:nvSpPr>
        <p:spPr>
          <a:xfrm>
            <a:off x="345688" y="3847171"/>
            <a:ext cx="11519210" cy="2230243"/>
          </a:xfrm>
        </p:spPr>
        <p:txBody>
          <a:bodyPr>
            <a:normAutofit/>
          </a:bodyPr>
          <a:lstStyle/>
          <a:p>
            <a:r>
              <a:rPr lang="en-US" sz="7200" b="1" i="0">
                <a:solidFill>
                  <a:srgbClr val="1C05C7"/>
                </a:solidFill>
                <a:effectLst/>
                <a:latin typeface="Agency FB" panose="020B0503020202020204" pitchFamily="34" charset="0"/>
              </a:rPr>
              <a:t>Chapter 4</a:t>
            </a:r>
            <a:br>
              <a:rPr lang="en-US" sz="7200" b="1">
                <a:solidFill>
                  <a:srgbClr val="1C05C7"/>
                </a:solidFill>
                <a:latin typeface="Agency FB" panose="020B0503020202020204" pitchFamily="34" charset="0"/>
              </a:rPr>
            </a:br>
            <a:r>
              <a:rPr lang="en-US" sz="7200" b="1" i="0">
                <a:solidFill>
                  <a:srgbClr val="1C05C7"/>
                </a:solidFill>
                <a:effectLst/>
                <a:latin typeface="Agency FB" panose="020B0503020202020204" pitchFamily="34" charset="0"/>
              </a:rPr>
              <a:t>INTEGRALS</a:t>
            </a:r>
          </a:p>
          <a:p>
            <a:endParaRPr lang="en-US" sz="7200" b="1" i="0">
              <a:solidFill>
                <a:srgbClr val="1C05C7"/>
              </a:solidFill>
              <a:effectLst/>
              <a:latin typeface="Agency FB" panose="020B0503020202020204" pitchFamily="34" charset="0"/>
            </a:endParaRPr>
          </a:p>
        </p:txBody>
      </p:sp>
    </p:spTree>
    <p:extLst>
      <p:ext uri="{BB962C8B-B14F-4D97-AF65-F5344CB8AC3E}">
        <p14:creationId xmlns:p14="http://schemas.microsoft.com/office/powerpoint/2010/main" val="8087941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b="1">
                <a:solidFill>
                  <a:srgbClr val="FF00FF"/>
                </a:solidFill>
                <a:latin typeface="Times New Roman" panose="02020603050405020304" pitchFamily="18" charset="0"/>
                <a:cs typeface="Times New Roman" panose="02020603050405020304" pitchFamily="18" charset="0"/>
              </a:rPr>
              <a:t>AREA PROBLEM</a:t>
            </a:r>
          </a:p>
        </p:txBody>
      </p:sp>
      <p:sp>
        <p:nvSpPr>
          <p:cNvPr id="3" name="Content Placeholder 2">
            <a:extLst>
              <a:ext uri="{FF2B5EF4-FFF2-40B4-BE49-F238E27FC236}">
                <a16:creationId xmlns:a16="http://schemas.microsoft.com/office/drawing/2014/main" id="{983E3D93-C91D-4F2E-AF6E-D648C0E086A8}"/>
              </a:ext>
            </a:extLst>
          </p:cNvPr>
          <p:cNvSpPr>
            <a:spLocks noGrp="1"/>
          </p:cNvSpPr>
          <p:nvPr>
            <p:ph idx="1"/>
          </p:nvPr>
        </p:nvSpPr>
        <p:spPr>
          <a:xfrm>
            <a:off x="524106" y="1150821"/>
            <a:ext cx="11165578" cy="5406095"/>
          </a:xfrm>
        </p:spPr>
        <p:txBody>
          <a:bodyPr>
            <a:normAutofit lnSpcReduction="10000"/>
          </a:bodyPr>
          <a:lstStyle/>
          <a:p>
            <a:pPr marL="0" indent="3175" algn="just">
              <a:buNone/>
            </a:pPr>
            <a:r>
              <a:rPr lang="en-US" altLang="en-US" sz="3200" b="1">
                <a:solidFill>
                  <a:srgbClr val="2913F5"/>
                </a:solidFill>
                <a:latin typeface="Times New Roman" panose="02020603050405020304" pitchFamily="18" charset="0"/>
                <a:cs typeface="Times New Roman" panose="02020603050405020304" pitchFamily="18" charset="0"/>
              </a:rPr>
              <a:t>Example 2: </a:t>
            </a:r>
          </a:p>
          <a:p>
            <a:pPr marL="0" indent="3175" eaLnBrk="1" hangingPunct="1">
              <a:lnSpc>
                <a:spcPct val="125000"/>
              </a:lnSpc>
              <a:buFontTx/>
              <a:buNone/>
            </a:pPr>
            <a:r>
              <a:rPr lang="en-US" altLang="en-US" i="1">
                <a:latin typeface="Times New Roman" panose="02020603050405020304" pitchFamily="18" charset="0"/>
                <a:cs typeface="Times New Roman" panose="02020603050405020304" pitchFamily="18" charset="0"/>
              </a:rPr>
              <a:t>R</a:t>
            </a:r>
            <a:r>
              <a:rPr lang="en-US" altLang="en-US" i="1" baseline="-25000">
                <a:latin typeface="Times New Roman" panose="02020603050405020304" pitchFamily="18" charset="0"/>
                <a:cs typeface="Times New Roman" panose="02020603050405020304" pitchFamily="18" charset="0"/>
              </a:rPr>
              <a:t>n</a:t>
            </a:r>
            <a:r>
              <a:rPr lang="en-US" altLang="en-US">
                <a:latin typeface="Times New Roman" panose="02020603050405020304" pitchFamily="18" charset="0"/>
                <a:cs typeface="Times New Roman" panose="02020603050405020304" pitchFamily="18" charset="0"/>
              </a:rPr>
              <a:t> is the sum of the areas of the </a:t>
            </a:r>
            <a:r>
              <a:rPr lang="en-US" altLang="en-US" i="1">
                <a:latin typeface="Times New Roman" panose="02020603050405020304" pitchFamily="18" charset="0"/>
                <a:cs typeface="Times New Roman" panose="02020603050405020304" pitchFamily="18" charset="0"/>
              </a:rPr>
              <a:t>n</a:t>
            </a:r>
            <a:r>
              <a:rPr lang="en-US" altLang="en-US">
                <a:latin typeface="Times New Roman" panose="02020603050405020304" pitchFamily="18" charset="0"/>
                <a:cs typeface="Times New Roman" panose="02020603050405020304" pitchFamily="18" charset="0"/>
              </a:rPr>
              <a:t> rectangles.</a:t>
            </a:r>
          </a:p>
          <a:p>
            <a:pPr lvl="1" indent="-508000" eaLnBrk="1" hangingPunct="1">
              <a:lnSpc>
                <a:spcPct val="125000"/>
              </a:lnSpc>
              <a:buFont typeface="Wingdings" panose="05000000000000000000" pitchFamily="2" charset="2"/>
              <a:buChar char="ü"/>
            </a:pPr>
            <a:r>
              <a:rPr lang="en-US" altLang="en-US" sz="2800">
                <a:latin typeface="Times New Roman" panose="02020603050405020304" pitchFamily="18" charset="0"/>
                <a:cs typeface="Times New Roman" panose="02020603050405020304" pitchFamily="18" charset="0"/>
              </a:rPr>
              <a:t>Each rectangle has width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1/</a:t>
            </a:r>
            <a:r>
              <a:rPr lang="en-US" altLang="en-US" sz="2800" i="1">
                <a:latin typeface="Times New Roman" panose="02020603050405020304" pitchFamily="18" charset="0"/>
                <a:cs typeface="Times New Roman" panose="02020603050405020304" pitchFamily="18" charset="0"/>
              </a:rPr>
              <a:t>n</a:t>
            </a:r>
            <a:r>
              <a:rPr lang="en-US" altLang="en-US" sz="2800">
                <a:latin typeface="Times New Roman" panose="02020603050405020304" pitchFamily="18" charset="0"/>
                <a:cs typeface="Times New Roman" panose="02020603050405020304" pitchFamily="18" charset="0"/>
              </a:rPr>
              <a:t> and the heights are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the values of the function </a:t>
            </a:r>
            <a:br>
              <a:rPr lang="en-US" altLang="en-US" sz="2800">
                <a:latin typeface="Times New Roman" panose="02020603050405020304" pitchFamily="18" charset="0"/>
                <a:cs typeface="Times New Roman" panose="02020603050405020304" pitchFamily="18" charset="0"/>
              </a:rPr>
            </a:br>
            <a:r>
              <a:rPr lang="en-US" altLang="en-US" sz="2800" i="1">
                <a:latin typeface="Times New Roman" panose="02020603050405020304" pitchFamily="18" charset="0"/>
                <a:cs typeface="Times New Roman" panose="02020603050405020304" pitchFamily="18" charset="0"/>
              </a:rPr>
              <a:t>f</a:t>
            </a:r>
            <a:r>
              <a:rPr lang="en-US" altLang="en-US" sz="2800">
                <a:latin typeface="Times New Roman" panose="02020603050405020304" pitchFamily="18" charset="0"/>
                <a:cs typeface="Times New Roman" panose="02020603050405020304" pitchFamily="18" charset="0"/>
              </a:rPr>
              <a:t>(</a:t>
            </a:r>
            <a:r>
              <a:rPr lang="en-US" altLang="en-US" sz="2800" i="1">
                <a:latin typeface="Times New Roman" panose="02020603050405020304" pitchFamily="18" charset="0"/>
                <a:cs typeface="Times New Roman" panose="02020603050405020304" pitchFamily="18" charset="0"/>
              </a:rPr>
              <a:t>x</a:t>
            </a:r>
            <a:r>
              <a:rPr lang="en-US" altLang="en-US" sz="2800">
                <a:latin typeface="Times New Roman" panose="02020603050405020304" pitchFamily="18" charset="0"/>
                <a:cs typeface="Times New Roman" panose="02020603050405020304" pitchFamily="18" charset="0"/>
              </a:rPr>
              <a:t>) = </a:t>
            </a:r>
            <a:r>
              <a:rPr lang="en-US" altLang="en-US" sz="2800" i="1">
                <a:latin typeface="Times New Roman" panose="02020603050405020304" pitchFamily="18" charset="0"/>
                <a:cs typeface="Times New Roman" panose="02020603050405020304" pitchFamily="18" charset="0"/>
              </a:rPr>
              <a:t>x</a:t>
            </a:r>
            <a:r>
              <a:rPr lang="en-US" altLang="en-US" sz="2800" baseline="30000">
                <a:latin typeface="Times New Roman" panose="02020603050405020304" pitchFamily="18" charset="0"/>
                <a:cs typeface="Times New Roman" panose="02020603050405020304" pitchFamily="18" charset="0"/>
              </a:rPr>
              <a:t>2</a:t>
            </a:r>
            <a:r>
              <a:rPr lang="en-US" altLang="en-US" sz="2800">
                <a:latin typeface="Times New Roman" panose="02020603050405020304" pitchFamily="18" charset="0"/>
                <a:cs typeface="Times New Roman" panose="02020603050405020304" pitchFamily="18" charset="0"/>
              </a:rPr>
              <a:t> at the points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1/</a:t>
            </a:r>
            <a:r>
              <a:rPr lang="en-US" altLang="en-US" sz="2800" i="1">
                <a:latin typeface="Times New Roman" panose="02020603050405020304" pitchFamily="18" charset="0"/>
                <a:cs typeface="Times New Roman" panose="02020603050405020304" pitchFamily="18" charset="0"/>
              </a:rPr>
              <a:t>n</a:t>
            </a:r>
            <a:r>
              <a:rPr lang="en-US" altLang="en-US" sz="2800">
                <a:latin typeface="Times New Roman" panose="02020603050405020304" pitchFamily="18" charset="0"/>
                <a:cs typeface="Times New Roman" panose="02020603050405020304" pitchFamily="18" charset="0"/>
              </a:rPr>
              <a:t>, 2/</a:t>
            </a:r>
            <a:r>
              <a:rPr lang="en-US" altLang="en-US" sz="2800" i="1">
                <a:latin typeface="Times New Roman" panose="02020603050405020304" pitchFamily="18" charset="0"/>
                <a:cs typeface="Times New Roman" panose="02020603050405020304" pitchFamily="18" charset="0"/>
              </a:rPr>
              <a:t>n</a:t>
            </a:r>
            <a:r>
              <a:rPr lang="en-US" altLang="en-US" sz="2800">
                <a:latin typeface="Times New Roman" panose="02020603050405020304" pitchFamily="18" charset="0"/>
                <a:cs typeface="Times New Roman" panose="02020603050405020304" pitchFamily="18" charset="0"/>
              </a:rPr>
              <a:t>, 3/</a:t>
            </a:r>
            <a:r>
              <a:rPr lang="en-US" altLang="en-US" sz="2800" i="1">
                <a:latin typeface="Times New Roman" panose="02020603050405020304" pitchFamily="18" charset="0"/>
                <a:cs typeface="Times New Roman" panose="02020603050405020304" pitchFamily="18" charset="0"/>
              </a:rPr>
              <a:t>n</a:t>
            </a:r>
            <a:r>
              <a:rPr lang="en-US" altLang="en-US" sz="2800">
                <a:latin typeface="Times New Roman" panose="02020603050405020304" pitchFamily="18" charset="0"/>
                <a:cs typeface="Times New Roman" panose="02020603050405020304" pitchFamily="18" charset="0"/>
              </a:rPr>
              <a:t>, …, </a:t>
            </a:r>
            <a:r>
              <a:rPr lang="en-US" altLang="en-US" sz="2800" i="1">
                <a:latin typeface="Times New Roman" panose="02020603050405020304" pitchFamily="18" charset="0"/>
                <a:cs typeface="Times New Roman" panose="02020603050405020304" pitchFamily="18" charset="0"/>
              </a:rPr>
              <a:t>n</a:t>
            </a:r>
            <a:r>
              <a:rPr lang="en-US" altLang="en-US" sz="2800">
                <a:latin typeface="Times New Roman" panose="02020603050405020304" pitchFamily="18" charset="0"/>
                <a:cs typeface="Times New Roman" panose="02020603050405020304" pitchFamily="18" charset="0"/>
              </a:rPr>
              <a:t>/</a:t>
            </a:r>
            <a:r>
              <a:rPr lang="en-US" altLang="en-US" sz="2800" i="1">
                <a:latin typeface="Times New Roman" panose="02020603050405020304" pitchFamily="18" charset="0"/>
                <a:cs typeface="Times New Roman" panose="02020603050405020304" pitchFamily="18" charset="0"/>
              </a:rPr>
              <a:t>n.</a:t>
            </a:r>
            <a:endParaRPr lang="en-US" altLang="en-US" sz="2800">
              <a:latin typeface="Times New Roman" panose="02020603050405020304" pitchFamily="18" charset="0"/>
              <a:cs typeface="Times New Roman" panose="02020603050405020304" pitchFamily="18" charset="0"/>
            </a:endParaRPr>
          </a:p>
          <a:p>
            <a:pPr lvl="1" indent="-508000" eaLnBrk="1" hangingPunct="1">
              <a:lnSpc>
                <a:spcPct val="125000"/>
              </a:lnSpc>
              <a:buFont typeface="Wingdings" panose="05000000000000000000" pitchFamily="2" charset="2"/>
              <a:buChar char="ü"/>
            </a:pPr>
            <a:r>
              <a:rPr lang="en-US" altLang="en-US" sz="2800">
                <a:latin typeface="Times New Roman" panose="02020603050405020304" pitchFamily="18" charset="0"/>
                <a:cs typeface="Times New Roman" panose="02020603050405020304" pitchFamily="18" charset="0"/>
              </a:rPr>
              <a:t>That</a:t>
            </a:r>
            <a:r>
              <a:rPr lang="en-US" altLang="en-US" sz="2800" i="1">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is,</a:t>
            </a:r>
            <a:r>
              <a:rPr lang="en-US" altLang="en-US" sz="2800" i="1">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the heights are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(1/</a:t>
            </a:r>
            <a:r>
              <a:rPr lang="en-US" altLang="en-US" sz="2800" i="1">
                <a:latin typeface="Times New Roman" panose="02020603050405020304" pitchFamily="18" charset="0"/>
                <a:cs typeface="Times New Roman" panose="02020603050405020304" pitchFamily="18" charset="0"/>
              </a:rPr>
              <a:t>n</a:t>
            </a:r>
            <a:r>
              <a:rPr lang="en-US" altLang="en-US" sz="2800">
                <a:latin typeface="Times New Roman" panose="02020603050405020304" pitchFamily="18" charset="0"/>
                <a:cs typeface="Times New Roman" panose="02020603050405020304" pitchFamily="18" charset="0"/>
              </a:rPr>
              <a:t>)</a:t>
            </a:r>
            <a:r>
              <a:rPr lang="en-US" altLang="en-US" sz="2800" baseline="30000">
                <a:latin typeface="Times New Roman" panose="02020603050405020304" pitchFamily="18" charset="0"/>
                <a:cs typeface="Times New Roman" panose="02020603050405020304" pitchFamily="18" charset="0"/>
              </a:rPr>
              <a:t>2</a:t>
            </a:r>
            <a:r>
              <a:rPr lang="en-US" altLang="en-US" sz="2800">
                <a:latin typeface="Times New Roman" panose="02020603050405020304" pitchFamily="18" charset="0"/>
                <a:cs typeface="Times New Roman" panose="02020603050405020304" pitchFamily="18" charset="0"/>
              </a:rPr>
              <a:t>, (2/</a:t>
            </a:r>
            <a:r>
              <a:rPr lang="en-US" altLang="en-US" sz="2800" i="1">
                <a:latin typeface="Times New Roman" panose="02020603050405020304" pitchFamily="18" charset="0"/>
                <a:cs typeface="Times New Roman" panose="02020603050405020304" pitchFamily="18" charset="0"/>
              </a:rPr>
              <a:t>n</a:t>
            </a:r>
            <a:r>
              <a:rPr lang="en-US" altLang="en-US" sz="2800">
                <a:latin typeface="Times New Roman" panose="02020603050405020304" pitchFamily="18" charset="0"/>
                <a:cs typeface="Times New Roman" panose="02020603050405020304" pitchFamily="18" charset="0"/>
              </a:rPr>
              <a:t>)</a:t>
            </a:r>
            <a:r>
              <a:rPr lang="en-US" altLang="en-US" sz="2800" baseline="30000">
                <a:latin typeface="Times New Roman" panose="02020603050405020304" pitchFamily="18" charset="0"/>
                <a:cs typeface="Times New Roman" panose="02020603050405020304" pitchFamily="18" charset="0"/>
              </a:rPr>
              <a:t>2</a:t>
            </a:r>
            <a:r>
              <a:rPr lang="en-US" altLang="en-US" sz="2800">
                <a:latin typeface="Times New Roman" panose="02020603050405020304" pitchFamily="18" charset="0"/>
                <a:cs typeface="Times New Roman" panose="02020603050405020304" pitchFamily="18" charset="0"/>
              </a:rPr>
              <a:t>, (3/</a:t>
            </a:r>
            <a:r>
              <a:rPr lang="en-US" altLang="en-US" sz="2800" i="1">
                <a:latin typeface="Times New Roman" panose="02020603050405020304" pitchFamily="18" charset="0"/>
                <a:cs typeface="Times New Roman" panose="02020603050405020304" pitchFamily="18" charset="0"/>
              </a:rPr>
              <a:t>n</a:t>
            </a:r>
            <a:r>
              <a:rPr lang="en-US" altLang="en-US" sz="2800">
                <a:latin typeface="Times New Roman" panose="02020603050405020304" pitchFamily="18" charset="0"/>
                <a:cs typeface="Times New Roman" panose="02020603050405020304" pitchFamily="18" charset="0"/>
              </a:rPr>
              <a:t>)</a:t>
            </a:r>
            <a:r>
              <a:rPr lang="en-US" altLang="en-US" sz="2800" baseline="30000">
                <a:latin typeface="Times New Roman" panose="02020603050405020304" pitchFamily="18" charset="0"/>
                <a:cs typeface="Times New Roman" panose="02020603050405020304" pitchFamily="18" charset="0"/>
              </a:rPr>
              <a:t>2</a:t>
            </a:r>
            <a:r>
              <a:rPr lang="en-US" altLang="en-US" sz="2800">
                <a:latin typeface="Times New Roman" panose="02020603050405020304" pitchFamily="18" charset="0"/>
                <a:cs typeface="Times New Roman" panose="02020603050405020304" pitchFamily="18" charset="0"/>
              </a:rPr>
              <a:t>, …, </a:t>
            </a:r>
            <a:br>
              <a:rPr lang="en-US" altLang="en-US" sz="2800">
                <a:latin typeface="Times New Roman" panose="02020603050405020304" pitchFamily="18" charset="0"/>
                <a:cs typeface="Times New Roman" panose="02020603050405020304" pitchFamily="18" charset="0"/>
              </a:rPr>
            </a:br>
            <a:r>
              <a:rPr lang="en-US" altLang="en-US" sz="2800">
                <a:latin typeface="Times New Roman" panose="02020603050405020304" pitchFamily="18" charset="0"/>
                <a:cs typeface="Times New Roman" panose="02020603050405020304" pitchFamily="18" charset="0"/>
              </a:rPr>
              <a:t>(</a:t>
            </a:r>
            <a:r>
              <a:rPr lang="en-US" altLang="en-US" sz="2800" i="1">
                <a:latin typeface="Times New Roman" panose="02020603050405020304" pitchFamily="18" charset="0"/>
                <a:cs typeface="Times New Roman" panose="02020603050405020304" pitchFamily="18" charset="0"/>
              </a:rPr>
              <a:t>n</a:t>
            </a:r>
            <a:r>
              <a:rPr lang="en-US" altLang="en-US" sz="2800">
                <a:latin typeface="Times New Roman" panose="02020603050405020304" pitchFamily="18" charset="0"/>
                <a:cs typeface="Times New Roman" panose="02020603050405020304" pitchFamily="18" charset="0"/>
              </a:rPr>
              <a:t>/</a:t>
            </a:r>
            <a:r>
              <a:rPr lang="en-US" altLang="en-US" sz="2800" i="1">
                <a:latin typeface="Times New Roman" panose="02020603050405020304" pitchFamily="18" charset="0"/>
                <a:cs typeface="Times New Roman" panose="02020603050405020304" pitchFamily="18" charset="0"/>
              </a:rPr>
              <a:t>n</a:t>
            </a:r>
            <a:r>
              <a:rPr lang="en-US" altLang="en-US" sz="2800">
                <a:latin typeface="Times New Roman" panose="02020603050405020304" pitchFamily="18" charset="0"/>
                <a:cs typeface="Times New Roman" panose="02020603050405020304" pitchFamily="18" charset="0"/>
              </a:rPr>
              <a:t>)</a:t>
            </a:r>
            <a:r>
              <a:rPr lang="en-US" altLang="en-US" sz="2800" baseline="30000">
                <a:latin typeface="Times New Roman" panose="02020603050405020304" pitchFamily="18" charset="0"/>
                <a:cs typeface="Times New Roman" panose="02020603050405020304" pitchFamily="18" charset="0"/>
              </a:rPr>
              <a:t>2</a:t>
            </a:r>
            <a:r>
              <a:rPr lang="en-US" altLang="en-US" sz="2800">
                <a:latin typeface="Times New Roman" panose="02020603050405020304" pitchFamily="18" charset="0"/>
                <a:cs typeface="Times New Roman" panose="02020603050405020304" pitchFamily="18" charset="0"/>
              </a:rPr>
              <a:t>.</a:t>
            </a:r>
          </a:p>
          <a:p>
            <a:pPr marL="0" indent="3175" algn="just">
              <a:buNone/>
            </a:pPr>
            <a:endParaRPr lang="en-US" altLang="en-US" sz="3200">
              <a:latin typeface="Times New Roman" panose="02020603050405020304" pitchFamily="18" charset="0"/>
              <a:cs typeface="Times New Roman" panose="02020603050405020304" pitchFamily="18" charset="0"/>
            </a:endParaRPr>
          </a:p>
          <a:p>
            <a:pPr marL="0" indent="3175" algn="just" eaLnBrk="1" hangingPunct="1">
              <a:buFontTx/>
              <a:buNone/>
            </a:pPr>
            <a:endParaRPr lang="en-US" altLang="en-US" sz="3200">
              <a:solidFill>
                <a:srgbClr val="2913F5"/>
              </a:solidFill>
              <a:latin typeface="Times New Roman" panose="02020603050405020304" pitchFamily="18" charset="0"/>
              <a:cs typeface="Times New Roman" panose="02020603050405020304" pitchFamily="18" charset="0"/>
            </a:endParaRPr>
          </a:p>
          <a:p>
            <a:pPr marL="0" indent="3175" algn="just" eaLnBrk="1" hangingPunct="1">
              <a:buFontTx/>
              <a:buNone/>
            </a:pPr>
            <a:endParaRPr lang="en-US" altLang="en-US" sz="32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DC4C3DF-66E3-4F04-9546-EE413EF09318}"/>
              </a:ext>
            </a:extLst>
          </p:cNvPr>
          <p:cNvPicPr>
            <a:picLocks noChangeAspect="1"/>
          </p:cNvPicPr>
          <p:nvPr/>
        </p:nvPicPr>
        <p:blipFill>
          <a:blip r:embed="rId2"/>
          <a:stretch>
            <a:fillRect/>
          </a:stretch>
        </p:blipFill>
        <p:spPr>
          <a:xfrm>
            <a:off x="7038782" y="1451905"/>
            <a:ext cx="5153218" cy="5406095"/>
          </a:xfrm>
          <a:prstGeom prst="rect">
            <a:avLst/>
          </a:prstGeom>
        </p:spPr>
      </p:pic>
    </p:spTree>
    <p:extLst>
      <p:ext uri="{BB962C8B-B14F-4D97-AF65-F5344CB8AC3E}">
        <p14:creationId xmlns:p14="http://schemas.microsoft.com/office/powerpoint/2010/main" val="1510147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b="1">
                <a:solidFill>
                  <a:srgbClr val="FF00FF"/>
                </a:solidFill>
                <a:latin typeface="Times New Roman" panose="02020603050405020304" pitchFamily="18" charset="0"/>
                <a:cs typeface="Times New Roman" panose="02020603050405020304" pitchFamily="18" charset="0"/>
              </a:rPr>
              <a:t>AREA PROBLEM</a:t>
            </a:r>
          </a:p>
        </p:txBody>
      </p:sp>
      <p:pic>
        <p:nvPicPr>
          <p:cNvPr id="4" name="Picture 3">
            <a:extLst>
              <a:ext uri="{FF2B5EF4-FFF2-40B4-BE49-F238E27FC236}">
                <a16:creationId xmlns:a16="http://schemas.microsoft.com/office/drawing/2014/main" id="{11DEF93F-A9BB-47F3-8369-A2F3049D4A7C}"/>
              </a:ext>
            </a:extLst>
          </p:cNvPr>
          <p:cNvPicPr>
            <a:picLocks noChangeAspect="1"/>
          </p:cNvPicPr>
          <p:nvPr/>
        </p:nvPicPr>
        <p:blipFill>
          <a:blip r:embed="rId2"/>
          <a:stretch>
            <a:fillRect/>
          </a:stretch>
        </p:blipFill>
        <p:spPr>
          <a:xfrm>
            <a:off x="524106" y="894323"/>
            <a:ext cx="10233600" cy="2851521"/>
          </a:xfrm>
          <a:prstGeom prst="rect">
            <a:avLst/>
          </a:prstGeom>
        </p:spPr>
      </p:pic>
      <p:pic>
        <p:nvPicPr>
          <p:cNvPr id="6" name="Picture 5">
            <a:extLst>
              <a:ext uri="{FF2B5EF4-FFF2-40B4-BE49-F238E27FC236}">
                <a16:creationId xmlns:a16="http://schemas.microsoft.com/office/drawing/2014/main" id="{344F28BA-919A-4383-9F69-5779A423D03F}"/>
              </a:ext>
            </a:extLst>
          </p:cNvPr>
          <p:cNvPicPr>
            <a:picLocks noChangeAspect="1"/>
          </p:cNvPicPr>
          <p:nvPr/>
        </p:nvPicPr>
        <p:blipFill>
          <a:blip r:embed="rId3"/>
          <a:stretch>
            <a:fillRect/>
          </a:stretch>
        </p:blipFill>
        <p:spPr>
          <a:xfrm>
            <a:off x="502315" y="4006479"/>
            <a:ext cx="10225555" cy="2851521"/>
          </a:xfrm>
          <a:prstGeom prst="rect">
            <a:avLst/>
          </a:prstGeom>
        </p:spPr>
      </p:pic>
      <p:sp>
        <p:nvSpPr>
          <p:cNvPr id="8" name="Title 1">
            <a:extLst>
              <a:ext uri="{FF2B5EF4-FFF2-40B4-BE49-F238E27FC236}">
                <a16:creationId xmlns:a16="http://schemas.microsoft.com/office/drawing/2014/main" id="{552690C3-688E-4298-968F-8E6FF0CA18F9}"/>
              </a:ext>
            </a:extLst>
          </p:cNvPr>
          <p:cNvSpPr txBox="1">
            <a:spLocks/>
          </p:cNvSpPr>
          <p:nvPr/>
        </p:nvSpPr>
        <p:spPr>
          <a:xfrm>
            <a:off x="10459844" y="358345"/>
            <a:ext cx="1644937" cy="2384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i="0">
                <a:solidFill>
                  <a:srgbClr val="FF0000"/>
                </a:solidFill>
                <a:effectLst/>
                <a:latin typeface="Times New Roman" panose="02020603050405020304" pitchFamily="18" charset="0"/>
                <a:cs typeface="Times New Roman" panose="02020603050405020304" pitchFamily="18" charset="0"/>
              </a:rPr>
              <a:t>FIGURE 8</a:t>
            </a:r>
            <a:r>
              <a:rPr lang="en-US" sz="2000" b="0" i="0">
                <a:solidFill>
                  <a:srgbClr val="FF0000"/>
                </a:solidFill>
                <a:effectLst/>
                <a:latin typeface="Times New Roman" panose="02020603050405020304" pitchFamily="18" charset="0"/>
                <a:cs typeface="Times New Roman" panose="02020603050405020304" pitchFamily="18" charset="0"/>
              </a:rPr>
              <a:t>: Right endpoints </a:t>
            </a:r>
          </a:p>
          <a:p>
            <a:r>
              <a:rPr lang="en-US" sz="2000" b="0" i="0">
                <a:solidFill>
                  <a:srgbClr val="FF0000"/>
                </a:solidFill>
                <a:effectLst/>
                <a:latin typeface="Times New Roman" panose="02020603050405020304" pitchFamily="18" charset="0"/>
                <a:cs typeface="Times New Roman" panose="02020603050405020304" pitchFamily="18" charset="0"/>
              </a:rPr>
              <a:t>produce upper sums because </a:t>
            </a:r>
          </a:p>
          <a:p>
            <a:r>
              <a:rPr lang="en-US" sz="2000" b="0" i="0">
                <a:solidFill>
                  <a:srgbClr val="FF0000"/>
                </a:solidFill>
                <a:effectLst/>
                <a:latin typeface="Times New Roman" panose="02020603050405020304" pitchFamily="18" charset="0"/>
                <a:cs typeface="Times New Roman" panose="02020603050405020304" pitchFamily="18" charset="0"/>
              </a:rPr>
              <a:t>ƒ(</a:t>
            </a:r>
            <a:r>
              <a:rPr lang="en-US" sz="2000" b="0" i="1">
                <a:solidFill>
                  <a:srgbClr val="FF0000"/>
                </a:solidFill>
                <a:effectLst/>
                <a:latin typeface="Times New Roman" panose="02020603050405020304" pitchFamily="18" charset="0"/>
                <a:cs typeface="Times New Roman" panose="02020603050405020304" pitchFamily="18" charset="0"/>
              </a:rPr>
              <a:t>x</a:t>
            </a:r>
            <a:r>
              <a:rPr lang="en-US" sz="2000" b="0" i="0">
                <a:solidFill>
                  <a:srgbClr val="FF0000"/>
                </a:solidFill>
                <a:effectLst/>
                <a:latin typeface="Times New Roman" panose="02020603050405020304" pitchFamily="18" charset="0"/>
                <a:cs typeface="Times New Roman" panose="02020603050405020304" pitchFamily="18" charset="0"/>
              </a:rPr>
              <a:t>) = </a:t>
            </a:r>
            <a:r>
              <a:rPr lang="en-US" sz="18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1800" baseline="30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sz="2000" b="0" i="0">
                <a:solidFill>
                  <a:srgbClr val="FF0000"/>
                </a:solidFill>
                <a:effectLst/>
                <a:latin typeface="Times New Roman" panose="02020603050405020304" pitchFamily="18" charset="0"/>
                <a:cs typeface="Times New Roman" panose="02020603050405020304" pitchFamily="18" charset="0"/>
              </a:rPr>
              <a:t>is increasing.</a:t>
            </a:r>
            <a:endParaRPr lang="en-US" sz="2000" b="1">
              <a:solidFill>
                <a:srgbClr val="FF0000"/>
              </a:solidFill>
              <a:latin typeface="Times New Roman" panose="02020603050405020304" pitchFamily="18" charset="0"/>
              <a:cs typeface="Times New Roman" panose="02020603050405020304" pitchFamily="18" charset="0"/>
            </a:endParaRPr>
          </a:p>
        </p:txBody>
      </p:sp>
      <p:sp>
        <p:nvSpPr>
          <p:cNvPr id="18" name="Title 1">
            <a:extLst>
              <a:ext uri="{FF2B5EF4-FFF2-40B4-BE49-F238E27FC236}">
                <a16:creationId xmlns:a16="http://schemas.microsoft.com/office/drawing/2014/main" id="{5A16B291-DBDE-439D-8A0F-AB4A16C7B099}"/>
              </a:ext>
            </a:extLst>
          </p:cNvPr>
          <p:cNvSpPr txBox="1">
            <a:spLocks/>
          </p:cNvSpPr>
          <p:nvPr/>
        </p:nvSpPr>
        <p:spPr>
          <a:xfrm>
            <a:off x="10459843" y="3993117"/>
            <a:ext cx="1644937" cy="238485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i="0">
                <a:solidFill>
                  <a:srgbClr val="FF0000"/>
                </a:solidFill>
                <a:effectLst/>
                <a:latin typeface="Times New Roman" panose="02020603050405020304" pitchFamily="18" charset="0"/>
                <a:cs typeface="Times New Roman" panose="02020603050405020304" pitchFamily="18" charset="0"/>
              </a:rPr>
              <a:t>FIGURE 9</a:t>
            </a:r>
            <a:r>
              <a:rPr lang="en-US" sz="2000" b="0" i="0">
                <a:solidFill>
                  <a:srgbClr val="FF0000"/>
                </a:solidFill>
                <a:effectLst/>
                <a:latin typeface="Times New Roman" panose="02020603050405020304" pitchFamily="18" charset="0"/>
                <a:cs typeface="Times New Roman" panose="02020603050405020304" pitchFamily="18" charset="0"/>
              </a:rPr>
              <a:t>: </a:t>
            </a:r>
            <a:r>
              <a:rPr lang="en-US" sz="2000" b="0" i="0">
                <a:solidFill>
                  <a:srgbClr val="FF0000"/>
                </a:solidFill>
                <a:effectLst/>
                <a:latin typeface="Times-Roman"/>
              </a:rPr>
              <a:t>Left endpoints produce lower sums because </a:t>
            </a:r>
            <a:br>
              <a:rPr lang="en-US" sz="2000">
                <a:solidFill>
                  <a:srgbClr val="FF0000"/>
                </a:solidFill>
              </a:rPr>
            </a:br>
            <a:r>
              <a:rPr lang="en-US" sz="2000" b="0" i="0">
                <a:solidFill>
                  <a:srgbClr val="FF0000"/>
                </a:solidFill>
                <a:effectLst/>
                <a:latin typeface="Times New Roman" panose="02020603050405020304" pitchFamily="18" charset="0"/>
                <a:cs typeface="Times New Roman" panose="02020603050405020304" pitchFamily="18" charset="0"/>
              </a:rPr>
              <a:t>ƒ(</a:t>
            </a:r>
            <a:r>
              <a:rPr lang="en-US" sz="2000" b="0" i="1">
                <a:solidFill>
                  <a:srgbClr val="FF0000"/>
                </a:solidFill>
                <a:effectLst/>
                <a:latin typeface="Times New Roman" panose="02020603050405020304" pitchFamily="18" charset="0"/>
                <a:cs typeface="Times New Roman" panose="02020603050405020304" pitchFamily="18" charset="0"/>
              </a:rPr>
              <a:t>x</a:t>
            </a:r>
            <a:r>
              <a:rPr lang="en-US" sz="2000" b="0" i="0">
                <a:solidFill>
                  <a:srgbClr val="FF0000"/>
                </a:solidFill>
                <a:effectLst/>
                <a:latin typeface="Times New Roman" panose="02020603050405020304" pitchFamily="18" charset="0"/>
                <a:cs typeface="Times New Roman" panose="02020603050405020304" pitchFamily="18" charset="0"/>
              </a:rPr>
              <a:t>) = </a:t>
            </a:r>
            <a:r>
              <a:rPr lang="en-US" sz="2000" i="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sz="2000" baseline="3000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sz="2000" b="0" i="0">
                <a:solidFill>
                  <a:srgbClr val="FF0000"/>
                </a:solidFill>
                <a:effectLst/>
                <a:latin typeface="Times New Roman" panose="02020603050405020304" pitchFamily="18" charset="0"/>
                <a:cs typeface="Times New Roman" panose="02020603050405020304" pitchFamily="18" charset="0"/>
              </a:rPr>
              <a:t>is increasing.</a:t>
            </a:r>
            <a:endParaRPr lang="en-US" sz="2000" b="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000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b="1">
                <a:solidFill>
                  <a:srgbClr val="FF00FF"/>
                </a:solidFill>
                <a:latin typeface="Times New Roman" panose="02020603050405020304" pitchFamily="18" charset="0"/>
                <a:cs typeface="Times New Roman" panose="02020603050405020304" pitchFamily="18" charset="0"/>
              </a:rPr>
              <a:t>AREA PROBLEM</a:t>
            </a:r>
          </a:p>
        </p:txBody>
      </p:sp>
      <p:sp>
        <p:nvSpPr>
          <p:cNvPr id="3" name="Content Placeholder 2">
            <a:extLst>
              <a:ext uri="{FF2B5EF4-FFF2-40B4-BE49-F238E27FC236}">
                <a16:creationId xmlns:a16="http://schemas.microsoft.com/office/drawing/2014/main" id="{983E3D93-C91D-4F2E-AF6E-D648C0E086A8}"/>
              </a:ext>
            </a:extLst>
          </p:cNvPr>
          <p:cNvSpPr>
            <a:spLocks noGrp="1"/>
          </p:cNvSpPr>
          <p:nvPr>
            <p:ph idx="1"/>
          </p:nvPr>
        </p:nvSpPr>
        <p:spPr>
          <a:xfrm>
            <a:off x="524106" y="1150821"/>
            <a:ext cx="11165578" cy="5406095"/>
          </a:xfrm>
        </p:spPr>
        <p:txBody>
          <a:bodyPr>
            <a:normAutofit/>
          </a:bodyPr>
          <a:lstStyle/>
          <a:p>
            <a:pPr marL="0" indent="3175" algn="just">
              <a:buNone/>
            </a:pPr>
            <a:r>
              <a:rPr lang="en-US" altLang="en-US" sz="3200" b="1">
                <a:solidFill>
                  <a:srgbClr val="2913F5"/>
                </a:solidFill>
                <a:latin typeface="Times New Roman" panose="02020603050405020304" pitchFamily="18" charset="0"/>
                <a:cs typeface="Times New Roman" panose="02020603050405020304" pitchFamily="18" charset="0"/>
              </a:rPr>
              <a:t>Example 2: </a:t>
            </a:r>
          </a:p>
          <a:p>
            <a:pPr marL="0" indent="3175" eaLnBrk="1" hangingPunct="1">
              <a:lnSpc>
                <a:spcPct val="125000"/>
              </a:lnSpc>
              <a:buFontTx/>
              <a:buNone/>
            </a:pPr>
            <a:r>
              <a:rPr lang="en-US" altLang="en-US" sz="3200">
                <a:latin typeface="Times New Roman" panose="02020603050405020304" pitchFamily="18" charset="0"/>
                <a:cs typeface="Times New Roman" panose="02020603050405020304" pitchFamily="18" charset="0"/>
              </a:rPr>
              <a:t>Thus,</a:t>
            </a:r>
          </a:p>
          <a:p>
            <a:pPr marL="0" indent="3175" algn="just">
              <a:buNone/>
            </a:pPr>
            <a:endParaRPr lang="en-US" altLang="en-US" sz="3200">
              <a:latin typeface="Times New Roman" panose="02020603050405020304" pitchFamily="18" charset="0"/>
              <a:cs typeface="Times New Roman" panose="02020603050405020304" pitchFamily="18" charset="0"/>
            </a:endParaRPr>
          </a:p>
          <a:p>
            <a:pPr marL="0" indent="3175" algn="just" eaLnBrk="1" hangingPunct="1">
              <a:buFontTx/>
              <a:buNone/>
            </a:pPr>
            <a:endParaRPr lang="en-US" altLang="en-US" sz="3200">
              <a:solidFill>
                <a:srgbClr val="2913F5"/>
              </a:solidFill>
              <a:latin typeface="Times New Roman" panose="02020603050405020304" pitchFamily="18" charset="0"/>
              <a:cs typeface="Times New Roman" panose="02020603050405020304" pitchFamily="18" charset="0"/>
            </a:endParaRPr>
          </a:p>
          <a:p>
            <a:pPr marL="0" indent="3175" algn="just" eaLnBrk="1" hangingPunct="1">
              <a:buFontTx/>
              <a:buNone/>
            </a:pPr>
            <a:endParaRPr lang="en-US" altLang="en-US" sz="32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DC4C3DF-66E3-4F04-9546-EE413EF09318}"/>
              </a:ext>
            </a:extLst>
          </p:cNvPr>
          <p:cNvPicPr>
            <a:picLocks noChangeAspect="1"/>
          </p:cNvPicPr>
          <p:nvPr/>
        </p:nvPicPr>
        <p:blipFill>
          <a:blip r:embed="rId3"/>
          <a:stretch>
            <a:fillRect/>
          </a:stretch>
        </p:blipFill>
        <p:spPr>
          <a:xfrm>
            <a:off x="7038782" y="1451905"/>
            <a:ext cx="5153218" cy="5406095"/>
          </a:xfrm>
          <a:prstGeom prst="rect">
            <a:avLst/>
          </a:prstGeom>
        </p:spPr>
      </p:pic>
      <p:graphicFrame>
        <p:nvGraphicFramePr>
          <p:cNvPr id="4" name="Object 3">
            <a:extLst>
              <a:ext uri="{FF2B5EF4-FFF2-40B4-BE49-F238E27FC236}">
                <a16:creationId xmlns:a16="http://schemas.microsoft.com/office/drawing/2014/main" id="{6E999EFF-EE8D-4521-9950-F888D58F347F}"/>
              </a:ext>
            </a:extLst>
          </p:cNvPr>
          <p:cNvGraphicFramePr>
            <a:graphicFrameLocks noChangeAspect="1"/>
          </p:cNvGraphicFramePr>
          <p:nvPr>
            <p:extLst>
              <p:ext uri="{D42A27DB-BD31-4B8C-83A1-F6EECF244321}">
                <p14:modId xmlns:p14="http://schemas.microsoft.com/office/powerpoint/2010/main" val="371604304"/>
              </p:ext>
            </p:extLst>
          </p:nvPr>
        </p:nvGraphicFramePr>
        <p:xfrm>
          <a:off x="579245" y="2378075"/>
          <a:ext cx="6459537" cy="2101850"/>
        </p:xfrm>
        <a:graphic>
          <a:graphicData uri="http://schemas.openxmlformats.org/presentationml/2006/ole">
            <mc:AlternateContent xmlns:mc="http://schemas.openxmlformats.org/markup-compatibility/2006">
              <mc:Choice xmlns:v="urn:schemas-microsoft-com:vml" Requires="v">
                <p:oleObj spid="_x0000_s57352" name="Equation" r:id="rId4" imgW="6459008" imgH="2101809" progId="Equation.DSMT4">
                  <p:embed/>
                </p:oleObj>
              </mc:Choice>
              <mc:Fallback>
                <p:oleObj name="Equation" r:id="rId4" imgW="6459008" imgH="2101809" progId="Equation.DSMT4">
                  <p:embed/>
                  <p:pic>
                    <p:nvPicPr>
                      <p:cNvPr id="0" name=""/>
                      <p:cNvPicPr/>
                      <p:nvPr/>
                    </p:nvPicPr>
                    <p:blipFill>
                      <a:blip r:embed="rId5"/>
                      <a:stretch>
                        <a:fillRect/>
                      </a:stretch>
                    </p:blipFill>
                    <p:spPr>
                      <a:xfrm>
                        <a:off x="579245" y="2378075"/>
                        <a:ext cx="6459537" cy="210185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43A9036D-F666-41CD-A63C-57216023D37D}"/>
              </a:ext>
            </a:extLst>
          </p:cNvPr>
          <p:cNvGraphicFramePr>
            <a:graphicFrameLocks noChangeAspect="1"/>
          </p:cNvGraphicFramePr>
          <p:nvPr>
            <p:extLst>
              <p:ext uri="{D42A27DB-BD31-4B8C-83A1-F6EECF244321}">
                <p14:modId xmlns:p14="http://schemas.microsoft.com/office/powerpoint/2010/main" val="3301797478"/>
              </p:ext>
            </p:extLst>
          </p:nvPr>
        </p:nvGraphicFramePr>
        <p:xfrm>
          <a:off x="579245" y="4941655"/>
          <a:ext cx="6096000" cy="955675"/>
        </p:xfrm>
        <a:graphic>
          <a:graphicData uri="http://schemas.openxmlformats.org/presentationml/2006/ole">
            <mc:AlternateContent xmlns:mc="http://schemas.openxmlformats.org/markup-compatibility/2006">
              <mc:Choice xmlns:v="urn:schemas-microsoft-com:vml" Requires="v">
                <p:oleObj spid="_x0000_s57353" name="Equation" r:id="rId6" imgW="6096296" imgH="955728" progId="Equation.DSMT4">
                  <p:embed/>
                </p:oleObj>
              </mc:Choice>
              <mc:Fallback>
                <p:oleObj name="Equation" r:id="rId6" imgW="6096296" imgH="955728" progId="Equation.DSMT4">
                  <p:embed/>
                  <p:pic>
                    <p:nvPicPr>
                      <p:cNvPr id="0" name=""/>
                      <p:cNvPicPr/>
                      <p:nvPr/>
                    </p:nvPicPr>
                    <p:blipFill>
                      <a:blip r:embed="rId7"/>
                      <a:stretch>
                        <a:fillRect/>
                      </a:stretch>
                    </p:blipFill>
                    <p:spPr>
                      <a:xfrm>
                        <a:off x="579245" y="4941655"/>
                        <a:ext cx="6096000" cy="955675"/>
                      </a:xfrm>
                      <a:prstGeom prst="rect">
                        <a:avLst/>
                      </a:prstGeom>
                    </p:spPr>
                  </p:pic>
                </p:oleObj>
              </mc:Fallback>
            </mc:AlternateContent>
          </a:graphicData>
        </a:graphic>
      </p:graphicFrame>
    </p:spTree>
    <p:extLst>
      <p:ext uri="{BB962C8B-B14F-4D97-AF65-F5344CB8AC3E}">
        <p14:creationId xmlns:p14="http://schemas.microsoft.com/office/powerpoint/2010/main" val="2843040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b="1">
                <a:solidFill>
                  <a:srgbClr val="FF00FF"/>
                </a:solidFill>
                <a:latin typeface="Times New Roman" panose="02020603050405020304" pitchFamily="18" charset="0"/>
                <a:cs typeface="Times New Roman" panose="02020603050405020304" pitchFamily="18" charset="0"/>
              </a:rPr>
              <a:t>AREA PROBLEM</a:t>
            </a:r>
          </a:p>
        </p:txBody>
      </p:sp>
      <p:sp>
        <p:nvSpPr>
          <p:cNvPr id="3" name="Content Placeholder 2">
            <a:extLst>
              <a:ext uri="{FF2B5EF4-FFF2-40B4-BE49-F238E27FC236}">
                <a16:creationId xmlns:a16="http://schemas.microsoft.com/office/drawing/2014/main" id="{983E3D93-C91D-4F2E-AF6E-D648C0E086A8}"/>
              </a:ext>
            </a:extLst>
          </p:cNvPr>
          <p:cNvSpPr>
            <a:spLocks noGrp="1"/>
          </p:cNvSpPr>
          <p:nvPr>
            <p:ph idx="1"/>
          </p:nvPr>
        </p:nvSpPr>
        <p:spPr>
          <a:xfrm>
            <a:off x="524106" y="1150821"/>
            <a:ext cx="11165578" cy="5406095"/>
          </a:xfrm>
        </p:spPr>
        <p:txBody>
          <a:bodyPr>
            <a:normAutofit/>
          </a:bodyPr>
          <a:lstStyle/>
          <a:p>
            <a:pPr marL="0" indent="3175" algn="just">
              <a:buNone/>
            </a:pPr>
            <a:r>
              <a:rPr lang="en-US" altLang="en-US" sz="3600" b="1">
                <a:solidFill>
                  <a:srgbClr val="2913F5"/>
                </a:solidFill>
                <a:latin typeface="Times New Roman" panose="02020603050405020304" pitchFamily="18" charset="0"/>
                <a:cs typeface="Times New Roman" panose="02020603050405020304" pitchFamily="18" charset="0"/>
              </a:rPr>
              <a:t>Example 2: </a:t>
            </a:r>
          </a:p>
          <a:p>
            <a:pPr marL="0" indent="3175" eaLnBrk="1" hangingPunct="1">
              <a:buFontTx/>
              <a:buNone/>
            </a:pPr>
            <a:r>
              <a:rPr lang="en-US" altLang="en-US" sz="3600">
                <a:latin typeface="Times New Roman" panose="02020603050405020304" pitchFamily="18" charset="0"/>
                <a:cs typeface="Times New Roman" panose="02020603050405020304" pitchFamily="18" charset="0"/>
              </a:rPr>
              <a:t>Thus, we define the </a:t>
            </a:r>
            <a:r>
              <a:rPr lang="en-US" altLang="en-US" sz="3600">
                <a:solidFill>
                  <a:schemeClr val="accent2"/>
                </a:solidFill>
                <a:latin typeface="Times New Roman" panose="02020603050405020304" pitchFamily="18" charset="0"/>
                <a:cs typeface="Times New Roman" panose="02020603050405020304" pitchFamily="18" charset="0"/>
              </a:rPr>
              <a:t>area </a:t>
            </a:r>
            <a:r>
              <a:rPr lang="en-US" altLang="en-US" sz="3600" i="1">
                <a:solidFill>
                  <a:schemeClr val="accent2"/>
                </a:solidFill>
                <a:latin typeface="Times New Roman" panose="02020603050405020304" pitchFamily="18" charset="0"/>
                <a:cs typeface="Times New Roman" panose="02020603050405020304" pitchFamily="18" charset="0"/>
              </a:rPr>
              <a:t>A</a:t>
            </a:r>
            <a:r>
              <a:rPr lang="en-US" altLang="en-US" sz="3600">
                <a:solidFill>
                  <a:schemeClr val="accent2"/>
                </a:solidFill>
                <a:latin typeface="Times New Roman" panose="02020603050405020304" pitchFamily="18" charset="0"/>
                <a:cs typeface="Times New Roman" panose="02020603050405020304" pitchFamily="18" charset="0"/>
              </a:rPr>
              <a:t> </a:t>
            </a:r>
            <a:r>
              <a:rPr lang="en-US" altLang="en-US" sz="3600">
                <a:latin typeface="Times New Roman" panose="02020603050405020304" pitchFamily="18" charset="0"/>
                <a:cs typeface="Times New Roman" panose="02020603050405020304" pitchFamily="18" charset="0"/>
              </a:rPr>
              <a:t>to be </a:t>
            </a:r>
          </a:p>
          <a:p>
            <a:pPr marL="0" indent="3175" eaLnBrk="1" hangingPunct="1">
              <a:buFontTx/>
              <a:buNone/>
            </a:pPr>
            <a:r>
              <a:rPr lang="en-US" altLang="en-US" sz="3600">
                <a:latin typeface="Times New Roman" panose="02020603050405020304" pitchFamily="18" charset="0"/>
                <a:cs typeface="Times New Roman" panose="02020603050405020304" pitchFamily="18" charset="0"/>
              </a:rPr>
              <a:t>the limit of the sums of the areas </a:t>
            </a:r>
          </a:p>
          <a:p>
            <a:pPr marL="0" indent="3175" eaLnBrk="1" hangingPunct="1">
              <a:buFontTx/>
              <a:buNone/>
            </a:pPr>
            <a:r>
              <a:rPr lang="en-US" altLang="en-US" sz="3600">
                <a:latin typeface="Times New Roman" panose="02020603050405020304" pitchFamily="18" charset="0"/>
                <a:cs typeface="Times New Roman" panose="02020603050405020304" pitchFamily="18" charset="0"/>
              </a:rPr>
              <a:t>of the approximating rectangles, </a:t>
            </a:r>
          </a:p>
          <a:p>
            <a:pPr marL="0" indent="3175" eaLnBrk="1" hangingPunct="1">
              <a:buFontTx/>
              <a:buNone/>
            </a:pPr>
            <a:r>
              <a:rPr lang="en-US" altLang="en-US" sz="3600">
                <a:latin typeface="Times New Roman" panose="02020603050405020304" pitchFamily="18" charset="0"/>
                <a:cs typeface="Times New Roman" panose="02020603050405020304" pitchFamily="18" charset="0"/>
              </a:rPr>
              <a:t>that is,</a:t>
            </a:r>
          </a:p>
        </p:txBody>
      </p:sp>
      <p:pic>
        <p:nvPicPr>
          <p:cNvPr id="5" name="Picture 4">
            <a:extLst>
              <a:ext uri="{FF2B5EF4-FFF2-40B4-BE49-F238E27FC236}">
                <a16:creationId xmlns:a16="http://schemas.microsoft.com/office/drawing/2014/main" id="{BDC4C3DF-66E3-4F04-9546-EE413EF09318}"/>
              </a:ext>
            </a:extLst>
          </p:cNvPr>
          <p:cNvPicPr>
            <a:picLocks noChangeAspect="1"/>
          </p:cNvPicPr>
          <p:nvPr/>
        </p:nvPicPr>
        <p:blipFill>
          <a:blip r:embed="rId3"/>
          <a:stretch>
            <a:fillRect/>
          </a:stretch>
        </p:blipFill>
        <p:spPr>
          <a:xfrm>
            <a:off x="7038782" y="1451905"/>
            <a:ext cx="5153218" cy="5406095"/>
          </a:xfrm>
          <a:prstGeom prst="rect">
            <a:avLst/>
          </a:prstGeom>
        </p:spPr>
      </p:pic>
      <p:graphicFrame>
        <p:nvGraphicFramePr>
          <p:cNvPr id="7" name="Object 6">
            <a:extLst>
              <a:ext uri="{FF2B5EF4-FFF2-40B4-BE49-F238E27FC236}">
                <a16:creationId xmlns:a16="http://schemas.microsoft.com/office/drawing/2014/main" id="{211172E2-05CA-47A1-95BB-B04A2FD31B45}"/>
              </a:ext>
            </a:extLst>
          </p:cNvPr>
          <p:cNvGraphicFramePr>
            <a:graphicFrameLocks noChangeAspect="1"/>
          </p:cNvGraphicFramePr>
          <p:nvPr>
            <p:extLst>
              <p:ext uri="{D42A27DB-BD31-4B8C-83A1-F6EECF244321}">
                <p14:modId xmlns:p14="http://schemas.microsoft.com/office/powerpoint/2010/main" val="3674333606"/>
              </p:ext>
            </p:extLst>
          </p:nvPr>
        </p:nvGraphicFramePr>
        <p:xfrm>
          <a:off x="1251858" y="4588654"/>
          <a:ext cx="4267200" cy="838200"/>
        </p:xfrm>
        <a:graphic>
          <a:graphicData uri="http://schemas.openxmlformats.org/presentationml/2006/ole">
            <mc:AlternateContent xmlns:mc="http://schemas.openxmlformats.org/markup-compatibility/2006">
              <mc:Choice xmlns:v="urn:schemas-microsoft-com:vml" Requires="v">
                <p:oleObj spid="_x0000_s55303" name="Equation" r:id="rId4" imgW="4267264" imgH="838200" progId="Equation.DSMT4">
                  <p:embed/>
                </p:oleObj>
              </mc:Choice>
              <mc:Fallback>
                <p:oleObj name="Equation" r:id="rId4" imgW="4267264" imgH="838200" progId="Equation.DSMT4">
                  <p:embed/>
                  <p:pic>
                    <p:nvPicPr>
                      <p:cNvPr id="0" name=""/>
                      <p:cNvPicPr/>
                      <p:nvPr/>
                    </p:nvPicPr>
                    <p:blipFill>
                      <a:blip r:embed="rId5"/>
                      <a:stretch>
                        <a:fillRect/>
                      </a:stretch>
                    </p:blipFill>
                    <p:spPr>
                      <a:xfrm>
                        <a:off x="1251858" y="4588654"/>
                        <a:ext cx="4267200" cy="838200"/>
                      </a:xfrm>
                      <a:prstGeom prst="rect">
                        <a:avLst/>
                      </a:prstGeom>
                    </p:spPr>
                  </p:pic>
                </p:oleObj>
              </mc:Fallback>
            </mc:AlternateContent>
          </a:graphicData>
        </a:graphic>
      </p:graphicFrame>
    </p:spTree>
    <p:extLst>
      <p:ext uri="{BB962C8B-B14F-4D97-AF65-F5344CB8AC3E}">
        <p14:creationId xmlns:p14="http://schemas.microsoft.com/office/powerpoint/2010/main" val="493728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b="1">
                <a:solidFill>
                  <a:srgbClr val="FF00FF"/>
                </a:solidFill>
                <a:latin typeface="Times New Roman" panose="02020603050405020304" pitchFamily="18" charset="0"/>
                <a:cs typeface="Times New Roman" panose="02020603050405020304" pitchFamily="18" charset="0"/>
              </a:rPr>
              <a:t>AREA PROBLEM</a:t>
            </a:r>
          </a:p>
        </p:txBody>
      </p:sp>
      <p:sp>
        <p:nvSpPr>
          <p:cNvPr id="3" name="Content Placeholder 2">
            <a:extLst>
              <a:ext uri="{FF2B5EF4-FFF2-40B4-BE49-F238E27FC236}">
                <a16:creationId xmlns:a16="http://schemas.microsoft.com/office/drawing/2014/main" id="{983E3D93-C91D-4F2E-AF6E-D648C0E086A8}"/>
              </a:ext>
            </a:extLst>
          </p:cNvPr>
          <p:cNvSpPr>
            <a:spLocks noGrp="1"/>
          </p:cNvSpPr>
          <p:nvPr>
            <p:ph idx="1"/>
          </p:nvPr>
        </p:nvSpPr>
        <p:spPr>
          <a:xfrm>
            <a:off x="524106" y="1150821"/>
            <a:ext cx="11165578" cy="5406095"/>
          </a:xfrm>
        </p:spPr>
        <p:txBody>
          <a:bodyPr>
            <a:normAutofit/>
          </a:bodyPr>
          <a:lstStyle/>
          <a:p>
            <a:pPr marL="0" indent="3175" eaLnBrk="1" hangingPunct="1">
              <a:buFontTx/>
              <a:buNone/>
            </a:pPr>
            <a:r>
              <a:rPr lang="en-US" altLang="en-US" sz="3600">
                <a:latin typeface="Times New Roman" panose="02020603050405020304" pitchFamily="18" charset="0"/>
                <a:cs typeface="Times New Roman" panose="02020603050405020304" pitchFamily="18" charset="0"/>
              </a:rPr>
              <a:t>Let’s apply the idea of </a:t>
            </a:r>
          </a:p>
          <a:p>
            <a:pPr marL="0" indent="3175" eaLnBrk="1" hangingPunct="1">
              <a:buFontTx/>
              <a:buNone/>
            </a:pPr>
            <a:r>
              <a:rPr lang="en-US" altLang="en-US" sz="3600">
                <a:latin typeface="Times New Roman" panose="02020603050405020304" pitchFamily="18" charset="0"/>
                <a:cs typeface="Times New Roman" panose="02020603050405020304" pitchFamily="18" charset="0"/>
              </a:rPr>
              <a:t>Examples 1 and 2 to the </a:t>
            </a:r>
          </a:p>
          <a:p>
            <a:pPr marL="0" indent="3175" eaLnBrk="1" hangingPunct="1">
              <a:buFontTx/>
              <a:buNone/>
            </a:pPr>
            <a:r>
              <a:rPr lang="en-US" altLang="en-US" sz="3600">
                <a:latin typeface="Times New Roman" panose="02020603050405020304" pitchFamily="18" charset="0"/>
                <a:cs typeface="Times New Roman" panose="02020603050405020304" pitchFamily="18" charset="0"/>
              </a:rPr>
              <a:t>more general region </a:t>
            </a:r>
            <a:r>
              <a:rPr lang="en-US" altLang="en-US" sz="3600" i="1">
                <a:latin typeface="Times New Roman" panose="02020603050405020304" pitchFamily="18" charset="0"/>
                <a:cs typeface="Times New Roman" panose="02020603050405020304" pitchFamily="18" charset="0"/>
              </a:rPr>
              <a:t>S</a:t>
            </a:r>
            <a:r>
              <a:rPr lang="en-US" altLang="en-US" sz="3600">
                <a:latin typeface="Times New Roman" panose="02020603050405020304" pitchFamily="18" charset="0"/>
                <a:cs typeface="Times New Roman" panose="02020603050405020304" pitchFamily="18" charset="0"/>
              </a:rPr>
              <a:t> </a:t>
            </a:r>
          </a:p>
          <a:p>
            <a:pPr marL="0" indent="3175" eaLnBrk="1" hangingPunct="1">
              <a:buFontTx/>
              <a:buNone/>
            </a:pPr>
            <a:r>
              <a:rPr lang="en-US" altLang="en-US" sz="3600">
                <a:latin typeface="Times New Roman" panose="02020603050405020304" pitchFamily="18" charset="0"/>
                <a:cs typeface="Times New Roman" panose="02020603050405020304" pitchFamily="18" charset="0"/>
              </a:rPr>
              <a:t>of the earlier figure. </a:t>
            </a:r>
          </a:p>
        </p:txBody>
      </p:sp>
      <p:pic>
        <p:nvPicPr>
          <p:cNvPr id="6" name="Picture 5" descr="050101">
            <a:extLst>
              <a:ext uri="{FF2B5EF4-FFF2-40B4-BE49-F238E27FC236}">
                <a16:creationId xmlns:a16="http://schemas.microsoft.com/office/drawing/2014/main" id="{54FB206B-FE79-4453-8375-103A4C114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6096001" y="1451905"/>
            <a:ext cx="6019582" cy="5406095"/>
          </a:xfrm>
          <a:prstGeom prst="rect">
            <a:avLst/>
          </a:prstGeom>
          <a:noFill/>
        </p:spPr>
      </p:pic>
    </p:spTree>
    <p:extLst>
      <p:ext uri="{BB962C8B-B14F-4D97-AF65-F5344CB8AC3E}">
        <p14:creationId xmlns:p14="http://schemas.microsoft.com/office/powerpoint/2010/main" val="4247471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b="1">
                <a:solidFill>
                  <a:srgbClr val="FF00FF"/>
                </a:solidFill>
                <a:latin typeface="Times New Roman" panose="02020603050405020304" pitchFamily="18" charset="0"/>
                <a:cs typeface="Times New Roman" panose="02020603050405020304" pitchFamily="18" charset="0"/>
              </a:rPr>
              <a:t>AREA PROBLEM</a:t>
            </a:r>
          </a:p>
        </p:txBody>
      </p:sp>
      <p:sp>
        <p:nvSpPr>
          <p:cNvPr id="3" name="Content Placeholder 2">
            <a:extLst>
              <a:ext uri="{FF2B5EF4-FFF2-40B4-BE49-F238E27FC236}">
                <a16:creationId xmlns:a16="http://schemas.microsoft.com/office/drawing/2014/main" id="{983E3D93-C91D-4F2E-AF6E-D648C0E086A8}"/>
              </a:ext>
            </a:extLst>
          </p:cNvPr>
          <p:cNvSpPr>
            <a:spLocks noGrp="1"/>
          </p:cNvSpPr>
          <p:nvPr>
            <p:ph idx="1"/>
          </p:nvPr>
        </p:nvSpPr>
        <p:spPr>
          <a:xfrm>
            <a:off x="524106" y="1150821"/>
            <a:ext cx="11165578" cy="5406095"/>
          </a:xfrm>
        </p:spPr>
        <p:txBody>
          <a:bodyPr>
            <a:normAutofit/>
          </a:bodyPr>
          <a:lstStyle/>
          <a:p>
            <a:pPr marL="0" indent="3175" eaLnBrk="1" hangingPunct="1">
              <a:lnSpc>
                <a:spcPct val="125000"/>
              </a:lnSpc>
              <a:spcBef>
                <a:spcPts val="0"/>
              </a:spcBef>
              <a:buFontTx/>
              <a:buNone/>
            </a:pPr>
            <a:r>
              <a:rPr lang="en-US" altLang="en-US" sz="3000">
                <a:latin typeface="Times New Roman" panose="02020603050405020304" pitchFamily="18" charset="0"/>
                <a:cs typeface="Times New Roman" panose="02020603050405020304" pitchFamily="18" charset="0"/>
              </a:rPr>
              <a:t>What we think of intuitively as the area of </a:t>
            </a:r>
            <a:r>
              <a:rPr lang="en-US" altLang="en-US" sz="3000" i="1">
                <a:latin typeface="Times New Roman" panose="02020603050405020304" pitchFamily="18" charset="0"/>
                <a:cs typeface="Times New Roman" panose="02020603050405020304" pitchFamily="18" charset="0"/>
              </a:rPr>
              <a:t>S</a:t>
            </a:r>
            <a:r>
              <a:rPr lang="en-US" altLang="en-US" sz="3000">
                <a:latin typeface="Times New Roman" panose="02020603050405020304" pitchFamily="18" charset="0"/>
                <a:cs typeface="Times New Roman" panose="02020603050405020304" pitchFamily="18" charset="0"/>
              </a:rPr>
              <a:t> is approximated by the sum of the areas of these rectangles:</a:t>
            </a:r>
          </a:p>
          <a:p>
            <a:pPr marL="0" indent="3175" algn="ctr" eaLnBrk="1" hangingPunct="1">
              <a:lnSpc>
                <a:spcPct val="125000"/>
              </a:lnSpc>
              <a:spcBef>
                <a:spcPts val="0"/>
              </a:spcBef>
              <a:buFontTx/>
              <a:buNone/>
            </a:pPr>
            <a:r>
              <a:rPr lang="en-US" altLang="en-US" sz="3000" i="1">
                <a:latin typeface="Times New Roman" panose="02020603050405020304" pitchFamily="18" charset="0"/>
                <a:cs typeface="Times New Roman" panose="02020603050405020304" pitchFamily="18" charset="0"/>
              </a:rPr>
              <a:t>R</a:t>
            </a:r>
            <a:r>
              <a:rPr lang="en-US" altLang="en-US" sz="3000" i="1" baseline="-25000">
                <a:latin typeface="Times New Roman" panose="02020603050405020304" pitchFamily="18" charset="0"/>
                <a:cs typeface="Times New Roman" panose="02020603050405020304" pitchFamily="18" charset="0"/>
              </a:rPr>
              <a:t>n</a:t>
            </a:r>
            <a:r>
              <a:rPr lang="en-US" altLang="en-US" sz="3000" i="1">
                <a:latin typeface="Times New Roman" panose="02020603050405020304" pitchFamily="18" charset="0"/>
                <a:cs typeface="Times New Roman" panose="02020603050405020304" pitchFamily="18" charset="0"/>
              </a:rPr>
              <a:t> =</a:t>
            </a:r>
            <a:r>
              <a:rPr lang="en-US" altLang="en-US" sz="3000">
                <a:latin typeface="Times New Roman" panose="02020603050405020304" pitchFamily="18" charset="0"/>
                <a:cs typeface="Times New Roman" panose="02020603050405020304" pitchFamily="18" charset="0"/>
              </a:rPr>
              <a:t> </a:t>
            </a:r>
            <a:r>
              <a:rPr lang="en-US" altLang="en-US" sz="3000" i="1">
                <a:latin typeface="Times New Roman" panose="02020603050405020304" pitchFamily="18" charset="0"/>
                <a:cs typeface="Times New Roman" panose="02020603050405020304" pitchFamily="18" charset="0"/>
              </a:rPr>
              <a:t>f </a:t>
            </a:r>
            <a:r>
              <a:rPr lang="en-US" altLang="en-US" sz="3000">
                <a:latin typeface="Times New Roman" panose="02020603050405020304" pitchFamily="18" charset="0"/>
                <a:cs typeface="Times New Roman" panose="02020603050405020304" pitchFamily="18" charset="0"/>
              </a:rPr>
              <a:t>(</a:t>
            </a:r>
            <a:r>
              <a:rPr lang="en-US" altLang="en-US" sz="3000" i="1">
                <a:latin typeface="Times New Roman" panose="02020603050405020304" pitchFamily="18" charset="0"/>
                <a:cs typeface="Times New Roman" panose="02020603050405020304" pitchFamily="18" charset="0"/>
              </a:rPr>
              <a:t>x</a:t>
            </a:r>
            <a:r>
              <a:rPr lang="en-US" altLang="en-US" sz="3000" baseline="-25000">
                <a:latin typeface="Times New Roman" panose="02020603050405020304" pitchFamily="18" charset="0"/>
                <a:cs typeface="Times New Roman" panose="02020603050405020304" pitchFamily="18" charset="0"/>
              </a:rPr>
              <a:t>1</a:t>
            </a:r>
            <a:r>
              <a:rPr lang="en-US" altLang="en-US" sz="3000">
                <a:latin typeface="Times New Roman" panose="02020603050405020304" pitchFamily="18" charset="0"/>
                <a:cs typeface="Times New Roman" panose="02020603050405020304" pitchFamily="18" charset="0"/>
              </a:rPr>
              <a:t>) ∆</a:t>
            </a:r>
            <a:r>
              <a:rPr lang="en-US" altLang="en-US" sz="3000" i="1">
                <a:latin typeface="Times New Roman" panose="02020603050405020304" pitchFamily="18" charset="0"/>
                <a:cs typeface="Times New Roman" panose="02020603050405020304" pitchFamily="18" charset="0"/>
              </a:rPr>
              <a:t>x +</a:t>
            </a:r>
            <a:r>
              <a:rPr lang="en-US" altLang="en-US" sz="3000">
                <a:latin typeface="Times New Roman" panose="02020603050405020304" pitchFamily="18" charset="0"/>
                <a:cs typeface="Times New Roman" panose="02020603050405020304" pitchFamily="18" charset="0"/>
              </a:rPr>
              <a:t> </a:t>
            </a:r>
            <a:r>
              <a:rPr lang="en-US" altLang="en-US" sz="3000" i="1">
                <a:latin typeface="Times New Roman" panose="02020603050405020304" pitchFamily="18" charset="0"/>
                <a:cs typeface="Times New Roman" panose="02020603050405020304" pitchFamily="18" charset="0"/>
              </a:rPr>
              <a:t>f </a:t>
            </a:r>
            <a:r>
              <a:rPr lang="en-US" altLang="en-US" sz="3000">
                <a:latin typeface="Times New Roman" panose="02020603050405020304" pitchFamily="18" charset="0"/>
                <a:cs typeface="Times New Roman" panose="02020603050405020304" pitchFamily="18" charset="0"/>
              </a:rPr>
              <a:t>(</a:t>
            </a:r>
            <a:r>
              <a:rPr lang="en-US" altLang="en-US" sz="3000" i="1">
                <a:latin typeface="Times New Roman" panose="02020603050405020304" pitchFamily="18" charset="0"/>
                <a:cs typeface="Times New Roman" panose="02020603050405020304" pitchFamily="18" charset="0"/>
              </a:rPr>
              <a:t>x</a:t>
            </a:r>
            <a:r>
              <a:rPr lang="en-US" altLang="en-US" sz="3000" baseline="-25000">
                <a:latin typeface="Times New Roman" panose="02020603050405020304" pitchFamily="18" charset="0"/>
                <a:cs typeface="Times New Roman" panose="02020603050405020304" pitchFamily="18" charset="0"/>
              </a:rPr>
              <a:t>2</a:t>
            </a:r>
            <a:r>
              <a:rPr lang="en-US" altLang="en-US" sz="3000">
                <a:latin typeface="Times New Roman" panose="02020603050405020304" pitchFamily="18" charset="0"/>
                <a:cs typeface="Times New Roman" panose="02020603050405020304" pitchFamily="18" charset="0"/>
              </a:rPr>
              <a:t>) ∆</a:t>
            </a:r>
            <a:r>
              <a:rPr lang="en-US" altLang="en-US" sz="3000" i="1">
                <a:latin typeface="Times New Roman" panose="02020603050405020304" pitchFamily="18" charset="0"/>
                <a:cs typeface="Times New Roman" panose="02020603050405020304" pitchFamily="18" charset="0"/>
              </a:rPr>
              <a:t>x + … + f </a:t>
            </a:r>
            <a:r>
              <a:rPr lang="en-US" altLang="en-US" sz="3000">
                <a:latin typeface="Times New Roman" panose="02020603050405020304" pitchFamily="18" charset="0"/>
                <a:cs typeface="Times New Roman" panose="02020603050405020304" pitchFamily="18" charset="0"/>
              </a:rPr>
              <a:t>(</a:t>
            </a:r>
            <a:r>
              <a:rPr lang="en-US" altLang="en-US" sz="3000" i="1">
                <a:latin typeface="Times New Roman" panose="02020603050405020304" pitchFamily="18" charset="0"/>
                <a:cs typeface="Times New Roman" panose="02020603050405020304" pitchFamily="18" charset="0"/>
              </a:rPr>
              <a:t>x</a:t>
            </a:r>
            <a:r>
              <a:rPr lang="en-US" altLang="en-US" sz="3000" i="1" baseline="-25000">
                <a:latin typeface="Times New Roman" panose="02020603050405020304" pitchFamily="18" charset="0"/>
                <a:cs typeface="Times New Roman" panose="02020603050405020304" pitchFamily="18" charset="0"/>
              </a:rPr>
              <a:t>n</a:t>
            </a:r>
            <a:r>
              <a:rPr lang="en-US" altLang="en-US" sz="3000">
                <a:latin typeface="Times New Roman" panose="02020603050405020304" pitchFamily="18" charset="0"/>
                <a:cs typeface="Times New Roman" panose="02020603050405020304" pitchFamily="18" charset="0"/>
              </a:rPr>
              <a:t>) ∆</a:t>
            </a:r>
            <a:r>
              <a:rPr lang="en-US" altLang="en-US" sz="3000" i="1">
                <a:latin typeface="Times New Roman" panose="02020603050405020304" pitchFamily="18" charset="0"/>
                <a:cs typeface="Times New Roman" panose="02020603050405020304" pitchFamily="18" charset="0"/>
              </a:rPr>
              <a:t>x</a:t>
            </a:r>
            <a:r>
              <a:rPr lang="en-US" altLang="en-US" sz="3000">
                <a:latin typeface="Times New Roman" panose="02020603050405020304" pitchFamily="18" charset="0"/>
                <a:cs typeface="Times New Roman" panose="02020603050405020304" pitchFamily="18" charset="0"/>
              </a:rPr>
              <a:t> </a:t>
            </a:r>
          </a:p>
        </p:txBody>
      </p:sp>
      <p:graphicFrame>
        <p:nvGraphicFramePr>
          <p:cNvPr id="4" name="Object 3">
            <a:extLst>
              <a:ext uri="{FF2B5EF4-FFF2-40B4-BE49-F238E27FC236}">
                <a16:creationId xmlns:a16="http://schemas.microsoft.com/office/drawing/2014/main" id="{A5FC4051-2B5E-4740-A925-4FAC85F7156E}"/>
              </a:ext>
            </a:extLst>
          </p:cNvPr>
          <p:cNvGraphicFramePr>
            <a:graphicFrameLocks noChangeAspect="1"/>
          </p:cNvGraphicFramePr>
          <p:nvPr>
            <p:extLst>
              <p:ext uri="{D42A27DB-BD31-4B8C-83A1-F6EECF244321}">
                <p14:modId xmlns:p14="http://schemas.microsoft.com/office/powerpoint/2010/main" val="1201461904"/>
              </p:ext>
            </p:extLst>
          </p:nvPr>
        </p:nvGraphicFramePr>
        <p:xfrm>
          <a:off x="1001713" y="4445000"/>
          <a:ext cx="1881187" cy="1081088"/>
        </p:xfrm>
        <a:graphic>
          <a:graphicData uri="http://schemas.openxmlformats.org/presentationml/2006/ole">
            <mc:AlternateContent xmlns:mc="http://schemas.openxmlformats.org/markup-compatibility/2006">
              <mc:Choice xmlns:v="urn:schemas-microsoft-com:vml" Requires="v">
                <p:oleObj spid="_x0000_s83972" name="Equation" r:id="rId3" imgW="685800" imgH="393480" progId="Equation.DSMT4">
                  <p:embed/>
                </p:oleObj>
              </mc:Choice>
              <mc:Fallback>
                <p:oleObj name="Equation" r:id="rId3" imgW="685800" imgH="393480" progId="Equation.DSMT4">
                  <p:embed/>
                  <p:pic>
                    <p:nvPicPr>
                      <p:cNvPr id="0" name=""/>
                      <p:cNvPicPr/>
                      <p:nvPr/>
                    </p:nvPicPr>
                    <p:blipFill>
                      <a:blip r:embed="rId4"/>
                      <a:stretch>
                        <a:fillRect/>
                      </a:stretch>
                    </p:blipFill>
                    <p:spPr>
                      <a:xfrm>
                        <a:off x="1001713" y="4445000"/>
                        <a:ext cx="1881187" cy="10810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0487CD72-BCC5-4A86-A7C8-4A12E761F57E}"/>
              </a:ext>
            </a:extLst>
          </p:cNvPr>
          <p:cNvPicPr>
            <a:picLocks noChangeAspect="1"/>
          </p:cNvPicPr>
          <p:nvPr/>
        </p:nvPicPr>
        <p:blipFill>
          <a:blip r:embed="rId5"/>
          <a:stretch>
            <a:fillRect/>
          </a:stretch>
        </p:blipFill>
        <p:spPr>
          <a:xfrm>
            <a:off x="4047893" y="3195567"/>
            <a:ext cx="8061428" cy="3579657"/>
          </a:xfrm>
          <a:prstGeom prst="rect">
            <a:avLst/>
          </a:prstGeom>
        </p:spPr>
      </p:pic>
    </p:spTree>
    <p:extLst>
      <p:ext uri="{BB962C8B-B14F-4D97-AF65-F5344CB8AC3E}">
        <p14:creationId xmlns:p14="http://schemas.microsoft.com/office/powerpoint/2010/main" val="2715898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b="1">
                <a:solidFill>
                  <a:srgbClr val="FF00FF"/>
                </a:solidFill>
                <a:latin typeface="Times New Roman" panose="02020603050405020304" pitchFamily="18" charset="0"/>
                <a:cs typeface="Times New Roman" panose="02020603050405020304" pitchFamily="18" charset="0"/>
              </a:rPr>
              <a:t>AREA PROBLEM</a:t>
            </a:r>
          </a:p>
        </p:txBody>
      </p:sp>
      <p:sp>
        <p:nvSpPr>
          <p:cNvPr id="3" name="Content Placeholder 2">
            <a:extLst>
              <a:ext uri="{FF2B5EF4-FFF2-40B4-BE49-F238E27FC236}">
                <a16:creationId xmlns:a16="http://schemas.microsoft.com/office/drawing/2014/main" id="{983E3D93-C91D-4F2E-AF6E-D648C0E086A8}"/>
              </a:ext>
            </a:extLst>
          </p:cNvPr>
          <p:cNvSpPr>
            <a:spLocks noGrp="1"/>
          </p:cNvSpPr>
          <p:nvPr>
            <p:ph idx="1"/>
          </p:nvPr>
        </p:nvSpPr>
        <p:spPr>
          <a:xfrm>
            <a:off x="838200" y="1150821"/>
            <a:ext cx="10625254" cy="5406095"/>
          </a:xfrm>
        </p:spPr>
        <p:txBody>
          <a:bodyPr>
            <a:normAutofit/>
          </a:bodyPr>
          <a:lstStyle/>
          <a:p>
            <a:pPr marL="0" indent="3175" algn="just" eaLnBrk="1" hangingPunct="1">
              <a:spcBef>
                <a:spcPts val="0"/>
              </a:spcBef>
              <a:buFontTx/>
              <a:buNone/>
            </a:pPr>
            <a:r>
              <a:rPr lang="en-US" altLang="en-US" sz="3200" b="1">
                <a:solidFill>
                  <a:srgbClr val="AD13AD"/>
                </a:solidFill>
                <a:latin typeface="Times New Roman" panose="02020603050405020304" pitchFamily="18" charset="0"/>
                <a:cs typeface="Times New Roman" panose="02020603050405020304" pitchFamily="18" charset="0"/>
              </a:rPr>
              <a:t>Definition.</a:t>
            </a:r>
          </a:p>
          <a:p>
            <a:pPr marL="0" indent="3175" algn="just" eaLnBrk="1" hangingPunct="1">
              <a:spcBef>
                <a:spcPts val="0"/>
              </a:spcBef>
              <a:buFontTx/>
              <a:buNone/>
            </a:pPr>
            <a:r>
              <a:rPr lang="en-US" altLang="en-US" sz="3200">
                <a:solidFill>
                  <a:srgbClr val="2913F5"/>
                </a:solidFill>
                <a:latin typeface="Times New Roman" panose="02020603050405020304" pitchFamily="18" charset="0"/>
                <a:cs typeface="Times New Roman" panose="02020603050405020304" pitchFamily="18" charset="0"/>
              </a:rPr>
              <a:t>The area</a:t>
            </a:r>
            <a:r>
              <a:rPr lang="en-US" altLang="en-US" sz="3200" b="1">
                <a:solidFill>
                  <a:srgbClr val="2913F5"/>
                </a:solidFill>
                <a:latin typeface="Times New Roman" panose="02020603050405020304" pitchFamily="18" charset="0"/>
                <a:cs typeface="Times New Roman" panose="02020603050405020304" pitchFamily="18" charset="0"/>
              </a:rPr>
              <a:t> </a:t>
            </a:r>
            <a:r>
              <a:rPr lang="en-US" altLang="en-US" sz="3200" i="1">
                <a:solidFill>
                  <a:srgbClr val="2913F5"/>
                </a:solidFill>
                <a:latin typeface="Times New Roman" panose="02020603050405020304" pitchFamily="18" charset="0"/>
                <a:cs typeface="Times New Roman" panose="02020603050405020304" pitchFamily="18" charset="0"/>
              </a:rPr>
              <a:t>A </a:t>
            </a:r>
            <a:r>
              <a:rPr lang="en-US" altLang="en-US" sz="3200">
                <a:solidFill>
                  <a:srgbClr val="2913F5"/>
                </a:solidFill>
                <a:latin typeface="Times New Roman" panose="02020603050405020304" pitchFamily="18" charset="0"/>
                <a:cs typeface="Times New Roman" panose="02020603050405020304" pitchFamily="18" charset="0"/>
              </a:rPr>
              <a:t>of the region </a:t>
            </a:r>
            <a:r>
              <a:rPr lang="en-US" altLang="en-US" sz="3200" i="1">
                <a:solidFill>
                  <a:srgbClr val="2913F5"/>
                </a:solidFill>
                <a:latin typeface="Times New Roman" panose="02020603050405020304" pitchFamily="18" charset="0"/>
                <a:cs typeface="Times New Roman" panose="02020603050405020304" pitchFamily="18" charset="0"/>
              </a:rPr>
              <a:t>S </a:t>
            </a:r>
            <a:r>
              <a:rPr lang="en-US" altLang="en-US" sz="3200">
                <a:solidFill>
                  <a:srgbClr val="2913F5"/>
                </a:solidFill>
                <a:latin typeface="Times New Roman" panose="02020603050405020304" pitchFamily="18" charset="0"/>
                <a:cs typeface="Times New Roman" panose="02020603050405020304" pitchFamily="18" charset="0"/>
              </a:rPr>
              <a:t>that lies under the graph of the continuous function </a:t>
            </a:r>
            <a:r>
              <a:rPr lang="en-US" altLang="en-US" sz="3200" i="1">
                <a:solidFill>
                  <a:srgbClr val="2913F5"/>
                </a:solidFill>
                <a:latin typeface="Times New Roman" panose="02020603050405020304" pitchFamily="18" charset="0"/>
                <a:cs typeface="Times New Roman" panose="02020603050405020304" pitchFamily="18" charset="0"/>
              </a:rPr>
              <a:t>f</a:t>
            </a:r>
            <a:r>
              <a:rPr lang="en-US" altLang="en-US" sz="3200">
                <a:solidFill>
                  <a:srgbClr val="2913F5"/>
                </a:solidFill>
                <a:latin typeface="Times New Roman" panose="02020603050405020304" pitchFamily="18" charset="0"/>
                <a:cs typeface="Times New Roman" panose="02020603050405020304" pitchFamily="18" charset="0"/>
              </a:rPr>
              <a:t> is the limit of the sum of the areas of approximating rectangles:</a:t>
            </a:r>
          </a:p>
          <a:p>
            <a:pPr marL="0" indent="3175" eaLnBrk="1" hangingPunct="1">
              <a:buFontTx/>
              <a:buNone/>
            </a:pPr>
            <a:endParaRPr lang="en-US" altLang="en-US" sz="3200"/>
          </a:p>
        </p:txBody>
      </p:sp>
      <p:graphicFrame>
        <p:nvGraphicFramePr>
          <p:cNvPr id="6" name="Object 5">
            <a:extLst>
              <a:ext uri="{FF2B5EF4-FFF2-40B4-BE49-F238E27FC236}">
                <a16:creationId xmlns:a16="http://schemas.microsoft.com/office/drawing/2014/main" id="{8CB87245-90CF-43FA-A55A-32BFF136AF50}"/>
              </a:ext>
            </a:extLst>
          </p:cNvPr>
          <p:cNvGraphicFramePr>
            <a:graphicFrameLocks noChangeAspect="1"/>
          </p:cNvGraphicFramePr>
          <p:nvPr>
            <p:extLst>
              <p:ext uri="{D42A27DB-BD31-4B8C-83A1-F6EECF244321}">
                <p14:modId xmlns:p14="http://schemas.microsoft.com/office/powerpoint/2010/main" val="434963184"/>
              </p:ext>
            </p:extLst>
          </p:nvPr>
        </p:nvGraphicFramePr>
        <p:xfrm>
          <a:off x="1754147" y="3317488"/>
          <a:ext cx="8131534" cy="715575"/>
        </p:xfrm>
        <a:graphic>
          <a:graphicData uri="http://schemas.openxmlformats.org/presentationml/2006/ole">
            <mc:AlternateContent xmlns:mc="http://schemas.openxmlformats.org/markup-compatibility/2006">
              <mc:Choice xmlns:v="urn:schemas-microsoft-com:vml" Requires="v">
                <p:oleObj spid="_x0000_s58375" name="Equation" r:id="rId3" imgW="3174840" imgH="279360" progId="Equation.DSMT4">
                  <p:embed/>
                </p:oleObj>
              </mc:Choice>
              <mc:Fallback>
                <p:oleObj name="Equation" r:id="rId3" imgW="3174840" imgH="279360" progId="Equation.DSMT4">
                  <p:embed/>
                  <p:pic>
                    <p:nvPicPr>
                      <p:cNvPr id="0" name=""/>
                      <p:cNvPicPr/>
                      <p:nvPr/>
                    </p:nvPicPr>
                    <p:blipFill>
                      <a:blip r:embed="rId4"/>
                      <a:stretch>
                        <a:fillRect/>
                      </a:stretch>
                    </p:blipFill>
                    <p:spPr>
                      <a:xfrm>
                        <a:off x="1754147" y="3317488"/>
                        <a:ext cx="8131534" cy="715575"/>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D0DE18A8-DC03-4564-91B7-3C37D1FCD145}"/>
              </a:ext>
            </a:extLst>
          </p:cNvPr>
          <p:cNvGraphicFramePr>
            <a:graphicFrameLocks noChangeAspect="1"/>
          </p:cNvGraphicFramePr>
          <p:nvPr>
            <p:extLst>
              <p:ext uri="{D42A27DB-BD31-4B8C-83A1-F6EECF244321}">
                <p14:modId xmlns:p14="http://schemas.microsoft.com/office/powerpoint/2010/main" val="4111662558"/>
              </p:ext>
            </p:extLst>
          </p:nvPr>
        </p:nvGraphicFramePr>
        <p:xfrm>
          <a:off x="1672832" y="4419560"/>
          <a:ext cx="8294165" cy="715575"/>
        </p:xfrm>
        <a:graphic>
          <a:graphicData uri="http://schemas.openxmlformats.org/presentationml/2006/ole">
            <mc:AlternateContent xmlns:mc="http://schemas.openxmlformats.org/markup-compatibility/2006">
              <mc:Choice xmlns:v="urn:schemas-microsoft-com:vml" Requires="v">
                <p:oleObj spid="_x0000_s58376" name="Equation" r:id="rId5" imgW="3238200" imgH="279360" progId="Equation.DSMT4">
                  <p:embed/>
                </p:oleObj>
              </mc:Choice>
              <mc:Fallback>
                <p:oleObj name="Equation" r:id="rId5" imgW="3238200" imgH="279360" progId="Equation.DSMT4">
                  <p:embed/>
                  <p:pic>
                    <p:nvPicPr>
                      <p:cNvPr id="0" name=""/>
                      <p:cNvPicPr/>
                      <p:nvPr/>
                    </p:nvPicPr>
                    <p:blipFill>
                      <a:blip r:embed="rId6"/>
                      <a:stretch>
                        <a:fillRect/>
                      </a:stretch>
                    </p:blipFill>
                    <p:spPr>
                      <a:xfrm>
                        <a:off x="1672832" y="4419560"/>
                        <a:ext cx="8294165" cy="715575"/>
                      </a:xfrm>
                      <a:prstGeom prst="rect">
                        <a:avLst/>
                      </a:prstGeom>
                    </p:spPr>
                  </p:pic>
                </p:oleObj>
              </mc:Fallback>
            </mc:AlternateContent>
          </a:graphicData>
        </a:graphic>
      </p:graphicFrame>
    </p:spTree>
    <p:extLst>
      <p:ext uri="{BB962C8B-B14F-4D97-AF65-F5344CB8AC3E}">
        <p14:creationId xmlns:p14="http://schemas.microsoft.com/office/powerpoint/2010/main" val="2644978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b="1">
                <a:solidFill>
                  <a:srgbClr val="FF00FF"/>
                </a:solidFill>
                <a:latin typeface="Times New Roman" panose="02020603050405020304" pitchFamily="18" charset="0"/>
                <a:cs typeface="Times New Roman" panose="02020603050405020304" pitchFamily="18" charset="0"/>
              </a:rPr>
              <a:t>AREA PROBLEM</a:t>
            </a:r>
          </a:p>
        </p:txBody>
      </p:sp>
      <p:sp>
        <p:nvSpPr>
          <p:cNvPr id="3" name="Content Placeholder 2">
            <a:extLst>
              <a:ext uri="{FF2B5EF4-FFF2-40B4-BE49-F238E27FC236}">
                <a16:creationId xmlns:a16="http://schemas.microsoft.com/office/drawing/2014/main" id="{983E3D93-C91D-4F2E-AF6E-D648C0E086A8}"/>
              </a:ext>
            </a:extLst>
          </p:cNvPr>
          <p:cNvSpPr>
            <a:spLocks noGrp="1"/>
          </p:cNvSpPr>
          <p:nvPr>
            <p:ph idx="1"/>
          </p:nvPr>
        </p:nvSpPr>
        <p:spPr>
          <a:xfrm>
            <a:off x="245327" y="1150821"/>
            <a:ext cx="11218127" cy="5406095"/>
          </a:xfrm>
        </p:spPr>
        <p:txBody>
          <a:bodyPr>
            <a:normAutofit/>
          </a:bodyPr>
          <a:lstStyle/>
          <a:p>
            <a:pPr marL="0" indent="3175" eaLnBrk="1" hangingPunct="1">
              <a:spcBef>
                <a:spcPts val="0"/>
              </a:spcBef>
              <a:buFontTx/>
              <a:buNone/>
            </a:pPr>
            <a:r>
              <a:rPr lang="en-US" altLang="en-US" sz="3200">
                <a:latin typeface="Times New Roman" panose="02020603050405020304" pitchFamily="18" charset="0"/>
                <a:cs typeface="Times New Roman" panose="02020603050405020304" pitchFamily="18" charset="0"/>
              </a:rPr>
              <a:t>The figure shows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approximating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rectangles when the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sample points are not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chosen to be endpoints</a:t>
            </a:r>
          </a:p>
          <a:p>
            <a:pPr marL="0" indent="0" eaLnBrk="1" hangingPunct="1">
              <a:buFontTx/>
              <a:buNone/>
            </a:pPr>
            <a:r>
              <a:rPr lang="en-US" altLang="en-US" sz="3200" i="1">
                <a:solidFill>
                  <a:srgbClr val="2913F5"/>
                </a:solidFill>
                <a:latin typeface="Times New Roman" panose="02020603050405020304" pitchFamily="18" charset="0"/>
                <a:cs typeface="Times New Roman" panose="02020603050405020304" pitchFamily="18" charset="0"/>
              </a:rPr>
              <a:t>x</a:t>
            </a:r>
            <a:r>
              <a:rPr lang="en-US" altLang="en-US" sz="3200" i="1" baseline="-25000">
                <a:solidFill>
                  <a:srgbClr val="2913F5"/>
                </a:solidFill>
                <a:latin typeface="Times New Roman" panose="02020603050405020304" pitchFamily="18" charset="0"/>
                <a:cs typeface="Times New Roman" panose="02020603050405020304" pitchFamily="18" charset="0"/>
              </a:rPr>
              <a:t>i</a:t>
            </a:r>
            <a:r>
              <a:rPr lang="en-US" altLang="en-US" sz="3200">
                <a:solidFill>
                  <a:srgbClr val="2913F5"/>
                </a:solidFill>
                <a:latin typeface="Times New Roman" panose="02020603050405020304" pitchFamily="18" charset="0"/>
                <a:cs typeface="Times New Roman" panose="02020603050405020304" pitchFamily="18" charset="0"/>
              </a:rPr>
              <a:t>* in the </a:t>
            </a:r>
            <a:r>
              <a:rPr lang="en-US" altLang="en-US" sz="3200" i="1">
                <a:solidFill>
                  <a:srgbClr val="2913F5"/>
                </a:solidFill>
                <a:latin typeface="Times New Roman" panose="02020603050405020304" pitchFamily="18" charset="0"/>
                <a:cs typeface="Times New Roman" panose="02020603050405020304" pitchFamily="18" charset="0"/>
              </a:rPr>
              <a:t>i</a:t>
            </a:r>
            <a:r>
              <a:rPr lang="en-US" altLang="en-US" sz="3200" baseline="30000">
                <a:solidFill>
                  <a:srgbClr val="2913F5"/>
                </a:solidFill>
                <a:latin typeface="Times New Roman" panose="02020603050405020304" pitchFamily="18" charset="0"/>
                <a:cs typeface="Times New Roman" panose="02020603050405020304" pitchFamily="18" charset="0"/>
              </a:rPr>
              <a:t>th</a:t>
            </a:r>
            <a:r>
              <a:rPr lang="en-US" altLang="en-US" sz="3200">
                <a:solidFill>
                  <a:srgbClr val="2913F5"/>
                </a:solidFill>
                <a:latin typeface="Times New Roman" panose="02020603050405020304" pitchFamily="18" charset="0"/>
                <a:cs typeface="Times New Roman" panose="02020603050405020304" pitchFamily="18" charset="0"/>
              </a:rPr>
              <a:t> subinterval </a:t>
            </a:r>
            <a:br>
              <a:rPr lang="en-US" altLang="en-US" sz="3200">
                <a:solidFill>
                  <a:srgbClr val="2913F5"/>
                </a:solidFill>
                <a:latin typeface="Times New Roman" panose="02020603050405020304" pitchFamily="18" charset="0"/>
                <a:cs typeface="Times New Roman" panose="02020603050405020304" pitchFamily="18" charset="0"/>
              </a:rPr>
            </a:br>
            <a:r>
              <a:rPr lang="en-US" altLang="en-US" sz="3200">
                <a:solidFill>
                  <a:srgbClr val="2913F5"/>
                </a:solidFill>
                <a:latin typeface="Times New Roman" panose="02020603050405020304" pitchFamily="18" charset="0"/>
                <a:cs typeface="Times New Roman" panose="02020603050405020304" pitchFamily="18" charset="0"/>
              </a:rPr>
              <a:t>[</a:t>
            </a:r>
            <a:r>
              <a:rPr lang="en-US" altLang="en-US" sz="3200" i="1">
                <a:solidFill>
                  <a:srgbClr val="2913F5"/>
                </a:solidFill>
                <a:latin typeface="Times New Roman" panose="02020603050405020304" pitchFamily="18" charset="0"/>
                <a:cs typeface="Times New Roman" panose="02020603050405020304" pitchFamily="18" charset="0"/>
              </a:rPr>
              <a:t>x</a:t>
            </a:r>
            <a:r>
              <a:rPr lang="en-US" altLang="en-US" sz="3200" i="1" baseline="-25000">
                <a:solidFill>
                  <a:srgbClr val="2913F5"/>
                </a:solidFill>
                <a:latin typeface="Times New Roman" panose="02020603050405020304" pitchFamily="18" charset="0"/>
                <a:cs typeface="Times New Roman" panose="02020603050405020304" pitchFamily="18" charset="0"/>
              </a:rPr>
              <a:t>i </a:t>
            </a:r>
            <a:r>
              <a:rPr lang="en-US" altLang="en-US" sz="3200" baseline="-25000">
                <a:solidFill>
                  <a:srgbClr val="2913F5"/>
                </a:solidFill>
                <a:latin typeface="Times New Roman" panose="02020603050405020304" pitchFamily="18" charset="0"/>
                <a:cs typeface="Times New Roman" panose="02020603050405020304" pitchFamily="18" charset="0"/>
              </a:rPr>
              <a:t>- 1</a:t>
            </a:r>
            <a:r>
              <a:rPr lang="en-US" altLang="en-US" sz="3200">
                <a:solidFill>
                  <a:srgbClr val="2913F5"/>
                </a:solidFill>
                <a:latin typeface="Times New Roman" panose="02020603050405020304" pitchFamily="18" charset="0"/>
                <a:cs typeface="Times New Roman" panose="02020603050405020304" pitchFamily="18" charset="0"/>
              </a:rPr>
              <a:t>, </a:t>
            </a:r>
            <a:r>
              <a:rPr lang="en-US" altLang="en-US" sz="3200" i="1">
                <a:solidFill>
                  <a:srgbClr val="2913F5"/>
                </a:solidFill>
                <a:latin typeface="Times New Roman" panose="02020603050405020304" pitchFamily="18" charset="0"/>
                <a:cs typeface="Times New Roman" panose="02020603050405020304" pitchFamily="18" charset="0"/>
              </a:rPr>
              <a:t>x</a:t>
            </a:r>
            <a:r>
              <a:rPr lang="en-US" altLang="en-US" sz="3200" i="1" baseline="-25000">
                <a:solidFill>
                  <a:srgbClr val="2913F5"/>
                </a:solidFill>
                <a:latin typeface="Times New Roman" panose="02020603050405020304" pitchFamily="18" charset="0"/>
                <a:cs typeface="Times New Roman" panose="02020603050405020304" pitchFamily="18" charset="0"/>
              </a:rPr>
              <a:t>i</a:t>
            </a:r>
            <a:r>
              <a:rPr lang="en-US" altLang="en-US" sz="3200">
                <a:solidFill>
                  <a:srgbClr val="2913F5"/>
                </a:solidFill>
                <a:latin typeface="Times New Roman" panose="02020603050405020304" pitchFamily="18" charset="0"/>
                <a:cs typeface="Times New Roman" panose="02020603050405020304" pitchFamily="18" charset="0"/>
              </a:rPr>
              <a:t>] </a:t>
            </a:r>
            <a:r>
              <a:rPr lang="en-US" altLang="en-US" sz="2800" i="1">
                <a:solidFill>
                  <a:srgbClr val="2913F5"/>
                </a:solidFill>
                <a:latin typeface="Times New Roman" panose="02020603050405020304" pitchFamily="18" charset="0"/>
                <a:cs typeface="Times New Roman" panose="02020603050405020304" pitchFamily="18" charset="0"/>
              </a:rPr>
              <a:t>(the </a:t>
            </a:r>
            <a:r>
              <a:rPr lang="en-US" altLang="en-US" sz="2800" i="1">
                <a:solidFill>
                  <a:srgbClr val="FF00FF"/>
                </a:solidFill>
                <a:latin typeface="Times New Roman" panose="02020603050405020304" pitchFamily="18" charset="0"/>
                <a:cs typeface="Times New Roman" panose="02020603050405020304" pitchFamily="18" charset="0"/>
              </a:rPr>
              <a:t>sample points</a:t>
            </a:r>
            <a:r>
              <a:rPr lang="en-US" altLang="en-US" sz="2800" i="1">
                <a:solidFill>
                  <a:srgbClr val="2913F5"/>
                </a:solidFill>
                <a:latin typeface="Times New Roman" panose="02020603050405020304" pitchFamily="18" charset="0"/>
                <a:cs typeface="Times New Roman" panose="02020603050405020304" pitchFamily="18" charset="0"/>
              </a:rPr>
              <a:t>)</a:t>
            </a:r>
          </a:p>
          <a:p>
            <a:pPr marL="0" indent="3175" algn="just" eaLnBrk="1" hangingPunct="1">
              <a:spcBef>
                <a:spcPts val="0"/>
              </a:spcBef>
              <a:buFontTx/>
              <a:buNone/>
            </a:pPr>
            <a:endParaRPr lang="en-US" altLang="en-US" sz="3200"/>
          </a:p>
        </p:txBody>
      </p:sp>
      <p:graphicFrame>
        <p:nvGraphicFramePr>
          <p:cNvPr id="4" name="Object 3">
            <a:extLst>
              <a:ext uri="{FF2B5EF4-FFF2-40B4-BE49-F238E27FC236}">
                <a16:creationId xmlns:a16="http://schemas.microsoft.com/office/drawing/2014/main" id="{33663FD6-2DDF-4D56-80B6-A5420273B7C6}"/>
              </a:ext>
            </a:extLst>
          </p:cNvPr>
          <p:cNvGraphicFramePr>
            <a:graphicFrameLocks noChangeAspect="1"/>
          </p:cNvGraphicFramePr>
          <p:nvPr>
            <p:extLst>
              <p:ext uri="{D42A27DB-BD31-4B8C-83A1-F6EECF244321}">
                <p14:modId xmlns:p14="http://schemas.microsoft.com/office/powerpoint/2010/main" val="571812982"/>
              </p:ext>
            </p:extLst>
          </p:nvPr>
        </p:nvGraphicFramePr>
        <p:xfrm>
          <a:off x="861815" y="5830037"/>
          <a:ext cx="8278470" cy="816710"/>
        </p:xfrm>
        <a:graphic>
          <a:graphicData uri="http://schemas.openxmlformats.org/presentationml/2006/ole">
            <mc:AlternateContent xmlns:mc="http://schemas.openxmlformats.org/markup-compatibility/2006">
              <mc:Choice xmlns:v="urn:schemas-microsoft-com:vml" Requires="v">
                <p:oleObj spid="_x0000_s59398" name="Equation" r:id="rId3" imgW="2831760" imgH="279360" progId="Equation.DSMT4">
                  <p:embed/>
                </p:oleObj>
              </mc:Choice>
              <mc:Fallback>
                <p:oleObj name="Equation" r:id="rId3" imgW="2831760" imgH="279360" progId="Equation.DSMT4">
                  <p:embed/>
                  <p:pic>
                    <p:nvPicPr>
                      <p:cNvPr id="0" name=""/>
                      <p:cNvPicPr/>
                      <p:nvPr/>
                    </p:nvPicPr>
                    <p:blipFill>
                      <a:blip r:embed="rId4"/>
                      <a:stretch>
                        <a:fillRect/>
                      </a:stretch>
                    </p:blipFill>
                    <p:spPr>
                      <a:xfrm>
                        <a:off x="861815" y="5830037"/>
                        <a:ext cx="8278470" cy="816710"/>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2A7B7575-A782-4F71-B3CC-1E6AC14CD936}"/>
              </a:ext>
            </a:extLst>
          </p:cNvPr>
          <p:cNvPicPr>
            <a:picLocks noChangeAspect="1"/>
          </p:cNvPicPr>
          <p:nvPr/>
        </p:nvPicPr>
        <p:blipFill>
          <a:blip r:embed="rId5"/>
          <a:stretch>
            <a:fillRect/>
          </a:stretch>
        </p:blipFill>
        <p:spPr>
          <a:xfrm>
            <a:off x="4538546" y="1150821"/>
            <a:ext cx="7653453" cy="4589385"/>
          </a:xfrm>
          <a:prstGeom prst="rect">
            <a:avLst/>
          </a:prstGeom>
        </p:spPr>
      </p:pic>
    </p:spTree>
    <p:extLst>
      <p:ext uri="{BB962C8B-B14F-4D97-AF65-F5344CB8AC3E}">
        <p14:creationId xmlns:p14="http://schemas.microsoft.com/office/powerpoint/2010/main" val="2859753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 white paper with writing on it&#10;&#10;Description automatically generated with low confidence">
            <a:extLst>
              <a:ext uri="{FF2B5EF4-FFF2-40B4-BE49-F238E27FC236}">
                <a16:creationId xmlns:a16="http://schemas.microsoft.com/office/drawing/2014/main" id="{CC6F5D4B-55FB-4D1B-B57B-43FD460C8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99" t="3947" r="5000" b="3947"/>
          <a:stretch>
            <a:fillRect/>
          </a:stretch>
        </p:blipFill>
        <p:spPr bwMode="auto">
          <a:xfrm>
            <a:off x="0" y="858644"/>
            <a:ext cx="12192000" cy="5999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8924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b="1">
                <a:solidFill>
                  <a:srgbClr val="FF00FF"/>
                </a:solidFill>
                <a:latin typeface="Times New Roman" panose="02020603050405020304" pitchFamily="18" charset="0"/>
                <a:cs typeface="Times New Roman" panose="02020603050405020304" pitchFamily="18" charset="0"/>
              </a:rPr>
              <a:t>AREA PROBLEM</a:t>
            </a:r>
          </a:p>
        </p:txBody>
      </p:sp>
      <p:sp>
        <p:nvSpPr>
          <p:cNvPr id="3" name="Content Placeholder 2">
            <a:extLst>
              <a:ext uri="{FF2B5EF4-FFF2-40B4-BE49-F238E27FC236}">
                <a16:creationId xmlns:a16="http://schemas.microsoft.com/office/drawing/2014/main" id="{983E3D93-C91D-4F2E-AF6E-D648C0E086A8}"/>
              </a:ext>
            </a:extLst>
          </p:cNvPr>
          <p:cNvSpPr>
            <a:spLocks noGrp="1"/>
          </p:cNvSpPr>
          <p:nvPr>
            <p:ph idx="1"/>
          </p:nvPr>
        </p:nvSpPr>
        <p:spPr>
          <a:xfrm>
            <a:off x="535259" y="1150821"/>
            <a:ext cx="10928195" cy="5785238"/>
          </a:xfrm>
        </p:spPr>
        <p:txBody>
          <a:bodyPr>
            <a:normAutofit/>
          </a:bodyPr>
          <a:lstStyle/>
          <a:p>
            <a:pPr marL="0" indent="3175" eaLnBrk="1" hangingPunct="1">
              <a:buFontTx/>
              <a:buNone/>
            </a:pPr>
            <a:r>
              <a:rPr lang="en-US" altLang="en-US" sz="3200">
                <a:latin typeface="Times New Roman" panose="02020603050405020304" pitchFamily="18" charset="0"/>
                <a:cs typeface="Times New Roman" panose="02020603050405020304" pitchFamily="18" charset="0"/>
              </a:rPr>
              <a:t>Hence,</a:t>
            </a:r>
          </a:p>
          <a:p>
            <a:pPr marL="0" indent="3175" eaLnBrk="1" hangingPunct="1">
              <a:buFontTx/>
              <a:buNone/>
            </a:pPr>
            <a:endParaRPr lang="en-US" altLang="en-US" sz="3200">
              <a:latin typeface="Times New Roman" panose="02020603050405020304" pitchFamily="18" charset="0"/>
              <a:cs typeface="Times New Roman" panose="02020603050405020304" pitchFamily="18" charset="0"/>
            </a:endParaRPr>
          </a:p>
          <a:p>
            <a:pPr marL="0" indent="3175" eaLnBrk="1" hangingPunct="1">
              <a:buFontTx/>
              <a:buNone/>
            </a:pPr>
            <a:endParaRPr lang="en-US" altLang="en-US" sz="3200">
              <a:latin typeface="Times New Roman" panose="02020603050405020304" pitchFamily="18" charset="0"/>
              <a:cs typeface="Times New Roman" panose="02020603050405020304" pitchFamily="18" charset="0"/>
            </a:endParaRPr>
          </a:p>
          <a:p>
            <a:pPr marL="0" indent="3175" eaLnBrk="1" hangingPunct="1">
              <a:buFontTx/>
              <a:buNone/>
            </a:pPr>
            <a:endParaRPr lang="en-US" altLang="en-US" sz="3200">
              <a:latin typeface="Times New Roman" panose="02020603050405020304" pitchFamily="18" charset="0"/>
              <a:cs typeface="Times New Roman" panose="02020603050405020304" pitchFamily="18" charset="0"/>
            </a:endParaRPr>
          </a:p>
          <a:p>
            <a:pPr marL="0" indent="3175" eaLnBrk="1" hangingPunct="1">
              <a:buFontTx/>
              <a:buNone/>
            </a:pPr>
            <a:endParaRPr lang="en-US" altLang="en-US" sz="3200">
              <a:latin typeface="Times New Roman" panose="02020603050405020304" pitchFamily="18" charset="0"/>
              <a:cs typeface="Times New Roman" panose="02020603050405020304" pitchFamily="18" charset="0"/>
            </a:endParaRPr>
          </a:p>
          <a:p>
            <a:pPr marL="0" indent="3175" eaLnBrk="1" hangingPunct="1">
              <a:buFontTx/>
              <a:buNone/>
            </a:pPr>
            <a:endParaRPr lang="en-US" altLang="en-US" sz="3200">
              <a:latin typeface="Times New Roman" panose="02020603050405020304" pitchFamily="18" charset="0"/>
              <a:cs typeface="Times New Roman" panose="02020603050405020304" pitchFamily="18" charset="0"/>
            </a:endParaRPr>
          </a:p>
          <a:p>
            <a:pPr eaLnBrk="1" hangingPunct="1">
              <a:buFontTx/>
              <a:buNone/>
            </a:pPr>
            <a:endParaRPr lang="en-US" altLang="en-US" sz="3200">
              <a:latin typeface="Times New Roman" panose="02020603050405020304" pitchFamily="18" charset="0"/>
              <a:cs typeface="Times New Roman" panose="02020603050405020304" pitchFamily="18" charset="0"/>
            </a:endParaRPr>
          </a:p>
          <a:p>
            <a:pPr eaLnBrk="1" hangingPunct="1">
              <a:buFontTx/>
              <a:buNone/>
            </a:pPr>
            <a:r>
              <a:rPr lang="en-US" altLang="en-US" sz="3200">
                <a:latin typeface="Times New Roman" panose="02020603050405020304" pitchFamily="18" charset="0"/>
                <a:cs typeface="Times New Roman" panose="02020603050405020304" pitchFamily="18" charset="0"/>
              </a:rPr>
              <a:t>The sum</a:t>
            </a:r>
          </a:p>
          <a:p>
            <a:pPr eaLnBrk="1" hangingPunct="1">
              <a:buFontTx/>
              <a:buNone/>
            </a:pPr>
            <a:endParaRPr lang="en-US" altLang="en-US" sz="3200">
              <a:latin typeface="Times New Roman" panose="02020603050405020304" pitchFamily="18" charset="0"/>
              <a:cs typeface="Times New Roman" panose="02020603050405020304" pitchFamily="18" charset="0"/>
            </a:endParaRPr>
          </a:p>
          <a:p>
            <a:pPr eaLnBrk="1" hangingPunct="1">
              <a:buFontTx/>
              <a:buNone/>
            </a:pPr>
            <a:r>
              <a:rPr lang="en-US" altLang="en-US" sz="3200">
                <a:latin typeface="Times New Roman" panose="02020603050405020304" pitchFamily="18" charset="0"/>
                <a:cs typeface="Times New Roman" panose="02020603050405020304" pitchFamily="18" charset="0"/>
              </a:rPr>
              <a:t>is called a </a:t>
            </a:r>
            <a:r>
              <a:rPr lang="en-US" altLang="en-US" sz="3200">
                <a:solidFill>
                  <a:schemeClr val="accent2"/>
                </a:solidFill>
                <a:latin typeface="Times New Roman" panose="02020603050405020304" pitchFamily="18" charset="0"/>
                <a:cs typeface="Times New Roman" panose="02020603050405020304" pitchFamily="18" charset="0"/>
              </a:rPr>
              <a:t>Riemann sum</a:t>
            </a:r>
            <a:r>
              <a:rPr lang="en-US" altLang="en-US" sz="3200">
                <a:latin typeface="Times New Roman" panose="02020603050405020304" pitchFamily="18" charset="0"/>
                <a:cs typeface="Times New Roman" panose="02020603050405020304" pitchFamily="18" charset="0"/>
              </a:rPr>
              <a:t>.</a:t>
            </a:r>
          </a:p>
        </p:txBody>
      </p:sp>
      <p:graphicFrame>
        <p:nvGraphicFramePr>
          <p:cNvPr id="6" name="Object 5">
            <a:extLst>
              <a:ext uri="{FF2B5EF4-FFF2-40B4-BE49-F238E27FC236}">
                <a16:creationId xmlns:a16="http://schemas.microsoft.com/office/drawing/2014/main" id="{E94DC919-1AB5-4E1B-A7FF-04D54209C205}"/>
              </a:ext>
            </a:extLst>
          </p:cNvPr>
          <p:cNvGraphicFramePr>
            <a:graphicFrameLocks noChangeAspect="1"/>
          </p:cNvGraphicFramePr>
          <p:nvPr>
            <p:extLst>
              <p:ext uri="{D42A27DB-BD31-4B8C-83A1-F6EECF244321}">
                <p14:modId xmlns:p14="http://schemas.microsoft.com/office/powerpoint/2010/main" val="192786871"/>
              </p:ext>
            </p:extLst>
          </p:nvPr>
        </p:nvGraphicFramePr>
        <p:xfrm>
          <a:off x="2471392" y="1181410"/>
          <a:ext cx="6133399" cy="3393688"/>
        </p:xfrm>
        <a:graphic>
          <a:graphicData uri="http://schemas.openxmlformats.org/presentationml/2006/ole">
            <mc:AlternateContent xmlns:mc="http://schemas.openxmlformats.org/markup-compatibility/2006">
              <mc:Choice xmlns:v="urn:schemas-microsoft-com:vml" Requires="v">
                <p:oleObj spid="_x0000_s60423" name="Equation" r:id="rId3" imgW="2387520" imgH="1320480" progId="Equation.DSMT4">
                  <p:embed/>
                </p:oleObj>
              </mc:Choice>
              <mc:Fallback>
                <p:oleObj name="Equation" r:id="rId3" imgW="2387520" imgH="1320480" progId="Equation.DSMT4">
                  <p:embed/>
                  <p:pic>
                    <p:nvPicPr>
                      <p:cNvPr id="0" name=""/>
                      <p:cNvPicPr/>
                      <p:nvPr/>
                    </p:nvPicPr>
                    <p:blipFill>
                      <a:blip r:embed="rId4"/>
                      <a:stretch>
                        <a:fillRect/>
                      </a:stretch>
                    </p:blipFill>
                    <p:spPr>
                      <a:xfrm>
                        <a:off x="2471392" y="1181410"/>
                        <a:ext cx="6133399" cy="3393688"/>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F8D431D7-CCD3-47BC-A64E-31CD15AA5D5D}"/>
              </a:ext>
            </a:extLst>
          </p:cNvPr>
          <p:cNvGraphicFramePr>
            <a:graphicFrameLocks noChangeAspect="1"/>
          </p:cNvGraphicFramePr>
          <p:nvPr>
            <p:extLst>
              <p:ext uri="{D42A27DB-BD31-4B8C-83A1-F6EECF244321}">
                <p14:modId xmlns:p14="http://schemas.microsoft.com/office/powerpoint/2010/main" val="3971280105"/>
              </p:ext>
            </p:extLst>
          </p:nvPr>
        </p:nvGraphicFramePr>
        <p:xfrm>
          <a:off x="2356984" y="4779595"/>
          <a:ext cx="8212154" cy="1193219"/>
        </p:xfrm>
        <a:graphic>
          <a:graphicData uri="http://schemas.openxmlformats.org/presentationml/2006/ole">
            <mc:AlternateContent xmlns:mc="http://schemas.openxmlformats.org/markup-compatibility/2006">
              <mc:Choice xmlns:v="urn:schemas-microsoft-com:vml" Requires="v">
                <p:oleObj spid="_x0000_s60424" name="Equation" r:id="rId5" imgW="2971800" imgH="431640" progId="Equation.DSMT4">
                  <p:embed/>
                </p:oleObj>
              </mc:Choice>
              <mc:Fallback>
                <p:oleObj name="Equation" r:id="rId5" imgW="2971800" imgH="431640" progId="Equation.DSMT4">
                  <p:embed/>
                  <p:pic>
                    <p:nvPicPr>
                      <p:cNvPr id="0" name=""/>
                      <p:cNvPicPr/>
                      <p:nvPr/>
                    </p:nvPicPr>
                    <p:blipFill>
                      <a:blip r:embed="rId6"/>
                      <a:stretch>
                        <a:fillRect/>
                      </a:stretch>
                    </p:blipFill>
                    <p:spPr>
                      <a:xfrm>
                        <a:off x="2356984" y="4779595"/>
                        <a:ext cx="8212154" cy="1193219"/>
                      </a:xfrm>
                      <a:prstGeom prst="rect">
                        <a:avLst/>
                      </a:prstGeom>
                    </p:spPr>
                  </p:pic>
                </p:oleObj>
              </mc:Fallback>
            </mc:AlternateContent>
          </a:graphicData>
        </a:graphic>
      </p:graphicFrame>
    </p:spTree>
    <p:extLst>
      <p:ext uri="{BB962C8B-B14F-4D97-AF65-F5344CB8AC3E}">
        <p14:creationId xmlns:p14="http://schemas.microsoft.com/office/powerpoint/2010/main" val="949667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1DAAC-CC97-46B6-9E9E-24D3E3BC64E0}"/>
              </a:ext>
            </a:extLst>
          </p:cNvPr>
          <p:cNvSpPr>
            <a:spLocks noGrp="1"/>
          </p:cNvSpPr>
          <p:nvPr>
            <p:ph idx="1"/>
          </p:nvPr>
        </p:nvSpPr>
        <p:spPr>
          <a:xfrm>
            <a:off x="838200" y="1148576"/>
            <a:ext cx="10515600" cy="5028387"/>
          </a:xfrm>
        </p:spPr>
        <p:txBody>
          <a:bodyPr>
            <a:normAutofit/>
          </a:bodyPr>
          <a:lstStyle/>
          <a:p>
            <a:pPr marL="714375" indent="-714375">
              <a:lnSpc>
                <a:spcPct val="150000"/>
              </a:lnSpc>
              <a:spcBef>
                <a:spcPts val="0"/>
              </a:spcBef>
              <a:buFont typeface="Wingdings" panose="05000000000000000000" pitchFamily="2" charset="2"/>
              <a:buChar char="v"/>
            </a:pPr>
            <a:r>
              <a:rPr lang="en-US" sz="4000" b="1">
                <a:solidFill>
                  <a:srgbClr val="FF0000"/>
                </a:solidFill>
                <a:latin typeface="Times New Roman" panose="02020603050405020304" pitchFamily="18" charset="0"/>
                <a:cs typeface="Times New Roman" panose="02020603050405020304" pitchFamily="18" charset="0"/>
              </a:rPr>
              <a:t>4.1. Areas and Distance</a:t>
            </a:r>
          </a:p>
          <a:p>
            <a:pPr marL="714375" indent="-714375">
              <a:lnSpc>
                <a:spcPct val="150000"/>
              </a:lnSpc>
              <a:spcBef>
                <a:spcPts val="0"/>
              </a:spcBef>
              <a:buFont typeface="Wingdings" panose="05000000000000000000" pitchFamily="2" charset="2"/>
              <a:buChar char="v"/>
            </a:pPr>
            <a:r>
              <a:rPr lang="en-US" sz="4000" b="1">
                <a:solidFill>
                  <a:srgbClr val="FF0000"/>
                </a:solidFill>
                <a:latin typeface="Times New Roman" panose="02020603050405020304" pitchFamily="18" charset="0"/>
                <a:cs typeface="Times New Roman" panose="02020603050405020304" pitchFamily="18" charset="0"/>
              </a:rPr>
              <a:t>4.2. The Define Integral</a:t>
            </a:r>
          </a:p>
          <a:p>
            <a:pPr marL="714375" indent="-714375">
              <a:lnSpc>
                <a:spcPct val="150000"/>
              </a:lnSpc>
              <a:spcBef>
                <a:spcPts val="0"/>
              </a:spcBef>
              <a:buFont typeface="Wingdings" panose="05000000000000000000" pitchFamily="2" charset="2"/>
              <a:buChar char="v"/>
            </a:pPr>
            <a:r>
              <a:rPr lang="en-US" sz="4000" b="1">
                <a:solidFill>
                  <a:srgbClr val="FF0000"/>
                </a:solidFill>
                <a:latin typeface="Times New Roman" panose="02020603050405020304" pitchFamily="18" charset="0"/>
                <a:cs typeface="Times New Roman" panose="02020603050405020304" pitchFamily="18" charset="0"/>
              </a:rPr>
              <a:t>4.3. Evaluating Define Integrals</a:t>
            </a:r>
          </a:p>
          <a:p>
            <a:pPr marL="714375" indent="-714375">
              <a:lnSpc>
                <a:spcPct val="150000"/>
              </a:lnSpc>
              <a:spcBef>
                <a:spcPts val="0"/>
              </a:spcBef>
              <a:buFont typeface="Wingdings" panose="05000000000000000000" pitchFamily="2" charset="2"/>
              <a:buChar char="v"/>
            </a:pPr>
            <a:r>
              <a:rPr lang="en-US" sz="4000" b="1">
                <a:solidFill>
                  <a:srgbClr val="FF0000"/>
                </a:solidFill>
                <a:latin typeface="Times New Roman" panose="02020603050405020304" pitchFamily="18" charset="0"/>
                <a:cs typeface="Times New Roman" panose="02020603050405020304" pitchFamily="18" charset="0"/>
              </a:rPr>
              <a:t>4.4. The Fundamental Theorem of Calculus</a:t>
            </a:r>
          </a:p>
          <a:p>
            <a:pPr marL="714375" indent="-714375">
              <a:lnSpc>
                <a:spcPct val="150000"/>
              </a:lnSpc>
              <a:spcBef>
                <a:spcPts val="0"/>
              </a:spcBef>
              <a:buFont typeface="Wingdings" panose="05000000000000000000" pitchFamily="2" charset="2"/>
              <a:buChar char="v"/>
            </a:pPr>
            <a:r>
              <a:rPr lang="en-US" sz="4000" b="1">
                <a:solidFill>
                  <a:srgbClr val="FF0000"/>
                </a:solidFill>
                <a:latin typeface="Times New Roman" panose="02020603050405020304" pitchFamily="18" charset="0"/>
                <a:cs typeface="Times New Roman" panose="02020603050405020304" pitchFamily="18" charset="0"/>
              </a:rPr>
              <a:t>4.5. The Substitution Rule</a:t>
            </a:r>
          </a:p>
        </p:txBody>
      </p:sp>
    </p:spTree>
    <p:extLst>
      <p:ext uri="{BB962C8B-B14F-4D97-AF65-F5344CB8AC3E}">
        <p14:creationId xmlns:p14="http://schemas.microsoft.com/office/powerpoint/2010/main" val="3716937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b="1">
                <a:solidFill>
                  <a:srgbClr val="FF00FF"/>
                </a:solidFill>
                <a:latin typeface="Times New Roman" panose="02020603050405020304" pitchFamily="18" charset="0"/>
                <a:cs typeface="Times New Roman" panose="02020603050405020304" pitchFamily="18" charset="0"/>
              </a:rPr>
              <a:t>AREA PROBLEM</a:t>
            </a:r>
          </a:p>
        </p:txBody>
      </p:sp>
      <p:sp>
        <p:nvSpPr>
          <p:cNvPr id="3" name="Content Placeholder 2">
            <a:extLst>
              <a:ext uri="{FF2B5EF4-FFF2-40B4-BE49-F238E27FC236}">
                <a16:creationId xmlns:a16="http://schemas.microsoft.com/office/drawing/2014/main" id="{983E3D93-C91D-4F2E-AF6E-D648C0E086A8}"/>
              </a:ext>
            </a:extLst>
          </p:cNvPr>
          <p:cNvSpPr>
            <a:spLocks noGrp="1"/>
          </p:cNvSpPr>
          <p:nvPr>
            <p:ph idx="1"/>
          </p:nvPr>
        </p:nvSpPr>
        <p:spPr>
          <a:xfrm>
            <a:off x="412595" y="1150821"/>
            <a:ext cx="11296185" cy="5383794"/>
          </a:xfrm>
        </p:spPr>
        <p:txBody>
          <a:bodyPr>
            <a:normAutofit/>
          </a:bodyPr>
          <a:lstStyle/>
          <a:p>
            <a:pPr algn="just" eaLnBrk="1" hangingPunct="1">
              <a:lnSpc>
                <a:spcPct val="100000"/>
              </a:lnSpc>
              <a:spcBef>
                <a:spcPct val="0"/>
              </a:spcBef>
              <a:buFontTx/>
              <a:buNone/>
            </a:pPr>
            <a:r>
              <a:rPr lang="en-US" altLang="en-US" sz="3000" b="1">
                <a:solidFill>
                  <a:srgbClr val="2913F5"/>
                </a:solidFill>
                <a:latin typeface="Times New Roman" panose="02020603050405020304" pitchFamily="18" charset="0"/>
                <a:cs typeface="Times New Roman" panose="02020603050405020304" pitchFamily="18" charset="0"/>
              </a:rPr>
              <a:t>Example:</a:t>
            </a:r>
            <a:r>
              <a:rPr lang="en-US" altLang="en-US" sz="3000">
                <a:solidFill>
                  <a:srgbClr val="2913F5"/>
                </a:solidFill>
                <a:latin typeface="Times New Roman" panose="02020603050405020304" pitchFamily="18" charset="0"/>
                <a:cs typeface="Times New Roman" panose="02020603050405020304" pitchFamily="18" charset="0"/>
              </a:rPr>
              <a:t> Evaluating the Riemann sum of the function </a:t>
            </a:r>
            <a:r>
              <a:rPr lang="en-US" altLang="en-US" sz="3000" i="1">
                <a:solidFill>
                  <a:srgbClr val="2913F5"/>
                </a:solidFill>
                <a:latin typeface="Times New Roman" panose="02020603050405020304" pitchFamily="18" charset="0"/>
                <a:cs typeface="Times New Roman" panose="02020603050405020304" pitchFamily="18" charset="0"/>
              </a:rPr>
              <a:t>f </a:t>
            </a:r>
            <a:r>
              <a:rPr lang="en-US" altLang="en-US" sz="3000">
                <a:solidFill>
                  <a:srgbClr val="2913F5"/>
                </a:solidFill>
                <a:latin typeface="Times New Roman" panose="02020603050405020304" pitchFamily="18" charset="0"/>
                <a:cs typeface="Times New Roman" panose="02020603050405020304" pitchFamily="18" charset="0"/>
              </a:rPr>
              <a:t>(</a:t>
            </a:r>
            <a:r>
              <a:rPr lang="en-US" altLang="en-US" sz="3000" i="1">
                <a:solidFill>
                  <a:srgbClr val="2913F5"/>
                </a:solidFill>
                <a:latin typeface="Times New Roman" panose="02020603050405020304" pitchFamily="18" charset="0"/>
                <a:cs typeface="Times New Roman" panose="02020603050405020304" pitchFamily="18" charset="0"/>
              </a:rPr>
              <a:t>x</a:t>
            </a:r>
            <a:r>
              <a:rPr lang="en-US" altLang="en-US" sz="3000">
                <a:solidFill>
                  <a:srgbClr val="2913F5"/>
                </a:solidFill>
                <a:latin typeface="Times New Roman" panose="02020603050405020304" pitchFamily="18" charset="0"/>
                <a:cs typeface="Times New Roman" panose="02020603050405020304" pitchFamily="18" charset="0"/>
              </a:rPr>
              <a:t>) = </a:t>
            </a:r>
            <a:r>
              <a:rPr lang="en-US" altLang="en-US" sz="3000" i="1">
                <a:solidFill>
                  <a:srgbClr val="2913F5"/>
                </a:solidFill>
                <a:latin typeface="Times New Roman" panose="02020603050405020304" pitchFamily="18" charset="0"/>
                <a:cs typeface="Times New Roman" panose="02020603050405020304" pitchFamily="18" charset="0"/>
              </a:rPr>
              <a:t>x – </a:t>
            </a:r>
            <a:r>
              <a:rPr lang="en-US" altLang="en-US" sz="3000">
                <a:solidFill>
                  <a:srgbClr val="2913F5"/>
                </a:solidFill>
                <a:latin typeface="Times New Roman" panose="02020603050405020304" pitchFamily="18" charset="0"/>
                <a:cs typeface="Times New Roman" panose="02020603050405020304" pitchFamily="18" charset="0"/>
              </a:rPr>
              <a:t>1/</a:t>
            </a:r>
            <a:r>
              <a:rPr lang="en-US" altLang="en-US" sz="3000" i="1">
                <a:solidFill>
                  <a:srgbClr val="2913F5"/>
                </a:solidFill>
                <a:latin typeface="Times New Roman" panose="02020603050405020304" pitchFamily="18" charset="0"/>
                <a:cs typeface="Times New Roman" panose="02020603050405020304" pitchFamily="18" charset="0"/>
              </a:rPr>
              <a:t>x</a:t>
            </a:r>
            <a:r>
              <a:rPr lang="en-US" altLang="en-US" sz="3000">
                <a:solidFill>
                  <a:srgbClr val="2913F5"/>
                </a:solidFill>
                <a:latin typeface="Times New Roman" panose="02020603050405020304" pitchFamily="18" charset="0"/>
                <a:cs typeface="Times New Roman" panose="02020603050405020304" pitchFamily="18" charset="0"/>
              </a:rPr>
              <a:t> </a:t>
            </a:r>
            <a:br>
              <a:rPr lang="en-US" altLang="en-US" sz="3000">
                <a:solidFill>
                  <a:srgbClr val="2913F5"/>
                </a:solidFill>
                <a:latin typeface="Times New Roman" panose="02020603050405020304" pitchFamily="18" charset="0"/>
                <a:cs typeface="Times New Roman" panose="02020603050405020304" pitchFamily="18" charset="0"/>
              </a:rPr>
            </a:br>
            <a:r>
              <a:rPr lang="en-US" altLang="en-US" sz="3000">
                <a:solidFill>
                  <a:srgbClr val="2913F5"/>
                </a:solidFill>
                <a:latin typeface="Times New Roman" panose="02020603050405020304" pitchFamily="18" charset="0"/>
                <a:cs typeface="Times New Roman" panose="02020603050405020304" pitchFamily="18" charset="0"/>
              </a:rPr>
              <a:t>(1</a:t>
            </a:r>
            <a:r>
              <a:rPr lang="en-US" altLang="en-US" sz="3000">
                <a:solidFill>
                  <a:srgbClr val="2913F5"/>
                </a:solidFill>
                <a:latin typeface="Cambria" panose="02040503050406030204" pitchFamily="18" charset="0"/>
                <a:ea typeface="Cambria" panose="02040503050406030204" pitchFamily="18" charset="0"/>
                <a:cs typeface="Times New Roman" panose="02020603050405020304" pitchFamily="18" charset="0"/>
              </a:rPr>
              <a:t> ≤ </a:t>
            </a:r>
            <a:r>
              <a:rPr lang="en-US" altLang="en-US" sz="3000">
                <a:solidFill>
                  <a:srgbClr val="2913F5"/>
                </a:solidFill>
                <a:latin typeface="Times New Roman" panose="02020603050405020304" pitchFamily="18" charset="0"/>
                <a:cs typeface="Times New Roman" panose="02020603050405020304" pitchFamily="18" charset="0"/>
              </a:rPr>
              <a:t>x </a:t>
            </a:r>
            <a:r>
              <a:rPr lang="en-US" altLang="en-US" sz="3000">
                <a:solidFill>
                  <a:srgbClr val="2913F5"/>
                </a:solidFill>
                <a:latin typeface="Cambria" panose="02040503050406030204" pitchFamily="18" charset="0"/>
                <a:ea typeface="Cambria" panose="02040503050406030204" pitchFamily="18" charset="0"/>
                <a:cs typeface="Times New Roman" panose="02020603050405020304" pitchFamily="18" charset="0"/>
              </a:rPr>
              <a:t>≤</a:t>
            </a:r>
            <a:r>
              <a:rPr lang="en-US" altLang="en-US" sz="3000">
                <a:solidFill>
                  <a:srgbClr val="2913F5"/>
                </a:solidFill>
                <a:latin typeface="Times New Roman" panose="02020603050405020304" pitchFamily="18" charset="0"/>
                <a:ea typeface="Cambria" panose="02040503050406030204" pitchFamily="18" charset="0"/>
                <a:cs typeface="Times New Roman" panose="02020603050405020304" pitchFamily="18" charset="0"/>
              </a:rPr>
              <a:t> </a:t>
            </a:r>
            <a:r>
              <a:rPr lang="en-US" altLang="en-US" sz="3000">
                <a:solidFill>
                  <a:srgbClr val="2913F5"/>
                </a:solidFill>
                <a:latin typeface="Times New Roman" panose="02020603050405020304" pitchFamily="18" charset="0"/>
                <a:cs typeface="Times New Roman" panose="02020603050405020304" pitchFamily="18" charset="0"/>
              </a:rPr>
              <a:t>2) , with four subintervals. The sample points are the </a:t>
            </a:r>
            <a:r>
              <a:rPr lang="en-US" altLang="en-US" sz="3000" b="1">
                <a:solidFill>
                  <a:srgbClr val="2913F5"/>
                </a:solidFill>
                <a:latin typeface="Times New Roman" panose="02020603050405020304" pitchFamily="18" charset="0"/>
                <a:cs typeface="Times New Roman" panose="02020603050405020304" pitchFamily="18" charset="0"/>
              </a:rPr>
              <a:t>right endpoints.</a:t>
            </a:r>
          </a:p>
        </p:txBody>
      </p:sp>
      <p:pic>
        <p:nvPicPr>
          <p:cNvPr id="8" name="Picture 1">
            <a:extLst>
              <a:ext uri="{FF2B5EF4-FFF2-40B4-BE49-F238E27FC236}">
                <a16:creationId xmlns:a16="http://schemas.microsoft.com/office/drawing/2014/main" id="{18408CFE-CB9E-4662-AB76-36E713893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6651" b="11188"/>
          <a:stretch>
            <a:fillRect/>
          </a:stretch>
        </p:blipFill>
        <p:spPr bwMode="auto">
          <a:xfrm>
            <a:off x="2765502" y="2153803"/>
            <a:ext cx="6378498" cy="4551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693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b="1">
                <a:solidFill>
                  <a:srgbClr val="FF00FF"/>
                </a:solidFill>
                <a:latin typeface="Times New Roman" panose="02020603050405020304" pitchFamily="18" charset="0"/>
                <a:cs typeface="Times New Roman" panose="02020603050405020304" pitchFamily="18" charset="0"/>
              </a:rPr>
              <a:t>DISTANCE PROBLEM</a:t>
            </a:r>
          </a:p>
        </p:txBody>
      </p:sp>
      <p:sp>
        <p:nvSpPr>
          <p:cNvPr id="3" name="Content Placeholder 2">
            <a:extLst>
              <a:ext uri="{FF2B5EF4-FFF2-40B4-BE49-F238E27FC236}">
                <a16:creationId xmlns:a16="http://schemas.microsoft.com/office/drawing/2014/main" id="{983E3D93-C91D-4F2E-AF6E-D648C0E086A8}"/>
              </a:ext>
            </a:extLst>
          </p:cNvPr>
          <p:cNvSpPr>
            <a:spLocks noGrp="1"/>
          </p:cNvSpPr>
          <p:nvPr>
            <p:ph idx="1"/>
          </p:nvPr>
        </p:nvSpPr>
        <p:spPr>
          <a:xfrm>
            <a:off x="412595" y="1150821"/>
            <a:ext cx="4728117" cy="5383794"/>
          </a:xfrm>
        </p:spPr>
        <p:txBody>
          <a:bodyPr>
            <a:normAutofit/>
          </a:bodyPr>
          <a:lstStyle/>
          <a:p>
            <a:pPr marL="0" indent="0" algn="just">
              <a:lnSpc>
                <a:spcPct val="100000"/>
              </a:lnSpc>
              <a:spcBef>
                <a:spcPct val="0"/>
              </a:spcBef>
              <a:buNone/>
            </a:pPr>
            <a:r>
              <a:rPr lang="en-US" altLang="en-US" sz="3000" b="1">
                <a:solidFill>
                  <a:srgbClr val="2913F5"/>
                </a:solidFill>
                <a:latin typeface="Times New Roman" panose="02020603050405020304" pitchFamily="18" charset="0"/>
                <a:cs typeface="Times New Roman" panose="02020603050405020304" pitchFamily="18" charset="0"/>
              </a:rPr>
              <a:t>Example 4/ page 291:</a:t>
            </a:r>
          </a:p>
          <a:p>
            <a:pPr marL="0" indent="0" algn="just">
              <a:lnSpc>
                <a:spcPct val="100000"/>
              </a:lnSpc>
              <a:spcBef>
                <a:spcPct val="0"/>
              </a:spcBef>
              <a:buNone/>
            </a:pPr>
            <a:r>
              <a:rPr lang="en-US">
                <a:solidFill>
                  <a:srgbClr val="2913F5"/>
                </a:solidFill>
                <a:latin typeface="Times New Roman" panose="02020603050405020304" pitchFamily="18" charset="0"/>
                <a:cs typeface="Times New Roman" panose="02020603050405020304" pitchFamily="18" charset="0"/>
              </a:rPr>
              <a:t>Suppose the odometer on our car is broken and we want to estimate the distance driven over a 30-second time interval. </a:t>
            </a:r>
            <a:br>
              <a:rPr lang="en-US">
                <a:solidFill>
                  <a:srgbClr val="2913F5"/>
                </a:solidFill>
                <a:latin typeface="Times New Roman" panose="02020603050405020304" pitchFamily="18" charset="0"/>
                <a:cs typeface="Times New Roman" panose="02020603050405020304" pitchFamily="18" charset="0"/>
              </a:rPr>
            </a:br>
            <a:r>
              <a:rPr lang="en-US">
                <a:solidFill>
                  <a:srgbClr val="2913F5"/>
                </a:solidFill>
                <a:latin typeface="Times New Roman" panose="02020603050405020304" pitchFamily="18" charset="0"/>
                <a:cs typeface="Times New Roman" panose="02020603050405020304" pitchFamily="18" charset="0"/>
              </a:rPr>
              <a:t>We take speedometer readings every five seconds and record them in the following table: </a:t>
            </a:r>
            <a:endParaRPr lang="en-US" altLang="en-US" sz="3000" b="1">
              <a:solidFill>
                <a:srgbClr val="2913F5"/>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A3EAB2-47B1-4182-A0AE-8A138F6E517C}"/>
              </a:ext>
            </a:extLst>
          </p:cNvPr>
          <p:cNvPicPr>
            <a:picLocks noChangeAspect="1"/>
          </p:cNvPicPr>
          <p:nvPr/>
        </p:nvPicPr>
        <p:blipFill>
          <a:blip r:embed="rId3"/>
          <a:stretch>
            <a:fillRect/>
          </a:stretch>
        </p:blipFill>
        <p:spPr>
          <a:xfrm>
            <a:off x="412595" y="4791386"/>
            <a:ext cx="10676653" cy="1554279"/>
          </a:xfrm>
          <a:prstGeom prst="rect">
            <a:avLst/>
          </a:prstGeom>
        </p:spPr>
      </p:pic>
      <p:pic>
        <p:nvPicPr>
          <p:cNvPr id="5" name="Picture 4">
            <a:extLst>
              <a:ext uri="{FF2B5EF4-FFF2-40B4-BE49-F238E27FC236}">
                <a16:creationId xmlns:a16="http://schemas.microsoft.com/office/drawing/2014/main" id="{4FC550B1-9D45-4191-9A1F-998DD882E030}"/>
              </a:ext>
            </a:extLst>
          </p:cNvPr>
          <p:cNvPicPr>
            <a:picLocks noChangeAspect="1"/>
          </p:cNvPicPr>
          <p:nvPr/>
        </p:nvPicPr>
        <p:blipFill>
          <a:blip r:embed="rId4"/>
          <a:stretch>
            <a:fillRect/>
          </a:stretch>
        </p:blipFill>
        <p:spPr>
          <a:xfrm>
            <a:off x="6715650" y="1150821"/>
            <a:ext cx="4373598" cy="3580076"/>
          </a:xfrm>
          <a:prstGeom prst="rect">
            <a:avLst/>
          </a:prstGeom>
        </p:spPr>
      </p:pic>
    </p:spTree>
    <p:extLst>
      <p:ext uri="{BB962C8B-B14F-4D97-AF65-F5344CB8AC3E}">
        <p14:creationId xmlns:p14="http://schemas.microsoft.com/office/powerpoint/2010/main" val="2086881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C81B-C518-43B7-8EFD-5E8FBE781C60}"/>
              </a:ext>
            </a:extLst>
          </p:cNvPr>
          <p:cNvSpPr>
            <a:spLocks noGrp="1"/>
          </p:cNvSpPr>
          <p:nvPr>
            <p:ph type="title"/>
          </p:nvPr>
        </p:nvSpPr>
        <p:spPr>
          <a:xfrm>
            <a:off x="1072375" y="301083"/>
            <a:ext cx="10034240" cy="4237464"/>
          </a:xfrm>
        </p:spPr>
        <p:txBody>
          <a:bodyPr>
            <a:normAutofit/>
          </a:bodyPr>
          <a:lstStyle/>
          <a:p>
            <a:pPr algn="ctr"/>
            <a:r>
              <a:rPr lang="en-US" sz="6600" b="1">
                <a:solidFill>
                  <a:srgbClr val="FF00FF"/>
                </a:solidFill>
                <a:latin typeface="Times New Roman" panose="02020603050405020304" pitchFamily="18" charset="0"/>
                <a:cs typeface="Times New Roman" panose="02020603050405020304" pitchFamily="18" charset="0"/>
              </a:rPr>
              <a:t>4</a:t>
            </a:r>
            <a:r>
              <a:rPr lang="en-US" sz="6600" b="1" i="0">
                <a:solidFill>
                  <a:srgbClr val="FF00FF"/>
                </a:solidFill>
                <a:effectLst/>
                <a:latin typeface="Times New Roman" panose="02020603050405020304" pitchFamily="18" charset="0"/>
                <a:cs typeface="Times New Roman" panose="02020603050405020304" pitchFamily="18" charset="0"/>
              </a:rPr>
              <a:t>.2.</a:t>
            </a:r>
            <a:br>
              <a:rPr lang="en-US" sz="6600" b="1" i="0">
                <a:solidFill>
                  <a:srgbClr val="FF00FF"/>
                </a:solidFill>
                <a:effectLst/>
                <a:latin typeface="Times New Roman" panose="02020603050405020304" pitchFamily="18" charset="0"/>
                <a:cs typeface="Times New Roman" panose="02020603050405020304" pitchFamily="18" charset="0"/>
              </a:rPr>
            </a:br>
            <a:r>
              <a:rPr lang="en-US" sz="6600" b="1" i="0">
                <a:solidFill>
                  <a:srgbClr val="FF00FF"/>
                </a:solidFill>
                <a:effectLst/>
                <a:latin typeface="Times New Roman" panose="02020603050405020304" pitchFamily="18" charset="0"/>
                <a:cs typeface="Times New Roman" panose="02020603050405020304" pitchFamily="18" charset="0"/>
              </a:rPr>
              <a:t> The Definite Integral</a:t>
            </a:r>
            <a:endParaRPr lang="en-US" sz="6600"/>
          </a:p>
        </p:txBody>
      </p:sp>
      <p:sp>
        <p:nvSpPr>
          <p:cNvPr id="4" name="TextBox 3">
            <a:extLst>
              <a:ext uri="{FF2B5EF4-FFF2-40B4-BE49-F238E27FC236}">
                <a16:creationId xmlns:a16="http://schemas.microsoft.com/office/drawing/2014/main" id="{DBAD5F77-71C4-4EE5-9E62-C5CF99A98A32}"/>
              </a:ext>
            </a:extLst>
          </p:cNvPr>
          <p:cNvSpPr txBox="1"/>
          <p:nvPr/>
        </p:nvSpPr>
        <p:spPr>
          <a:xfrm>
            <a:off x="2263698" y="4087818"/>
            <a:ext cx="7449014" cy="1557349"/>
          </a:xfrm>
          <a:prstGeom prst="rect">
            <a:avLst/>
          </a:prstGeom>
          <a:noFill/>
        </p:spPr>
        <p:txBody>
          <a:bodyPr wrap="square">
            <a:spAutoFit/>
          </a:bodyPr>
          <a:lstStyle/>
          <a:p>
            <a:pPr algn="ctr" eaLnBrk="1" hangingPunct="1">
              <a:spcBef>
                <a:spcPct val="20000"/>
              </a:spcBef>
            </a:pPr>
            <a:r>
              <a:rPr lang="en-US" altLang="en-US" sz="2800">
                <a:solidFill>
                  <a:srgbClr val="800000"/>
                </a:solidFill>
                <a:latin typeface="Times New Roman" panose="02020603050405020304" pitchFamily="18" charset="0"/>
                <a:cs typeface="Times New Roman" panose="02020603050405020304" pitchFamily="18" charset="0"/>
              </a:rPr>
              <a:t>In this section, we will learn about:</a:t>
            </a:r>
          </a:p>
          <a:p>
            <a:pPr algn="ctr" eaLnBrk="1" hangingPunct="1">
              <a:spcBef>
                <a:spcPct val="20000"/>
              </a:spcBef>
            </a:pPr>
            <a:r>
              <a:rPr lang="en-US" altLang="en-US" sz="2800">
                <a:solidFill>
                  <a:srgbClr val="800000"/>
                </a:solidFill>
                <a:latin typeface="Times New Roman" panose="02020603050405020304" pitchFamily="18" charset="0"/>
                <a:cs typeface="Times New Roman" panose="02020603050405020304" pitchFamily="18" charset="0"/>
              </a:rPr>
              <a:t>Integrals with limits that represent </a:t>
            </a:r>
          </a:p>
          <a:p>
            <a:pPr algn="ctr" eaLnBrk="1" hangingPunct="1">
              <a:spcBef>
                <a:spcPct val="20000"/>
              </a:spcBef>
            </a:pPr>
            <a:r>
              <a:rPr lang="en-US" altLang="en-US" sz="2800">
                <a:solidFill>
                  <a:srgbClr val="800000"/>
                </a:solidFill>
                <a:latin typeface="Times New Roman" panose="02020603050405020304" pitchFamily="18" charset="0"/>
                <a:cs typeface="Times New Roman" panose="02020603050405020304" pitchFamily="18" charset="0"/>
              </a:rPr>
              <a:t>a definite quantity. </a:t>
            </a:r>
          </a:p>
        </p:txBody>
      </p:sp>
    </p:spTree>
    <p:extLst>
      <p:ext uri="{BB962C8B-B14F-4D97-AF65-F5344CB8AC3E}">
        <p14:creationId xmlns:p14="http://schemas.microsoft.com/office/powerpoint/2010/main" val="23850723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2"/>
            <a:ext cx="8822473" cy="716543"/>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DEFINITE INTEGRAL</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D39379-BC52-45B8-8C92-ACFFEE0008F1}"/>
              </a:ext>
            </a:extLst>
          </p:cNvPr>
          <p:cNvSpPr>
            <a:spLocks noGrp="1"/>
          </p:cNvSpPr>
          <p:nvPr>
            <p:ph idx="1"/>
          </p:nvPr>
        </p:nvSpPr>
        <p:spPr>
          <a:xfrm>
            <a:off x="838200" y="1070517"/>
            <a:ext cx="10515600" cy="5106446"/>
          </a:xfrm>
        </p:spPr>
        <p:txBody>
          <a:bodyPr/>
          <a:lstStyle/>
          <a:p>
            <a:pPr marL="0" indent="3175" eaLnBrk="1" hangingPunct="1">
              <a:buFontTx/>
              <a:buNone/>
            </a:pPr>
            <a:r>
              <a:rPr lang="en-US" altLang="en-US" sz="3000">
                <a:solidFill>
                  <a:srgbClr val="2913F5"/>
                </a:solidFill>
                <a:latin typeface="Times New Roman" panose="02020603050405020304" pitchFamily="18" charset="0"/>
                <a:cs typeface="Times New Roman" panose="02020603050405020304" pitchFamily="18" charset="0"/>
              </a:rPr>
              <a:t>If  </a:t>
            </a:r>
            <a:r>
              <a:rPr lang="en-US" altLang="en-US" sz="3000" i="1">
                <a:solidFill>
                  <a:srgbClr val="2913F5"/>
                </a:solidFill>
                <a:latin typeface="Times New Roman" panose="02020603050405020304" pitchFamily="18" charset="0"/>
                <a:cs typeface="Times New Roman" panose="02020603050405020304" pitchFamily="18" charset="0"/>
              </a:rPr>
              <a:t>f</a:t>
            </a:r>
            <a:r>
              <a:rPr lang="en-US" altLang="en-US" sz="3000">
                <a:solidFill>
                  <a:srgbClr val="2913F5"/>
                </a:solidFill>
                <a:latin typeface="Times New Roman" panose="02020603050405020304" pitchFamily="18" charset="0"/>
                <a:cs typeface="Times New Roman" panose="02020603050405020304" pitchFamily="18" charset="0"/>
              </a:rPr>
              <a:t>  is a function defined for </a:t>
            </a:r>
            <a:r>
              <a:rPr lang="en-US" altLang="en-US" sz="3000" i="1">
                <a:solidFill>
                  <a:srgbClr val="2913F5"/>
                </a:solidFill>
                <a:latin typeface="Times New Roman" panose="02020603050405020304" pitchFamily="18" charset="0"/>
                <a:cs typeface="Times New Roman" panose="02020603050405020304" pitchFamily="18" charset="0"/>
              </a:rPr>
              <a:t>a</a:t>
            </a:r>
            <a:r>
              <a:rPr lang="en-US" altLang="en-US" sz="3000">
                <a:solidFill>
                  <a:srgbClr val="2913F5"/>
                </a:solidFill>
                <a:latin typeface="Times New Roman" panose="02020603050405020304" pitchFamily="18" charset="0"/>
                <a:cs typeface="Times New Roman" panose="02020603050405020304" pitchFamily="18" charset="0"/>
              </a:rPr>
              <a:t> ≤ </a:t>
            </a:r>
            <a:r>
              <a:rPr lang="en-US" altLang="en-US" sz="3000" i="1">
                <a:solidFill>
                  <a:srgbClr val="2913F5"/>
                </a:solidFill>
                <a:latin typeface="Times New Roman" panose="02020603050405020304" pitchFamily="18" charset="0"/>
                <a:cs typeface="Times New Roman" panose="02020603050405020304" pitchFamily="18" charset="0"/>
              </a:rPr>
              <a:t>x</a:t>
            </a:r>
            <a:r>
              <a:rPr lang="en-US" altLang="en-US" sz="3000">
                <a:solidFill>
                  <a:srgbClr val="2913F5"/>
                </a:solidFill>
                <a:latin typeface="Times New Roman" panose="02020603050405020304" pitchFamily="18" charset="0"/>
                <a:cs typeface="Times New Roman" panose="02020603050405020304" pitchFamily="18" charset="0"/>
              </a:rPr>
              <a:t> ≤ </a:t>
            </a:r>
            <a:r>
              <a:rPr lang="en-US" altLang="en-US" sz="3000" i="1">
                <a:solidFill>
                  <a:srgbClr val="2913F5"/>
                </a:solidFill>
                <a:latin typeface="Times New Roman" panose="02020603050405020304" pitchFamily="18" charset="0"/>
                <a:cs typeface="Times New Roman" panose="02020603050405020304" pitchFamily="18" charset="0"/>
              </a:rPr>
              <a:t>b</a:t>
            </a:r>
            <a:r>
              <a:rPr lang="en-US" altLang="en-US" sz="3000">
                <a:solidFill>
                  <a:srgbClr val="2913F5"/>
                </a:solidFill>
                <a:latin typeface="Times New Roman" panose="02020603050405020304" pitchFamily="18" charset="0"/>
                <a:cs typeface="Times New Roman" panose="02020603050405020304" pitchFamily="18" charset="0"/>
              </a:rPr>
              <a:t>, we divide the interval [</a:t>
            </a:r>
            <a:r>
              <a:rPr lang="en-US" altLang="en-US" sz="3000" i="1">
                <a:solidFill>
                  <a:srgbClr val="2913F5"/>
                </a:solidFill>
                <a:latin typeface="Times New Roman" panose="02020603050405020304" pitchFamily="18" charset="0"/>
                <a:cs typeface="Times New Roman" panose="02020603050405020304" pitchFamily="18" charset="0"/>
              </a:rPr>
              <a:t>a</a:t>
            </a:r>
            <a:r>
              <a:rPr lang="en-US" altLang="en-US" sz="3000">
                <a:solidFill>
                  <a:srgbClr val="2913F5"/>
                </a:solidFill>
                <a:latin typeface="Times New Roman" panose="02020603050405020304" pitchFamily="18" charset="0"/>
                <a:cs typeface="Times New Roman" panose="02020603050405020304" pitchFamily="18" charset="0"/>
              </a:rPr>
              <a:t>, </a:t>
            </a:r>
            <a:r>
              <a:rPr lang="en-US" altLang="en-US" sz="3000" i="1">
                <a:solidFill>
                  <a:srgbClr val="2913F5"/>
                </a:solidFill>
                <a:latin typeface="Times New Roman" panose="02020603050405020304" pitchFamily="18" charset="0"/>
                <a:cs typeface="Times New Roman" panose="02020603050405020304" pitchFamily="18" charset="0"/>
              </a:rPr>
              <a:t>b</a:t>
            </a:r>
            <a:r>
              <a:rPr lang="en-US" altLang="en-US" sz="3000">
                <a:solidFill>
                  <a:srgbClr val="2913F5"/>
                </a:solidFill>
                <a:latin typeface="Times New Roman" panose="02020603050405020304" pitchFamily="18" charset="0"/>
                <a:cs typeface="Times New Roman" panose="02020603050405020304" pitchFamily="18" charset="0"/>
              </a:rPr>
              <a:t>] into </a:t>
            </a:r>
            <a:r>
              <a:rPr lang="en-US" altLang="en-US" sz="3000" i="1">
                <a:solidFill>
                  <a:srgbClr val="2913F5"/>
                </a:solidFill>
                <a:latin typeface="Times New Roman" panose="02020603050405020304" pitchFamily="18" charset="0"/>
                <a:cs typeface="Times New Roman" panose="02020603050405020304" pitchFamily="18" charset="0"/>
              </a:rPr>
              <a:t>n</a:t>
            </a:r>
            <a:r>
              <a:rPr lang="en-US" altLang="en-US" sz="3000">
                <a:solidFill>
                  <a:srgbClr val="2913F5"/>
                </a:solidFill>
                <a:latin typeface="Times New Roman" panose="02020603050405020304" pitchFamily="18" charset="0"/>
                <a:cs typeface="Times New Roman" panose="02020603050405020304" pitchFamily="18" charset="0"/>
              </a:rPr>
              <a:t> subintervals of equal width ∆</a:t>
            </a:r>
            <a:r>
              <a:rPr lang="en-US" altLang="en-US" sz="3000" i="1">
                <a:solidFill>
                  <a:srgbClr val="2913F5"/>
                </a:solidFill>
                <a:latin typeface="Times New Roman" panose="02020603050405020304" pitchFamily="18" charset="0"/>
                <a:cs typeface="Times New Roman" panose="02020603050405020304" pitchFamily="18" charset="0"/>
              </a:rPr>
              <a:t>x</a:t>
            </a:r>
            <a:r>
              <a:rPr lang="en-US" altLang="en-US" sz="3000">
                <a:solidFill>
                  <a:srgbClr val="2913F5"/>
                </a:solidFill>
                <a:latin typeface="Times New Roman" panose="02020603050405020304" pitchFamily="18" charset="0"/>
                <a:cs typeface="Times New Roman" panose="02020603050405020304" pitchFamily="18" charset="0"/>
              </a:rPr>
              <a:t> = (</a:t>
            </a:r>
            <a:r>
              <a:rPr lang="en-US" altLang="en-US" sz="3000" i="1">
                <a:solidFill>
                  <a:srgbClr val="2913F5"/>
                </a:solidFill>
                <a:latin typeface="Times New Roman" panose="02020603050405020304" pitchFamily="18" charset="0"/>
                <a:cs typeface="Times New Roman" panose="02020603050405020304" pitchFamily="18" charset="0"/>
              </a:rPr>
              <a:t>b</a:t>
            </a:r>
            <a:r>
              <a:rPr lang="en-US" altLang="en-US" sz="3000">
                <a:solidFill>
                  <a:srgbClr val="2913F5"/>
                </a:solidFill>
                <a:latin typeface="Times New Roman" panose="02020603050405020304" pitchFamily="18" charset="0"/>
                <a:cs typeface="Times New Roman" panose="02020603050405020304" pitchFamily="18" charset="0"/>
              </a:rPr>
              <a:t> – </a:t>
            </a:r>
            <a:r>
              <a:rPr lang="en-US" altLang="en-US" sz="3000" i="1">
                <a:solidFill>
                  <a:srgbClr val="2913F5"/>
                </a:solidFill>
                <a:latin typeface="Times New Roman" panose="02020603050405020304" pitchFamily="18" charset="0"/>
                <a:cs typeface="Times New Roman" panose="02020603050405020304" pitchFamily="18" charset="0"/>
              </a:rPr>
              <a:t>a</a:t>
            </a:r>
            <a:r>
              <a:rPr lang="en-US" altLang="en-US" sz="3000">
                <a:solidFill>
                  <a:srgbClr val="2913F5"/>
                </a:solidFill>
                <a:latin typeface="Times New Roman" panose="02020603050405020304" pitchFamily="18" charset="0"/>
                <a:cs typeface="Times New Roman" panose="02020603050405020304" pitchFamily="18" charset="0"/>
              </a:rPr>
              <a:t>)/</a:t>
            </a:r>
            <a:r>
              <a:rPr lang="en-US" altLang="en-US" sz="3000" i="1">
                <a:solidFill>
                  <a:srgbClr val="2913F5"/>
                </a:solidFill>
                <a:latin typeface="Times New Roman" panose="02020603050405020304" pitchFamily="18" charset="0"/>
                <a:cs typeface="Times New Roman" panose="02020603050405020304" pitchFamily="18" charset="0"/>
              </a:rPr>
              <a:t>n</a:t>
            </a:r>
            <a:r>
              <a:rPr lang="en-US" altLang="en-US" sz="3000">
                <a:solidFill>
                  <a:srgbClr val="2913F5"/>
                </a:solidFill>
                <a:latin typeface="Times New Roman" panose="02020603050405020304" pitchFamily="18" charset="0"/>
                <a:cs typeface="Times New Roman" panose="02020603050405020304" pitchFamily="18" charset="0"/>
              </a:rPr>
              <a:t>. </a:t>
            </a:r>
          </a:p>
          <a:p>
            <a:pPr marL="981075" lvl="1" indent="-523875" eaLnBrk="1" hangingPunct="1">
              <a:buFont typeface="Wingdings" panose="05000000000000000000" pitchFamily="2" charset="2"/>
              <a:buChar char="ü"/>
              <a:tabLst>
                <a:tab pos="623888" algn="l"/>
              </a:tabLst>
            </a:pPr>
            <a:r>
              <a:rPr lang="en-US" altLang="en-US" sz="2800">
                <a:solidFill>
                  <a:srgbClr val="AD13AD"/>
                </a:solidFill>
                <a:latin typeface="Times New Roman" panose="02020603050405020304" pitchFamily="18" charset="0"/>
                <a:cs typeface="Times New Roman" panose="02020603050405020304" pitchFamily="18" charset="0"/>
              </a:rPr>
              <a:t>We let </a:t>
            </a:r>
            <a:r>
              <a:rPr lang="en-US" altLang="en-US" sz="2800" i="1">
                <a:solidFill>
                  <a:srgbClr val="AD13AD"/>
                </a:solidFill>
                <a:latin typeface="Times New Roman" panose="02020603050405020304" pitchFamily="18" charset="0"/>
                <a:cs typeface="Times New Roman" panose="02020603050405020304" pitchFamily="18" charset="0"/>
              </a:rPr>
              <a:t>x</a:t>
            </a:r>
            <a:r>
              <a:rPr lang="en-US" altLang="en-US" sz="2800" baseline="-25000">
                <a:solidFill>
                  <a:srgbClr val="AD13AD"/>
                </a:solidFill>
                <a:latin typeface="Times New Roman" panose="02020603050405020304" pitchFamily="18" charset="0"/>
                <a:cs typeface="Times New Roman" panose="02020603050405020304" pitchFamily="18" charset="0"/>
              </a:rPr>
              <a:t>0</a:t>
            </a:r>
            <a:r>
              <a:rPr lang="en-US" altLang="en-US" sz="2800">
                <a:solidFill>
                  <a:srgbClr val="AD13AD"/>
                </a:solidFill>
                <a:latin typeface="Times New Roman" panose="02020603050405020304" pitchFamily="18" charset="0"/>
                <a:cs typeface="Times New Roman" panose="02020603050405020304" pitchFamily="18" charset="0"/>
              </a:rPr>
              <a:t>(= </a:t>
            </a:r>
            <a:r>
              <a:rPr lang="en-US" altLang="en-US" sz="2800" i="1">
                <a:solidFill>
                  <a:srgbClr val="AD13AD"/>
                </a:solidFill>
                <a:latin typeface="Times New Roman" panose="02020603050405020304" pitchFamily="18" charset="0"/>
                <a:cs typeface="Times New Roman" panose="02020603050405020304" pitchFamily="18" charset="0"/>
              </a:rPr>
              <a:t>a</a:t>
            </a:r>
            <a:r>
              <a:rPr lang="en-US" altLang="en-US" sz="2800">
                <a:solidFill>
                  <a:srgbClr val="AD13AD"/>
                </a:solidFill>
                <a:latin typeface="Times New Roman" panose="02020603050405020304" pitchFamily="18" charset="0"/>
                <a:cs typeface="Times New Roman" panose="02020603050405020304" pitchFamily="18" charset="0"/>
              </a:rPr>
              <a:t>), </a:t>
            </a:r>
            <a:r>
              <a:rPr lang="en-US" altLang="en-US" sz="2800" i="1">
                <a:solidFill>
                  <a:srgbClr val="AD13AD"/>
                </a:solidFill>
                <a:latin typeface="Times New Roman" panose="02020603050405020304" pitchFamily="18" charset="0"/>
                <a:cs typeface="Times New Roman" panose="02020603050405020304" pitchFamily="18" charset="0"/>
              </a:rPr>
              <a:t>x</a:t>
            </a:r>
            <a:r>
              <a:rPr lang="en-US" altLang="en-US" sz="2800" baseline="-25000">
                <a:solidFill>
                  <a:srgbClr val="AD13AD"/>
                </a:solidFill>
                <a:latin typeface="Times New Roman" panose="02020603050405020304" pitchFamily="18" charset="0"/>
                <a:cs typeface="Times New Roman" panose="02020603050405020304" pitchFamily="18" charset="0"/>
              </a:rPr>
              <a:t>1</a:t>
            </a:r>
            <a:r>
              <a:rPr lang="en-US" altLang="en-US" sz="2800">
                <a:solidFill>
                  <a:srgbClr val="AD13AD"/>
                </a:solidFill>
                <a:latin typeface="Times New Roman" panose="02020603050405020304" pitchFamily="18" charset="0"/>
                <a:cs typeface="Times New Roman" panose="02020603050405020304" pitchFamily="18" charset="0"/>
              </a:rPr>
              <a:t>, </a:t>
            </a:r>
            <a:r>
              <a:rPr lang="en-US" altLang="en-US" sz="2800" i="1">
                <a:solidFill>
                  <a:srgbClr val="AD13AD"/>
                </a:solidFill>
                <a:latin typeface="Times New Roman" panose="02020603050405020304" pitchFamily="18" charset="0"/>
                <a:cs typeface="Times New Roman" panose="02020603050405020304" pitchFamily="18" charset="0"/>
              </a:rPr>
              <a:t>x</a:t>
            </a:r>
            <a:r>
              <a:rPr lang="en-US" altLang="en-US" sz="2800" baseline="-25000">
                <a:solidFill>
                  <a:srgbClr val="AD13AD"/>
                </a:solidFill>
                <a:latin typeface="Times New Roman" panose="02020603050405020304" pitchFamily="18" charset="0"/>
                <a:cs typeface="Times New Roman" panose="02020603050405020304" pitchFamily="18" charset="0"/>
              </a:rPr>
              <a:t>2</a:t>
            </a:r>
            <a:r>
              <a:rPr lang="en-US" altLang="en-US" sz="2800">
                <a:solidFill>
                  <a:srgbClr val="AD13AD"/>
                </a:solidFill>
                <a:latin typeface="Times New Roman" panose="02020603050405020304" pitchFamily="18" charset="0"/>
                <a:cs typeface="Times New Roman" panose="02020603050405020304" pitchFamily="18" charset="0"/>
              </a:rPr>
              <a:t>, …, </a:t>
            </a:r>
            <a:r>
              <a:rPr lang="en-US" altLang="en-US" sz="2800" i="1">
                <a:solidFill>
                  <a:srgbClr val="AD13AD"/>
                </a:solidFill>
                <a:latin typeface="Times New Roman" panose="02020603050405020304" pitchFamily="18" charset="0"/>
                <a:cs typeface="Times New Roman" panose="02020603050405020304" pitchFamily="18" charset="0"/>
              </a:rPr>
              <a:t>x</a:t>
            </a:r>
            <a:r>
              <a:rPr lang="en-US" altLang="en-US" sz="2800" i="1" baseline="-25000">
                <a:solidFill>
                  <a:srgbClr val="AD13AD"/>
                </a:solidFill>
                <a:latin typeface="Times New Roman" panose="02020603050405020304" pitchFamily="18" charset="0"/>
                <a:cs typeface="Times New Roman" panose="02020603050405020304" pitchFamily="18" charset="0"/>
              </a:rPr>
              <a:t>n</a:t>
            </a:r>
            <a:r>
              <a:rPr lang="en-US" altLang="en-US" sz="2800">
                <a:solidFill>
                  <a:srgbClr val="AD13AD"/>
                </a:solidFill>
                <a:latin typeface="Times New Roman" panose="02020603050405020304" pitchFamily="18" charset="0"/>
                <a:cs typeface="Times New Roman" panose="02020603050405020304" pitchFamily="18" charset="0"/>
              </a:rPr>
              <a:t>(= </a:t>
            </a:r>
            <a:r>
              <a:rPr lang="en-US" altLang="en-US" sz="2800" i="1">
                <a:solidFill>
                  <a:srgbClr val="AD13AD"/>
                </a:solidFill>
                <a:latin typeface="Times New Roman" panose="02020603050405020304" pitchFamily="18" charset="0"/>
                <a:cs typeface="Times New Roman" panose="02020603050405020304" pitchFamily="18" charset="0"/>
              </a:rPr>
              <a:t>b</a:t>
            </a:r>
            <a:r>
              <a:rPr lang="en-US" altLang="en-US" sz="2800">
                <a:solidFill>
                  <a:srgbClr val="AD13AD"/>
                </a:solidFill>
                <a:latin typeface="Times New Roman" panose="02020603050405020304" pitchFamily="18" charset="0"/>
                <a:cs typeface="Times New Roman" panose="02020603050405020304" pitchFamily="18" charset="0"/>
              </a:rPr>
              <a:t>) be the endpoints of these subintervals.</a:t>
            </a:r>
          </a:p>
          <a:p>
            <a:pPr marL="981075" lvl="1" indent="-523875" eaLnBrk="1" hangingPunct="1">
              <a:buFont typeface="Wingdings" panose="05000000000000000000" pitchFamily="2" charset="2"/>
              <a:buChar char="ü"/>
              <a:tabLst>
                <a:tab pos="623888" algn="l"/>
              </a:tabLst>
            </a:pPr>
            <a:r>
              <a:rPr lang="en-US" altLang="en-US" sz="2800">
                <a:solidFill>
                  <a:srgbClr val="AD13AD"/>
                </a:solidFill>
                <a:latin typeface="Times New Roman" panose="02020603050405020304" pitchFamily="18" charset="0"/>
                <a:cs typeface="Times New Roman" panose="02020603050405020304" pitchFamily="18" charset="0"/>
              </a:rPr>
              <a:t>We let </a:t>
            </a:r>
            <a:r>
              <a:rPr lang="en-US" altLang="en-US" sz="2800" i="1">
                <a:solidFill>
                  <a:srgbClr val="AD13AD"/>
                </a:solidFill>
                <a:latin typeface="Times New Roman" panose="02020603050405020304" pitchFamily="18" charset="0"/>
                <a:cs typeface="Times New Roman" panose="02020603050405020304" pitchFamily="18" charset="0"/>
              </a:rPr>
              <a:t>x</a:t>
            </a:r>
            <a:r>
              <a:rPr lang="en-US" altLang="en-US" sz="2800" baseline="-25000">
                <a:solidFill>
                  <a:srgbClr val="AD13AD"/>
                </a:solidFill>
                <a:latin typeface="Times New Roman" panose="02020603050405020304" pitchFamily="18" charset="0"/>
                <a:cs typeface="Times New Roman" panose="02020603050405020304" pitchFamily="18" charset="0"/>
              </a:rPr>
              <a:t>1</a:t>
            </a:r>
            <a:r>
              <a:rPr lang="en-US" altLang="en-US" sz="2800">
                <a:solidFill>
                  <a:srgbClr val="AD13AD"/>
                </a:solidFill>
                <a:latin typeface="Times New Roman" panose="02020603050405020304" pitchFamily="18" charset="0"/>
                <a:cs typeface="Times New Roman" panose="02020603050405020304" pitchFamily="18" charset="0"/>
              </a:rPr>
              <a:t>*, </a:t>
            </a:r>
            <a:r>
              <a:rPr lang="en-US" altLang="en-US" sz="2800" i="1">
                <a:solidFill>
                  <a:srgbClr val="AD13AD"/>
                </a:solidFill>
                <a:latin typeface="Times New Roman" panose="02020603050405020304" pitchFamily="18" charset="0"/>
                <a:cs typeface="Times New Roman" panose="02020603050405020304" pitchFamily="18" charset="0"/>
              </a:rPr>
              <a:t>x</a:t>
            </a:r>
            <a:r>
              <a:rPr lang="en-US" altLang="en-US" sz="2800" baseline="-25000">
                <a:solidFill>
                  <a:srgbClr val="AD13AD"/>
                </a:solidFill>
                <a:latin typeface="Times New Roman" panose="02020603050405020304" pitchFamily="18" charset="0"/>
                <a:cs typeface="Times New Roman" panose="02020603050405020304" pitchFamily="18" charset="0"/>
              </a:rPr>
              <a:t>2</a:t>
            </a:r>
            <a:r>
              <a:rPr lang="en-US" altLang="en-US" sz="2800">
                <a:solidFill>
                  <a:srgbClr val="AD13AD"/>
                </a:solidFill>
                <a:latin typeface="Times New Roman" panose="02020603050405020304" pitchFamily="18" charset="0"/>
                <a:cs typeface="Times New Roman" panose="02020603050405020304" pitchFamily="18" charset="0"/>
              </a:rPr>
              <a:t>*,…., </a:t>
            </a:r>
            <a:r>
              <a:rPr lang="en-US" altLang="en-US" sz="2800" i="1">
                <a:solidFill>
                  <a:srgbClr val="AD13AD"/>
                </a:solidFill>
                <a:latin typeface="Times New Roman" panose="02020603050405020304" pitchFamily="18" charset="0"/>
                <a:cs typeface="Times New Roman" panose="02020603050405020304" pitchFamily="18" charset="0"/>
              </a:rPr>
              <a:t>x</a:t>
            </a:r>
            <a:r>
              <a:rPr lang="en-US" altLang="en-US" sz="2800" i="1" baseline="-25000">
                <a:solidFill>
                  <a:srgbClr val="AD13AD"/>
                </a:solidFill>
                <a:latin typeface="Times New Roman" panose="02020603050405020304" pitchFamily="18" charset="0"/>
                <a:cs typeface="Times New Roman" panose="02020603050405020304" pitchFamily="18" charset="0"/>
              </a:rPr>
              <a:t>n</a:t>
            </a:r>
            <a:r>
              <a:rPr lang="en-US" altLang="en-US" sz="2800">
                <a:solidFill>
                  <a:srgbClr val="AD13AD"/>
                </a:solidFill>
                <a:latin typeface="Times New Roman" panose="02020603050405020304" pitchFamily="18" charset="0"/>
                <a:cs typeface="Times New Roman" panose="02020603050405020304" pitchFamily="18" charset="0"/>
              </a:rPr>
              <a:t>* be any sample points in these subintervals, so </a:t>
            </a:r>
            <a:r>
              <a:rPr lang="en-US" altLang="en-US" sz="2800" i="1">
                <a:solidFill>
                  <a:srgbClr val="AD13AD"/>
                </a:solidFill>
                <a:latin typeface="Times New Roman" panose="02020603050405020304" pitchFamily="18" charset="0"/>
                <a:cs typeface="Times New Roman" panose="02020603050405020304" pitchFamily="18" charset="0"/>
              </a:rPr>
              <a:t>x</a:t>
            </a:r>
            <a:r>
              <a:rPr lang="en-US" altLang="en-US" sz="2800" i="1" baseline="-25000">
                <a:solidFill>
                  <a:srgbClr val="AD13AD"/>
                </a:solidFill>
                <a:latin typeface="Times New Roman" panose="02020603050405020304" pitchFamily="18" charset="0"/>
                <a:cs typeface="Times New Roman" panose="02020603050405020304" pitchFamily="18" charset="0"/>
              </a:rPr>
              <a:t>i</a:t>
            </a:r>
            <a:r>
              <a:rPr lang="en-US" altLang="en-US" sz="2800">
                <a:solidFill>
                  <a:srgbClr val="AD13AD"/>
                </a:solidFill>
                <a:latin typeface="Times New Roman" panose="02020603050405020304" pitchFamily="18" charset="0"/>
                <a:cs typeface="Times New Roman" panose="02020603050405020304" pitchFamily="18" charset="0"/>
              </a:rPr>
              <a:t>* lies in the </a:t>
            </a:r>
            <a:r>
              <a:rPr lang="en-US" altLang="en-US" sz="2800" i="1">
                <a:solidFill>
                  <a:srgbClr val="AD13AD"/>
                </a:solidFill>
                <a:latin typeface="Times New Roman" panose="02020603050405020304" pitchFamily="18" charset="0"/>
                <a:cs typeface="Times New Roman" panose="02020603050405020304" pitchFamily="18" charset="0"/>
              </a:rPr>
              <a:t>i </a:t>
            </a:r>
            <a:r>
              <a:rPr lang="en-US" altLang="en-US" sz="2800" baseline="30000">
                <a:solidFill>
                  <a:srgbClr val="AD13AD"/>
                </a:solidFill>
                <a:latin typeface="Times New Roman" panose="02020603050405020304" pitchFamily="18" charset="0"/>
                <a:cs typeface="Times New Roman" panose="02020603050405020304" pitchFamily="18" charset="0"/>
              </a:rPr>
              <a:t>th</a:t>
            </a:r>
            <a:r>
              <a:rPr lang="en-US" altLang="en-US" sz="2800">
                <a:solidFill>
                  <a:srgbClr val="AD13AD"/>
                </a:solidFill>
                <a:latin typeface="Times New Roman" panose="02020603050405020304" pitchFamily="18" charset="0"/>
                <a:cs typeface="Times New Roman" panose="02020603050405020304" pitchFamily="18" charset="0"/>
              </a:rPr>
              <a:t> subinterval. </a:t>
            </a:r>
          </a:p>
          <a:p>
            <a:pPr marL="0" indent="3175" eaLnBrk="1" hangingPunct="1">
              <a:buFontTx/>
              <a:buNone/>
            </a:pPr>
            <a:r>
              <a:rPr lang="en-US" altLang="en-US" sz="2800">
                <a:latin typeface="Times New Roman" panose="02020603050405020304" pitchFamily="18" charset="0"/>
                <a:cs typeface="Times New Roman" panose="02020603050405020304" pitchFamily="18" charset="0"/>
              </a:rPr>
              <a:t>Then, the </a:t>
            </a:r>
            <a:r>
              <a:rPr lang="en-US" altLang="en-US" sz="2800">
                <a:solidFill>
                  <a:schemeClr val="accent2"/>
                </a:solidFill>
                <a:latin typeface="Times New Roman" panose="02020603050405020304" pitchFamily="18" charset="0"/>
                <a:cs typeface="Times New Roman" panose="02020603050405020304" pitchFamily="18" charset="0"/>
              </a:rPr>
              <a:t>definite integral of </a:t>
            </a:r>
            <a:r>
              <a:rPr lang="en-US" altLang="en-US" sz="2800" i="1">
                <a:solidFill>
                  <a:schemeClr val="accent2"/>
                </a:solidFill>
                <a:latin typeface="Times New Roman" panose="02020603050405020304" pitchFamily="18" charset="0"/>
                <a:cs typeface="Times New Roman" panose="02020603050405020304" pitchFamily="18" charset="0"/>
              </a:rPr>
              <a:t>f</a:t>
            </a:r>
            <a:r>
              <a:rPr lang="en-US" altLang="en-US" sz="2800">
                <a:latin typeface="Times New Roman" panose="02020603050405020304" pitchFamily="18" charset="0"/>
                <a:cs typeface="Times New Roman" panose="02020603050405020304" pitchFamily="18" charset="0"/>
              </a:rPr>
              <a:t> </a:t>
            </a:r>
            <a:r>
              <a:rPr lang="en-US" altLang="en-US" sz="2800">
                <a:solidFill>
                  <a:schemeClr val="accent2"/>
                </a:solidFill>
                <a:latin typeface="Times New Roman" panose="02020603050405020304" pitchFamily="18" charset="0"/>
                <a:cs typeface="Times New Roman" panose="02020603050405020304" pitchFamily="18" charset="0"/>
              </a:rPr>
              <a:t>from </a:t>
            </a:r>
            <a:r>
              <a:rPr lang="en-US" altLang="en-US" sz="2800" i="1">
                <a:solidFill>
                  <a:schemeClr val="accent2"/>
                </a:solidFill>
                <a:latin typeface="Times New Roman" panose="02020603050405020304" pitchFamily="18" charset="0"/>
                <a:cs typeface="Times New Roman" panose="02020603050405020304" pitchFamily="18" charset="0"/>
              </a:rPr>
              <a:t>a</a:t>
            </a:r>
            <a:r>
              <a:rPr lang="en-US" altLang="en-US" sz="2800">
                <a:solidFill>
                  <a:schemeClr val="accent2"/>
                </a:solidFill>
                <a:latin typeface="Times New Roman" panose="02020603050405020304" pitchFamily="18" charset="0"/>
                <a:cs typeface="Times New Roman" panose="02020603050405020304" pitchFamily="18" charset="0"/>
              </a:rPr>
              <a:t> to </a:t>
            </a:r>
            <a:r>
              <a:rPr lang="en-US" altLang="en-US" sz="2800" i="1">
                <a:solidFill>
                  <a:schemeClr val="accent2"/>
                </a:solidFill>
                <a:latin typeface="Times New Roman" panose="02020603050405020304" pitchFamily="18" charset="0"/>
                <a:cs typeface="Times New Roman" panose="02020603050405020304" pitchFamily="18" charset="0"/>
              </a:rPr>
              <a:t>b</a:t>
            </a:r>
            <a:r>
              <a:rPr lang="en-US" altLang="en-US" sz="2800">
                <a:latin typeface="Times New Roman" panose="02020603050405020304" pitchFamily="18" charset="0"/>
                <a:cs typeface="Times New Roman" panose="02020603050405020304" pitchFamily="18" charset="0"/>
              </a:rPr>
              <a:t> is</a:t>
            </a:r>
          </a:p>
          <a:p>
            <a:pPr marL="0" indent="3175" eaLnBrk="1" hangingPunct="1">
              <a:buFontTx/>
              <a:buNone/>
            </a:pPr>
            <a:endParaRPr lang="en-US" altLang="en-US" sz="2800">
              <a:latin typeface="Times New Roman" panose="02020603050405020304" pitchFamily="18" charset="0"/>
              <a:cs typeface="Times New Roman" panose="02020603050405020304" pitchFamily="18" charset="0"/>
            </a:endParaRPr>
          </a:p>
          <a:p>
            <a:pPr marL="0" indent="3175" eaLnBrk="1" hangingPunct="1">
              <a:buFontTx/>
              <a:buNone/>
            </a:pPr>
            <a:endParaRPr lang="en-US" altLang="en-US">
              <a:latin typeface="Times New Roman" panose="02020603050405020304" pitchFamily="18" charset="0"/>
              <a:cs typeface="Times New Roman" panose="02020603050405020304" pitchFamily="18" charset="0"/>
            </a:endParaRPr>
          </a:p>
          <a:p>
            <a:pPr marL="0" indent="3175" eaLnBrk="1" hangingPunct="1">
              <a:buFontTx/>
              <a:buNone/>
            </a:pPr>
            <a:r>
              <a:rPr lang="en-US" altLang="en-US" sz="2800">
                <a:latin typeface="Times New Roman" panose="02020603050405020304" pitchFamily="18" charset="0"/>
                <a:cs typeface="Times New Roman" panose="02020603050405020304" pitchFamily="18" charset="0"/>
              </a:rPr>
              <a:t>provided that this limit exists. </a:t>
            </a:r>
          </a:p>
          <a:p>
            <a:pPr marL="0" indent="0">
              <a:buNone/>
            </a:pPr>
            <a:endParaRPr lang="en-US"/>
          </a:p>
        </p:txBody>
      </p:sp>
      <p:graphicFrame>
        <p:nvGraphicFramePr>
          <p:cNvPr id="4" name="Object 3">
            <a:extLst>
              <a:ext uri="{FF2B5EF4-FFF2-40B4-BE49-F238E27FC236}">
                <a16:creationId xmlns:a16="http://schemas.microsoft.com/office/drawing/2014/main" id="{897C65CA-A9E9-4E73-829C-1DE4AEA1ED7B}"/>
              </a:ext>
            </a:extLst>
          </p:cNvPr>
          <p:cNvGraphicFramePr>
            <a:graphicFrameLocks noChangeAspect="1"/>
          </p:cNvGraphicFramePr>
          <p:nvPr>
            <p:extLst>
              <p:ext uri="{D42A27DB-BD31-4B8C-83A1-F6EECF244321}">
                <p14:modId xmlns:p14="http://schemas.microsoft.com/office/powerpoint/2010/main" val="185932943"/>
              </p:ext>
            </p:extLst>
          </p:nvPr>
        </p:nvGraphicFramePr>
        <p:xfrm>
          <a:off x="3794124" y="4080921"/>
          <a:ext cx="4781163" cy="1168911"/>
        </p:xfrm>
        <a:graphic>
          <a:graphicData uri="http://schemas.openxmlformats.org/presentationml/2006/ole">
            <mc:AlternateContent xmlns:mc="http://schemas.openxmlformats.org/markup-compatibility/2006">
              <mc:Choice xmlns:v="urn:schemas-microsoft-com:vml" Requires="v">
                <p:oleObj spid="_x0000_s84996" name="Equation" r:id="rId3" imgW="4604068" imgH="1126252" progId="Equation.DSMT4">
                  <p:embed/>
                </p:oleObj>
              </mc:Choice>
              <mc:Fallback>
                <p:oleObj name="Equation" r:id="rId3" imgW="4604068" imgH="1126252" progId="Equation.DSMT4">
                  <p:embed/>
                  <p:pic>
                    <p:nvPicPr>
                      <p:cNvPr id="0" name=""/>
                      <p:cNvPicPr/>
                      <p:nvPr/>
                    </p:nvPicPr>
                    <p:blipFill>
                      <a:blip r:embed="rId4"/>
                      <a:stretch>
                        <a:fillRect/>
                      </a:stretch>
                    </p:blipFill>
                    <p:spPr>
                      <a:xfrm>
                        <a:off x="3794124" y="4080921"/>
                        <a:ext cx="4781163" cy="1168911"/>
                      </a:xfrm>
                      <a:prstGeom prst="rect">
                        <a:avLst/>
                      </a:prstGeom>
                    </p:spPr>
                  </p:pic>
                </p:oleObj>
              </mc:Fallback>
            </mc:AlternateContent>
          </a:graphicData>
        </a:graphic>
      </p:graphicFrame>
    </p:spTree>
    <p:extLst>
      <p:ext uri="{BB962C8B-B14F-4D97-AF65-F5344CB8AC3E}">
        <p14:creationId xmlns:p14="http://schemas.microsoft.com/office/powerpoint/2010/main" val="714437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8505724A-F7E4-4456-92A6-49F337948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58" t="9726" r="2094" b="17163"/>
          <a:stretch>
            <a:fillRect/>
          </a:stretch>
        </p:blipFill>
        <p:spPr bwMode="auto">
          <a:xfrm>
            <a:off x="0" y="-15875"/>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4975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2"/>
            <a:ext cx="8822473" cy="716543"/>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DEFINITE INTEGRAL</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D39379-BC52-45B8-8C92-ACFFEE0008F1}"/>
              </a:ext>
            </a:extLst>
          </p:cNvPr>
          <p:cNvSpPr>
            <a:spLocks noGrp="1"/>
          </p:cNvSpPr>
          <p:nvPr>
            <p:ph idx="1"/>
          </p:nvPr>
        </p:nvSpPr>
        <p:spPr>
          <a:xfrm>
            <a:off x="838200" y="1070517"/>
            <a:ext cx="10515600" cy="5106446"/>
          </a:xfrm>
        </p:spPr>
        <p:txBody>
          <a:bodyPr/>
          <a:lstStyle/>
          <a:p>
            <a:pPr marL="0" indent="3175" eaLnBrk="1" hangingPunct="1">
              <a:buFontTx/>
              <a:buNone/>
            </a:pPr>
            <a:r>
              <a:rPr lang="en-US" altLang="en-US" sz="3200">
                <a:latin typeface="Times New Roman" panose="02020603050405020304" pitchFamily="18" charset="0"/>
                <a:cs typeface="Times New Roman" panose="02020603050405020304" pitchFamily="18" charset="0"/>
              </a:rPr>
              <a:t>Then, the </a:t>
            </a:r>
            <a:r>
              <a:rPr lang="en-US" altLang="en-US" sz="3200">
                <a:solidFill>
                  <a:schemeClr val="accent2"/>
                </a:solidFill>
                <a:latin typeface="Times New Roman" panose="02020603050405020304" pitchFamily="18" charset="0"/>
                <a:cs typeface="Times New Roman" panose="02020603050405020304" pitchFamily="18" charset="0"/>
              </a:rPr>
              <a:t>definite integral of </a:t>
            </a:r>
            <a:r>
              <a:rPr lang="en-US" altLang="en-US" sz="3200" i="1">
                <a:solidFill>
                  <a:schemeClr val="accent2"/>
                </a:solidFill>
                <a:latin typeface="Times New Roman" panose="02020603050405020304" pitchFamily="18" charset="0"/>
                <a:cs typeface="Times New Roman" panose="02020603050405020304" pitchFamily="18" charset="0"/>
              </a:rPr>
              <a:t>f</a:t>
            </a:r>
            <a:r>
              <a:rPr lang="en-US" altLang="en-US" sz="3200">
                <a:latin typeface="Times New Roman" panose="02020603050405020304" pitchFamily="18" charset="0"/>
                <a:cs typeface="Times New Roman" panose="02020603050405020304" pitchFamily="18" charset="0"/>
              </a:rPr>
              <a:t> </a:t>
            </a:r>
            <a:r>
              <a:rPr lang="en-US" altLang="en-US" sz="3200">
                <a:solidFill>
                  <a:schemeClr val="accent2"/>
                </a:solidFill>
                <a:latin typeface="Times New Roman" panose="02020603050405020304" pitchFamily="18" charset="0"/>
                <a:cs typeface="Times New Roman" panose="02020603050405020304" pitchFamily="18" charset="0"/>
              </a:rPr>
              <a:t>from </a:t>
            </a:r>
            <a:r>
              <a:rPr lang="en-US" altLang="en-US" sz="3200" i="1">
                <a:solidFill>
                  <a:schemeClr val="accent2"/>
                </a:solidFill>
                <a:latin typeface="Times New Roman" panose="02020603050405020304" pitchFamily="18" charset="0"/>
                <a:cs typeface="Times New Roman" panose="02020603050405020304" pitchFamily="18" charset="0"/>
              </a:rPr>
              <a:t>a</a:t>
            </a:r>
            <a:r>
              <a:rPr lang="en-US" altLang="en-US" sz="3200">
                <a:solidFill>
                  <a:schemeClr val="accent2"/>
                </a:solidFill>
                <a:latin typeface="Times New Roman" panose="02020603050405020304" pitchFamily="18" charset="0"/>
                <a:cs typeface="Times New Roman" panose="02020603050405020304" pitchFamily="18" charset="0"/>
              </a:rPr>
              <a:t> to </a:t>
            </a:r>
            <a:r>
              <a:rPr lang="en-US" altLang="en-US" sz="3200" i="1">
                <a:solidFill>
                  <a:schemeClr val="accent2"/>
                </a:solidFill>
                <a:latin typeface="Times New Roman" panose="02020603050405020304" pitchFamily="18" charset="0"/>
                <a:cs typeface="Times New Roman" panose="02020603050405020304" pitchFamily="18" charset="0"/>
              </a:rPr>
              <a:t>b</a:t>
            </a:r>
            <a:r>
              <a:rPr lang="en-US" altLang="en-US" sz="3200">
                <a:latin typeface="Times New Roman" panose="02020603050405020304" pitchFamily="18" charset="0"/>
                <a:cs typeface="Times New Roman" panose="02020603050405020304" pitchFamily="18" charset="0"/>
              </a:rPr>
              <a:t> is</a:t>
            </a:r>
          </a:p>
          <a:p>
            <a:pPr marL="0" indent="3175" eaLnBrk="1" hangingPunct="1">
              <a:buFontTx/>
              <a:buNone/>
            </a:pPr>
            <a:endParaRPr lang="en-US" altLang="en-US" sz="3200">
              <a:latin typeface="Times New Roman" panose="02020603050405020304" pitchFamily="18" charset="0"/>
              <a:cs typeface="Times New Roman" panose="02020603050405020304" pitchFamily="18" charset="0"/>
            </a:endParaRPr>
          </a:p>
          <a:p>
            <a:pPr marL="0" indent="3175" eaLnBrk="1" hangingPunct="1">
              <a:buFontTx/>
              <a:buNone/>
            </a:pPr>
            <a:endParaRPr lang="en-US" altLang="en-US" sz="3200">
              <a:latin typeface="Times New Roman" panose="02020603050405020304" pitchFamily="18" charset="0"/>
              <a:cs typeface="Times New Roman" panose="02020603050405020304" pitchFamily="18" charset="0"/>
            </a:endParaRPr>
          </a:p>
          <a:p>
            <a:pPr marL="0" indent="3175" eaLnBrk="1" hangingPunct="1">
              <a:buFontTx/>
              <a:buNone/>
            </a:pPr>
            <a:r>
              <a:rPr lang="en-US" altLang="en-US" sz="3200">
                <a:latin typeface="Times New Roman" panose="02020603050405020304" pitchFamily="18" charset="0"/>
                <a:cs typeface="Times New Roman" panose="02020603050405020304" pitchFamily="18" charset="0"/>
              </a:rPr>
              <a:t>provided that this limit exists. </a:t>
            </a:r>
          </a:p>
          <a:p>
            <a:pPr eaLnBrk="1" hangingPunct="1">
              <a:buFont typeface="Wingdings" panose="05000000000000000000" pitchFamily="2" charset="2"/>
              <a:buChar char="F"/>
            </a:pPr>
            <a:r>
              <a:rPr lang="en-US" altLang="en-US" sz="3200">
                <a:latin typeface="Times New Roman" panose="02020603050405020304" pitchFamily="18" charset="0"/>
                <a:cs typeface="Times New Roman" panose="02020603050405020304" pitchFamily="18" charset="0"/>
              </a:rPr>
              <a:t> If it does exist, we say  </a:t>
            </a:r>
            <a:r>
              <a:rPr lang="en-US" altLang="en-US" sz="3200" i="1">
                <a:solidFill>
                  <a:schemeClr val="accent2"/>
                </a:solidFill>
                <a:latin typeface="Times New Roman" panose="02020603050405020304" pitchFamily="18" charset="0"/>
                <a:cs typeface="Times New Roman" panose="02020603050405020304" pitchFamily="18" charset="0"/>
              </a:rPr>
              <a:t>f </a:t>
            </a:r>
            <a:r>
              <a:rPr lang="en-US" altLang="en-US" sz="3200">
                <a:solidFill>
                  <a:schemeClr val="accent2"/>
                </a:solidFill>
                <a:latin typeface="Times New Roman" panose="02020603050405020304" pitchFamily="18" charset="0"/>
                <a:cs typeface="Times New Roman" panose="02020603050405020304" pitchFamily="18" charset="0"/>
              </a:rPr>
              <a:t> is </a:t>
            </a:r>
            <a:r>
              <a:rPr lang="en-US" altLang="en-US" sz="3200">
                <a:solidFill>
                  <a:srgbClr val="FF0000"/>
                </a:solidFill>
                <a:latin typeface="Times New Roman" panose="02020603050405020304" pitchFamily="18" charset="0"/>
                <a:cs typeface="Times New Roman" panose="02020603050405020304" pitchFamily="18" charset="0"/>
              </a:rPr>
              <a:t>integrable</a:t>
            </a:r>
            <a:r>
              <a:rPr lang="en-US" altLang="en-US" sz="3200">
                <a:solidFill>
                  <a:schemeClr val="accent2"/>
                </a:solidFill>
                <a:latin typeface="Times New Roman" panose="02020603050405020304" pitchFamily="18" charset="0"/>
                <a:cs typeface="Times New Roman" panose="02020603050405020304" pitchFamily="18" charset="0"/>
              </a:rPr>
              <a:t> on [</a:t>
            </a:r>
            <a:r>
              <a:rPr lang="en-US" altLang="en-US" sz="3200" i="1">
                <a:solidFill>
                  <a:schemeClr val="accent2"/>
                </a:solidFill>
                <a:latin typeface="Times New Roman" panose="02020603050405020304" pitchFamily="18" charset="0"/>
                <a:cs typeface="Times New Roman" panose="02020603050405020304" pitchFamily="18" charset="0"/>
              </a:rPr>
              <a:t>a</a:t>
            </a:r>
            <a:r>
              <a:rPr lang="en-US" altLang="en-US" sz="3200">
                <a:solidFill>
                  <a:schemeClr val="accent2"/>
                </a:solidFill>
                <a:latin typeface="Times New Roman" panose="02020603050405020304" pitchFamily="18" charset="0"/>
                <a:cs typeface="Times New Roman" panose="02020603050405020304" pitchFamily="18" charset="0"/>
              </a:rPr>
              <a:t>, </a:t>
            </a:r>
            <a:r>
              <a:rPr lang="en-US" altLang="en-US" sz="3200" i="1">
                <a:solidFill>
                  <a:schemeClr val="accent2"/>
                </a:solidFill>
                <a:latin typeface="Times New Roman" panose="02020603050405020304" pitchFamily="18" charset="0"/>
                <a:cs typeface="Times New Roman" panose="02020603050405020304" pitchFamily="18" charset="0"/>
              </a:rPr>
              <a:t>b</a:t>
            </a:r>
            <a:r>
              <a:rPr lang="en-US" altLang="en-US" sz="3200">
                <a:solidFill>
                  <a:schemeClr val="accent2"/>
                </a:solidFill>
                <a:latin typeface="Times New Roman" panose="02020603050405020304" pitchFamily="18" charset="0"/>
                <a:cs typeface="Times New Roman" panose="02020603050405020304" pitchFamily="18" charset="0"/>
              </a:rPr>
              <a:t>]</a:t>
            </a:r>
            <a:r>
              <a:rPr lang="en-US" altLang="en-US" sz="3200">
                <a:latin typeface="Times New Roman" panose="02020603050405020304" pitchFamily="18" charset="0"/>
                <a:cs typeface="Times New Roman" panose="02020603050405020304" pitchFamily="18" charset="0"/>
              </a:rPr>
              <a:t>.</a:t>
            </a:r>
          </a:p>
          <a:p>
            <a:pPr>
              <a:buFont typeface="Wingdings" panose="05000000000000000000" pitchFamily="2" charset="2"/>
              <a:buChar char="F"/>
            </a:pPr>
            <a:r>
              <a:rPr lang="en-US" altLang="en-US" sz="3200">
                <a:latin typeface="Times New Roman" panose="02020603050405020304" pitchFamily="18" charset="0"/>
                <a:cs typeface="Times New Roman" panose="02020603050405020304" pitchFamily="18" charset="0"/>
              </a:rPr>
              <a:t> The symbol  </a:t>
            </a:r>
            <a:r>
              <a:rPr lang="en-US" altLang="en-US" sz="4000" b="1" i="1">
                <a:solidFill>
                  <a:schemeClr val="accent2"/>
                </a:solidFill>
                <a:latin typeface="Times New Roman" panose="02020603050405020304" pitchFamily="18" charset="0"/>
                <a:cs typeface="Times New Roman" panose="02020603050405020304" pitchFamily="18" charset="0"/>
              </a:rPr>
              <a:t>∫</a:t>
            </a:r>
            <a:r>
              <a:rPr lang="en-US" altLang="en-US" sz="4000" b="1">
                <a:solidFill>
                  <a:schemeClr val="accent2"/>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 was introduced by </a:t>
            </a:r>
            <a:r>
              <a:rPr lang="en-US" altLang="en-US" sz="3200">
                <a:solidFill>
                  <a:schemeClr val="accent2"/>
                </a:solidFill>
                <a:latin typeface="Times New Roman" panose="02020603050405020304" pitchFamily="18" charset="0"/>
                <a:cs typeface="Times New Roman" panose="02020603050405020304" pitchFamily="18" charset="0"/>
              </a:rPr>
              <a:t>Leibniz </a:t>
            </a:r>
            <a:r>
              <a:rPr lang="en-US" altLang="en-US" sz="3200">
                <a:latin typeface="Times New Roman" panose="02020603050405020304" pitchFamily="18" charset="0"/>
                <a:cs typeface="Times New Roman" panose="02020603050405020304" pitchFamily="18" charset="0"/>
              </a:rPr>
              <a:t>and is called an </a:t>
            </a:r>
            <a:r>
              <a:rPr lang="en-US" altLang="en-US" sz="3200">
                <a:solidFill>
                  <a:schemeClr val="accent2"/>
                </a:solidFill>
                <a:latin typeface="Times New Roman" panose="02020603050405020304" pitchFamily="18" charset="0"/>
                <a:cs typeface="Times New Roman" panose="02020603050405020304" pitchFamily="18" charset="0"/>
              </a:rPr>
              <a:t>integral sign</a:t>
            </a:r>
            <a:r>
              <a:rPr lang="en-US" altLang="en-US" sz="3200">
                <a:latin typeface="Times New Roman" panose="02020603050405020304" pitchFamily="18" charset="0"/>
                <a:cs typeface="Times New Roman" panose="02020603050405020304" pitchFamily="18" charset="0"/>
              </a:rPr>
              <a:t>.</a:t>
            </a:r>
          </a:p>
          <a:p>
            <a:pPr eaLnBrk="1" hangingPunct="1">
              <a:buFont typeface="Wingdings" panose="05000000000000000000" pitchFamily="2" charset="2"/>
              <a:buChar char="F"/>
            </a:pPr>
            <a:endParaRPr lang="en-US" altLang="en-US" sz="3200"/>
          </a:p>
        </p:txBody>
      </p:sp>
      <p:graphicFrame>
        <p:nvGraphicFramePr>
          <p:cNvPr id="4" name="Object 3">
            <a:extLst>
              <a:ext uri="{FF2B5EF4-FFF2-40B4-BE49-F238E27FC236}">
                <a16:creationId xmlns:a16="http://schemas.microsoft.com/office/drawing/2014/main" id="{C26FE10B-4B85-44BE-A5F6-5EFE31B9ABF0}"/>
              </a:ext>
            </a:extLst>
          </p:cNvPr>
          <p:cNvGraphicFramePr>
            <a:graphicFrameLocks noChangeAspect="1"/>
          </p:cNvGraphicFramePr>
          <p:nvPr>
            <p:extLst>
              <p:ext uri="{D42A27DB-BD31-4B8C-83A1-F6EECF244321}">
                <p14:modId xmlns:p14="http://schemas.microsoft.com/office/powerpoint/2010/main" val="2412977686"/>
              </p:ext>
            </p:extLst>
          </p:nvPr>
        </p:nvGraphicFramePr>
        <p:xfrm>
          <a:off x="3706348" y="1527678"/>
          <a:ext cx="4604629" cy="1126312"/>
        </p:xfrm>
        <a:graphic>
          <a:graphicData uri="http://schemas.openxmlformats.org/presentationml/2006/ole">
            <mc:AlternateContent xmlns:mc="http://schemas.openxmlformats.org/markup-compatibility/2006">
              <mc:Choice xmlns:v="urn:schemas-microsoft-com:vml" Requires="v">
                <p:oleObj spid="_x0000_s86020" name="Equation" r:id="rId3" imgW="1765080" imgH="431640" progId="Equation.DSMT4">
                  <p:embed/>
                </p:oleObj>
              </mc:Choice>
              <mc:Fallback>
                <p:oleObj name="Equation" r:id="rId3" imgW="1765080" imgH="431640" progId="Equation.DSMT4">
                  <p:embed/>
                  <p:pic>
                    <p:nvPicPr>
                      <p:cNvPr id="0" name=""/>
                      <p:cNvPicPr/>
                      <p:nvPr/>
                    </p:nvPicPr>
                    <p:blipFill>
                      <a:blip r:embed="rId4"/>
                      <a:stretch>
                        <a:fillRect/>
                      </a:stretch>
                    </p:blipFill>
                    <p:spPr>
                      <a:xfrm>
                        <a:off x="3706348" y="1527678"/>
                        <a:ext cx="4604629" cy="1126312"/>
                      </a:xfrm>
                      <a:prstGeom prst="rect">
                        <a:avLst/>
                      </a:prstGeom>
                    </p:spPr>
                  </p:pic>
                </p:oleObj>
              </mc:Fallback>
            </mc:AlternateContent>
          </a:graphicData>
        </a:graphic>
      </p:graphicFrame>
    </p:spTree>
    <p:extLst>
      <p:ext uri="{BB962C8B-B14F-4D97-AF65-F5344CB8AC3E}">
        <p14:creationId xmlns:p14="http://schemas.microsoft.com/office/powerpoint/2010/main" val="19039237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2"/>
            <a:ext cx="8822473" cy="716543"/>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DEFINITE INTEGRAL</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D39379-BC52-45B8-8C92-ACFFEE0008F1}"/>
              </a:ext>
            </a:extLst>
          </p:cNvPr>
          <p:cNvSpPr>
            <a:spLocks noGrp="1"/>
          </p:cNvSpPr>
          <p:nvPr>
            <p:ph idx="1"/>
          </p:nvPr>
        </p:nvSpPr>
        <p:spPr>
          <a:xfrm>
            <a:off x="501805" y="1260087"/>
            <a:ext cx="11374244" cy="4916875"/>
          </a:xfrm>
        </p:spPr>
        <p:txBody>
          <a:bodyPr/>
          <a:lstStyle/>
          <a:p>
            <a:pPr marL="0" indent="3175" eaLnBrk="1" hangingPunct="1">
              <a:buFontTx/>
              <a:buNone/>
            </a:pPr>
            <a:r>
              <a:rPr lang="en-US" altLang="en-US" sz="3200" b="1">
                <a:solidFill>
                  <a:srgbClr val="FF00FF"/>
                </a:solidFill>
                <a:latin typeface="Times New Roman" panose="02020603050405020304" pitchFamily="18" charset="0"/>
                <a:cs typeface="Times New Roman" panose="02020603050405020304" pitchFamily="18" charset="0"/>
              </a:rPr>
              <a:t>Note:</a:t>
            </a:r>
          </a:p>
          <a:p>
            <a:pPr marL="0" indent="3175" eaLnBrk="1" hangingPunct="1">
              <a:buFontTx/>
              <a:buNone/>
            </a:pPr>
            <a:r>
              <a:rPr lang="en-US" altLang="en-US" sz="3200">
                <a:latin typeface="Times New Roman" panose="02020603050405020304" pitchFamily="18" charset="0"/>
                <a:cs typeface="Times New Roman" panose="02020603050405020304" pitchFamily="18" charset="0"/>
              </a:rPr>
              <a:t>The </a:t>
            </a:r>
            <a:r>
              <a:rPr lang="en-US" altLang="en-US" sz="3200">
                <a:solidFill>
                  <a:srgbClr val="0000CC"/>
                </a:solidFill>
                <a:latin typeface="Times New Roman" panose="02020603050405020304" pitchFamily="18" charset="0"/>
                <a:cs typeface="Times New Roman" panose="02020603050405020304" pitchFamily="18" charset="0"/>
              </a:rPr>
              <a:t>definite integral </a:t>
            </a:r>
            <a:r>
              <a:rPr lang="en-US" altLang="en-US" sz="3200">
                <a:latin typeface="Times New Roman" panose="02020603050405020304" pitchFamily="18" charset="0"/>
                <a:cs typeface="Times New Roman" panose="02020603050405020304" pitchFamily="18" charset="0"/>
              </a:rPr>
              <a:t>	       	      is a number. It does not depend on </a:t>
            </a:r>
            <a:r>
              <a:rPr lang="en-US" altLang="en-US" sz="3200" i="1">
                <a:latin typeface="Times New Roman" panose="02020603050405020304" pitchFamily="18" charset="0"/>
                <a:cs typeface="Times New Roman" panose="02020603050405020304" pitchFamily="18" charset="0"/>
              </a:rPr>
              <a:t>x. </a:t>
            </a:r>
          </a:p>
          <a:p>
            <a:pPr marL="0" indent="3175" eaLnBrk="1" hangingPunct="1">
              <a:buFontTx/>
              <a:buNone/>
            </a:pPr>
            <a:endParaRPr lang="en-US" altLang="en-US" sz="3200">
              <a:latin typeface="Times New Roman" panose="02020603050405020304" pitchFamily="18" charset="0"/>
              <a:cs typeface="Times New Roman" panose="02020603050405020304" pitchFamily="18" charset="0"/>
            </a:endParaRPr>
          </a:p>
          <a:p>
            <a:pPr marL="0" indent="3175" eaLnBrk="1" hangingPunct="1">
              <a:buFontTx/>
              <a:buNone/>
            </a:pPr>
            <a:r>
              <a:rPr lang="en-US" altLang="en-US" sz="3200">
                <a:latin typeface="Times New Roman" panose="02020603050405020304" pitchFamily="18" charset="0"/>
                <a:cs typeface="Times New Roman" panose="02020603050405020304" pitchFamily="18" charset="0"/>
              </a:rPr>
              <a:t>In fact, we could use any letter in place of </a:t>
            </a:r>
            <a:r>
              <a:rPr lang="en-US" altLang="en-US" sz="3200" i="1">
                <a:latin typeface="Times New Roman" panose="02020603050405020304" pitchFamily="18" charset="0"/>
                <a:cs typeface="Times New Roman" panose="02020603050405020304" pitchFamily="18" charset="0"/>
              </a:rPr>
              <a:t>x </a:t>
            </a:r>
            <a:r>
              <a:rPr lang="en-US" altLang="en-US" sz="3200">
                <a:latin typeface="Times New Roman" panose="02020603050405020304" pitchFamily="18" charset="0"/>
                <a:cs typeface="Times New Roman" panose="02020603050405020304" pitchFamily="18" charset="0"/>
              </a:rPr>
              <a:t>without changing the value of the integral:</a:t>
            </a:r>
          </a:p>
          <a:p>
            <a:pPr eaLnBrk="1" hangingPunct="1">
              <a:buFont typeface="Wingdings" panose="05000000000000000000" pitchFamily="2" charset="2"/>
              <a:buChar char="F"/>
            </a:pPr>
            <a:endParaRPr lang="en-US" altLang="en-US" sz="3200"/>
          </a:p>
        </p:txBody>
      </p:sp>
      <p:graphicFrame>
        <p:nvGraphicFramePr>
          <p:cNvPr id="4" name="Object 3">
            <a:extLst>
              <a:ext uri="{FF2B5EF4-FFF2-40B4-BE49-F238E27FC236}">
                <a16:creationId xmlns:a16="http://schemas.microsoft.com/office/drawing/2014/main" id="{C26FE10B-4B85-44BE-A5F6-5EFE31B9ABF0}"/>
              </a:ext>
            </a:extLst>
          </p:cNvPr>
          <p:cNvGraphicFramePr>
            <a:graphicFrameLocks noChangeAspect="1"/>
          </p:cNvGraphicFramePr>
          <p:nvPr>
            <p:extLst>
              <p:ext uri="{D42A27DB-BD31-4B8C-83A1-F6EECF244321}">
                <p14:modId xmlns:p14="http://schemas.microsoft.com/office/powerpoint/2010/main" val="3912712269"/>
              </p:ext>
            </p:extLst>
          </p:nvPr>
        </p:nvGraphicFramePr>
        <p:xfrm>
          <a:off x="3993260" y="1661532"/>
          <a:ext cx="1689100" cy="862012"/>
        </p:xfrm>
        <a:graphic>
          <a:graphicData uri="http://schemas.openxmlformats.org/presentationml/2006/ole">
            <mc:AlternateContent xmlns:mc="http://schemas.openxmlformats.org/markup-compatibility/2006">
              <mc:Choice xmlns:v="urn:schemas-microsoft-com:vml" Requires="v">
                <p:oleObj spid="_x0000_s63495" name="Equation" r:id="rId3" imgW="647640" imgH="330120" progId="Equation.DSMT4">
                  <p:embed/>
                </p:oleObj>
              </mc:Choice>
              <mc:Fallback>
                <p:oleObj name="Equation" r:id="rId3" imgW="647640" imgH="330120" progId="Equation.DSMT4">
                  <p:embed/>
                  <p:pic>
                    <p:nvPicPr>
                      <p:cNvPr id="4" name="Object 3">
                        <a:extLst>
                          <a:ext uri="{FF2B5EF4-FFF2-40B4-BE49-F238E27FC236}">
                            <a16:creationId xmlns:a16="http://schemas.microsoft.com/office/drawing/2014/main" id="{C26FE10B-4B85-44BE-A5F6-5EFE31B9ABF0}"/>
                          </a:ext>
                        </a:extLst>
                      </p:cNvPr>
                      <p:cNvPicPr/>
                      <p:nvPr/>
                    </p:nvPicPr>
                    <p:blipFill>
                      <a:blip r:embed="rId4"/>
                      <a:stretch>
                        <a:fillRect/>
                      </a:stretch>
                    </p:blipFill>
                    <p:spPr>
                      <a:xfrm>
                        <a:off x="3993260" y="1661532"/>
                        <a:ext cx="1689100" cy="862012"/>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A73AC833-E0FD-47DE-A80F-0B0C29E3E54C}"/>
              </a:ext>
            </a:extLst>
          </p:cNvPr>
          <p:cNvGraphicFramePr>
            <a:graphicFrameLocks noChangeAspect="1"/>
          </p:cNvGraphicFramePr>
          <p:nvPr>
            <p:extLst>
              <p:ext uri="{D42A27DB-BD31-4B8C-83A1-F6EECF244321}">
                <p14:modId xmlns:p14="http://schemas.microsoft.com/office/powerpoint/2010/main" val="3163047146"/>
              </p:ext>
            </p:extLst>
          </p:nvPr>
        </p:nvGraphicFramePr>
        <p:xfrm>
          <a:off x="3129020" y="4054125"/>
          <a:ext cx="6119813" cy="874713"/>
        </p:xfrm>
        <a:graphic>
          <a:graphicData uri="http://schemas.openxmlformats.org/presentationml/2006/ole">
            <mc:AlternateContent xmlns:mc="http://schemas.openxmlformats.org/markup-compatibility/2006">
              <mc:Choice xmlns:v="urn:schemas-microsoft-com:vml" Requires="v">
                <p:oleObj spid="_x0000_s63496" name="Equation" r:id="rId5" imgW="6120405" imgH="874973" progId="Equation.DSMT4">
                  <p:embed/>
                </p:oleObj>
              </mc:Choice>
              <mc:Fallback>
                <p:oleObj name="Equation" r:id="rId5" imgW="6120405" imgH="874973" progId="Equation.DSMT4">
                  <p:embed/>
                  <p:pic>
                    <p:nvPicPr>
                      <p:cNvPr id="0" name=""/>
                      <p:cNvPicPr/>
                      <p:nvPr/>
                    </p:nvPicPr>
                    <p:blipFill>
                      <a:blip r:embed="rId6"/>
                      <a:stretch>
                        <a:fillRect/>
                      </a:stretch>
                    </p:blipFill>
                    <p:spPr>
                      <a:xfrm>
                        <a:off x="3129020" y="4054125"/>
                        <a:ext cx="6119813" cy="874713"/>
                      </a:xfrm>
                      <a:prstGeom prst="rect">
                        <a:avLst/>
                      </a:prstGeom>
                    </p:spPr>
                  </p:pic>
                </p:oleObj>
              </mc:Fallback>
            </mc:AlternateContent>
          </a:graphicData>
        </a:graphic>
      </p:graphicFrame>
    </p:spTree>
    <p:extLst>
      <p:ext uri="{BB962C8B-B14F-4D97-AF65-F5344CB8AC3E}">
        <p14:creationId xmlns:p14="http://schemas.microsoft.com/office/powerpoint/2010/main" val="16123185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2"/>
            <a:ext cx="8822473" cy="716543"/>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DEFINITE INTEGRAL</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D39379-BC52-45B8-8C92-ACFFEE0008F1}"/>
              </a:ext>
            </a:extLst>
          </p:cNvPr>
          <p:cNvSpPr>
            <a:spLocks noGrp="1"/>
          </p:cNvSpPr>
          <p:nvPr>
            <p:ph idx="1"/>
          </p:nvPr>
        </p:nvSpPr>
        <p:spPr>
          <a:xfrm>
            <a:off x="501805" y="1260087"/>
            <a:ext cx="11374244" cy="4916875"/>
          </a:xfrm>
        </p:spPr>
        <p:txBody>
          <a:bodyPr/>
          <a:lstStyle/>
          <a:p>
            <a:pPr marL="0" indent="3175" eaLnBrk="1" hangingPunct="1">
              <a:buFontTx/>
              <a:buNone/>
            </a:pPr>
            <a:r>
              <a:rPr lang="en-US" altLang="en-US" sz="3200">
                <a:solidFill>
                  <a:srgbClr val="2913F5"/>
                </a:solidFill>
                <a:latin typeface="Times New Roman" panose="02020603050405020304" pitchFamily="18" charset="0"/>
                <a:cs typeface="Times New Roman" panose="02020603050405020304" pitchFamily="18" charset="0"/>
              </a:rPr>
              <a:t>From the definition of integral we can deduce:</a:t>
            </a:r>
          </a:p>
          <a:p>
            <a:pPr marL="0" indent="3175" eaLnBrk="1" hangingPunct="1">
              <a:buFontTx/>
              <a:buNone/>
            </a:pPr>
            <a:endParaRPr lang="en-US" altLang="en-US" sz="3200">
              <a:solidFill>
                <a:srgbClr val="2913F5"/>
              </a:solidFill>
            </a:endParaRPr>
          </a:p>
        </p:txBody>
      </p:sp>
      <p:graphicFrame>
        <p:nvGraphicFramePr>
          <p:cNvPr id="6" name="Object 5">
            <a:extLst>
              <a:ext uri="{FF2B5EF4-FFF2-40B4-BE49-F238E27FC236}">
                <a16:creationId xmlns:a16="http://schemas.microsoft.com/office/drawing/2014/main" id="{43B68B1B-6DAA-45EA-87CB-3EEC5300EDCF}"/>
              </a:ext>
            </a:extLst>
          </p:cNvPr>
          <p:cNvGraphicFramePr>
            <a:graphicFrameLocks noChangeAspect="1"/>
          </p:cNvGraphicFramePr>
          <p:nvPr>
            <p:extLst>
              <p:ext uri="{D42A27DB-BD31-4B8C-83A1-F6EECF244321}">
                <p14:modId xmlns:p14="http://schemas.microsoft.com/office/powerpoint/2010/main" val="1693386368"/>
              </p:ext>
            </p:extLst>
          </p:nvPr>
        </p:nvGraphicFramePr>
        <p:xfrm>
          <a:off x="4153481" y="1926334"/>
          <a:ext cx="4931713" cy="2210768"/>
        </p:xfrm>
        <a:graphic>
          <a:graphicData uri="http://schemas.openxmlformats.org/presentationml/2006/ole">
            <mc:AlternateContent xmlns:mc="http://schemas.openxmlformats.org/markup-compatibility/2006">
              <mc:Choice xmlns:v="urn:schemas-microsoft-com:vml" Requires="v">
                <p:oleObj spid="_x0000_s65542" name="Equation" r:id="rId3" imgW="1473120" imgH="660240" progId="Equation.DSMT4">
                  <p:embed/>
                </p:oleObj>
              </mc:Choice>
              <mc:Fallback>
                <p:oleObj name="Equation" r:id="rId3" imgW="1473120" imgH="660240" progId="Equation.DSMT4">
                  <p:embed/>
                  <p:pic>
                    <p:nvPicPr>
                      <p:cNvPr id="0" name=""/>
                      <p:cNvPicPr/>
                      <p:nvPr/>
                    </p:nvPicPr>
                    <p:blipFill>
                      <a:blip r:embed="rId4"/>
                      <a:stretch>
                        <a:fillRect/>
                      </a:stretch>
                    </p:blipFill>
                    <p:spPr>
                      <a:xfrm>
                        <a:off x="4153481" y="1926334"/>
                        <a:ext cx="4931713" cy="2210768"/>
                      </a:xfrm>
                      <a:prstGeom prst="rect">
                        <a:avLst/>
                      </a:prstGeom>
                    </p:spPr>
                  </p:pic>
                </p:oleObj>
              </mc:Fallback>
            </mc:AlternateContent>
          </a:graphicData>
        </a:graphic>
      </p:graphicFrame>
    </p:spTree>
    <p:extLst>
      <p:ext uri="{BB962C8B-B14F-4D97-AF65-F5344CB8AC3E}">
        <p14:creationId xmlns:p14="http://schemas.microsoft.com/office/powerpoint/2010/main" val="232190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5CDE807D-9B1B-4DD2-B10E-E0CD880FC1B6}"/>
              </a:ext>
            </a:extLst>
          </p:cNvPr>
          <p:cNvSpPr/>
          <p:nvPr/>
        </p:nvSpPr>
        <p:spPr>
          <a:xfrm>
            <a:off x="156117" y="3055434"/>
            <a:ext cx="9043639" cy="244811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F79FFB8-D985-4806-AB74-3577C14ABAF7}"/>
              </a:ext>
            </a:extLst>
          </p:cNvPr>
          <p:cNvSpPr/>
          <p:nvPr/>
        </p:nvSpPr>
        <p:spPr>
          <a:xfrm>
            <a:off x="156117" y="1135066"/>
            <a:ext cx="11842595" cy="150018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2"/>
            <a:ext cx="8822473" cy="716543"/>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INTEGRABLE FUNCTIONS</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D39379-BC52-45B8-8C92-ACFFEE0008F1}"/>
              </a:ext>
            </a:extLst>
          </p:cNvPr>
          <p:cNvSpPr>
            <a:spLocks noGrp="1"/>
          </p:cNvSpPr>
          <p:nvPr>
            <p:ph idx="1"/>
          </p:nvPr>
        </p:nvSpPr>
        <p:spPr>
          <a:xfrm>
            <a:off x="301084" y="1059366"/>
            <a:ext cx="11686478" cy="5709424"/>
          </a:xfrm>
        </p:spPr>
        <p:txBody>
          <a:bodyPr>
            <a:normAutofit/>
          </a:bodyPr>
          <a:lstStyle/>
          <a:p>
            <a:pPr marL="0" indent="3175" eaLnBrk="1" hangingPunct="1">
              <a:lnSpc>
                <a:spcPct val="120000"/>
              </a:lnSpc>
              <a:spcBef>
                <a:spcPct val="35000"/>
              </a:spcBef>
              <a:buFontTx/>
              <a:buNone/>
              <a:defRPr/>
            </a:pPr>
            <a:r>
              <a:rPr lang="en-US" altLang="en-US" sz="3200" b="1">
                <a:solidFill>
                  <a:srgbClr val="2913F5"/>
                </a:solidFill>
                <a:latin typeface="Times New Roman" panose="02020603050405020304" pitchFamily="18" charset="0"/>
                <a:cs typeface="Times New Roman" panose="02020603050405020304" pitchFamily="18" charset="0"/>
              </a:rPr>
              <a:t>Theorem 1:</a:t>
            </a:r>
            <a:r>
              <a:rPr lang="en-US" altLang="en-US" sz="3200">
                <a:solidFill>
                  <a:srgbClr val="2913F5"/>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If </a:t>
            </a:r>
            <a:r>
              <a:rPr lang="en-US" altLang="en-US" sz="3200" i="1">
                <a:latin typeface="Times New Roman" panose="02020603050405020304" pitchFamily="18" charset="0"/>
                <a:cs typeface="Times New Roman" panose="02020603050405020304" pitchFamily="18" charset="0"/>
              </a:rPr>
              <a:t>f</a:t>
            </a:r>
            <a:r>
              <a:rPr lang="en-US" altLang="en-US" sz="3200">
                <a:latin typeface="Times New Roman" panose="02020603050405020304" pitchFamily="18" charset="0"/>
                <a:cs typeface="Times New Roman" panose="02020603050405020304" pitchFamily="18" charset="0"/>
              </a:rPr>
              <a:t> is continuous on [</a:t>
            </a:r>
            <a:r>
              <a:rPr lang="en-US" altLang="en-US" sz="3200" i="1">
                <a:latin typeface="Times New Roman" panose="02020603050405020304" pitchFamily="18" charset="0"/>
                <a:cs typeface="Times New Roman" panose="02020603050405020304" pitchFamily="18" charset="0"/>
              </a:rPr>
              <a:t>a</a:t>
            </a:r>
            <a:r>
              <a:rPr lang="en-US" altLang="en-US" sz="3200">
                <a:latin typeface="Times New Roman" panose="02020603050405020304" pitchFamily="18" charset="0"/>
                <a:cs typeface="Times New Roman" panose="02020603050405020304" pitchFamily="18" charset="0"/>
              </a:rPr>
              <a:t>, </a:t>
            </a:r>
            <a:r>
              <a:rPr lang="en-US" altLang="en-US" sz="3200" i="1">
                <a:latin typeface="Times New Roman" panose="02020603050405020304" pitchFamily="18" charset="0"/>
                <a:cs typeface="Times New Roman" panose="02020603050405020304" pitchFamily="18" charset="0"/>
              </a:rPr>
              <a:t>b</a:t>
            </a:r>
            <a:r>
              <a:rPr lang="en-US" altLang="en-US" sz="3200">
                <a:latin typeface="Times New Roman" panose="02020603050405020304" pitchFamily="18" charset="0"/>
                <a:cs typeface="Times New Roman" panose="02020603050405020304" pitchFamily="18" charset="0"/>
              </a:rPr>
              <a:t>], then </a:t>
            </a:r>
            <a:r>
              <a:rPr lang="en-US" altLang="en-US" sz="3200" i="1">
                <a:latin typeface="Times New Roman" panose="02020603050405020304" pitchFamily="18" charset="0"/>
                <a:cs typeface="Times New Roman" panose="02020603050405020304" pitchFamily="18" charset="0"/>
              </a:rPr>
              <a:t>f</a:t>
            </a:r>
            <a:r>
              <a:rPr lang="en-US" altLang="en-US" sz="3200">
                <a:latin typeface="Times New Roman" panose="02020603050405020304" pitchFamily="18" charset="0"/>
                <a:cs typeface="Times New Roman" panose="02020603050405020304" pitchFamily="18" charset="0"/>
              </a:rPr>
              <a:t>  is integrable on  [</a:t>
            </a:r>
            <a:r>
              <a:rPr lang="en-US" altLang="en-US" sz="3200" i="1">
                <a:latin typeface="Times New Roman" panose="02020603050405020304" pitchFamily="18" charset="0"/>
                <a:cs typeface="Times New Roman" panose="02020603050405020304" pitchFamily="18" charset="0"/>
              </a:rPr>
              <a:t>a</a:t>
            </a:r>
            <a:r>
              <a:rPr lang="en-US" altLang="en-US" sz="3200">
                <a:latin typeface="Times New Roman" panose="02020603050405020304" pitchFamily="18" charset="0"/>
                <a:cs typeface="Times New Roman" panose="02020603050405020304" pitchFamily="18" charset="0"/>
              </a:rPr>
              <a:t>, </a:t>
            </a:r>
            <a:r>
              <a:rPr lang="en-US" altLang="en-US" sz="3200" i="1">
                <a:latin typeface="Times New Roman" panose="02020603050405020304" pitchFamily="18" charset="0"/>
                <a:cs typeface="Times New Roman" panose="02020603050405020304" pitchFamily="18" charset="0"/>
              </a:rPr>
              <a:t>b</a:t>
            </a:r>
            <a:r>
              <a:rPr lang="en-US" altLang="en-US" sz="3200">
                <a:latin typeface="Times New Roman" panose="02020603050405020304" pitchFamily="18" charset="0"/>
                <a:cs typeface="Times New Roman" panose="02020603050405020304" pitchFamily="18" charset="0"/>
              </a:rPr>
              <a:t>].</a:t>
            </a:r>
          </a:p>
          <a:p>
            <a:pPr marL="0" indent="3175" eaLnBrk="1" hangingPunct="1">
              <a:lnSpc>
                <a:spcPct val="120000"/>
              </a:lnSpc>
              <a:spcBef>
                <a:spcPct val="35000"/>
              </a:spcBef>
              <a:buFontTx/>
              <a:buNone/>
              <a:defRPr/>
            </a:pPr>
            <a:r>
              <a:rPr lang="en-US" altLang="en-US" sz="3200">
                <a:latin typeface="Times New Roman" panose="02020603050405020304" pitchFamily="18" charset="0"/>
                <a:cs typeface="Times New Roman" panose="02020603050405020304" pitchFamily="18" charset="0"/>
              </a:rPr>
              <a:t>That is, the </a:t>
            </a:r>
            <a:r>
              <a:rPr lang="en-US" altLang="en-US" sz="3200">
                <a:solidFill>
                  <a:srgbClr val="2913F5"/>
                </a:solidFill>
                <a:latin typeface="Times New Roman" panose="02020603050405020304" pitchFamily="18" charset="0"/>
                <a:cs typeface="Times New Roman" panose="02020603050405020304" pitchFamily="18" charset="0"/>
              </a:rPr>
              <a:t>definite integral                    exists</a:t>
            </a:r>
            <a:r>
              <a:rPr lang="en-US" altLang="en-US" sz="3200">
                <a:latin typeface="Times New Roman" panose="02020603050405020304" pitchFamily="18" charset="0"/>
                <a:cs typeface="Times New Roman" panose="02020603050405020304" pitchFamily="18" charset="0"/>
              </a:rPr>
              <a:t>.</a:t>
            </a:r>
          </a:p>
          <a:p>
            <a:pPr marL="0" indent="3175">
              <a:buNone/>
            </a:pPr>
            <a:endParaRPr lang="en-US" altLang="en-US" sz="3200">
              <a:solidFill>
                <a:srgbClr val="2913F5"/>
              </a:solidFill>
              <a:latin typeface="Times New Roman" panose="02020603050405020304" pitchFamily="18" charset="0"/>
              <a:cs typeface="Times New Roman" panose="02020603050405020304" pitchFamily="18" charset="0"/>
            </a:endParaRPr>
          </a:p>
          <a:p>
            <a:pPr marL="0" indent="3175">
              <a:buNone/>
            </a:pPr>
            <a:r>
              <a:rPr lang="en-US" altLang="en-US" sz="3200" b="1">
                <a:solidFill>
                  <a:srgbClr val="2913F5"/>
                </a:solidFill>
                <a:latin typeface="Times New Roman" panose="02020603050405020304" pitchFamily="18" charset="0"/>
                <a:cs typeface="Times New Roman" panose="02020603050405020304" pitchFamily="18" charset="0"/>
              </a:rPr>
              <a:t>Theorem 2:</a:t>
            </a:r>
            <a:r>
              <a:rPr lang="en-US" altLang="en-US" sz="3200">
                <a:solidFill>
                  <a:srgbClr val="2913F5"/>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If </a:t>
            </a:r>
            <a:r>
              <a:rPr lang="en-US" altLang="en-US" sz="3200" i="1">
                <a:latin typeface="Times New Roman" panose="02020603050405020304" pitchFamily="18" charset="0"/>
                <a:cs typeface="Times New Roman" panose="02020603050405020304" pitchFamily="18" charset="0"/>
              </a:rPr>
              <a:t>f</a:t>
            </a:r>
            <a:r>
              <a:rPr lang="en-US" altLang="en-US" sz="3200">
                <a:latin typeface="Times New Roman" panose="02020603050405020304" pitchFamily="18" charset="0"/>
                <a:cs typeface="Times New Roman" panose="02020603050405020304" pitchFamily="18" charset="0"/>
              </a:rPr>
              <a:t> is integrable on [</a:t>
            </a:r>
            <a:r>
              <a:rPr lang="en-US" altLang="en-US" sz="3200" i="1">
                <a:latin typeface="Times New Roman" panose="02020603050405020304" pitchFamily="18" charset="0"/>
                <a:cs typeface="Times New Roman" panose="02020603050405020304" pitchFamily="18" charset="0"/>
              </a:rPr>
              <a:t>a</a:t>
            </a:r>
            <a:r>
              <a:rPr lang="en-US" altLang="en-US" sz="3200">
                <a:latin typeface="Times New Roman" panose="02020603050405020304" pitchFamily="18" charset="0"/>
                <a:cs typeface="Times New Roman" panose="02020603050405020304" pitchFamily="18" charset="0"/>
              </a:rPr>
              <a:t>, </a:t>
            </a:r>
            <a:r>
              <a:rPr lang="en-US" altLang="en-US" sz="3200" i="1">
                <a:latin typeface="Times New Roman" panose="02020603050405020304" pitchFamily="18" charset="0"/>
                <a:cs typeface="Times New Roman" panose="02020603050405020304" pitchFamily="18" charset="0"/>
              </a:rPr>
              <a:t>b</a:t>
            </a:r>
            <a:r>
              <a:rPr lang="en-US" altLang="en-US" sz="3200">
                <a:latin typeface="Times New Roman" panose="02020603050405020304" pitchFamily="18" charset="0"/>
                <a:cs typeface="Times New Roman" panose="02020603050405020304" pitchFamily="18" charset="0"/>
              </a:rPr>
              <a:t>], then</a:t>
            </a:r>
          </a:p>
          <a:p>
            <a:pPr marL="0" indent="3175">
              <a:buNone/>
            </a:pPr>
            <a:endParaRPr lang="en-US" altLang="en-US" sz="3200">
              <a:latin typeface="Times New Roman" panose="02020603050405020304" pitchFamily="18" charset="0"/>
              <a:cs typeface="Times New Roman" panose="02020603050405020304" pitchFamily="18" charset="0"/>
            </a:endParaRPr>
          </a:p>
          <a:p>
            <a:pPr marL="0" indent="3175">
              <a:buNone/>
            </a:pPr>
            <a:endParaRPr lang="en-US" altLang="en-US" sz="3200">
              <a:latin typeface="Times New Roman" panose="02020603050405020304" pitchFamily="18" charset="0"/>
              <a:cs typeface="Times New Roman" panose="02020603050405020304" pitchFamily="18" charset="0"/>
            </a:endParaRPr>
          </a:p>
          <a:p>
            <a:pPr marL="0" indent="3175">
              <a:buNone/>
            </a:pPr>
            <a:r>
              <a:rPr lang="en-US" altLang="en-US" sz="3200">
                <a:latin typeface="Times New Roman" panose="02020603050405020304" pitchFamily="18" charset="0"/>
                <a:cs typeface="Times New Roman" panose="02020603050405020304" pitchFamily="18" charset="0"/>
              </a:rPr>
              <a:t>where </a:t>
            </a:r>
          </a:p>
          <a:p>
            <a:pPr marL="0" indent="3175">
              <a:buNone/>
            </a:pPr>
            <a:endParaRPr lang="en-US" altLang="en-US" sz="3200">
              <a:latin typeface="Times New Roman" panose="02020603050405020304" pitchFamily="18" charset="0"/>
              <a:cs typeface="Times New Roman" panose="02020603050405020304" pitchFamily="18" charset="0"/>
            </a:endParaRPr>
          </a:p>
          <a:p>
            <a:pPr marL="0" indent="3175">
              <a:buNone/>
            </a:pPr>
            <a:r>
              <a:rPr lang="en-US" altLang="en-US" sz="3200">
                <a:latin typeface="Times New Roman" panose="02020603050405020304" pitchFamily="18" charset="0"/>
                <a:cs typeface="Times New Roman" panose="02020603050405020304" pitchFamily="18" charset="0"/>
              </a:rPr>
              <a:t>From theorem 2:</a:t>
            </a:r>
            <a:endParaRPr lang="en-US" altLang="en-US" sz="3200">
              <a:solidFill>
                <a:srgbClr val="2913F5"/>
              </a:solidFill>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3DD5BEC2-8168-40A4-A3CA-FE12DE1D4E13}"/>
              </a:ext>
            </a:extLst>
          </p:cNvPr>
          <p:cNvGraphicFramePr>
            <a:graphicFrameLocks noChangeAspect="1"/>
          </p:cNvGraphicFramePr>
          <p:nvPr>
            <p:extLst>
              <p:ext uri="{D42A27DB-BD31-4B8C-83A1-F6EECF244321}">
                <p14:modId xmlns:p14="http://schemas.microsoft.com/office/powerpoint/2010/main" val="1545138631"/>
              </p:ext>
            </p:extLst>
          </p:nvPr>
        </p:nvGraphicFramePr>
        <p:xfrm>
          <a:off x="4959936" y="1709771"/>
          <a:ext cx="1815359" cy="925477"/>
        </p:xfrm>
        <a:graphic>
          <a:graphicData uri="http://schemas.openxmlformats.org/presentationml/2006/ole">
            <mc:AlternateContent xmlns:mc="http://schemas.openxmlformats.org/markup-compatibility/2006">
              <mc:Choice xmlns:v="urn:schemas-microsoft-com:vml" Requires="v">
                <p:oleObj spid="_x0000_s66571" name="Equation" r:id="rId3" imgW="647640" imgH="330120" progId="Equation.DSMT4">
                  <p:embed/>
                </p:oleObj>
              </mc:Choice>
              <mc:Fallback>
                <p:oleObj name="Equation" r:id="rId3" imgW="647640" imgH="330120" progId="Equation.DSMT4">
                  <p:embed/>
                  <p:pic>
                    <p:nvPicPr>
                      <p:cNvPr id="0" name=""/>
                      <p:cNvPicPr/>
                      <p:nvPr/>
                    </p:nvPicPr>
                    <p:blipFill>
                      <a:blip r:embed="rId4"/>
                      <a:stretch>
                        <a:fillRect/>
                      </a:stretch>
                    </p:blipFill>
                    <p:spPr>
                      <a:xfrm>
                        <a:off x="4959936" y="1709771"/>
                        <a:ext cx="1815359" cy="92547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52C4093C-8046-4B89-8A18-AC84AF7F4AE7}"/>
              </a:ext>
            </a:extLst>
          </p:cNvPr>
          <p:cNvGraphicFramePr>
            <a:graphicFrameLocks noChangeAspect="1"/>
          </p:cNvGraphicFramePr>
          <p:nvPr>
            <p:extLst>
              <p:ext uri="{D42A27DB-BD31-4B8C-83A1-F6EECF244321}">
                <p14:modId xmlns:p14="http://schemas.microsoft.com/office/powerpoint/2010/main" val="2668194999"/>
              </p:ext>
            </p:extLst>
          </p:nvPr>
        </p:nvGraphicFramePr>
        <p:xfrm>
          <a:off x="3848732" y="3509959"/>
          <a:ext cx="5098161" cy="1265237"/>
        </p:xfrm>
        <a:graphic>
          <a:graphicData uri="http://schemas.openxmlformats.org/presentationml/2006/ole">
            <mc:AlternateContent xmlns:mc="http://schemas.openxmlformats.org/markup-compatibility/2006">
              <mc:Choice xmlns:v="urn:schemas-microsoft-com:vml" Requires="v">
                <p:oleObj spid="_x0000_s66572" name="Equation" r:id="rId5" imgW="1739880" imgH="431640" progId="Equation.DSMT4">
                  <p:embed/>
                </p:oleObj>
              </mc:Choice>
              <mc:Fallback>
                <p:oleObj name="Equation" r:id="rId5" imgW="1739880" imgH="431640" progId="Equation.DSMT4">
                  <p:embed/>
                  <p:pic>
                    <p:nvPicPr>
                      <p:cNvPr id="0" name=""/>
                      <p:cNvPicPr/>
                      <p:nvPr/>
                    </p:nvPicPr>
                    <p:blipFill>
                      <a:blip r:embed="rId6"/>
                      <a:stretch>
                        <a:fillRect/>
                      </a:stretch>
                    </p:blipFill>
                    <p:spPr>
                      <a:xfrm>
                        <a:off x="3848732" y="3509959"/>
                        <a:ext cx="5098161" cy="12652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13A6B5DC-6983-44E8-8FF8-72965DD5802C}"/>
              </a:ext>
            </a:extLst>
          </p:cNvPr>
          <p:cNvGraphicFramePr>
            <a:graphicFrameLocks noChangeAspect="1"/>
          </p:cNvGraphicFramePr>
          <p:nvPr>
            <p:extLst>
              <p:ext uri="{D42A27DB-BD31-4B8C-83A1-F6EECF244321}">
                <p14:modId xmlns:p14="http://schemas.microsoft.com/office/powerpoint/2010/main" val="992593133"/>
              </p:ext>
            </p:extLst>
          </p:nvPr>
        </p:nvGraphicFramePr>
        <p:xfrm>
          <a:off x="1577975" y="4556125"/>
          <a:ext cx="4710113" cy="947738"/>
        </p:xfrm>
        <a:graphic>
          <a:graphicData uri="http://schemas.openxmlformats.org/presentationml/2006/ole">
            <mc:AlternateContent xmlns:mc="http://schemas.openxmlformats.org/markup-compatibility/2006">
              <mc:Choice xmlns:v="urn:schemas-microsoft-com:vml" Requires="v">
                <p:oleObj spid="_x0000_s66573" name="Equation" r:id="rId7" imgW="1955520" imgH="393480" progId="Equation.DSMT4">
                  <p:embed/>
                </p:oleObj>
              </mc:Choice>
              <mc:Fallback>
                <p:oleObj name="Equation" r:id="rId7" imgW="1955520" imgH="393480" progId="Equation.DSMT4">
                  <p:embed/>
                  <p:pic>
                    <p:nvPicPr>
                      <p:cNvPr id="0" name=""/>
                      <p:cNvPicPr/>
                      <p:nvPr/>
                    </p:nvPicPr>
                    <p:blipFill>
                      <a:blip r:embed="rId8"/>
                      <a:stretch>
                        <a:fillRect/>
                      </a:stretch>
                    </p:blipFill>
                    <p:spPr>
                      <a:xfrm>
                        <a:off x="1577975" y="4556125"/>
                        <a:ext cx="4710113" cy="94773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E7371101-945E-4B11-885E-F463B983581F}"/>
              </a:ext>
            </a:extLst>
          </p:cNvPr>
          <p:cNvGraphicFramePr>
            <a:graphicFrameLocks noChangeAspect="1"/>
          </p:cNvGraphicFramePr>
          <p:nvPr>
            <p:extLst>
              <p:ext uri="{D42A27DB-BD31-4B8C-83A1-F6EECF244321}">
                <p14:modId xmlns:p14="http://schemas.microsoft.com/office/powerpoint/2010/main" val="1629900109"/>
              </p:ext>
            </p:extLst>
          </p:nvPr>
        </p:nvGraphicFramePr>
        <p:xfrm>
          <a:off x="3358517" y="5592763"/>
          <a:ext cx="4984750" cy="1265237"/>
        </p:xfrm>
        <a:graphic>
          <a:graphicData uri="http://schemas.openxmlformats.org/presentationml/2006/ole">
            <mc:AlternateContent xmlns:mc="http://schemas.openxmlformats.org/markup-compatibility/2006">
              <mc:Choice xmlns:v="urn:schemas-microsoft-com:vml" Requires="v">
                <p:oleObj spid="_x0000_s66574" name="Equation" r:id="rId9" imgW="4985131" imgH="1265051" progId="Equation.DSMT4">
                  <p:embed/>
                </p:oleObj>
              </mc:Choice>
              <mc:Fallback>
                <p:oleObj name="Equation" r:id="rId9" imgW="4985131" imgH="1265051" progId="Equation.DSMT4">
                  <p:embed/>
                  <p:pic>
                    <p:nvPicPr>
                      <p:cNvPr id="0" name=""/>
                      <p:cNvPicPr/>
                      <p:nvPr/>
                    </p:nvPicPr>
                    <p:blipFill>
                      <a:blip r:embed="rId10"/>
                      <a:stretch>
                        <a:fillRect/>
                      </a:stretch>
                    </p:blipFill>
                    <p:spPr>
                      <a:xfrm>
                        <a:off x="3358517" y="5592763"/>
                        <a:ext cx="4984750" cy="1265237"/>
                      </a:xfrm>
                      <a:prstGeom prst="rect">
                        <a:avLst/>
                      </a:prstGeom>
                    </p:spPr>
                  </p:pic>
                </p:oleObj>
              </mc:Fallback>
            </mc:AlternateContent>
          </a:graphicData>
        </a:graphic>
      </p:graphicFrame>
    </p:spTree>
    <p:extLst>
      <p:ext uri="{BB962C8B-B14F-4D97-AF65-F5344CB8AC3E}">
        <p14:creationId xmlns:p14="http://schemas.microsoft.com/office/powerpoint/2010/main" val="3416469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5CDE807D-9B1B-4DD2-B10E-E0CD880FC1B6}"/>
              </a:ext>
            </a:extLst>
          </p:cNvPr>
          <p:cNvSpPr/>
          <p:nvPr/>
        </p:nvSpPr>
        <p:spPr>
          <a:xfrm>
            <a:off x="156117" y="3055434"/>
            <a:ext cx="9043639" cy="244811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F79FFB8-D985-4806-AB74-3577C14ABAF7}"/>
              </a:ext>
            </a:extLst>
          </p:cNvPr>
          <p:cNvSpPr/>
          <p:nvPr/>
        </p:nvSpPr>
        <p:spPr>
          <a:xfrm>
            <a:off x="156117" y="1135066"/>
            <a:ext cx="11842595" cy="150018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2"/>
            <a:ext cx="8822473" cy="716543"/>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INTEGRABLE FUNCTIONS</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D39379-BC52-45B8-8C92-ACFFEE0008F1}"/>
              </a:ext>
            </a:extLst>
          </p:cNvPr>
          <p:cNvSpPr>
            <a:spLocks noGrp="1"/>
          </p:cNvSpPr>
          <p:nvPr>
            <p:ph idx="1"/>
          </p:nvPr>
        </p:nvSpPr>
        <p:spPr>
          <a:xfrm>
            <a:off x="301084" y="1059366"/>
            <a:ext cx="11686478" cy="5709424"/>
          </a:xfrm>
        </p:spPr>
        <p:txBody>
          <a:bodyPr>
            <a:normAutofit/>
          </a:bodyPr>
          <a:lstStyle/>
          <a:p>
            <a:pPr marL="0" indent="3175" eaLnBrk="1" hangingPunct="1">
              <a:lnSpc>
                <a:spcPct val="120000"/>
              </a:lnSpc>
              <a:spcBef>
                <a:spcPct val="35000"/>
              </a:spcBef>
              <a:buFontTx/>
              <a:buNone/>
              <a:defRPr/>
            </a:pPr>
            <a:r>
              <a:rPr lang="en-US" altLang="en-US" sz="3200" b="1">
                <a:solidFill>
                  <a:srgbClr val="2913F5"/>
                </a:solidFill>
                <a:latin typeface="Times New Roman" panose="02020603050405020304" pitchFamily="18" charset="0"/>
                <a:cs typeface="Times New Roman" panose="02020603050405020304" pitchFamily="18" charset="0"/>
              </a:rPr>
              <a:t>Theorem 1:</a:t>
            </a:r>
            <a:r>
              <a:rPr lang="en-US" altLang="en-US" sz="3200">
                <a:solidFill>
                  <a:srgbClr val="2913F5"/>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If </a:t>
            </a:r>
            <a:r>
              <a:rPr lang="en-US" altLang="en-US" sz="3200" i="1">
                <a:latin typeface="Times New Roman" panose="02020603050405020304" pitchFamily="18" charset="0"/>
                <a:cs typeface="Times New Roman" panose="02020603050405020304" pitchFamily="18" charset="0"/>
              </a:rPr>
              <a:t>f</a:t>
            </a:r>
            <a:r>
              <a:rPr lang="en-US" altLang="en-US" sz="3200">
                <a:latin typeface="Times New Roman" panose="02020603050405020304" pitchFamily="18" charset="0"/>
                <a:cs typeface="Times New Roman" panose="02020603050405020304" pitchFamily="18" charset="0"/>
              </a:rPr>
              <a:t> is continuous on [</a:t>
            </a:r>
            <a:r>
              <a:rPr lang="en-US" altLang="en-US" sz="3200" i="1">
                <a:latin typeface="Times New Roman" panose="02020603050405020304" pitchFamily="18" charset="0"/>
                <a:cs typeface="Times New Roman" panose="02020603050405020304" pitchFamily="18" charset="0"/>
              </a:rPr>
              <a:t>a</a:t>
            </a:r>
            <a:r>
              <a:rPr lang="en-US" altLang="en-US" sz="3200">
                <a:latin typeface="Times New Roman" panose="02020603050405020304" pitchFamily="18" charset="0"/>
                <a:cs typeface="Times New Roman" panose="02020603050405020304" pitchFamily="18" charset="0"/>
              </a:rPr>
              <a:t>, </a:t>
            </a:r>
            <a:r>
              <a:rPr lang="en-US" altLang="en-US" sz="3200" i="1">
                <a:latin typeface="Times New Roman" panose="02020603050405020304" pitchFamily="18" charset="0"/>
                <a:cs typeface="Times New Roman" panose="02020603050405020304" pitchFamily="18" charset="0"/>
              </a:rPr>
              <a:t>b</a:t>
            </a:r>
            <a:r>
              <a:rPr lang="en-US" altLang="en-US" sz="3200">
                <a:latin typeface="Times New Roman" panose="02020603050405020304" pitchFamily="18" charset="0"/>
                <a:cs typeface="Times New Roman" panose="02020603050405020304" pitchFamily="18" charset="0"/>
              </a:rPr>
              <a:t>], then </a:t>
            </a:r>
            <a:r>
              <a:rPr lang="en-US" altLang="en-US" sz="3200" i="1">
                <a:latin typeface="Times New Roman" panose="02020603050405020304" pitchFamily="18" charset="0"/>
                <a:cs typeface="Times New Roman" panose="02020603050405020304" pitchFamily="18" charset="0"/>
              </a:rPr>
              <a:t>f</a:t>
            </a:r>
            <a:r>
              <a:rPr lang="en-US" altLang="en-US" sz="3200">
                <a:latin typeface="Times New Roman" panose="02020603050405020304" pitchFamily="18" charset="0"/>
                <a:cs typeface="Times New Roman" panose="02020603050405020304" pitchFamily="18" charset="0"/>
              </a:rPr>
              <a:t>  is integrable on  [</a:t>
            </a:r>
            <a:r>
              <a:rPr lang="en-US" altLang="en-US" sz="3200" i="1">
                <a:latin typeface="Times New Roman" panose="02020603050405020304" pitchFamily="18" charset="0"/>
                <a:cs typeface="Times New Roman" panose="02020603050405020304" pitchFamily="18" charset="0"/>
              </a:rPr>
              <a:t>a</a:t>
            </a:r>
            <a:r>
              <a:rPr lang="en-US" altLang="en-US" sz="3200">
                <a:latin typeface="Times New Roman" panose="02020603050405020304" pitchFamily="18" charset="0"/>
                <a:cs typeface="Times New Roman" panose="02020603050405020304" pitchFamily="18" charset="0"/>
              </a:rPr>
              <a:t>, </a:t>
            </a:r>
            <a:r>
              <a:rPr lang="en-US" altLang="en-US" sz="3200" i="1">
                <a:latin typeface="Times New Roman" panose="02020603050405020304" pitchFamily="18" charset="0"/>
                <a:cs typeface="Times New Roman" panose="02020603050405020304" pitchFamily="18" charset="0"/>
              </a:rPr>
              <a:t>b</a:t>
            </a:r>
            <a:r>
              <a:rPr lang="en-US" altLang="en-US" sz="3200">
                <a:latin typeface="Times New Roman" panose="02020603050405020304" pitchFamily="18" charset="0"/>
                <a:cs typeface="Times New Roman" panose="02020603050405020304" pitchFamily="18" charset="0"/>
              </a:rPr>
              <a:t>].</a:t>
            </a:r>
          </a:p>
          <a:p>
            <a:pPr marL="0" indent="3175" eaLnBrk="1" hangingPunct="1">
              <a:lnSpc>
                <a:spcPct val="120000"/>
              </a:lnSpc>
              <a:spcBef>
                <a:spcPct val="35000"/>
              </a:spcBef>
              <a:buFontTx/>
              <a:buNone/>
              <a:defRPr/>
            </a:pPr>
            <a:r>
              <a:rPr lang="en-US" altLang="en-US" sz="3200">
                <a:latin typeface="Times New Roman" panose="02020603050405020304" pitchFamily="18" charset="0"/>
                <a:cs typeface="Times New Roman" panose="02020603050405020304" pitchFamily="18" charset="0"/>
              </a:rPr>
              <a:t>That is, the </a:t>
            </a:r>
            <a:r>
              <a:rPr lang="en-US" altLang="en-US" sz="3200">
                <a:solidFill>
                  <a:srgbClr val="2913F5"/>
                </a:solidFill>
                <a:latin typeface="Times New Roman" panose="02020603050405020304" pitchFamily="18" charset="0"/>
                <a:cs typeface="Times New Roman" panose="02020603050405020304" pitchFamily="18" charset="0"/>
              </a:rPr>
              <a:t>definite integral                    exists</a:t>
            </a:r>
            <a:r>
              <a:rPr lang="en-US" altLang="en-US" sz="3200">
                <a:latin typeface="Times New Roman" panose="02020603050405020304" pitchFamily="18" charset="0"/>
                <a:cs typeface="Times New Roman" panose="02020603050405020304" pitchFamily="18" charset="0"/>
              </a:rPr>
              <a:t>.</a:t>
            </a:r>
          </a:p>
          <a:p>
            <a:pPr marL="0" indent="3175">
              <a:buNone/>
            </a:pPr>
            <a:endParaRPr lang="en-US" altLang="en-US" sz="3200">
              <a:solidFill>
                <a:srgbClr val="2913F5"/>
              </a:solidFill>
              <a:latin typeface="Times New Roman" panose="02020603050405020304" pitchFamily="18" charset="0"/>
              <a:cs typeface="Times New Roman" panose="02020603050405020304" pitchFamily="18" charset="0"/>
            </a:endParaRPr>
          </a:p>
          <a:p>
            <a:pPr marL="0" indent="3175">
              <a:buNone/>
            </a:pPr>
            <a:r>
              <a:rPr lang="en-US" altLang="en-US" sz="3200" b="1">
                <a:solidFill>
                  <a:srgbClr val="2913F5"/>
                </a:solidFill>
                <a:latin typeface="Times New Roman" panose="02020603050405020304" pitchFamily="18" charset="0"/>
                <a:cs typeface="Times New Roman" panose="02020603050405020304" pitchFamily="18" charset="0"/>
              </a:rPr>
              <a:t>Theorem 2:</a:t>
            </a:r>
            <a:r>
              <a:rPr lang="en-US" altLang="en-US" sz="3200">
                <a:solidFill>
                  <a:srgbClr val="2913F5"/>
                </a:solidFill>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If </a:t>
            </a:r>
            <a:r>
              <a:rPr lang="en-US" altLang="en-US" sz="3200" i="1">
                <a:latin typeface="Times New Roman" panose="02020603050405020304" pitchFamily="18" charset="0"/>
                <a:cs typeface="Times New Roman" panose="02020603050405020304" pitchFamily="18" charset="0"/>
              </a:rPr>
              <a:t>f</a:t>
            </a:r>
            <a:r>
              <a:rPr lang="en-US" altLang="en-US" sz="3200">
                <a:latin typeface="Times New Roman" panose="02020603050405020304" pitchFamily="18" charset="0"/>
                <a:cs typeface="Times New Roman" panose="02020603050405020304" pitchFamily="18" charset="0"/>
              </a:rPr>
              <a:t> is integrable on [</a:t>
            </a:r>
            <a:r>
              <a:rPr lang="en-US" altLang="en-US" sz="3200" i="1">
                <a:latin typeface="Times New Roman" panose="02020603050405020304" pitchFamily="18" charset="0"/>
                <a:cs typeface="Times New Roman" panose="02020603050405020304" pitchFamily="18" charset="0"/>
              </a:rPr>
              <a:t>a</a:t>
            </a:r>
            <a:r>
              <a:rPr lang="en-US" altLang="en-US" sz="3200">
                <a:latin typeface="Times New Roman" panose="02020603050405020304" pitchFamily="18" charset="0"/>
                <a:cs typeface="Times New Roman" panose="02020603050405020304" pitchFamily="18" charset="0"/>
              </a:rPr>
              <a:t>, </a:t>
            </a:r>
            <a:r>
              <a:rPr lang="en-US" altLang="en-US" sz="3200" i="1">
                <a:latin typeface="Times New Roman" panose="02020603050405020304" pitchFamily="18" charset="0"/>
                <a:cs typeface="Times New Roman" panose="02020603050405020304" pitchFamily="18" charset="0"/>
              </a:rPr>
              <a:t>b</a:t>
            </a:r>
            <a:r>
              <a:rPr lang="en-US" altLang="en-US" sz="3200">
                <a:latin typeface="Times New Roman" panose="02020603050405020304" pitchFamily="18" charset="0"/>
                <a:cs typeface="Times New Roman" panose="02020603050405020304" pitchFamily="18" charset="0"/>
              </a:rPr>
              <a:t>], then</a:t>
            </a:r>
          </a:p>
          <a:p>
            <a:pPr marL="0" indent="3175">
              <a:buNone/>
            </a:pPr>
            <a:endParaRPr lang="en-US" altLang="en-US" sz="3200">
              <a:latin typeface="Times New Roman" panose="02020603050405020304" pitchFamily="18" charset="0"/>
              <a:cs typeface="Times New Roman" panose="02020603050405020304" pitchFamily="18" charset="0"/>
            </a:endParaRPr>
          </a:p>
          <a:p>
            <a:pPr marL="0" indent="3175">
              <a:buNone/>
            </a:pPr>
            <a:endParaRPr lang="en-US" altLang="en-US" sz="3200">
              <a:latin typeface="Times New Roman" panose="02020603050405020304" pitchFamily="18" charset="0"/>
              <a:cs typeface="Times New Roman" panose="02020603050405020304" pitchFamily="18" charset="0"/>
            </a:endParaRPr>
          </a:p>
          <a:p>
            <a:pPr marL="0" indent="3175">
              <a:buNone/>
            </a:pPr>
            <a:r>
              <a:rPr lang="en-US" altLang="en-US" sz="3200">
                <a:latin typeface="Times New Roman" panose="02020603050405020304" pitchFamily="18" charset="0"/>
                <a:cs typeface="Times New Roman" panose="02020603050405020304" pitchFamily="18" charset="0"/>
              </a:rPr>
              <a:t>where </a:t>
            </a:r>
          </a:p>
          <a:p>
            <a:pPr marL="0" indent="3175">
              <a:buNone/>
            </a:pPr>
            <a:endParaRPr lang="en-US" altLang="en-US" sz="3200">
              <a:latin typeface="Times New Roman" panose="02020603050405020304" pitchFamily="18" charset="0"/>
              <a:cs typeface="Times New Roman" panose="02020603050405020304" pitchFamily="18" charset="0"/>
            </a:endParaRPr>
          </a:p>
          <a:p>
            <a:pPr marL="0" indent="3175">
              <a:buNone/>
            </a:pPr>
            <a:r>
              <a:rPr lang="en-US" altLang="en-US" sz="3200">
                <a:latin typeface="Times New Roman" panose="02020603050405020304" pitchFamily="18" charset="0"/>
                <a:cs typeface="Times New Roman" panose="02020603050405020304" pitchFamily="18" charset="0"/>
              </a:rPr>
              <a:t>From theorem 2:</a:t>
            </a:r>
            <a:endParaRPr lang="en-US" altLang="en-US" sz="3200">
              <a:solidFill>
                <a:srgbClr val="2913F5"/>
              </a:solidFill>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3DD5BEC2-8168-40A4-A3CA-FE12DE1D4E13}"/>
              </a:ext>
            </a:extLst>
          </p:cNvPr>
          <p:cNvGraphicFramePr>
            <a:graphicFrameLocks noChangeAspect="1"/>
          </p:cNvGraphicFramePr>
          <p:nvPr/>
        </p:nvGraphicFramePr>
        <p:xfrm>
          <a:off x="4959936" y="1709771"/>
          <a:ext cx="1815359" cy="925477"/>
        </p:xfrm>
        <a:graphic>
          <a:graphicData uri="http://schemas.openxmlformats.org/presentationml/2006/ole">
            <mc:AlternateContent xmlns:mc="http://schemas.openxmlformats.org/markup-compatibility/2006">
              <mc:Choice xmlns:v="urn:schemas-microsoft-com:vml" Requires="v">
                <p:oleObj spid="_x0000_s67598" name="Equation" r:id="rId3" imgW="647640" imgH="330120" progId="Equation.DSMT4">
                  <p:embed/>
                </p:oleObj>
              </mc:Choice>
              <mc:Fallback>
                <p:oleObj name="Equation" r:id="rId3" imgW="647640" imgH="330120" progId="Equation.DSMT4">
                  <p:embed/>
                  <p:pic>
                    <p:nvPicPr>
                      <p:cNvPr id="4" name="Object 3">
                        <a:extLst>
                          <a:ext uri="{FF2B5EF4-FFF2-40B4-BE49-F238E27FC236}">
                            <a16:creationId xmlns:a16="http://schemas.microsoft.com/office/drawing/2014/main" id="{3DD5BEC2-8168-40A4-A3CA-FE12DE1D4E13}"/>
                          </a:ext>
                        </a:extLst>
                      </p:cNvPr>
                      <p:cNvPicPr/>
                      <p:nvPr/>
                    </p:nvPicPr>
                    <p:blipFill>
                      <a:blip r:embed="rId4"/>
                      <a:stretch>
                        <a:fillRect/>
                      </a:stretch>
                    </p:blipFill>
                    <p:spPr>
                      <a:xfrm>
                        <a:off x="4959936" y="1709771"/>
                        <a:ext cx="1815359" cy="925477"/>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52C4093C-8046-4B89-8A18-AC84AF7F4AE7}"/>
              </a:ext>
            </a:extLst>
          </p:cNvPr>
          <p:cNvGraphicFramePr>
            <a:graphicFrameLocks noChangeAspect="1"/>
          </p:cNvGraphicFramePr>
          <p:nvPr/>
        </p:nvGraphicFramePr>
        <p:xfrm>
          <a:off x="3848732" y="3509959"/>
          <a:ext cx="5098161" cy="1265237"/>
        </p:xfrm>
        <a:graphic>
          <a:graphicData uri="http://schemas.openxmlformats.org/presentationml/2006/ole">
            <mc:AlternateContent xmlns:mc="http://schemas.openxmlformats.org/markup-compatibility/2006">
              <mc:Choice xmlns:v="urn:schemas-microsoft-com:vml" Requires="v">
                <p:oleObj spid="_x0000_s67599" name="Equation" r:id="rId5" imgW="1739880" imgH="431640" progId="Equation.DSMT4">
                  <p:embed/>
                </p:oleObj>
              </mc:Choice>
              <mc:Fallback>
                <p:oleObj name="Equation" r:id="rId5" imgW="1739880" imgH="431640" progId="Equation.DSMT4">
                  <p:embed/>
                  <p:pic>
                    <p:nvPicPr>
                      <p:cNvPr id="5" name="Object 4">
                        <a:extLst>
                          <a:ext uri="{FF2B5EF4-FFF2-40B4-BE49-F238E27FC236}">
                            <a16:creationId xmlns:a16="http://schemas.microsoft.com/office/drawing/2014/main" id="{52C4093C-8046-4B89-8A18-AC84AF7F4AE7}"/>
                          </a:ext>
                        </a:extLst>
                      </p:cNvPr>
                      <p:cNvPicPr/>
                      <p:nvPr/>
                    </p:nvPicPr>
                    <p:blipFill>
                      <a:blip r:embed="rId6"/>
                      <a:stretch>
                        <a:fillRect/>
                      </a:stretch>
                    </p:blipFill>
                    <p:spPr>
                      <a:xfrm>
                        <a:off x="3848732" y="3509959"/>
                        <a:ext cx="5098161" cy="1265237"/>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13A6B5DC-6983-44E8-8FF8-72965DD5802C}"/>
              </a:ext>
            </a:extLst>
          </p:cNvPr>
          <p:cNvGraphicFramePr>
            <a:graphicFrameLocks noChangeAspect="1"/>
          </p:cNvGraphicFramePr>
          <p:nvPr/>
        </p:nvGraphicFramePr>
        <p:xfrm>
          <a:off x="1577975" y="4556125"/>
          <a:ext cx="4710113" cy="947738"/>
        </p:xfrm>
        <a:graphic>
          <a:graphicData uri="http://schemas.openxmlformats.org/presentationml/2006/ole">
            <mc:AlternateContent xmlns:mc="http://schemas.openxmlformats.org/markup-compatibility/2006">
              <mc:Choice xmlns:v="urn:schemas-microsoft-com:vml" Requires="v">
                <p:oleObj spid="_x0000_s67600" name="Equation" r:id="rId7" imgW="1955520" imgH="393480" progId="Equation.DSMT4">
                  <p:embed/>
                </p:oleObj>
              </mc:Choice>
              <mc:Fallback>
                <p:oleObj name="Equation" r:id="rId7" imgW="1955520" imgH="393480" progId="Equation.DSMT4">
                  <p:embed/>
                  <p:pic>
                    <p:nvPicPr>
                      <p:cNvPr id="7" name="Object 6">
                        <a:extLst>
                          <a:ext uri="{FF2B5EF4-FFF2-40B4-BE49-F238E27FC236}">
                            <a16:creationId xmlns:a16="http://schemas.microsoft.com/office/drawing/2014/main" id="{13A6B5DC-6983-44E8-8FF8-72965DD5802C}"/>
                          </a:ext>
                        </a:extLst>
                      </p:cNvPr>
                      <p:cNvPicPr/>
                      <p:nvPr/>
                    </p:nvPicPr>
                    <p:blipFill>
                      <a:blip r:embed="rId8"/>
                      <a:stretch>
                        <a:fillRect/>
                      </a:stretch>
                    </p:blipFill>
                    <p:spPr>
                      <a:xfrm>
                        <a:off x="1577975" y="4556125"/>
                        <a:ext cx="4710113" cy="947738"/>
                      </a:xfrm>
                      <a:prstGeom prst="rect">
                        <a:avLst/>
                      </a:prstGeom>
                    </p:spPr>
                  </p:pic>
                </p:oleObj>
              </mc:Fallback>
            </mc:AlternateContent>
          </a:graphicData>
        </a:graphic>
      </p:graphicFrame>
      <p:graphicFrame>
        <p:nvGraphicFramePr>
          <p:cNvPr id="8" name="Object 7">
            <a:extLst>
              <a:ext uri="{FF2B5EF4-FFF2-40B4-BE49-F238E27FC236}">
                <a16:creationId xmlns:a16="http://schemas.microsoft.com/office/drawing/2014/main" id="{E7371101-945E-4B11-885E-F463B983581F}"/>
              </a:ext>
            </a:extLst>
          </p:cNvPr>
          <p:cNvGraphicFramePr>
            <a:graphicFrameLocks noChangeAspect="1"/>
          </p:cNvGraphicFramePr>
          <p:nvPr/>
        </p:nvGraphicFramePr>
        <p:xfrm>
          <a:off x="3358517" y="5592763"/>
          <a:ext cx="4984750" cy="1265237"/>
        </p:xfrm>
        <a:graphic>
          <a:graphicData uri="http://schemas.openxmlformats.org/presentationml/2006/ole">
            <mc:AlternateContent xmlns:mc="http://schemas.openxmlformats.org/markup-compatibility/2006">
              <mc:Choice xmlns:v="urn:schemas-microsoft-com:vml" Requires="v">
                <p:oleObj spid="_x0000_s67601" name="Equation" r:id="rId9" imgW="4985131" imgH="1265051" progId="Equation.DSMT4">
                  <p:embed/>
                </p:oleObj>
              </mc:Choice>
              <mc:Fallback>
                <p:oleObj name="Equation" r:id="rId9" imgW="4985131" imgH="1265051" progId="Equation.DSMT4">
                  <p:embed/>
                  <p:pic>
                    <p:nvPicPr>
                      <p:cNvPr id="8" name="Object 7">
                        <a:extLst>
                          <a:ext uri="{FF2B5EF4-FFF2-40B4-BE49-F238E27FC236}">
                            <a16:creationId xmlns:a16="http://schemas.microsoft.com/office/drawing/2014/main" id="{E7371101-945E-4B11-885E-F463B983581F}"/>
                          </a:ext>
                        </a:extLst>
                      </p:cNvPr>
                      <p:cNvPicPr/>
                      <p:nvPr/>
                    </p:nvPicPr>
                    <p:blipFill>
                      <a:blip r:embed="rId10"/>
                      <a:stretch>
                        <a:fillRect/>
                      </a:stretch>
                    </p:blipFill>
                    <p:spPr>
                      <a:xfrm>
                        <a:off x="3358517" y="5592763"/>
                        <a:ext cx="4984750" cy="1265237"/>
                      </a:xfrm>
                      <a:prstGeom prst="rect">
                        <a:avLst/>
                      </a:prstGeom>
                    </p:spPr>
                  </p:pic>
                </p:oleObj>
              </mc:Fallback>
            </mc:AlternateContent>
          </a:graphicData>
        </a:graphic>
      </p:graphicFrame>
    </p:spTree>
    <p:extLst>
      <p:ext uri="{BB962C8B-B14F-4D97-AF65-F5344CB8AC3E}">
        <p14:creationId xmlns:p14="http://schemas.microsoft.com/office/powerpoint/2010/main" val="59656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C81B-C518-43B7-8EFD-5E8FBE781C60}"/>
              </a:ext>
            </a:extLst>
          </p:cNvPr>
          <p:cNvSpPr>
            <a:spLocks noGrp="1"/>
          </p:cNvSpPr>
          <p:nvPr>
            <p:ph type="title"/>
          </p:nvPr>
        </p:nvSpPr>
        <p:spPr>
          <a:xfrm>
            <a:off x="1072375" y="301083"/>
            <a:ext cx="10034240" cy="4237464"/>
          </a:xfrm>
        </p:spPr>
        <p:txBody>
          <a:bodyPr>
            <a:normAutofit/>
          </a:bodyPr>
          <a:lstStyle/>
          <a:p>
            <a:pPr algn="ctr"/>
            <a:r>
              <a:rPr lang="en-US" sz="6600" b="1">
                <a:solidFill>
                  <a:srgbClr val="FF00FF"/>
                </a:solidFill>
                <a:latin typeface="Times New Roman" panose="02020603050405020304" pitchFamily="18" charset="0"/>
                <a:cs typeface="Times New Roman" panose="02020603050405020304" pitchFamily="18" charset="0"/>
              </a:rPr>
              <a:t>4</a:t>
            </a:r>
            <a:r>
              <a:rPr lang="en-US" sz="6600" b="1" i="0">
                <a:solidFill>
                  <a:srgbClr val="FF00FF"/>
                </a:solidFill>
                <a:effectLst/>
                <a:latin typeface="Times New Roman" panose="02020603050405020304" pitchFamily="18" charset="0"/>
                <a:cs typeface="Times New Roman" panose="02020603050405020304" pitchFamily="18" charset="0"/>
              </a:rPr>
              <a:t>.1.</a:t>
            </a:r>
            <a:br>
              <a:rPr lang="en-US" sz="6600" b="1" i="0">
                <a:solidFill>
                  <a:srgbClr val="FF00FF"/>
                </a:solidFill>
                <a:effectLst/>
                <a:latin typeface="Times New Roman" panose="02020603050405020304" pitchFamily="18" charset="0"/>
                <a:cs typeface="Times New Roman" panose="02020603050405020304" pitchFamily="18" charset="0"/>
              </a:rPr>
            </a:br>
            <a:r>
              <a:rPr lang="en-US" sz="6600" b="1" i="0">
                <a:solidFill>
                  <a:srgbClr val="FF00FF"/>
                </a:solidFill>
                <a:effectLst/>
                <a:latin typeface="Times New Roman" panose="02020603050405020304" pitchFamily="18" charset="0"/>
                <a:cs typeface="Times New Roman" panose="02020603050405020304" pitchFamily="18" charset="0"/>
              </a:rPr>
              <a:t> Areas and Distances</a:t>
            </a:r>
            <a:endParaRPr lang="en-US" sz="6600"/>
          </a:p>
        </p:txBody>
      </p:sp>
      <p:sp>
        <p:nvSpPr>
          <p:cNvPr id="4" name="TextBox 3">
            <a:extLst>
              <a:ext uri="{FF2B5EF4-FFF2-40B4-BE49-F238E27FC236}">
                <a16:creationId xmlns:a16="http://schemas.microsoft.com/office/drawing/2014/main" id="{DBAD5F77-71C4-4EE5-9E62-C5CF99A98A32}"/>
              </a:ext>
            </a:extLst>
          </p:cNvPr>
          <p:cNvSpPr txBox="1"/>
          <p:nvPr/>
        </p:nvSpPr>
        <p:spPr>
          <a:xfrm>
            <a:off x="2263698" y="4087818"/>
            <a:ext cx="7449014" cy="1471172"/>
          </a:xfrm>
          <a:prstGeom prst="rect">
            <a:avLst/>
          </a:prstGeom>
          <a:noFill/>
        </p:spPr>
        <p:txBody>
          <a:bodyPr wrap="square">
            <a:spAutoFit/>
          </a:bodyPr>
          <a:lstStyle/>
          <a:p>
            <a:pPr algn="ctr" eaLnBrk="1" hangingPunct="1">
              <a:spcBef>
                <a:spcPct val="20000"/>
              </a:spcBef>
            </a:pPr>
            <a:r>
              <a:rPr lang="en-US" altLang="en-US" sz="2800">
                <a:solidFill>
                  <a:srgbClr val="800000"/>
                </a:solidFill>
                <a:latin typeface="Times New Roman" panose="02020603050405020304" pitchFamily="18" charset="0"/>
                <a:cs typeface="Times New Roman" panose="02020603050405020304" pitchFamily="18" charset="0"/>
              </a:rPr>
              <a:t>In this section, we will learn that:</a:t>
            </a:r>
          </a:p>
          <a:p>
            <a:pPr algn="ctr" eaLnBrk="1" hangingPunct="1">
              <a:spcBef>
                <a:spcPct val="20000"/>
              </a:spcBef>
            </a:pPr>
            <a:r>
              <a:rPr lang="en-US" altLang="en-US" sz="2800">
                <a:solidFill>
                  <a:srgbClr val="800000"/>
                </a:solidFill>
                <a:latin typeface="Times New Roman" panose="02020603050405020304" pitchFamily="18" charset="0"/>
                <a:cs typeface="Times New Roman" panose="02020603050405020304" pitchFamily="18" charset="0"/>
              </a:rPr>
              <a:t>We get the same special type of limit in trying to find the area under a curve or a distance traveled.</a:t>
            </a:r>
          </a:p>
        </p:txBody>
      </p:sp>
    </p:spTree>
    <p:extLst>
      <p:ext uri="{BB962C8B-B14F-4D97-AF65-F5344CB8AC3E}">
        <p14:creationId xmlns:p14="http://schemas.microsoft.com/office/powerpoint/2010/main" val="7782340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D77C76E9-0B28-4004-AEB3-8229A9745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764" t="8791" r="9679" b="18863"/>
          <a:stretch>
            <a:fillRect/>
          </a:stretch>
        </p:blipFill>
        <p:spPr bwMode="auto">
          <a:xfrm>
            <a:off x="-1" y="0"/>
            <a:ext cx="1229979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496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2"/>
            <a:ext cx="8822473" cy="716543"/>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EVALUATING INTEGRALS</a:t>
            </a:r>
            <a:endParaRPr lang="en-US" b="1">
              <a:solidFill>
                <a:srgbClr val="FF00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D39379-BC52-45B8-8C92-ACFFEE0008F1}"/>
              </a:ext>
            </a:extLst>
          </p:cNvPr>
          <p:cNvSpPr>
            <a:spLocks noGrp="1"/>
          </p:cNvSpPr>
          <p:nvPr>
            <p:ph idx="1"/>
          </p:nvPr>
        </p:nvSpPr>
        <p:spPr>
          <a:xfrm>
            <a:off x="613317" y="1059366"/>
            <a:ext cx="11062010" cy="5709424"/>
          </a:xfrm>
        </p:spPr>
        <p:txBody>
          <a:bodyPr>
            <a:normAutofit/>
          </a:bodyPr>
          <a:lstStyle/>
          <a:p>
            <a:pPr marL="0" indent="3175" algn="just">
              <a:lnSpc>
                <a:spcPct val="120000"/>
              </a:lnSpc>
              <a:spcBef>
                <a:spcPct val="35000"/>
              </a:spcBef>
              <a:buNone/>
              <a:defRPr/>
            </a:pPr>
            <a:r>
              <a:rPr lang="en-US" altLang="en-US" sz="3200">
                <a:latin typeface="Times New Roman" panose="02020603050405020304" pitchFamily="18" charset="0"/>
                <a:cs typeface="Times New Roman" panose="02020603050405020304" pitchFamily="18" charset="0"/>
              </a:rPr>
              <a:t>The following three equations give formulas for sums of powers of positive integers. </a:t>
            </a:r>
            <a:endParaRPr lang="en-US" altLang="en-US" sz="4000">
              <a:latin typeface="Times New Roman" panose="02020603050405020304" pitchFamily="18" charset="0"/>
              <a:cs typeface="Times New Roman" panose="02020603050405020304" pitchFamily="18" charset="0"/>
            </a:endParaRPr>
          </a:p>
          <a:p>
            <a:pPr marL="0" indent="3175" eaLnBrk="1" hangingPunct="1">
              <a:lnSpc>
                <a:spcPct val="120000"/>
              </a:lnSpc>
              <a:spcBef>
                <a:spcPct val="35000"/>
              </a:spcBef>
              <a:buFontTx/>
              <a:buNone/>
              <a:defRPr/>
            </a:pPr>
            <a:endParaRPr lang="en-US" altLang="en-US" sz="3200">
              <a:solidFill>
                <a:srgbClr val="2913F5"/>
              </a:solidFill>
              <a:latin typeface="Times New Roman" panose="02020603050405020304" pitchFamily="18" charset="0"/>
              <a:cs typeface="Times New Roman" panose="02020603050405020304" pitchFamily="18" charset="0"/>
            </a:endParaRPr>
          </a:p>
        </p:txBody>
      </p:sp>
      <p:graphicFrame>
        <p:nvGraphicFramePr>
          <p:cNvPr id="11" name="Object 4">
            <a:extLst>
              <a:ext uri="{FF2B5EF4-FFF2-40B4-BE49-F238E27FC236}">
                <a16:creationId xmlns:a16="http://schemas.microsoft.com/office/drawing/2014/main" id="{3F42674D-870C-4C0C-996A-8882772C6911}"/>
              </a:ext>
            </a:extLst>
          </p:cNvPr>
          <p:cNvGraphicFramePr>
            <a:graphicFrameLocks noChangeAspect="1"/>
          </p:cNvGraphicFramePr>
          <p:nvPr>
            <p:extLst>
              <p:ext uri="{D42A27DB-BD31-4B8C-83A1-F6EECF244321}">
                <p14:modId xmlns:p14="http://schemas.microsoft.com/office/powerpoint/2010/main" val="78350634"/>
              </p:ext>
            </p:extLst>
          </p:nvPr>
        </p:nvGraphicFramePr>
        <p:xfrm>
          <a:off x="4351763" y="2033587"/>
          <a:ext cx="2590800" cy="1241425"/>
        </p:xfrm>
        <a:graphic>
          <a:graphicData uri="http://schemas.openxmlformats.org/presentationml/2006/ole">
            <mc:AlternateContent xmlns:mc="http://schemas.openxmlformats.org/markup-compatibility/2006">
              <mc:Choice xmlns:v="urn:schemas-microsoft-com:vml" Requires="v">
                <p:oleObj spid="_x0000_s69644" name="Equation" r:id="rId3" imgW="901309" imgH="431613" progId="Equation.DSMT4">
                  <p:embed/>
                </p:oleObj>
              </mc:Choice>
              <mc:Fallback>
                <p:oleObj name="Equation" r:id="rId3" imgW="901309" imgH="431613" progId="Equation.DSMT4">
                  <p:embed/>
                  <p:pic>
                    <p:nvPicPr>
                      <p:cNvPr id="71684" name="Object 4">
                        <a:extLst>
                          <a:ext uri="{FF2B5EF4-FFF2-40B4-BE49-F238E27FC236}">
                            <a16:creationId xmlns:a16="http://schemas.microsoft.com/office/drawing/2014/main" id="{4C3C1B34-C0BF-4637-9DEC-C4DD92A146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1763" y="2033587"/>
                        <a:ext cx="2590800" cy="1241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8">
            <a:extLst>
              <a:ext uri="{FF2B5EF4-FFF2-40B4-BE49-F238E27FC236}">
                <a16:creationId xmlns:a16="http://schemas.microsoft.com/office/drawing/2014/main" id="{75F3F5A1-0443-4258-81C8-BB424B658527}"/>
              </a:ext>
            </a:extLst>
          </p:cNvPr>
          <p:cNvGraphicFramePr>
            <a:graphicFrameLocks noChangeAspect="1"/>
          </p:cNvGraphicFramePr>
          <p:nvPr>
            <p:extLst>
              <p:ext uri="{D42A27DB-BD31-4B8C-83A1-F6EECF244321}">
                <p14:modId xmlns:p14="http://schemas.microsoft.com/office/powerpoint/2010/main" val="3045499183"/>
              </p:ext>
            </p:extLst>
          </p:nvPr>
        </p:nvGraphicFramePr>
        <p:xfrm>
          <a:off x="4351763" y="3375373"/>
          <a:ext cx="3886200" cy="1217612"/>
        </p:xfrm>
        <a:graphic>
          <a:graphicData uri="http://schemas.openxmlformats.org/presentationml/2006/ole">
            <mc:AlternateContent xmlns:mc="http://schemas.openxmlformats.org/markup-compatibility/2006">
              <mc:Choice xmlns:v="urn:schemas-microsoft-com:vml" Requires="v">
                <p:oleObj spid="_x0000_s69645" name="Equation" r:id="rId5" imgW="1460500" imgH="457200" progId="Equation.DSMT4">
                  <p:embed/>
                </p:oleObj>
              </mc:Choice>
              <mc:Fallback>
                <p:oleObj name="Equation" r:id="rId5" imgW="1460500" imgH="457200" progId="Equation.DSMT4">
                  <p:embed/>
                  <p:pic>
                    <p:nvPicPr>
                      <p:cNvPr id="71686" name="Object 8">
                        <a:extLst>
                          <a:ext uri="{FF2B5EF4-FFF2-40B4-BE49-F238E27FC236}">
                            <a16:creationId xmlns:a16="http://schemas.microsoft.com/office/drawing/2014/main" id="{87FDC411-7437-4723-A168-A338192008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1763" y="3375373"/>
                        <a:ext cx="3886200" cy="1217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9">
            <a:extLst>
              <a:ext uri="{FF2B5EF4-FFF2-40B4-BE49-F238E27FC236}">
                <a16:creationId xmlns:a16="http://schemas.microsoft.com/office/drawing/2014/main" id="{B9566A67-E82D-4642-88A5-5EB072A2D72F}"/>
              </a:ext>
            </a:extLst>
          </p:cNvPr>
          <p:cNvGraphicFramePr>
            <a:graphicFrameLocks noChangeAspect="1"/>
          </p:cNvGraphicFramePr>
          <p:nvPr>
            <p:extLst>
              <p:ext uri="{D42A27DB-BD31-4B8C-83A1-F6EECF244321}">
                <p14:modId xmlns:p14="http://schemas.microsoft.com/office/powerpoint/2010/main" val="3320534947"/>
              </p:ext>
            </p:extLst>
          </p:nvPr>
        </p:nvGraphicFramePr>
        <p:xfrm>
          <a:off x="4351763" y="4693346"/>
          <a:ext cx="3200400" cy="1247775"/>
        </p:xfrm>
        <a:graphic>
          <a:graphicData uri="http://schemas.openxmlformats.org/presentationml/2006/ole">
            <mc:AlternateContent xmlns:mc="http://schemas.openxmlformats.org/markup-compatibility/2006">
              <mc:Choice xmlns:v="urn:schemas-microsoft-com:vml" Requires="v">
                <p:oleObj spid="_x0000_s69646" name="Equation" r:id="rId7" imgW="1206500" imgH="469900" progId="Equation.DSMT4">
                  <p:embed/>
                </p:oleObj>
              </mc:Choice>
              <mc:Fallback>
                <p:oleObj name="Equation" r:id="rId7" imgW="1206500" imgH="469900" progId="Equation.DSMT4">
                  <p:embed/>
                  <p:pic>
                    <p:nvPicPr>
                      <p:cNvPr id="71687" name="Object 9">
                        <a:extLst>
                          <a:ext uri="{FF2B5EF4-FFF2-40B4-BE49-F238E27FC236}">
                            <a16:creationId xmlns:a16="http://schemas.microsoft.com/office/drawing/2014/main" id="{C9BD83EE-DCCC-4FB8-8814-A38EF224F4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1763" y="4693346"/>
                        <a:ext cx="3200400"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63710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09A0473-0E4F-4AE4-B1AA-E436E4771364}"/>
              </a:ext>
            </a:extLst>
          </p:cNvPr>
          <p:cNvSpPr/>
          <p:nvPr/>
        </p:nvSpPr>
        <p:spPr>
          <a:xfrm>
            <a:off x="825190" y="1271239"/>
            <a:ext cx="10528610" cy="50068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2"/>
            <a:ext cx="8822473" cy="716543"/>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THE MIDPOINT RULE</a:t>
            </a:r>
            <a:endParaRPr lang="en-US" b="1">
              <a:solidFill>
                <a:srgbClr val="FF00FF"/>
              </a:solidFill>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FAD0358A-B744-46A5-BECE-10DFA8780FAF}"/>
              </a:ext>
            </a:extLst>
          </p:cNvPr>
          <p:cNvGraphicFramePr>
            <a:graphicFrameLocks noChangeAspect="1"/>
          </p:cNvGraphicFramePr>
          <p:nvPr>
            <p:extLst>
              <p:ext uri="{D42A27DB-BD31-4B8C-83A1-F6EECF244321}">
                <p14:modId xmlns:p14="http://schemas.microsoft.com/office/powerpoint/2010/main" val="251163945"/>
              </p:ext>
            </p:extLst>
          </p:nvPr>
        </p:nvGraphicFramePr>
        <p:xfrm>
          <a:off x="1122672" y="1427356"/>
          <a:ext cx="9946656" cy="4449336"/>
        </p:xfrm>
        <a:graphic>
          <a:graphicData uri="http://schemas.openxmlformats.org/presentationml/2006/ole">
            <mc:AlternateContent xmlns:mc="http://schemas.openxmlformats.org/markup-compatibility/2006">
              <mc:Choice xmlns:v="urn:schemas-microsoft-com:vml" Requires="v">
                <p:oleObj spid="_x0000_s70663" name="Equation" r:id="rId3" imgW="3009600" imgH="1346040" progId="Equation.DSMT4">
                  <p:embed/>
                </p:oleObj>
              </mc:Choice>
              <mc:Fallback>
                <p:oleObj name="Equation" r:id="rId3" imgW="3009600" imgH="1346040" progId="Equation.DSMT4">
                  <p:embed/>
                  <p:pic>
                    <p:nvPicPr>
                      <p:cNvPr id="0" name=""/>
                      <p:cNvPicPr/>
                      <p:nvPr/>
                    </p:nvPicPr>
                    <p:blipFill>
                      <a:blip r:embed="rId4"/>
                      <a:stretch>
                        <a:fillRect/>
                      </a:stretch>
                    </p:blipFill>
                    <p:spPr>
                      <a:xfrm>
                        <a:off x="1122672" y="1427356"/>
                        <a:ext cx="9946656" cy="4449336"/>
                      </a:xfrm>
                      <a:prstGeom prst="rect">
                        <a:avLst/>
                      </a:prstGeom>
                    </p:spPr>
                  </p:pic>
                </p:oleObj>
              </mc:Fallback>
            </mc:AlternateContent>
          </a:graphicData>
        </a:graphic>
      </p:graphicFrame>
    </p:spTree>
    <p:extLst>
      <p:ext uri="{BB962C8B-B14F-4D97-AF65-F5344CB8AC3E}">
        <p14:creationId xmlns:p14="http://schemas.microsoft.com/office/powerpoint/2010/main" val="2760509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309A0473-0E4F-4AE4-B1AA-E436E4771364}"/>
              </a:ext>
            </a:extLst>
          </p:cNvPr>
          <p:cNvSpPr/>
          <p:nvPr/>
        </p:nvSpPr>
        <p:spPr>
          <a:xfrm>
            <a:off x="825190" y="1271239"/>
            <a:ext cx="10528610" cy="5006898"/>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2"/>
            <a:ext cx="8822473" cy="716543"/>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THE MIDPOINT RULE</a:t>
            </a:r>
            <a:endParaRPr lang="en-US" b="1">
              <a:solidFill>
                <a:srgbClr val="FF00FF"/>
              </a:solidFill>
              <a:latin typeface="Times New Roman" panose="02020603050405020304" pitchFamily="18" charset="0"/>
              <a:cs typeface="Times New Roman" panose="02020603050405020304" pitchFamily="18" charset="0"/>
            </a:endParaRPr>
          </a:p>
        </p:txBody>
      </p:sp>
      <p:graphicFrame>
        <p:nvGraphicFramePr>
          <p:cNvPr id="4" name="Object 3">
            <a:extLst>
              <a:ext uri="{FF2B5EF4-FFF2-40B4-BE49-F238E27FC236}">
                <a16:creationId xmlns:a16="http://schemas.microsoft.com/office/drawing/2014/main" id="{FAD0358A-B744-46A5-BECE-10DFA8780FAF}"/>
              </a:ext>
            </a:extLst>
          </p:cNvPr>
          <p:cNvGraphicFramePr>
            <a:graphicFrameLocks noChangeAspect="1"/>
          </p:cNvGraphicFramePr>
          <p:nvPr/>
        </p:nvGraphicFramePr>
        <p:xfrm>
          <a:off x="1122672" y="1427356"/>
          <a:ext cx="9946656" cy="4449336"/>
        </p:xfrm>
        <a:graphic>
          <a:graphicData uri="http://schemas.openxmlformats.org/presentationml/2006/ole">
            <mc:AlternateContent xmlns:mc="http://schemas.openxmlformats.org/markup-compatibility/2006">
              <mc:Choice xmlns:v="urn:schemas-microsoft-com:vml" Requires="v">
                <p:oleObj spid="_x0000_s71685" name="Equation" r:id="rId3" imgW="3009600" imgH="1346040" progId="Equation.DSMT4">
                  <p:embed/>
                </p:oleObj>
              </mc:Choice>
              <mc:Fallback>
                <p:oleObj name="Equation" r:id="rId3" imgW="3009600" imgH="1346040" progId="Equation.DSMT4">
                  <p:embed/>
                  <p:pic>
                    <p:nvPicPr>
                      <p:cNvPr id="4" name="Object 3">
                        <a:extLst>
                          <a:ext uri="{FF2B5EF4-FFF2-40B4-BE49-F238E27FC236}">
                            <a16:creationId xmlns:a16="http://schemas.microsoft.com/office/drawing/2014/main" id="{FAD0358A-B744-46A5-BECE-10DFA8780FAF}"/>
                          </a:ext>
                        </a:extLst>
                      </p:cNvPr>
                      <p:cNvPicPr/>
                      <p:nvPr/>
                    </p:nvPicPr>
                    <p:blipFill>
                      <a:blip r:embed="rId4"/>
                      <a:stretch>
                        <a:fillRect/>
                      </a:stretch>
                    </p:blipFill>
                    <p:spPr>
                      <a:xfrm>
                        <a:off x="1122672" y="1427356"/>
                        <a:ext cx="9946656" cy="4449336"/>
                      </a:xfrm>
                      <a:prstGeom prst="rect">
                        <a:avLst/>
                      </a:prstGeom>
                    </p:spPr>
                  </p:pic>
                </p:oleObj>
              </mc:Fallback>
            </mc:AlternateContent>
          </a:graphicData>
        </a:graphic>
      </p:graphicFrame>
    </p:spTree>
    <p:extLst>
      <p:ext uri="{BB962C8B-B14F-4D97-AF65-F5344CB8AC3E}">
        <p14:creationId xmlns:p14="http://schemas.microsoft.com/office/powerpoint/2010/main" val="3928732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2"/>
            <a:ext cx="8822473" cy="716543"/>
          </a:xfrm>
        </p:spPr>
        <p:txBody>
          <a:bodyPr/>
          <a:lstStyle/>
          <a:p>
            <a:r>
              <a:rPr lang="en-US" altLang="en-US" b="1">
                <a:solidFill>
                  <a:srgbClr val="FF00FF"/>
                </a:solidFill>
                <a:latin typeface="Times New Roman" panose="02020603050405020304" pitchFamily="18" charset="0"/>
                <a:cs typeface="Times New Roman" panose="02020603050405020304" pitchFamily="18" charset="0"/>
              </a:rPr>
              <a:t>THE MIDPOINT RULE</a:t>
            </a:r>
            <a:endParaRPr lang="en-US" b="1">
              <a:solidFill>
                <a:srgbClr val="FF00FF"/>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352A0DF1-E6B8-45D8-8D22-7B25EE1BDB6C}"/>
              </a:ext>
            </a:extLst>
          </p:cNvPr>
          <p:cNvSpPr>
            <a:spLocks noGrp="1"/>
          </p:cNvSpPr>
          <p:nvPr>
            <p:ph idx="1"/>
          </p:nvPr>
        </p:nvSpPr>
        <p:spPr>
          <a:xfrm>
            <a:off x="613317" y="1059366"/>
            <a:ext cx="11062010" cy="5709424"/>
          </a:xfrm>
        </p:spPr>
        <p:txBody>
          <a:bodyPr>
            <a:normAutofit/>
          </a:bodyPr>
          <a:lstStyle/>
          <a:p>
            <a:pPr marL="0" indent="3175" eaLnBrk="1" hangingPunct="1">
              <a:buFontTx/>
              <a:buNone/>
              <a:defRPr/>
            </a:pPr>
            <a:r>
              <a:rPr lang="en-US" altLang="en-US" sz="3200" b="1">
                <a:solidFill>
                  <a:srgbClr val="2913F5"/>
                </a:solidFill>
                <a:latin typeface="Times New Roman" panose="02020603050405020304" pitchFamily="18" charset="0"/>
                <a:cs typeface="Times New Roman" panose="02020603050405020304" pitchFamily="18" charset="0"/>
              </a:rPr>
              <a:t>Example:</a:t>
            </a:r>
          </a:p>
          <a:p>
            <a:pPr marL="0" indent="3175" eaLnBrk="1" hangingPunct="1">
              <a:buFontTx/>
              <a:buNone/>
              <a:defRPr/>
            </a:pPr>
            <a:r>
              <a:rPr lang="en-US" altLang="en-US" sz="3200">
                <a:solidFill>
                  <a:srgbClr val="2913F5"/>
                </a:solidFill>
                <a:latin typeface="Times New Roman" panose="02020603050405020304" pitchFamily="18" charset="0"/>
                <a:cs typeface="Times New Roman" panose="02020603050405020304" pitchFamily="18" charset="0"/>
              </a:rPr>
              <a:t>Use the Midpoint Rule with </a:t>
            </a:r>
            <a:r>
              <a:rPr lang="en-US" altLang="en-US" sz="3200" i="1">
                <a:solidFill>
                  <a:srgbClr val="2913F5"/>
                </a:solidFill>
                <a:latin typeface="Times New Roman" panose="02020603050405020304" pitchFamily="18" charset="0"/>
                <a:cs typeface="Times New Roman" panose="02020603050405020304" pitchFamily="18" charset="0"/>
              </a:rPr>
              <a:t>n</a:t>
            </a:r>
            <a:r>
              <a:rPr lang="en-US" altLang="en-US" sz="3200">
                <a:solidFill>
                  <a:srgbClr val="2913F5"/>
                </a:solidFill>
                <a:latin typeface="Times New Roman" panose="02020603050405020304" pitchFamily="18" charset="0"/>
                <a:cs typeface="Times New Roman" panose="02020603050405020304" pitchFamily="18" charset="0"/>
              </a:rPr>
              <a:t> = 5 to approximate</a:t>
            </a:r>
          </a:p>
          <a:p>
            <a:pPr marL="0" indent="3175" eaLnBrk="1" hangingPunct="1">
              <a:lnSpc>
                <a:spcPct val="120000"/>
              </a:lnSpc>
              <a:spcBef>
                <a:spcPct val="35000"/>
              </a:spcBef>
              <a:buFontTx/>
              <a:buNone/>
              <a:defRPr/>
            </a:pPr>
            <a:endParaRPr lang="en-US" altLang="en-US" sz="3200">
              <a:solidFill>
                <a:srgbClr val="2913F5"/>
              </a:solidFill>
              <a:latin typeface="Times New Roman" panose="02020603050405020304" pitchFamily="18" charset="0"/>
              <a:cs typeface="Times New Roman" panose="02020603050405020304" pitchFamily="18" charset="0"/>
            </a:endParaRPr>
          </a:p>
        </p:txBody>
      </p:sp>
      <p:graphicFrame>
        <p:nvGraphicFramePr>
          <p:cNvPr id="8" name="Object 7">
            <a:extLst>
              <a:ext uri="{FF2B5EF4-FFF2-40B4-BE49-F238E27FC236}">
                <a16:creationId xmlns:a16="http://schemas.microsoft.com/office/drawing/2014/main" id="{636D95F8-7939-4291-9E9B-7A3985B31AB6}"/>
              </a:ext>
            </a:extLst>
          </p:cNvPr>
          <p:cNvGraphicFramePr>
            <a:graphicFrameLocks noChangeAspect="1"/>
          </p:cNvGraphicFramePr>
          <p:nvPr>
            <p:extLst>
              <p:ext uri="{D42A27DB-BD31-4B8C-83A1-F6EECF244321}">
                <p14:modId xmlns:p14="http://schemas.microsoft.com/office/powerpoint/2010/main" val="2608165109"/>
              </p:ext>
            </p:extLst>
          </p:nvPr>
        </p:nvGraphicFramePr>
        <p:xfrm>
          <a:off x="8862433" y="1266244"/>
          <a:ext cx="1447800" cy="1246187"/>
        </p:xfrm>
        <a:graphic>
          <a:graphicData uri="http://schemas.openxmlformats.org/presentationml/2006/ole">
            <mc:AlternateContent xmlns:mc="http://schemas.openxmlformats.org/markup-compatibility/2006">
              <mc:Choice xmlns:v="urn:schemas-microsoft-com:vml" Requires="v">
                <p:oleObj spid="_x0000_s72709" name="Equation" r:id="rId3" imgW="1447969" imgH="1246665" progId="Equation.DSMT4">
                  <p:embed/>
                </p:oleObj>
              </mc:Choice>
              <mc:Fallback>
                <p:oleObj name="Equation" r:id="rId3" imgW="1447969" imgH="1246665" progId="Equation.DSMT4">
                  <p:embed/>
                  <p:pic>
                    <p:nvPicPr>
                      <p:cNvPr id="0" name=""/>
                      <p:cNvPicPr/>
                      <p:nvPr/>
                    </p:nvPicPr>
                    <p:blipFill>
                      <a:blip r:embed="rId4"/>
                      <a:stretch>
                        <a:fillRect/>
                      </a:stretch>
                    </p:blipFill>
                    <p:spPr>
                      <a:xfrm>
                        <a:off x="8862433" y="1266244"/>
                        <a:ext cx="1447800" cy="1246187"/>
                      </a:xfrm>
                      <a:prstGeom prst="rect">
                        <a:avLst/>
                      </a:prstGeom>
                    </p:spPr>
                  </p:pic>
                </p:oleObj>
              </mc:Fallback>
            </mc:AlternateContent>
          </a:graphicData>
        </a:graphic>
      </p:graphicFrame>
    </p:spTree>
    <p:extLst>
      <p:ext uri="{BB962C8B-B14F-4D97-AF65-F5344CB8AC3E}">
        <p14:creationId xmlns:p14="http://schemas.microsoft.com/office/powerpoint/2010/main" val="1315143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2"/>
            <a:ext cx="8822473" cy="716543"/>
          </a:xfrm>
        </p:spPr>
        <p:txBody>
          <a:bodyPr>
            <a:normAutofit fontScale="90000"/>
          </a:bodyPr>
          <a:lstStyle/>
          <a:p>
            <a:r>
              <a:rPr lang="en-US" altLang="en-US" b="1">
                <a:solidFill>
                  <a:srgbClr val="FF00FF"/>
                </a:solidFill>
                <a:latin typeface="Times New Roman" panose="02020603050405020304" pitchFamily="18" charset="0"/>
                <a:cs typeface="Times New Roman" panose="02020603050405020304" pitchFamily="18" charset="0"/>
              </a:rPr>
              <a:t>PROPERTIES OF THE INTEGRAL</a:t>
            </a:r>
            <a:endParaRPr lang="en-US" b="1">
              <a:solidFill>
                <a:srgbClr val="FF00FF"/>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352A0DF1-E6B8-45D8-8D22-7B25EE1BDB6C}"/>
              </a:ext>
            </a:extLst>
          </p:cNvPr>
          <p:cNvSpPr>
            <a:spLocks noGrp="1"/>
          </p:cNvSpPr>
          <p:nvPr>
            <p:ph idx="1"/>
          </p:nvPr>
        </p:nvSpPr>
        <p:spPr>
          <a:xfrm>
            <a:off x="613317" y="1059366"/>
            <a:ext cx="11062010" cy="5709424"/>
          </a:xfrm>
        </p:spPr>
        <p:txBody>
          <a:bodyPr>
            <a:normAutofit/>
          </a:bodyPr>
          <a:lstStyle/>
          <a:p>
            <a:pPr marL="0" indent="3175" eaLnBrk="1" hangingPunct="1">
              <a:buFontTx/>
              <a:buNone/>
            </a:pPr>
            <a:r>
              <a:rPr lang="en-US" altLang="en-US" sz="3600">
                <a:latin typeface="Times New Roman" panose="02020603050405020304" pitchFamily="18" charset="0"/>
                <a:cs typeface="Times New Roman" panose="02020603050405020304" pitchFamily="18" charset="0"/>
              </a:rPr>
              <a:t>We assume  </a:t>
            </a:r>
            <a:r>
              <a:rPr lang="en-US" altLang="en-US" sz="3600" i="1">
                <a:latin typeface="Times New Roman" panose="02020603050405020304" pitchFamily="18" charset="0"/>
                <a:cs typeface="Times New Roman" panose="02020603050405020304" pitchFamily="18" charset="0"/>
              </a:rPr>
              <a:t>f  </a:t>
            </a:r>
            <a:r>
              <a:rPr lang="en-US" altLang="en-US" sz="3600">
                <a:latin typeface="Times New Roman" panose="02020603050405020304" pitchFamily="18" charset="0"/>
                <a:cs typeface="Times New Roman" panose="02020603050405020304" pitchFamily="18" charset="0"/>
              </a:rPr>
              <a:t>and  </a:t>
            </a:r>
            <a:r>
              <a:rPr lang="en-US" altLang="en-US" sz="3600" i="1">
                <a:latin typeface="Times New Roman" panose="02020603050405020304" pitchFamily="18" charset="0"/>
                <a:cs typeface="Times New Roman" panose="02020603050405020304" pitchFamily="18" charset="0"/>
              </a:rPr>
              <a:t>g </a:t>
            </a:r>
            <a:r>
              <a:rPr lang="en-US" altLang="en-US" sz="3600">
                <a:latin typeface="Times New Roman" panose="02020603050405020304" pitchFamily="18" charset="0"/>
                <a:cs typeface="Times New Roman" panose="02020603050405020304" pitchFamily="18" charset="0"/>
              </a:rPr>
              <a:t> are continuous functions.</a:t>
            </a:r>
          </a:p>
        </p:txBody>
      </p:sp>
      <p:graphicFrame>
        <p:nvGraphicFramePr>
          <p:cNvPr id="3" name="Object 2">
            <a:extLst>
              <a:ext uri="{FF2B5EF4-FFF2-40B4-BE49-F238E27FC236}">
                <a16:creationId xmlns:a16="http://schemas.microsoft.com/office/drawing/2014/main" id="{9C1A8A5B-9A59-4CFE-96BA-52FD650DAD79}"/>
              </a:ext>
            </a:extLst>
          </p:cNvPr>
          <p:cNvGraphicFramePr>
            <a:graphicFrameLocks noChangeAspect="1"/>
          </p:cNvGraphicFramePr>
          <p:nvPr>
            <p:extLst>
              <p:ext uri="{D42A27DB-BD31-4B8C-83A1-F6EECF244321}">
                <p14:modId xmlns:p14="http://schemas.microsoft.com/office/powerpoint/2010/main" val="1413005425"/>
              </p:ext>
            </p:extLst>
          </p:nvPr>
        </p:nvGraphicFramePr>
        <p:xfrm>
          <a:off x="982276" y="1754071"/>
          <a:ext cx="8964612" cy="5014719"/>
        </p:xfrm>
        <a:graphic>
          <a:graphicData uri="http://schemas.openxmlformats.org/presentationml/2006/ole">
            <mc:AlternateContent xmlns:mc="http://schemas.openxmlformats.org/markup-compatibility/2006">
              <mc:Choice xmlns:v="urn:schemas-microsoft-com:vml" Requires="v">
                <p:oleObj spid="_x0000_s73733" name="Equation" r:id="rId3" imgW="3288960" imgH="1841400" progId="Equation.DSMT4">
                  <p:embed/>
                </p:oleObj>
              </mc:Choice>
              <mc:Fallback>
                <p:oleObj name="Equation" r:id="rId3" imgW="3288960" imgH="1841400" progId="Equation.DSMT4">
                  <p:embed/>
                  <p:pic>
                    <p:nvPicPr>
                      <p:cNvPr id="0" name=""/>
                      <p:cNvPicPr/>
                      <p:nvPr/>
                    </p:nvPicPr>
                    <p:blipFill>
                      <a:blip r:embed="rId4"/>
                      <a:stretch>
                        <a:fillRect/>
                      </a:stretch>
                    </p:blipFill>
                    <p:spPr>
                      <a:xfrm>
                        <a:off x="982276" y="1754071"/>
                        <a:ext cx="8964612" cy="5014719"/>
                      </a:xfrm>
                      <a:prstGeom prst="rect">
                        <a:avLst/>
                      </a:prstGeom>
                    </p:spPr>
                  </p:pic>
                </p:oleObj>
              </mc:Fallback>
            </mc:AlternateContent>
          </a:graphicData>
        </a:graphic>
      </p:graphicFrame>
    </p:spTree>
    <p:extLst>
      <p:ext uri="{BB962C8B-B14F-4D97-AF65-F5344CB8AC3E}">
        <p14:creationId xmlns:p14="http://schemas.microsoft.com/office/powerpoint/2010/main" val="2720353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2"/>
            <a:ext cx="8822473" cy="1140289"/>
          </a:xfrm>
        </p:spPr>
        <p:txBody>
          <a:bodyPr>
            <a:normAutofit fontScale="90000"/>
          </a:bodyPr>
          <a:lstStyle/>
          <a:p>
            <a:pPr algn="ctr"/>
            <a:r>
              <a:rPr lang="en-US" altLang="en-US" b="1">
                <a:solidFill>
                  <a:srgbClr val="FF00FF"/>
                </a:solidFill>
                <a:latin typeface="Times New Roman" panose="02020603050405020304" pitchFamily="18" charset="0"/>
                <a:cs typeface="Times New Roman" panose="02020603050405020304" pitchFamily="18" charset="0"/>
              </a:rPr>
              <a:t>COMPARISON PROPERTIES OF THE INTEGRAL</a:t>
            </a:r>
            <a:endParaRPr lang="en-US" b="1">
              <a:solidFill>
                <a:srgbClr val="FF00FF"/>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352A0DF1-E6B8-45D8-8D22-7B25EE1BDB6C}"/>
              </a:ext>
            </a:extLst>
          </p:cNvPr>
          <p:cNvSpPr>
            <a:spLocks noGrp="1"/>
          </p:cNvSpPr>
          <p:nvPr>
            <p:ph idx="1"/>
          </p:nvPr>
        </p:nvSpPr>
        <p:spPr>
          <a:xfrm>
            <a:off x="613317" y="1616927"/>
            <a:ext cx="11062010" cy="5151863"/>
          </a:xfrm>
        </p:spPr>
        <p:txBody>
          <a:bodyPr>
            <a:normAutofit/>
          </a:bodyPr>
          <a:lstStyle/>
          <a:p>
            <a:pPr marL="0" indent="3175" eaLnBrk="1" hangingPunct="1">
              <a:buFontTx/>
              <a:buNone/>
            </a:pPr>
            <a:r>
              <a:rPr lang="en-US" altLang="en-US" sz="3600">
                <a:latin typeface="Times New Roman" panose="02020603050405020304" pitchFamily="18" charset="0"/>
                <a:cs typeface="Times New Roman" panose="02020603050405020304" pitchFamily="18" charset="0"/>
              </a:rPr>
              <a:t>These properties, in which we compare sizes of functions and sizes of integrals, are true only if </a:t>
            </a:r>
            <a:r>
              <a:rPr lang="en-US" altLang="en-US" sz="3600" i="1">
                <a:latin typeface="Times New Roman" panose="02020603050405020304" pitchFamily="18" charset="0"/>
                <a:cs typeface="Times New Roman" panose="02020603050405020304" pitchFamily="18" charset="0"/>
              </a:rPr>
              <a:t>a</a:t>
            </a:r>
            <a:r>
              <a:rPr lang="en-US" altLang="en-US" sz="3600">
                <a:latin typeface="Times New Roman" panose="02020603050405020304" pitchFamily="18" charset="0"/>
                <a:cs typeface="Times New Roman" panose="02020603050405020304" pitchFamily="18" charset="0"/>
              </a:rPr>
              <a:t> ≤ </a:t>
            </a:r>
            <a:r>
              <a:rPr lang="en-US" altLang="en-US" sz="3600" i="1">
                <a:latin typeface="Times New Roman" panose="02020603050405020304" pitchFamily="18" charset="0"/>
                <a:cs typeface="Times New Roman" panose="02020603050405020304" pitchFamily="18" charset="0"/>
              </a:rPr>
              <a:t>b</a:t>
            </a:r>
            <a:r>
              <a:rPr lang="en-US" altLang="en-US" sz="3600">
                <a:latin typeface="Times New Roman" panose="02020603050405020304" pitchFamily="18" charset="0"/>
                <a:cs typeface="Times New Roman" panose="02020603050405020304" pitchFamily="18" charset="0"/>
              </a:rPr>
              <a:t>.</a:t>
            </a:r>
          </a:p>
        </p:txBody>
      </p:sp>
      <p:graphicFrame>
        <p:nvGraphicFramePr>
          <p:cNvPr id="5" name="Object 4">
            <a:extLst>
              <a:ext uri="{FF2B5EF4-FFF2-40B4-BE49-F238E27FC236}">
                <a16:creationId xmlns:a16="http://schemas.microsoft.com/office/drawing/2014/main" id="{059B483F-478C-44CB-B8D9-F20D48F25DAB}"/>
              </a:ext>
            </a:extLst>
          </p:cNvPr>
          <p:cNvGraphicFramePr>
            <a:graphicFrameLocks noChangeAspect="1"/>
          </p:cNvGraphicFramePr>
          <p:nvPr>
            <p:extLst>
              <p:ext uri="{D42A27DB-BD31-4B8C-83A1-F6EECF244321}">
                <p14:modId xmlns:p14="http://schemas.microsoft.com/office/powerpoint/2010/main" val="869082523"/>
              </p:ext>
            </p:extLst>
          </p:nvPr>
        </p:nvGraphicFramePr>
        <p:xfrm>
          <a:off x="1122091" y="2772084"/>
          <a:ext cx="9947817" cy="3514986"/>
        </p:xfrm>
        <a:graphic>
          <a:graphicData uri="http://schemas.openxmlformats.org/presentationml/2006/ole">
            <mc:AlternateContent xmlns:mc="http://schemas.openxmlformats.org/markup-compatibility/2006">
              <mc:Choice xmlns:v="urn:schemas-microsoft-com:vml" Requires="v">
                <p:oleObj spid="_x0000_s74757" name="Equation" r:id="rId4" imgW="3530600" imgH="1244600" progId="Equation.DSMT4">
                  <p:embed/>
                </p:oleObj>
              </mc:Choice>
              <mc:Fallback>
                <p:oleObj name="Equation" r:id="rId4" imgW="3530600" imgH="1244600" progId="Equation.DSMT4">
                  <p:embed/>
                  <p:pic>
                    <p:nvPicPr>
                      <p:cNvPr id="81925" name="Object 4">
                        <a:extLst>
                          <a:ext uri="{FF2B5EF4-FFF2-40B4-BE49-F238E27FC236}">
                            <a16:creationId xmlns:a16="http://schemas.microsoft.com/office/drawing/2014/main" id="{49B49FC5-FDE4-447C-85F0-F30B993B05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2091" y="2772084"/>
                        <a:ext cx="9947817" cy="351498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161180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2C81B-C518-43B7-8EFD-5E8FBE781C60}"/>
              </a:ext>
            </a:extLst>
          </p:cNvPr>
          <p:cNvSpPr>
            <a:spLocks noGrp="1"/>
          </p:cNvSpPr>
          <p:nvPr>
            <p:ph type="title"/>
          </p:nvPr>
        </p:nvSpPr>
        <p:spPr>
          <a:xfrm>
            <a:off x="1072375" y="301083"/>
            <a:ext cx="10034240" cy="4237464"/>
          </a:xfrm>
        </p:spPr>
        <p:txBody>
          <a:bodyPr>
            <a:normAutofit/>
          </a:bodyPr>
          <a:lstStyle/>
          <a:p>
            <a:pPr algn="ctr"/>
            <a:r>
              <a:rPr lang="en-US" sz="6600" b="1">
                <a:solidFill>
                  <a:srgbClr val="FF00FF"/>
                </a:solidFill>
                <a:latin typeface="Times New Roman" panose="02020603050405020304" pitchFamily="18" charset="0"/>
                <a:cs typeface="Times New Roman" panose="02020603050405020304" pitchFamily="18" charset="0"/>
              </a:rPr>
              <a:t>4</a:t>
            </a:r>
            <a:r>
              <a:rPr lang="en-US" sz="6600" b="1" i="0">
                <a:solidFill>
                  <a:srgbClr val="FF00FF"/>
                </a:solidFill>
                <a:effectLst/>
                <a:latin typeface="Times New Roman" panose="02020603050405020304" pitchFamily="18" charset="0"/>
                <a:cs typeface="Times New Roman" panose="02020603050405020304" pitchFamily="18" charset="0"/>
              </a:rPr>
              <a:t>.4.</a:t>
            </a:r>
            <a:br>
              <a:rPr lang="en-US" sz="6600" b="1" i="0">
                <a:solidFill>
                  <a:srgbClr val="FF00FF"/>
                </a:solidFill>
                <a:effectLst/>
                <a:latin typeface="Times New Roman" panose="02020603050405020304" pitchFamily="18" charset="0"/>
                <a:cs typeface="Times New Roman" panose="02020603050405020304" pitchFamily="18" charset="0"/>
              </a:rPr>
            </a:br>
            <a:r>
              <a:rPr lang="en-US" sz="6600" b="1" i="0">
                <a:solidFill>
                  <a:srgbClr val="FF00FF"/>
                </a:solidFill>
                <a:effectLst/>
                <a:latin typeface="Times New Roman" panose="02020603050405020304" pitchFamily="18" charset="0"/>
                <a:cs typeface="Times New Roman" panose="02020603050405020304" pitchFamily="18" charset="0"/>
              </a:rPr>
              <a:t> The Fundamental </a:t>
            </a:r>
            <a:br>
              <a:rPr lang="en-US" sz="6600" b="1" i="0">
                <a:solidFill>
                  <a:srgbClr val="FF00FF"/>
                </a:solidFill>
                <a:effectLst/>
                <a:latin typeface="Times New Roman" panose="02020603050405020304" pitchFamily="18" charset="0"/>
                <a:cs typeface="Times New Roman" panose="02020603050405020304" pitchFamily="18" charset="0"/>
              </a:rPr>
            </a:br>
            <a:r>
              <a:rPr lang="en-US" sz="6600" b="1" i="0">
                <a:solidFill>
                  <a:srgbClr val="FF00FF"/>
                </a:solidFill>
                <a:effectLst/>
                <a:latin typeface="Times New Roman" panose="02020603050405020304" pitchFamily="18" charset="0"/>
                <a:cs typeface="Times New Roman" panose="02020603050405020304" pitchFamily="18" charset="0"/>
              </a:rPr>
              <a:t>Theorem of Calculus</a:t>
            </a:r>
            <a:endParaRPr lang="en-US" sz="6600"/>
          </a:p>
        </p:txBody>
      </p:sp>
      <p:sp>
        <p:nvSpPr>
          <p:cNvPr id="4" name="TextBox 3">
            <a:extLst>
              <a:ext uri="{FF2B5EF4-FFF2-40B4-BE49-F238E27FC236}">
                <a16:creationId xmlns:a16="http://schemas.microsoft.com/office/drawing/2014/main" id="{DBAD5F77-71C4-4EE5-9E62-C5CF99A98A32}"/>
              </a:ext>
            </a:extLst>
          </p:cNvPr>
          <p:cNvSpPr txBox="1"/>
          <p:nvPr/>
        </p:nvSpPr>
        <p:spPr>
          <a:xfrm>
            <a:off x="2263698" y="4087818"/>
            <a:ext cx="7449014" cy="1557349"/>
          </a:xfrm>
          <a:prstGeom prst="rect">
            <a:avLst/>
          </a:prstGeom>
          <a:noFill/>
        </p:spPr>
        <p:txBody>
          <a:bodyPr wrap="square">
            <a:spAutoFit/>
          </a:bodyPr>
          <a:lstStyle/>
          <a:p>
            <a:pPr algn="ctr" eaLnBrk="1" hangingPunct="1">
              <a:spcBef>
                <a:spcPct val="20000"/>
              </a:spcBef>
            </a:pPr>
            <a:r>
              <a:rPr lang="en-US" altLang="en-US" sz="2800">
                <a:solidFill>
                  <a:srgbClr val="800000"/>
                </a:solidFill>
                <a:latin typeface="Times New Roman" panose="02020603050405020304" pitchFamily="18" charset="0"/>
                <a:cs typeface="Times New Roman" panose="02020603050405020304" pitchFamily="18" charset="0"/>
              </a:rPr>
              <a:t>In this section, we will learn about:</a:t>
            </a:r>
          </a:p>
          <a:p>
            <a:pPr algn="ctr" eaLnBrk="1" hangingPunct="1">
              <a:spcBef>
                <a:spcPct val="20000"/>
              </a:spcBef>
            </a:pPr>
            <a:r>
              <a:rPr lang="en-US" altLang="en-US" sz="2800">
                <a:solidFill>
                  <a:srgbClr val="800000"/>
                </a:solidFill>
                <a:latin typeface="Times New Roman" panose="02020603050405020304" pitchFamily="18" charset="0"/>
                <a:cs typeface="Times New Roman" panose="02020603050405020304" pitchFamily="18" charset="0"/>
              </a:rPr>
              <a:t>The Fundamental Theorem of Calculus </a:t>
            </a:r>
          </a:p>
          <a:p>
            <a:pPr algn="ctr" eaLnBrk="1" hangingPunct="1">
              <a:spcBef>
                <a:spcPct val="20000"/>
              </a:spcBef>
            </a:pPr>
            <a:r>
              <a:rPr lang="en-US" altLang="en-US" sz="2800">
                <a:solidFill>
                  <a:srgbClr val="800000"/>
                </a:solidFill>
                <a:latin typeface="Times New Roman" panose="02020603050405020304" pitchFamily="18" charset="0"/>
                <a:cs typeface="Times New Roman" panose="02020603050405020304" pitchFamily="18" charset="0"/>
              </a:rPr>
              <a:t>and its significance.</a:t>
            </a:r>
          </a:p>
        </p:txBody>
      </p:sp>
    </p:spTree>
    <p:extLst>
      <p:ext uri="{BB962C8B-B14F-4D97-AF65-F5344CB8AC3E}">
        <p14:creationId xmlns:p14="http://schemas.microsoft.com/office/powerpoint/2010/main" val="35088884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2"/>
            <a:ext cx="8822473" cy="1140289"/>
          </a:xfrm>
        </p:spPr>
        <p:txBody>
          <a:bodyPr>
            <a:normAutofit fontScale="90000"/>
          </a:bodyPr>
          <a:lstStyle/>
          <a:p>
            <a:pPr algn="ctr"/>
            <a:r>
              <a:rPr lang="en-US" altLang="en-US" b="1">
                <a:solidFill>
                  <a:srgbClr val="FF00FF"/>
                </a:solidFill>
                <a:latin typeface="Times New Roman" panose="02020603050405020304" pitchFamily="18" charset="0"/>
                <a:cs typeface="Times New Roman" panose="02020603050405020304" pitchFamily="18" charset="0"/>
              </a:rPr>
              <a:t>Fundamental Theorem of Calculus (FTC)</a:t>
            </a:r>
            <a:endParaRPr lang="en-US" b="1">
              <a:solidFill>
                <a:srgbClr val="FF00FF"/>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352A0DF1-E6B8-45D8-8D22-7B25EE1BDB6C}"/>
              </a:ext>
            </a:extLst>
          </p:cNvPr>
          <p:cNvSpPr>
            <a:spLocks noGrp="1"/>
          </p:cNvSpPr>
          <p:nvPr>
            <p:ph idx="1"/>
          </p:nvPr>
        </p:nvSpPr>
        <p:spPr>
          <a:xfrm>
            <a:off x="367990" y="1561170"/>
            <a:ext cx="11718089" cy="5207619"/>
          </a:xfrm>
        </p:spPr>
        <p:txBody>
          <a:bodyPr>
            <a:normAutofit/>
          </a:bodyPr>
          <a:lstStyle/>
          <a:p>
            <a:pPr marL="0" indent="3175" eaLnBrk="1" hangingPunct="1">
              <a:spcBef>
                <a:spcPts val="0"/>
              </a:spcBef>
              <a:buFontTx/>
              <a:buNone/>
            </a:pPr>
            <a:r>
              <a:rPr lang="en-US" altLang="en-US" sz="3000">
                <a:latin typeface="Times New Roman" panose="02020603050405020304" pitchFamily="18" charset="0"/>
                <a:cs typeface="Times New Roman" panose="02020603050405020304" pitchFamily="18" charset="0"/>
              </a:rPr>
              <a:t>The first part of the FTC deals with functions defined by an equation of the form:</a:t>
            </a:r>
          </a:p>
          <a:p>
            <a:pPr marL="0" indent="3175" eaLnBrk="1" hangingPunct="1">
              <a:spcBef>
                <a:spcPts val="0"/>
              </a:spcBef>
              <a:buFontTx/>
              <a:buNone/>
            </a:pPr>
            <a:endParaRPr lang="en-US" altLang="en-US" sz="3000">
              <a:latin typeface="Times New Roman" panose="02020603050405020304" pitchFamily="18" charset="0"/>
              <a:cs typeface="Times New Roman" panose="02020603050405020304" pitchFamily="18" charset="0"/>
            </a:endParaRPr>
          </a:p>
          <a:p>
            <a:pPr marL="0" indent="3175" eaLnBrk="1" hangingPunct="1">
              <a:spcBef>
                <a:spcPts val="0"/>
              </a:spcBef>
              <a:buFontTx/>
              <a:buNone/>
            </a:pPr>
            <a:endParaRPr lang="en-US" altLang="en-US" sz="1000">
              <a:latin typeface="Times New Roman" panose="02020603050405020304" pitchFamily="18" charset="0"/>
              <a:cs typeface="Times New Roman" panose="02020603050405020304" pitchFamily="18" charset="0"/>
            </a:endParaRPr>
          </a:p>
          <a:p>
            <a:pPr marL="0" indent="3175" eaLnBrk="1" hangingPunct="1">
              <a:spcBef>
                <a:spcPts val="0"/>
              </a:spcBef>
              <a:buFontTx/>
              <a:buNone/>
            </a:pPr>
            <a:r>
              <a:rPr lang="en-US" altLang="en-US" sz="3000">
                <a:latin typeface="Times New Roman" panose="02020603050405020304" pitchFamily="18" charset="0"/>
                <a:cs typeface="Times New Roman" panose="02020603050405020304" pitchFamily="18" charset="0"/>
              </a:rPr>
              <a:t>where </a:t>
            </a:r>
            <a:r>
              <a:rPr lang="en-US" altLang="en-US" sz="3000" i="1">
                <a:latin typeface="Times New Roman" panose="02020603050405020304" pitchFamily="18" charset="0"/>
                <a:cs typeface="Times New Roman" panose="02020603050405020304" pitchFamily="18" charset="0"/>
              </a:rPr>
              <a:t>f</a:t>
            </a:r>
            <a:r>
              <a:rPr lang="en-US" altLang="en-US" sz="3000">
                <a:latin typeface="Times New Roman" panose="02020603050405020304" pitchFamily="18" charset="0"/>
                <a:cs typeface="Times New Roman" panose="02020603050405020304" pitchFamily="18" charset="0"/>
              </a:rPr>
              <a:t> is a continuous function on [</a:t>
            </a:r>
            <a:r>
              <a:rPr lang="en-US" altLang="en-US" sz="3000" i="1">
                <a:latin typeface="Times New Roman" panose="02020603050405020304" pitchFamily="18" charset="0"/>
                <a:cs typeface="Times New Roman" panose="02020603050405020304" pitchFamily="18" charset="0"/>
              </a:rPr>
              <a:t>a</a:t>
            </a:r>
            <a:r>
              <a:rPr lang="en-US" altLang="en-US" sz="3000">
                <a:latin typeface="Times New Roman" panose="02020603050405020304" pitchFamily="18" charset="0"/>
                <a:cs typeface="Times New Roman" panose="02020603050405020304" pitchFamily="18" charset="0"/>
              </a:rPr>
              <a:t>, </a:t>
            </a:r>
            <a:r>
              <a:rPr lang="en-US" altLang="en-US" sz="3000" i="1">
                <a:latin typeface="Times New Roman" panose="02020603050405020304" pitchFamily="18" charset="0"/>
                <a:cs typeface="Times New Roman" panose="02020603050405020304" pitchFamily="18" charset="0"/>
              </a:rPr>
              <a:t>b</a:t>
            </a:r>
            <a:r>
              <a:rPr lang="en-US" altLang="en-US" sz="3000">
                <a:latin typeface="Times New Roman" panose="02020603050405020304" pitchFamily="18" charset="0"/>
                <a:cs typeface="Times New Roman" panose="02020603050405020304" pitchFamily="18" charset="0"/>
              </a:rPr>
              <a:t>] and </a:t>
            </a:r>
            <a:r>
              <a:rPr lang="en-US" altLang="en-US" sz="3000" i="1">
                <a:latin typeface="Times New Roman" panose="02020603050405020304" pitchFamily="18" charset="0"/>
                <a:cs typeface="Times New Roman" panose="02020603050405020304" pitchFamily="18" charset="0"/>
              </a:rPr>
              <a:t>x</a:t>
            </a:r>
            <a:r>
              <a:rPr lang="en-US" altLang="en-US" sz="3000">
                <a:latin typeface="Times New Roman" panose="02020603050405020304" pitchFamily="18" charset="0"/>
                <a:cs typeface="Times New Roman" panose="02020603050405020304" pitchFamily="18" charset="0"/>
              </a:rPr>
              <a:t> varies between </a:t>
            </a:r>
            <a:r>
              <a:rPr lang="en-US" altLang="en-US" sz="3000" i="1">
                <a:latin typeface="Times New Roman" panose="02020603050405020304" pitchFamily="18" charset="0"/>
                <a:cs typeface="Times New Roman" panose="02020603050405020304" pitchFamily="18" charset="0"/>
              </a:rPr>
              <a:t>a</a:t>
            </a:r>
            <a:r>
              <a:rPr lang="en-US" altLang="en-US" sz="3000">
                <a:latin typeface="Times New Roman" panose="02020603050405020304" pitchFamily="18" charset="0"/>
                <a:cs typeface="Times New Roman" panose="02020603050405020304" pitchFamily="18" charset="0"/>
              </a:rPr>
              <a:t> and </a:t>
            </a:r>
            <a:r>
              <a:rPr lang="en-US" altLang="en-US" sz="3000" i="1">
                <a:latin typeface="Times New Roman" panose="02020603050405020304" pitchFamily="18" charset="0"/>
                <a:cs typeface="Times New Roman" panose="02020603050405020304" pitchFamily="18" charset="0"/>
              </a:rPr>
              <a:t>b</a:t>
            </a:r>
            <a:r>
              <a:rPr lang="en-US" altLang="en-US" sz="3000">
                <a:latin typeface="Times New Roman" panose="02020603050405020304" pitchFamily="18" charset="0"/>
                <a:cs typeface="Times New Roman" panose="02020603050405020304" pitchFamily="18" charset="0"/>
              </a:rPr>
              <a:t>. </a:t>
            </a:r>
          </a:p>
          <a:p>
            <a:pPr marL="0" indent="3175" eaLnBrk="1" hangingPunct="1">
              <a:lnSpc>
                <a:spcPct val="120000"/>
              </a:lnSpc>
              <a:spcBef>
                <a:spcPct val="35000"/>
              </a:spcBef>
              <a:buFontTx/>
              <a:buNone/>
              <a:defRPr/>
            </a:pPr>
            <a:endParaRPr lang="en-US" altLang="en-US" sz="3200">
              <a:solidFill>
                <a:srgbClr val="2913F5"/>
              </a:solidFill>
              <a:latin typeface="Times New Roman" panose="02020603050405020304" pitchFamily="18" charset="0"/>
              <a:cs typeface="Times New Roman" panose="02020603050405020304" pitchFamily="18" charset="0"/>
            </a:endParaRPr>
          </a:p>
        </p:txBody>
      </p:sp>
      <p:graphicFrame>
        <p:nvGraphicFramePr>
          <p:cNvPr id="3" name="Object 2">
            <a:extLst>
              <a:ext uri="{FF2B5EF4-FFF2-40B4-BE49-F238E27FC236}">
                <a16:creationId xmlns:a16="http://schemas.microsoft.com/office/drawing/2014/main" id="{626E468E-88E2-4E38-9EDC-722CD97AFFC7}"/>
              </a:ext>
            </a:extLst>
          </p:cNvPr>
          <p:cNvGraphicFramePr>
            <a:graphicFrameLocks noChangeAspect="1"/>
          </p:cNvGraphicFramePr>
          <p:nvPr>
            <p:extLst>
              <p:ext uri="{D42A27DB-BD31-4B8C-83A1-F6EECF244321}">
                <p14:modId xmlns:p14="http://schemas.microsoft.com/office/powerpoint/2010/main" val="3497116780"/>
              </p:ext>
            </p:extLst>
          </p:nvPr>
        </p:nvGraphicFramePr>
        <p:xfrm>
          <a:off x="1984917" y="2124425"/>
          <a:ext cx="2677706" cy="848055"/>
        </p:xfrm>
        <a:graphic>
          <a:graphicData uri="http://schemas.openxmlformats.org/presentationml/2006/ole">
            <mc:AlternateContent xmlns:mc="http://schemas.openxmlformats.org/markup-compatibility/2006">
              <mc:Choice xmlns:v="urn:schemas-microsoft-com:vml" Requires="v">
                <p:oleObj spid="_x0000_s75781" name="Equation" r:id="rId3" imgW="3087730" imgH="978441" progId="Equation.DSMT4">
                  <p:embed/>
                </p:oleObj>
              </mc:Choice>
              <mc:Fallback>
                <p:oleObj name="Equation" r:id="rId3" imgW="3087730" imgH="978441" progId="Equation.DSMT4">
                  <p:embed/>
                  <p:pic>
                    <p:nvPicPr>
                      <p:cNvPr id="0" name=""/>
                      <p:cNvPicPr/>
                      <p:nvPr/>
                    </p:nvPicPr>
                    <p:blipFill>
                      <a:blip r:embed="rId4"/>
                      <a:stretch>
                        <a:fillRect/>
                      </a:stretch>
                    </p:blipFill>
                    <p:spPr>
                      <a:xfrm>
                        <a:off x="1984917" y="2124425"/>
                        <a:ext cx="2677706" cy="848055"/>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74F36A3-D527-4EA6-96C7-71EB9D3287BD}"/>
              </a:ext>
            </a:extLst>
          </p:cNvPr>
          <p:cNvPicPr>
            <a:picLocks noChangeAspect="1"/>
          </p:cNvPicPr>
          <p:nvPr/>
        </p:nvPicPr>
        <p:blipFill>
          <a:blip r:embed="rId5"/>
          <a:stretch>
            <a:fillRect/>
          </a:stretch>
        </p:blipFill>
        <p:spPr>
          <a:xfrm>
            <a:off x="3523785" y="3590693"/>
            <a:ext cx="6287445" cy="3178096"/>
          </a:xfrm>
          <a:prstGeom prst="rect">
            <a:avLst/>
          </a:prstGeom>
        </p:spPr>
      </p:pic>
    </p:spTree>
    <p:extLst>
      <p:ext uri="{BB962C8B-B14F-4D97-AF65-F5344CB8AC3E}">
        <p14:creationId xmlns:p14="http://schemas.microsoft.com/office/powerpoint/2010/main" val="3419475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3"/>
            <a:ext cx="8822473" cy="727694"/>
          </a:xfrm>
        </p:spPr>
        <p:txBody>
          <a:bodyPr>
            <a:normAutofit/>
          </a:bodyPr>
          <a:lstStyle/>
          <a:p>
            <a:pPr algn="ctr"/>
            <a:r>
              <a:rPr lang="en-US" altLang="en-US" b="1">
                <a:solidFill>
                  <a:srgbClr val="FF00FF"/>
                </a:solidFill>
                <a:latin typeface="Times New Roman" panose="02020603050405020304" pitchFamily="18" charset="0"/>
                <a:cs typeface="Times New Roman" panose="02020603050405020304" pitchFamily="18" charset="0"/>
              </a:rPr>
              <a:t>FTC</a:t>
            </a:r>
            <a:endParaRPr lang="en-US" b="1">
              <a:solidFill>
                <a:srgbClr val="FF00FF"/>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352A0DF1-E6B8-45D8-8D22-7B25EE1BDB6C}"/>
              </a:ext>
            </a:extLst>
          </p:cNvPr>
          <p:cNvSpPr>
            <a:spLocks noGrp="1"/>
          </p:cNvSpPr>
          <p:nvPr>
            <p:ph idx="1"/>
          </p:nvPr>
        </p:nvSpPr>
        <p:spPr>
          <a:xfrm>
            <a:off x="367990" y="970158"/>
            <a:ext cx="11718089" cy="5798632"/>
          </a:xfrm>
        </p:spPr>
        <p:txBody>
          <a:bodyPr>
            <a:normAutofit/>
          </a:bodyPr>
          <a:lstStyle/>
          <a:p>
            <a:pPr marL="0" indent="3175" eaLnBrk="1" hangingPunct="1">
              <a:spcBef>
                <a:spcPts val="600"/>
              </a:spcBef>
              <a:spcAft>
                <a:spcPts val="600"/>
              </a:spcAft>
              <a:buFontTx/>
              <a:buNone/>
            </a:pPr>
            <a:r>
              <a:rPr lang="en-US" altLang="en-US">
                <a:latin typeface="Times New Roman" panose="02020603050405020304" pitchFamily="18" charset="0"/>
                <a:cs typeface="Times New Roman" panose="02020603050405020304" pitchFamily="18" charset="0"/>
              </a:rPr>
              <a:t>To see </a:t>
            </a:r>
            <a:r>
              <a:rPr lang="en-US" altLang="en-US" sz="3200">
                <a:latin typeface="Times New Roman" panose="02020603050405020304" pitchFamily="18" charset="0"/>
                <a:cs typeface="Times New Roman" panose="02020603050405020304" pitchFamily="18" charset="0"/>
              </a:rPr>
              <a:t>why this might be generally true, we consider a continuous function </a:t>
            </a:r>
            <a:r>
              <a:rPr lang="en-US" altLang="en-US" sz="3200" i="1">
                <a:latin typeface="Times New Roman" panose="02020603050405020304" pitchFamily="18" charset="0"/>
                <a:cs typeface="Times New Roman" panose="02020603050405020304" pitchFamily="18" charset="0"/>
              </a:rPr>
              <a:t>f</a:t>
            </a:r>
            <a:r>
              <a:rPr lang="en-US" altLang="en-US" sz="3200">
                <a:latin typeface="Times New Roman" panose="02020603050405020304" pitchFamily="18" charset="0"/>
                <a:cs typeface="Times New Roman" panose="02020603050405020304" pitchFamily="18" charset="0"/>
              </a:rPr>
              <a:t> with </a:t>
            </a:r>
            <a:r>
              <a:rPr lang="en-US" altLang="en-US" sz="3200" i="1">
                <a:latin typeface="Times New Roman" panose="02020603050405020304" pitchFamily="18" charset="0"/>
                <a:cs typeface="Times New Roman" panose="02020603050405020304" pitchFamily="18" charset="0"/>
              </a:rPr>
              <a:t>f</a:t>
            </a:r>
            <a:r>
              <a:rPr lang="en-US" altLang="en-US" sz="3200">
                <a:latin typeface="Times New Roman" panose="02020603050405020304" pitchFamily="18" charset="0"/>
                <a:cs typeface="Times New Roman" panose="02020603050405020304" pitchFamily="18" charset="0"/>
              </a:rPr>
              <a:t>(</a:t>
            </a:r>
            <a:r>
              <a:rPr lang="en-US" altLang="en-US" sz="3200" i="1">
                <a:latin typeface="Times New Roman" panose="02020603050405020304" pitchFamily="18" charset="0"/>
                <a:cs typeface="Times New Roman" panose="02020603050405020304" pitchFamily="18" charset="0"/>
              </a:rPr>
              <a:t>x</a:t>
            </a:r>
            <a:r>
              <a:rPr lang="en-US" altLang="en-US" sz="3200">
                <a:latin typeface="Times New Roman" panose="02020603050405020304" pitchFamily="18" charset="0"/>
                <a:cs typeface="Times New Roman" panose="02020603050405020304" pitchFamily="18" charset="0"/>
              </a:rPr>
              <a:t>) ≥ 0.</a:t>
            </a:r>
            <a:r>
              <a:rPr lang="en-US" altLang="en-US" sz="4000">
                <a:latin typeface="Times New Roman" panose="02020603050405020304" pitchFamily="18" charset="0"/>
                <a:cs typeface="Times New Roman" panose="02020603050405020304" pitchFamily="18" charset="0"/>
              </a:rPr>
              <a:t> </a:t>
            </a:r>
            <a:endParaRPr lang="en-US" altLang="en-US">
              <a:latin typeface="Times New Roman" panose="02020603050405020304" pitchFamily="18" charset="0"/>
              <a:cs typeface="Times New Roman" panose="02020603050405020304" pitchFamily="18" charset="0"/>
            </a:endParaRPr>
          </a:p>
          <a:p>
            <a:pPr lvl="1" eaLnBrk="1" hangingPunct="1">
              <a:lnSpc>
                <a:spcPct val="100000"/>
              </a:lnSpc>
              <a:spcBef>
                <a:spcPts val="1200"/>
              </a:spcBef>
              <a:spcAft>
                <a:spcPts val="1200"/>
              </a:spcAft>
            </a:pPr>
            <a:r>
              <a:rPr lang="en-US" altLang="en-US" sz="2800">
                <a:latin typeface="Times New Roman" panose="02020603050405020304" pitchFamily="18" charset="0"/>
                <a:cs typeface="Times New Roman" panose="02020603050405020304" pitchFamily="18" charset="0"/>
              </a:rPr>
              <a:t>Then,                             can be interpreted as the area under the graph of </a:t>
            </a:r>
            <a:r>
              <a:rPr lang="en-US" altLang="en-US" sz="2800" i="1">
                <a:latin typeface="Times New Roman" panose="02020603050405020304" pitchFamily="18" charset="0"/>
                <a:cs typeface="Times New Roman" panose="02020603050405020304" pitchFamily="18" charset="0"/>
              </a:rPr>
              <a:t>f</a:t>
            </a:r>
            <a:r>
              <a:rPr lang="en-US" altLang="en-US" sz="2800">
                <a:latin typeface="Times New Roman" panose="02020603050405020304" pitchFamily="18" charset="0"/>
                <a:cs typeface="Times New Roman" panose="02020603050405020304" pitchFamily="18" charset="0"/>
              </a:rPr>
              <a:t> from </a:t>
            </a:r>
            <a:r>
              <a:rPr lang="en-US" altLang="en-US" sz="2800" i="1">
                <a:latin typeface="Times New Roman" panose="02020603050405020304" pitchFamily="18" charset="0"/>
                <a:cs typeface="Times New Roman" panose="02020603050405020304" pitchFamily="18" charset="0"/>
              </a:rPr>
              <a:t>a</a:t>
            </a:r>
            <a:r>
              <a:rPr lang="en-US" altLang="en-US" sz="2800">
                <a:latin typeface="Times New Roman" panose="02020603050405020304" pitchFamily="18" charset="0"/>
                <a:cs typeface="Times New Roman" panose="02020603050405020304" pitchFamily="18" charset="0"/>
              </a:rPr>
              <a:t> to </a:t>
            </a:r>
            <a:r>
              <a:rPr lang="en-US" altLang="en-US" sz="2800" i="1">
                <a:latin typeface="Times New Roman" panose="02020603050405020304" pitchFamily="18" charset="0"/>
                <a:cs typeface="Times New Roman" panose="02020603050405020304" pitchFamily="18" charset="0"/>
              </a:rPr>
              <a:t>x.</a:t>
            </a:r>
            <a:endParaRPr lang="en-US" altLang="en-US" sz="2800">
              <a:latin typeface="Times New Roman" panose="02020603050405020304" pitchFamily="18" charset="0"/>
              <a:cs typeface="Times New Roman" panose="02020603050405020304" pitchFamily="18" charset="0"/>
            </a:endParaRPr>
          </a:p>
          <a:p>
            <a:pPr marL="0" indent="3175" eaLnBrk="1" hangingPunct="1">
              <a:lnSpc>
                <a:spcPct val="120000"/>
              </a:lnSpc>
              <a:spcBef>
                <a:spcPct val="35000"/>
              </a:spcBef>
              <a:buFontTx/>
              <a:buNone/>
              <a:defRPr/>
            </a:pPr>
            <a:endParaRPr lang="en-US" altLang="en-US" sz="3200">
              <a:solidFill>
                <a:srgbClr val="2913F5"/>
              </a:solidFill>
              <a:latin typeface="Times New Roman" panose="02020603050405020304" pitchFamily="18" charset="0"/>
              <a:cs typeface="Times New Roman" panose="02020603050405020304" pitchFamily="18" charset="0"/>
            </a:endParaRPr>
          </a:p>
        </p:txBody>
      </p:sp>
      <p:graphicFrame>
        <p:nvGraphicFramePr>
          <p:cNvPr id="3" name="Object 2">
            <a:extLst>
              <a:ext uri="{FF2B5EF4-FFF2-40B4-BE49-F238E27FC236}">
                <a16:creationId xmlns:a16="http://schemas.microsoft.com/office/drawing/2014/main" id="{626E468E-88E2-4E38-9EDC-722CD97AFFC7}"/>
              </a:ext>
            </a:extLst>
          </p:cNvPr>
          <p:cNvGraphicFramePr>
            <a:graphicFrameLocks noChangeAspect="1"/>
          </p:cNvGraphicFramePr>
          <p:nvPr>
            <p:extLst>
              <p:ext uri="{D42A27DB-BD31-4B8C-83A1-F6EECF244321}">
                <p14:modId xmlns:p14="http://schemas.microsoft.com/office/powerpoint/2010/main" val="1487219070"/>
              </p:ext>
            </p:extLst>
          </p:nvPr>
        </p:nvGraphicFramePr>
        <p:xfrm>
          <a:off x="1996068" y="2064726"/>
          <a:ext cx="2564782" cy="812290"/>
        </p:xfrm>
        <a:graphic>
          <a:graphicData uri="http://schemas.openxmlformats.org/presentationml/2006/ole">
            <mc:AlternateContent xmlns:mc="http://schemas.openxmlformats.org/markup-compatibility/2006">
              <mc:Choice xmlns:v="urn:schemas-microsoft-com:vml" Requires="v">
                <p:oleObj spid="_x0000_s76805" name="Equation" r:id="rId3" imgW="3087730" imgH="978441" progId="Equation.DSMT4">
                  <p:embed/>
                </p:oleObj>
              </mc:Choice>
              <mc:Fallback>
                <p:oleObj name="Equation" r:id="rId3" imgW="3087730" imgH="978441" progId="Equation.DSMT4">
                  <p:embed/>
                  <p:pic>
                    <p:nvPicPr>
                      <p:cNvPr id="3" name="Object 2">
                        <a:extLst>
                          <a:ext uri="{FF2B5EF4-FFF2-40B4-BE49-F238E27FC236}">
                            <a16:creationId xmlns:a16="http://schemas.microsoft.com/office/drawing/2014/main" id="{626E468E-88E2-4E38-9EDC-722CD97AFFC7}"/>
                          </a:ext>
                        </a:extLst>
                      </p:cNvPr>
                      <p:cNvPicPr/>
                      <p:nvPr/>
                    </p:nvPicPr>
                    <p:blipFill>
                      <a:blip r:embed="rId4"/>
                      <a:stretch>
                        <a:fillRect/>
                      </a:stretch>
                    </p:blipFill>
                    <p:spPr>
                      <a:xfrm>
                        <a:off x="1996068" y="2064726"/>
                        <a:ext cx="2564782" cy="812290"/>
                      </a:xfrm>
                      <a:prstGeom prst="rect">
                        <a:avLst/>
                      </a:prstGeom>
                    </p:spPr>
                  </p:pic>
                </p:oleObj>
              </mc:Fallback>
            </mc:AlternateContent>
          </a:graphicData>
        </a:graphic>
      </p:graphicFrame>
      <p:pic>
        <p:nvPicPr>
          <p:cNvPr id="4" name="Picture 3">
            <a:extLst>
              <a:ext uri="{FF2B5EF4-FFF2-40B4-BE49-F238E27FC236}">
                <a16:creationId xmlns:a16="http://schemas.microsoft.com/office/drawing/2014/main" id="{574F36A3-D527-4EA6-96C7-71EB9D3287BD}"/>
              </a:ext>
            </a:extLst>
          </p:cNvPr>
          <p:cNvPicPr>
            <a:picLocks noChangeAspect="1"/>
          </p:cNvPicPr>
          <p:nvPr/>
        </p:nvPicPr>
        <p:blipFill>
          <a:blip r:embed="rId5"/>
          <a:stretch>
            <a:fillRect/>
          </a:stretch>
        </p:blipFill>
        <p:spPr>
          <a:xfrm>
            <a:off x="3523785" y="3590693"/>
            <a:ext cx="6287445" cy="3178096"/>
          </a:xfrm>
          <a:prstGeom prst="rect">
            <a:avLst/>
          </a:prstGeom>
        </p:spPr>
      </p:pic>
    </p:spTree>
    <p:extLst>
      <p:ext uri="{BB962C8B-B14F-4D97-AF65-F5344CB8AC3E}">
        <p14:creationId xmlns:p14="http://schemas.microsoft.com/office/powerpoint/2010/main" val="132629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b="1">
                <a:solidFill>
                  <a:srgbClr val="FF00FF"/>
                </a:solidFill>
                <a:latin typeface="Times New Roman" panose="02020603050405020304" pitchFamily="18" charset="0"/>
                <a:cs typeface="Times New Roman" panose="02020603050405020304" pitchFamily="18" charset="0"/>
              </a:rPr>
              <a:t>AREA PROBLEM</a:t>
            </a:r>
          </a:p>
        </p:txBody>
      </p:sp>
      <p:sp>
        <p:nvSpPr>
          <p:cNvPr id="3" name="Content Placeholder 2">
            <a:extLst>
              <a:ext uri="{FF2B5EF4-FFF2-40B4-BE49-F238E27FC236}">
                <a16:creationId xmlns:a16="http://schemas.microsoft.com/office/drawing/2014/main" id="{983E3D93-C91D-4F2E-AF6E-D648C0E086A8}"/>
              </a:ext>
            </a:extLst>
          </p:cNvPr>
          <p:cNvSpPr>
            <a:spLocks noGrp="1"/>
          </p:cNvSpPr>
          <p:nvPr>
            <p:ph idx="1"/>
          </p:nvPr>
        </p:nvSpPr>
        <p:spPr>
          <a:xfrm>
            <a:off x="524106" y="1349298"/>
            <a:ext cx="5765181" cy="4827665"/>
          </a:xfrm>
        </p:spPr>
        <p:txBody>
          <a:bodyPr>
            <a:normAutofit/>
          </a:bodyPr>
          <a:lstStyle/>
          <a:p>
            <a:pPr marL="0" indent="3175" eaLnBrk="1" hangingPunct="1">
              <a:buFontTx/>
              <a:buNone/>
            </a:pPr>
            <a:r>
              <a:rPr lang="en-US" altLang="en-US" sz="3200">
                <a:solidFill>
                  <a:srgbClr val="2913F5"/>
                </a:solidFill>
                <a:latin typeface="Times New Roman" panose="02020603050405020304" pitchFamily="18" charset="0"/>
                <a:cs typeface="Times New Roman" panose="02020603050405020304" pitchFamily="18" charset="0"/>
              </a:rPr>
              <a:t>We begin by attempting to solve the area problem: </a:t>
            </a:r>
          </a:p>
          <a:p>
            <a:pPr marL="0" indent="3175" eaLnBrk="1" hangingPunct="1">
              <a:buFontTx/>
              <a:buNone/>
            </a:pPr>
            <a:r>
              <a:rPr lang="en-US" altLang="en-US" sz="3200">
                <a:solidFill>
                  <a:srgbClr val="AD13AD"/>
                </a:solidFill>
                <a:latin typeface="Times New Roman" panose="02020603050405020304" pitchFamily="18" charset="0"/>
                <a:cs typeface="Times New Roman" panose="02020603050405020304" pitchFamily="18" charset="0"/>
              </a:rPr>
              <a:t>Find the area of the region </a:t>
            </a:r>
            <a:r>
              <a:rPr lang="en-US" altLang="en-US" sz="3200" i="1">
                <a:solidFill>
                  <a:srgbClr val="AD13AD"/>
                </a:solidFill>
                <a:latin typeface="Times New Roman" panose="02020603050405020304" pitchFamily="18" charset="0"/>
                <a:cs typeface="Times New Roman" panose="02020603050405020304" pitchFamily="18" charset="0"/>
              </a:rPr>
              <a:t>S</a:t>
            </a:r>
            <a:r>
              <a:rPr lang="en-US" altLang="en-US" sz="3200">
                <a:solidFill>
                  <a:srgbClr val="AD13AD"/>
                </a:solidFill>
                <a:latin typeface="Times New Roman" panose="02020603050405020304" pitchFamily="18" charset="0"/>
                <a:cs typeface="Times New Roman" panose="02020603050405020304" pitchFamily="18" charset="0"/>
              </a:rPr>
              <a:t> that lies under the curve </a:t>
            </a:r>
            <a:r>
              <a:rPr lang="en-US" altLang="en-US" sz="3200" i="1">
                <a:solidFill>
                  <a:srgbClr val="AD13AD"/>
                </a:solidFill>
                <a:latin typeface="Times New Roman" panose="02020603050405020304" pitchFamily="18" charset="0"/>
                <a:cs typeface="Times New Roman" panose="02020603050405020304" pitchFamily="18" charset="0"/>
              </a:rPr>
              <a:t>y</a:t>
            </a:r>
            <a:r>
              <a:rPr lang="en-US" altLang="en-US" sz="3200">
                <a:solidFill>
                  <a:srgbClr val="AD13AD"/>
                </a:solidFill>
                <a:latin typeface="Times New Roman" panose="02020603050405020304" pitchFamily="18" charset="0"/>
                <a:cs typeface="Times New Roman" panose="02020603050405020304" pitchFamily="18" charset="0"/>
              </a:rPr>
              <a:t> = </a:t>
            </a:r>
            <a:r>
              <a:rPr lang="en-US" altLang="en-US" sz="3200" i="1">
                <a:solidFill>
                  <a:srgbClr val="AD13AD"/>
                </a:solidFill>
                <a:latin typeface="Times New Roman" panose="02020603050405020304" pitchFamily="18" charset="0"/>
                <a:cs typeface="Times New Roman" panose="02020603050405020304" pitchFamily="18" charset="0"/>
              </a:rPr>
              <a:t>f </a:t>
            </a:r>
            <a:r>
              <a:rPr lang="en-US" altLang="en-US" sz="3200">
                <a:solidFill>
                  <a:srgbClr val="AD13AD"/>
                </a:solidFill>
                <a:latin typeface="Times New Roman" panose="02020603050405020304" pitchFamily="18" charset="0"/>
                <a:cs typeface="Times New Roman" panose="02020603050405020304" pitchFamily="18" charset="0"/>
              </a:rPr>
              <a:t>(</a:t>
            </a:r>
            <a:r>
              <a:rPr lang="en-US" altLang="en-US" sz="3200" i="1">
                <a:solidFill>
                  <a:srgbClr val="AD13AD"/>
                </a:solidFill>
                <a:latin typeface="Times New Roman" panose="02020603050405020304" pitchFamily="18" charset="0"/>
                <a:cs typeface="Times New Roman" panose="02020603050405020304" pitchFamily="18" charset="0"/>
              </a:rPr>
              <a:t>x</a:t>
            </a:r>
            <a:r>
              <a:rPr lang="en-US" altLang="en-US" sz="3200">
                <a:solidFill>
                  <a:srgbClr val="AD13AD"/>
                </a:solidFill>
                <a:latin typeface="Times New Roman" panose="02020603050405020304" pitchFamily="18" charset="0"/>
                <a:cs typeface="Times New Roman" panose="02020603050405020304" pitchFamily="18" charset="0"/>
              </a:rPr>
              <a:t>) from </a:t>
            </a:r>
            <a:r>
              <a:rPr lang="en-US" altLang="en-US" sz="3200" i="1">
                <a:solidFill>
                  <a:srgbClr val="AD13AD"/>
                </a:solidFill>
                <a:latin typeface="Times New Roman" panose="02020603050405020304" pitchFamily="18" charset="0"/>
                <a:cs typeface="Times New Roman" panose="02020603050405020304" pitchFamily="18" charset="0"/>
              </a:rPr>
              <a:t>a</a:t>
            </a:r>
            <a:r>
              <a:rPr lang="en-US" altLang="en-US" sz="3200">
                <a:solidFill>
                  <a:srgbClr val="AD13AD"/>
                </a:solidFill>
                <a:latin typeface="Times New Roman" panose="02020603050405020304" pitchFamily="18" charset="0"/>
                <a:cs typeface="Times New Roman" panose="02020603050405020304" pitchFamily="18" charset="0"/>
              </a:rPr>
              <a:t> to </a:t>
            </a:r>
            <a:r>
              <a:rPr lang="en-US" altLang="en-US" sz="3200" i="1">
                <a:solidFill>
                  <a:srgbClr val="AD13AD"/>
                </a:solidFill>
                <a:latin typeface="Times New Roman" panose="02020603050405020304" pitchFamily="18" charset="0"/>
                <a:cs typeface="Times New Roman" panose="02020603050405020304" pitchFamily="18" charset="0"/>
              </a:rPr>
              <a:t>b</a:t>
            </a:r>
            <a:r>
              <a:rPr lang="en-US" altLang="en-US" sz="3200">
                <a:solidFill>
                  <a:srgbClr val="AD13AD"/>
                </a:solidFill>
                <a:latin typeface="Times New Roman" panose="02020603050405020304" pitchFamily="18" charset="0"/>
                <a:cs typeface="Times New Roman" panose="02020603050405020304" pitchFamily="18" charset="0"/>
              </a:rPr>
              <a:t> ?</a:t>
            </a:r>
          </a:p>
          <a:p>
            <a:pPr marL="0" indent="3175" algn="just" eaLnBrk="1" hangingPunct="1">
              <a:buFontTx/>
              <a:buNone/>
            </a:pPr>
            <a:endParaRPr lang="en-US" altLang="en-US" sz="32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F36FE46-BF8D-4A07-B3E0-B734B672CBD0}"/>
              </a:ext>
            </a:extLst>
          </p:cNvPr>
          <p:cNvPicPr>
            <a:picLocks noChangeAspect="1"/>
          </p:cNvPicPr>
          <p:nvPr/>
        </p:nvPicPr>
        <p:blipFill>
          <a:blip r:embed="rId2"/>
          <a:stretch>
            <a:fillRect/>
          </a:stretch>
        </p:blipFill>
        <p:spPr>
          <a:xfrm>
            <a:off x="6129453" y="1429602"/>
            <a:ext cx="5911934" cy="4945838"/>
          </a:xfrm>
          <a:prstGeom prst="rect">
            <a:avLst/>
          </a:prstGeom>
        </p:spPr>
      </p:pic>
    </p:spTree>
    <p:extLst>
      <p:ext uri="{BB962C8B-B14F-4D97-AF65-F5344CB8AC3E}">
        <p14:creationId xmlns:p14="http://schemas.microsoft.com/office/powerpoint/2010/main" val="1334785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3"/>
            <a:ext cx="8822473" cy="727694"/>
          </a:xfrm>
        </p:spPr>
        <p:txBody>
          <a:bodyPr>
            <a:normAutofit/>
          </a:bodyPr>
          <a:lstStyle/>
          <a:p>
            <a:pPr algn="ctr"/>
            <a:r>
              <a:rPr lang="en-US" altLang="en-US" b="1">
                <a:solidFill>
                  <a:srgbClr val="FF00FF"/>
                </a:solidFill>
                <a:latin typeface="Times New Roman" panose="02020603050405020304" pitchFamily="18" charset="0"/>
                <a:cs typeface="Times New Roman" panose="02020603050405020304" pitchFamily="18" charset="0"/>
              </a:rPr>
              <a:t>FTC</a:t>
            </a:r>
            <a:endParaRPr lang="en-US" b="1">
              <a:solidFill>
                <a:srgbClr val="FF00FF"/>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352A0DF1-E6B8-45D8-8D22-7B25EE1BDB6C}"/>
              </a:ext>
            </a:extLst>
          </p:cNvPr>
          <p:cNvSpPr>
            <a:spLocks noGrp="1"/>
          </p:cNvSpPr>
          <p:nvPr>
            <p:ph idx="1"/>
          </p:nvPr>
        </p:nvSpPr>
        <p:spPr>
          <a:xfrm>
            <a:off x="367991" y="970158"/>
            <a:ext cx="11318488" cy="5798632"/>
          </a:xfrm>
        </p:spPr>
        <p:txBody>
          <a:bodyPr>
            <a:normAutofit/>
          </a:bodyPr>
          <a:lstStyle/>
          <a:p>
            <a:pPr marL="0" indent="3175" eaLnBrk="1" hangingPunct="1">
              <a:lnSpc>
                <a:spcPct val="100000"/>
              </a:lnSpc>
              <a:buFontTx/>
              <a:buNone/>
            </a:pPr>
            <a:r>
              <a:rPr lang="en-US" altLang="en-US" sz="3600">
                <a:latin typeface="Times New Roman" panose="02020603050405020304" pitchFamily="18" charset="0"/>
                <a:cs typeface="Times New Roman" panose="02020603050405020304" pitchFamily="18" charset="0"/>
              </a:rPr>
              <a:t>To compute </a:t>
            </a:r>
            <a:r>
              <a:rPr lang="en-US" altLang="en-US" sz="3600" i="1">
                <a:latin typeface="Times New Roman" panose="02020603050405020304" pitchFamily="18" charset="0"/>
                <a:cs typeface="Times New Roman" panose="02020603050405020304" pitchFamily="18" charset="0"/>
              </a:rPr>
              <a:t>g</a:t>
            </a:r>
            <a:r>
              <a:rPr lang="en-US" altLang="en-US" sz="3600">
                <a:latin typeface="Times New Roman" panose="02020603050405020304" pitchFamily="18" charset="0"/>
                <a:cs typeface="Times New Roman" panose="02020603050405020304" pitchFamily="18" charset="0"/>
              </a:rPr>
              <a:t>’(</a:t>
            </a:r>
            <a:r>
              <a:rPr lang="en-US" altLang="en-US" sz="3600" i="1">
                <a:latin typeface="Times New Roman" panose="02020603050405020304" pitchFamily="18" charset="0"/>
                <a:cs typeface="Times New Roman" panose="02020603050405020304" pitchFamily="18" charset="0"/>
              </a:rPr>
              <a:t>x</a:t>
            </a:r>
            <a:r>
              <a:rPr lang="en-US" altLang="en-US" sz="3600">
                <a:latin typeface="Times New Roman" panose="02020603050405020304" pitchFamily="18" charset="0"/>
                <a:cs typeface="Times New Roman" panose="02020603050405020304" pitchFamily="18" charset="0"/>
              </a:rPr>
              <a:t>) from the definition of derivative, </a:t>
            </a:r>
            <a:br>
              <a:rPr lang="en-US" altLang="en-US" sz="3600">
                <a:latin typeface="Times New Roman" panose="02020603050405020304" pitchFamily="18" charset="0"/>
                <a:cs typeface="Times New Roman" panose="02020603050405020304" pitchFamily="18" charset="0"/>
              </a:rPr>
            </a:br>
            <a:r>
              <a:rPr lang="en-US" altLang="en-US" sz="3600">
                <a:latin typeface="Times New Roman" panose="02020603050405020304" pitchFamily="18" charset="0"/>
                <a:cs typeface="Times New Roman" panose="02020603050405020304" pitchFamily="18" charset="0"/>
              </a:rPr>
              <a:t>we first observe that, for </a:t>
            </a:r>
            <a:r>
              <a:rPr lang="en-US" altLang="en-US" sz="3600" i="1">
                <a:latin typeface="Times New Roman" panose="02020603050405020304" pitchFamily="18" charset="0"/>
                <a:cs typeface="Times New Roman" panose="02020603050405020304" pitchFamily="18" charset="0"/>
              </a:rPr>
              <a:t>h</a:t>
            </a:r>
            <a:r>
              <a:rPr lang="en-US" altLang="en-US" sz="3600">
                <a:latin typeface="Times New Roman" panose="02020603050405020304" pitchFamily="18" charset="0"/>
                <a:cs typeface="Times New Roman" panose="02020603050405020304" pitchFamily="18" charset="0"/>
              </a:rPr>
              <a:t> &gt; 0, </a:t>
            </a:r>
            <a:br>
              <a:rPr lang="en-US" altLang="en-US" sz="3600">
                <a:latin typeface="Times New Roman" panose="02020603050405020304" pitchFamily="18" charset="0"/>
                <a:cs typeface="Times New Roman" panose="02020603050405020304" pitchFamily="18" charset="0"/>
              </a:rPr>
            </a:br>
            <a:r>
              <a:rPr lang="en-US" altLang="en-US" sz="3600" i="1">
                <a:latin typeface="Times New Roman" panose="02020603050405020304" pitchFamily="18" charset="0"/>
                <a:cs typeface="Times New Roman" panose="02020603050405020304" pitchFamily="18" charset="0"/>
              </a:rPr>
              <a:t>g</a:t>
            </a:r>
            <a:r>
              <a:rPr lang="en-US" altLang="en-US" sz="3600">
                <a:latin typeface="Times New Roman" panose="02020603050405020304" pitchFamily="18" charset="0"/>
                <a:cs typeface="Times New Roman" panose="02020603050405020304" pitchFamily="18" charset="0"/>
              </a:rPr>
              <a:t>(</a:t>
            </a:r>
            <a:r>
              <a:rPr lang="en-US" altLang="en-US" sz="3600" i="1">
                <a:latin typeface="Times New Roman" panose="02020603050405020304" pitchFamily="18" charset="0"/>
                <a:cs typeface="Times New Roman" panose="02020603050405020304" pitchFamily="18" charset="0"/>
              </a:rPr>
              <a:t>x</a:t>
            </a:r>
            <a:r>
              <a:rPr lang="en-US" altLang="en-US" sz="3600">
                <a:latin typeface="Times New Roman" panose="02020603050405020304" pitchFamily="18" charset="0"/>
                <a:cs typeface="Times New Roman" panose="02020603050405020304" pitchFamily="18" charset="0"/>
              </a:rPr>
              <a:t> + </a:t>
            </a:r>
            <a:r>
              <a:rPr lang="en-US" altLang="en-US" sz="3600" i="1">
                <a:latin typeface="Times New Roman" panose="02020603050405020304" pitchFamily="18" charset="0"/>
                <a:cs typeface="Times New Roman" panose="02020603050405020304" pitchFamily="18" charset="0"/>
              </a:rPr>
              <a:t>h</a:t>
            </a:r>
            <a:r>
              <a:rPr lang="en-US" altLang="en-US" sz="3600">
                <a:latin typeface="Times New Roman" panose="02020603050405020304" pitchFamily="18" charset="0"/>
                <a:cs typeface="Times New Roman" panose="02020603050405020304" pitchFamily="18" charset="0"/>
              </a:rPr>
              <a:t>) – </a:t>
            </a:r>
            <a:r>
              <a:rPr lang="en-US" altLang="en-US" sz="3600" i="1">
                <a:latin typeface="Times New Roman" panose="02020603050405020304" pitchFamily="18" charset="0"/>
                <a:cs typeface="Times New Roman" panose="02020603050405020304" pitchFamily="18" charset="0"/>
              </a:rPr>
              <a:t>g</a:t>
            </a:r>
            <a:r>
              <a:rPr lang="en-US" altLang="en-US" sz="3600">
                <a:latin typeface="Times New Roman" panose="02020603050405020304" pitchFamily="18" charset="0"/>
                <a:cs typeface="Times New Roman" panose="02020603050405020304" pitchFamily="18" charset="0"/>
              </a:rPr>
              <a:t>(</a:t>
            </a:r>
            <a:r>
              <a:rPr lang="en-US" altLang="en-US" sz="3600" i="1">
                <a:latin typeface="Times New Roman" panose="02020603050405020304" pitchFamily="18" charset="0"/>
                <a:cs typeface="Times New Roman" panose="02020603050405020304" pitchFamily="18" charset="0"/>
              </a:rPr>
              <a:t>x</a:t>
            </a:r>
            <a:r>
              <a:rPr lang="en-US" altLang="en-US" sz="3600">
                <a:latin typeface="Times New Roman" panose="02020603050405020304" pitchFamily="18" charset="0"/>
                <a:cs typeface="Times New Roman" panose="02020603050405020304" pitchFamily="18" charset="0"/>
              </a:rPr>
              <a:t>) is obtained by subtracting areas.</a:t>
            </a:r>
            <a:endParaRPr lang="en-US" altLang="en-US" sz="3200">
              <a:latin typeface="Times New Roman" panose="02020603050405020304" pitchFamily="18" charset="0"/>
              <a:cs typeface="Times New Roman" panose="02020603050405020304" pitchFamily="18" charset="0"/>
            </a:endParaRPr>
          </a:p>
          <a:p>
            <a:pPr lvl="1" eaLnBrk="1" hangingPunct="1">
              <a:lnSpc>
                <a:spcPct val="100000"/>
              </a:lnSpc>
            </a:pPr>
            <a:r>
              <a:rPr lang="en-US" altLang="en-US" sz="3200">
                <a:latin typeface="Times New Roman" panose="02020603050405020304" pitchFamily="18" charset="0"/>
                <a:cs typeface="Times New Roman" panose="02020603050405020304" pitchFamily="18" charset="0"/>
              </a:rPr>
              <a:t>It is the area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under the graph </a:t>
            </a:r>
            <a:br>
              <a:rPr lang="en-US" altLang="en-US" sz="3200">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of </a:t>
            </a:r>
            <a:r>
              <a:rPr lang="en-US" altLang="en-US" sz="3200" i="1">
                <a:latin typeface="Times New Roman" panose="02020603050405020304" pitchFamily="18" charset="0"/>
                <a:cs typeface="Times New Roman" panose="02020603050405020304" pitchFamily="18" charset="0"/>
              </a:rPr>
              <a:t>f</a:t>
            </a:r>
            <a:r>
              <a:rPr lang="en-US" altLang="en-US" sz="3200">
                <a:latin typeface="Times New Roman" panose="02020603050405020304" pitchFamily="18" charset="0"/>
                <a:cs typeface="Times New Roman" panose="02020603050405020304" pitchFamily="18" charset="0"/>
              </a:rPr>
              <a:t> from </a:t>
            </a:r>
            <a:r>
              <a:rPr lang="en-US" altLang="en-US" sz="3200" i="1">
                <a:latin typeface="Times New Roman" panose="02020603050405020304" pitchFamily="18" charset="0"/>
                <a:cs typeface="Times New Roman" panose="02020603050405020304" pitchFamily="18" charset="0"/>
              </a:rPr>
              <a:t>x</a:t>
            </a:r>
            <a:r>
              <a:rPr lang="en-US" altLang="en-US" sz="3200">
                <a:latin typeface="Times New Roman" panose="02020603050405020304" pitchFamily="18" charset="0"/>
                <a:cs typeface="Times New Roman" panose="02020603050405020304" pitchFamily="18" charset="0"/>
              </a:rPr>
              <a:t> to </a:t>
            </a:r>
            <a:r>
              <a:rPr lang="en-US" altLang="en-US" sz="3200" i="1">
                <a:latin typeface="Times New Roman" panose="02020603050405020304" pitchFamily="18" charset="0"/>
                <a:cs typeface="Times New Roman" panose="02020603050405020304" pitchFamily="18" charset="0"/>
              </a:rPr>
              <a:t>x</a:t>
            </a:r>
            <a:r>
              <a:rPr lang="en-US" altLang="en-US" sz="3200">
                <a:latin typeface="Times New Roman" panose="02020603050405020304" pitchFamily="18" charset="0"/>
                <a:cs typeface="Times New Roman" panose="02020603050405020304" pitchFamily="18" charset="0"/>
              </a:rPr>
              <a:t> + </a:t>
            </a:r>
            <a:r>
              <a:rPr lang="en-US" altLang="en-US" sz="3200" i="1">
                <a:latin typeface="Times New Roman" panose="02020603050405020304" pitchFamily="18" charset="0"/>
                <a:cs typeface="Times New Roman" panose="02020603050405020304" pitchFamily="18" charset="0"/>
              </a:rPr>
              <a:t>h </a:t>
            </a:r>
            <a:br>
              <a:rPr lang="en-US" altLang="en-US" sz="3200" i="1">
                <a:latin typeface="Times New Roman" panose="02020603050405020304" pitchFamily="18" charset="0"/>
                <a:cs typeface="Times New Roman" panose="02020603050405020304" pitchFamily="18" charset="0"/>
              </a:rPr>
            </a:br>
            <a:r>
              <a:rPr lang="en-US" altLang="en-US" sz="3200">
                <a:latin typeface="Times New Roman" panose="02020603050405020304" pitchFamily="18" charset="0"/>
                <a:cs typeface="Times New Roman" panose="02020603050405020304" pitchFamily="18" charset="0"/>
              </a:rPr>
              <a:t>(the blue area).</a:t>
            </a:r>
          </a:p>
          <a:p>
            <a:pPr marL="0" indent="3175" eaLnBrk="1" hangingPunct="1">
              <a:lnSpc>
                <a:spcPct val="120000"/>
              </a:lnSpc>
              <a:spcBef>
                <a:spcPct val="35000"/>
              </a:spcBef>
              <a:buFontTx/>
              <a:buNone/>
              <a:defRPr/>
            </a:pPr>
            <a:endParaRPr lang="en-US" altLang="en-US" sz="3200">
              <a:solidFill>
                <a:srgbClr val="2913F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E0BE03F-2656-486F-9FFC-913252426166}"/>
              </a:ext>
            </a:extLst>
          </p:cNvPr>
          <p:cNvPicPr>
            <a:picLocks noChangeAspect="1"/>
          </p:cNvPicPr>
          <p:nvPr/>
        </p:nvPicPr>
        <p:blipFill>
          <a:blip r:embed="rId2"/>
          <a:stretch>
            <a:fillRect/>
          </a:stretch>
        </p:blipFill>
        <p:spPr>
          <a:xfrm>
            <a:off x="5720576" y="2756135"/>
            <a:ext cx="6365503" cy="4012655"/>
          </a:xfrm>
          <a:prstGeom prst="rect">
            <a:avLst/>
          </a:prstGeom>
        </p:spPr>
      </p:pic>
    </p:spTree>
    <p:extLst>
      <p:ext uri="{BB962C8B-B14F-4D97-AF65-F5344CB8AC3E}">
        <p14:creationId xmlns:p14="http://schemas.microsoft.com/office/powerpoint/2010/main" val="28049019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3"/>
            <a:ext cx="8822473" cy="727694"/>
          </a:xfrm>
        </p:spPr>
        <p:txBody>
          <a:bodyPr>
            <a:normAutofit/>
          </a:bodyPr>
          <a:lstStyle/>
          <a:p>
            <a:pPr algn="ctr"/>
            <a:r>
              <a:rPr lang="en-US" altLang="en-US" b="1">
                <a:solidFill>
                  <a:srgbClr val="FF00FF"/>
                </a:solidFill>
                <a:latin typeface="Times New Roman" panose="02020603050405020304" pitchFamily="18" charset="0"/>
                <a:cs typeface="Times New Roman" panose="02020603050405020304" pitchFamily="18" charset="0"/>
              </a:rPr>
              <a:t>FTC</a:t>
            </a:r>
            <a:endParaRPr lang="en-US" b="1">
              <a:solidFill>
                <a:srgbClr val="FF00FF"/>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352A0DF1-E6B8-45D8-8D22-7B25EE1BDB6C}"/>
              </a:ext>
            </a:extLst>
          </p:cNvPr>
          <p:cNvSpPr>
            <a:spLocks noGrp="1"/>
          </p:cNvSpPr>
          <p:nvPr>
            <p:ph idx="1"/>
          </p:nvPr>
        </p:nvSpPr>
        <p:spPr>
          <a:xfrm>
            <a:off x="735979" y="970158"/>
            <a:ext cx="10950499" cy="5798632"/>
          </a:xfrm>
        </p:spPr>
        <p:txBody>
          <a:bodyPr>
            <a:normAutofit/>
          </a:bodyPr>
          <a:lstStyle/>
          <a:p>
            <a:pPr marL="0" indent="3175" eaLnBrk="1" hangingPunct="1">
              <a:buFontTx/>
              <a:buNone/>
            </a:pPr>
            <a:r>
              <a:rPr lang="en-US" altLang="en-US" sz="3600">
                <a:latin typeface="Times New Roman" panose="02020603050405020304" pitchFamily="18" charset="0"/>
                <a:cs typeface="Times New Roman" panose="02020603050405020304" pitchFamily="18" charset="0"/>
              </a:rPr>
              <a:t>For small </a:t>
            </a:r>
            <a:r>
              <a:rPr lang="en-US" altLang="en-US" sz="3600" i="1">
                <a:latin typeface="Times New Roman" panose="02020603050405020304" pitchFamily="18" charset="0"/>
                <a:cs typeface="Times New Roman" panose="02020603050405020304" pitchFamily="18" charset="0"/>
              </a:rPr>
              <a:t>h</a:t>
            </a:r>
            <a:r>
              <a:rPr lang="en-US" altLang="en-US" sz="3600">
                <a:latin typeface="Times New Roman" panose="02020603050405020304" pitchFamily="18" charset="0"/>
                <a:cs typeface="Times New Roman" panose="02020603050405020304" pitchFamily="18" charset="0"/>
              </a:rPr>
              <a:t>, you can see that this area is approximately equal to the area of the rectangle with height </a:t>
            </a:r>
            <a:r>
              <a:rPr lang="en-US" altLang="en-US" sz="3600" i="1">
                <a:latin typeface="Times New Roman" panose="02020603050405020304" pitchFamily="18" charset="0"/>
                <a:cs typeface="Times New Roman" panose="02020603050405020304" pitchFamily="18" charset="0"/>
              </a:rPr>
              <a:t>f</a:t>
            </a:r>
            <a:r>
              <a:rPr lang="en-US" altLang="en-US" sz="3600">
                <a:latin typeface="Times New Roman" panose="02020603050405020304" pitchFamily="18" charset="0"/>
                <a:cs typeface="Times New Roman" panose="02020603050405020304" pitchFamily="18" charset="0"/>
              </a:rPr>
              <a:t>(</a:t>
            </a:r>
            <a:r>
              <a:rPr lang="en-US" altLang="en-US" sz="3600" i="1">
                <a:latin typeface="Times New Roman" panose="02020603050405020304" pitchFamily="18" charset="0"/>
                <a:cs typeface="Times New Roman" panose="02020603050405020304" pitchFamily="18" charset="0"/>
              </a:rPr>
              <a:t>x</a:t>
            </a:r>
            <a:r>
              <a:rPr lang="en-US" altLang="en-US" sz="3600">
                <a:latin typeface="Times New Roman" panose="02020603050405020304" pitchFamily="18" charset="0"/>
                <a:cs typeface="Times New Roman" panose="02020603050405020304" pitchFamily="18" charset="0"/>
              </a:rPr>
              <a:t>) and width </a:t>
            </a:r>
            <a:r>
              <a:rPr lang="en-US" altLang="en-US" sz="3600" i="1">
                <a:latin typeface="Times New Roman" panose="02020603050405020304" pitchFamily="18" charset="0"/>
                <a:cs typeface="Times New Roman" panose="02020603050405020304" pitchFamily="18" charset="0"/>
              </a:rPr>
              <a:t>h</a:t>
            </a:r>
            <a:r>
              <a:rPr lang="en-US" altLang="en-US" sz="3600">
                <a:latin typeface="Times New Roman" panose="02020603050405020304" pitchFamily="18" charset="0"/>
                <a:cs typeface="Times New Roman" panose="02020603050405020304" pitchFamily="18" charset="0"/>
              </a:rPr>
              <a:t>:</a:t>
            </a:r>
          </a:p>
          <a:p>
            <a:pPr marL="0" indent="3175" eaLnBrk="1" hangingPunct="1">
              <a:buFontTx/>
              <a:buNone/>
            </a:pPr>
            <a:endParaRPr lang="en-US" altLang="en-US" sz="3600">
              <a:latin typeface="Times New Roman" panose="02020603050405020304" pitchFamily="18" charset="0"/>
              <a:cs typeface="Times New Roman" panose="02020603050405020304" pitchFamily="18" charset="0"/>
            </a:endParaRPr>
          </a:p>
          <a:p>
            <a:pPr marL="0" indent="3175" eaLnBrk="1" hangingPunct="1">
              <a:buFontTx/>
              <a:buNone/>
            </a:pPr>
            <a:r>
              <a:rPr lang="en-US" altLang="en-US" sz="3600">
                <a:latin typeface="Times New Roman" panose="02020603050405020304" pitchFamily="18" charset="0"/>
                <a:cs typeface="Times New Roman" panose="02020603050405020304" pitchFamily="18" charset="0"/>
              </a:rPr>
              <a:t>So,</a:t>
            </a:r>
          </a:p>
          <a:p>
            <a:pPr marL="0" indent="3175" eaLnBrk="1" hangingPunct="1">
              <a:lnSpc>
                <a:spcPct val="120000"/>
              </a:lnSpc>
              <a:spcBef>
                <a:spcPct val="35000"/>
              </a:spcBef>
              <a:buFontTx/>
              <a:buNone/>
              <a:defRPr/>
            </a:pPr>
            <a:endParaRPr lang="en-US" altLang="en-US" sz="3200">
              <a:solidFill>
                <a:srgbClr val="2913F5"/>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E0BE03F-2656-486F-9FFC-913252426166}"/>
              </a:ext>
            </a:extLst>
          </p:cNvPr>
          <p:cNvPicPr>
            <a:picLocks noChangeAspect="1"/>
          </p:cNvPicPr>
          <p:nvPr/>
        </p:nvPicPr>
        <p:blipFill>
          <a:blip r:embed="rId3"/>
          <a:stretch>
            <a:fillRect/>
          </a:stretch>
        </p:blipFill>
        <p:spPr>
          <a:xfrm>
            <a:off x="5720576" y="2756135"/>
            <a:ext cx="6365503" cy="4012655"/>
          </a:xfrm>
          <a:prstGeom prst="rect">
            <a:avLst/>
          </a:prstGeom>
        </p:spPr>
      </p:pic>
      <p:graphicFrame>
        <p:nvGraphicFramePr>
          <p:cNvPr id="6" name="Object 4">
            <a:extLst>
              <a:ext uri="{FF2B5EF4-FFF2-40B4-BE49-F238E27FC236}">
                <a16:creationId xmlns:a16="http://schemas.microsoft.com/office/drawing/2014/main" id="{D51CF7C5-558B-4CC4-B337-C645B1C88829}"/>
              </a:ext>
            </a:extLst>
          </p:cNvPr>
          <p:cNvGraphicFramePr>
            <a:graphicFrameLocks noChangeAspect="1"/>
          </p:cNvGraphicFramePr>
          <p:nvPr>
            <p:extLst>
              <p:ext uri="{D42A27DB-BD31-4B8C-83A1-F6EECF244321}">
                <p14:modId xmlns:p14="http://schemas.microsoft.com/office/powerpoint/2010/main" val="1201830343"/>
              </p:ext>
            </p:extLst>
          </p:nvPr>
        </p:nvGraphicFramePr>
        <p:xfrm>
          <a:off x="1229567" y="2564364"/>
          <a:ext cx="4181475" cy="585788"/>
        </p:xfrm>
        <a:graphic>
          <a:graphicData uri="http://schemas.openxmlformats.org/presentationml/2006/ole">
            <mc:AlternateContent xmlns:mc="http://schemas.openxmlformats.org/markup-compatibility/2006">
              <mc:Choice xmlns:v="urn:schemas-microsoft-com:vml" Requires="v">
                <p:oleObj spid="_x0000_s79877" name="Equation" r:id="rId4" imgW="1447172" imgH="203112" progId="Equation.DSMT4">
                  <p:embed/>
                </p:oleObj>
              </mc:Choice>
              <mc:Fallback>
                <p:oleObj name="Equation" r:id="rId4" imgW="1447172" imgH="203112" progId="Equation.DSMT4">
                  <p:embed/>
                  <p:pic>
                    <p:nvPicPr>
                      <p:cNvPr id="90116" name="Object 4">
                        <a:extLst>
                          <a:ext uri="{FF2B5EF4-FFF2-40B4-BE49-F238E27FC236}">
                            <a16:creationId xmlns:a16="http://schemas.microsoft.com/office/drawing/2014/main" id="{AE2CA62C-96F2-487E-8FC9-1F7B18B5A44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9567" y="2564364"/>
                        <a:ext cx="4181475" cy="585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5">
            <a:extLst>
              <a:ext uri="{FF2B5EF4-FFF2-40B4-BE49-F238E27FC236}">
                <a16:creationId xmlns:a16="http://schemas.microsoft.com/office/drawing/2014/main" id="{DE3972F6-CC32-4987-9ED6-FB212C7D1C11}"/>
              </a:ext>
            </a:extLst>
          </p:cNvPr>
          <p:cNvGraphicFramePr>
            <a:graphicFrameLocks noChangeAspect="1"/>
          </p:cNvGraphicFramePr>
          <p:nvPr>
            <p:extLst>
              <p:ext uri="{D42A27DB-BD31-4B8C-83A1-F6EECF244321}">
                <p14:modId xmlns:p14="http://schemas.microsoft.com/office/powerpoint/2010/main" val="1115958246"/>
              </p:ext>
            </p:extLst>
          </p:nvPr>
        </p:nvGraphicFramePr>
        <p:xfrm>
          <a:off x="1229567" y="3869474"/>
          <a:ext cx="3948112" cy="1092200"/>
        </p:xfrm>
        <a:graphic>
          <a:graphicData uri="http://schemas.openxmlformats.org/presentationml/2006/ole">
            <mc:AlternateContent xmlns:mc="http://schemas.openxmlformats.org/markup-compatibility/2006">
              <mc:Choice xmlns:v="urn:schemas-microsoft-com:vml" Requires="v">
                <p:oleObj spid="_x0000_s79878" name="Equation" r:id="rId6" imgW="1422360" imgH="393480" progId="Equation.DSMT4">
                  <p:embed/>
                </p:oleObj>
              </mc:Choice>
              <mc:Fallback>
                <p:oleObj name="Equation" r:id="rId6" imgW="1422360" imgH="393480" progId="Equation.DSMT4">
                  <p:embed/>
                  <p:pic>
                    <p:nvPicPr>
                      <p:cNvPr id="90117" name="Object 5">
                        <a:extLst>
                          <a:ext uri="{FF2B5EF4-FFF2-40B4-BE49-F238E27FC236}">
                            <a16:creationId xmlns:a16="http://schemas.microsoft.com/office/drawing/2014/main" id="{D15BF1B6-9CC8-419C-A954-BCA6AE6B4A84}"/>
                          </a:ext>
                        </a:extLst>
                      </p:cNvPr>
                      <p:cNvPicPr>
                        <a:picLocks noChangeAspect="1" noChangeArrowheads="1"/>
                      </p:cNvPicPr>
                      <p:nvPr/>
                    </p:nvPicPr>
                    <p:blipFill>
                      <a:blip r:embed="rId7"/>
                      <a:srcRect/>
                      <a:stretch>
                        <a:fillRect/>
                      </a:stretch>
                    </p:blipFill>
                    <p:spPr bwMode="auto">
                      <a:xfrm>
                        <a:off x="1229567" y="3869474"/>
                        <a:ext cx="3948112"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769900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90478A96-EC12-40AC-924B-3EDC9DFEEA19}"/>
              </a:ext>
            </a:extLst>
          </p:cNvPr>
          <p:cNvSpPr/>
          <p:nvPr/>
        </p:nvSpPr>
        <p:spPr>
          <a:xfrm>
            <a:off x="557561" y="970157"/>
            <a:ext cx="10796239" cy="27766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3"/>
            <a:ext cx="8822473" cy="727694"/>
          </a:xfrm>
        </p:spPr>
        <p:txBody>
          <a:bodyPr>
            <a:normAutofit/>
          </a:bodyPr>
          <a:lstStyle/>
          <a:p>
            <a:pPr algn="ctr"/>
            <a:r>
              <a:rPr lang="en-US" altLang="en-US" b="1">
                <a:solidFill>
                  <a:srgbClr val="FF00FF"/>
                </a:solidFill>
                <a:latin typeface="Times New Roman" panose="02020603050405020304" pitchFamily="18" charset="0"/>
                <a:cs typeface="Times New Roman" panose="02020603050405020304" pitchFamily="18" charset="0"/>
              </a:rPr>
              <a:t>FTC, part 1</a:t>
            </a:r>
            <a:endParaRPr lang="en-US" b="1">
              <a:solidFill>
                <a:srgbClr val="FF00FF"/>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352A0DF1-E6B8-45D8-8D22-7B25EE1BDB6C}"/>
              </a:ext>
            </a:extLst>
          </p:cNvPr>
          <p:cNvSpPr>
            <a:spLocks noGrp="1"/>
          </p:cNvSpPr>
          <p:nvPr>
            <p:ph idx="1"/>
          </p:nvPr>
        </p:nvSpPr>
        <p:spPr>
          <a:xfrm>
            <a:off x="735979" y="970158"/>
            <a:ext cx="10950499" cy="5798632"/>
          </a:xfrm>
        </p:spPr>
        <p:txBody>
          <a:bodyPr>
            <a:normAutofit/>
          </a:bodyPr>
          <a:lstStyle/>
          <a:p>
            <a:pPr marL="0" indent="3175" eaLnBrk="1" hangingPunct="1">
              <a:lnSpc>
                <a:spcPct val="110000"/>
              </a:lnSpc>
              <a:buFontTx/>
              <a:buNone/>
            </a:pPr>
            <a:r>
              <a:rPr lang="en-US" altLang="en-US" sz="3300" b="1">
                <a:solidFill>
                  <a:srgbClr val="AD13AD"/>
                </a:solidFill>
                <a:latin typeface="Times New Roman" panose="02020603050405020304" pitchFamily="18" charset="0"/>
                <a:cs typeface="Times New Roman" panose="02020603050405020304" pitchFamily="18" charset="0"/>
              </a:rPr>
              <a:t>Theorem (FTC 1): </a:t>
            </a:r>
            <a:r>
              <a:rPr lang="en-US" altLang="en-US" sz="3300">
                <a:solidFill>
                  <a:srgbClr val="2913F5"/>
                </a:solidFill>
                <a:latin typeface="Times New Roman" panose="02020603050405020304" pitchFamily="18" charset="0"/>
                <a:cs typeface="Times New Roman" panose="02020603050405020304" pitchFamily="18" charset="0"/>
              </a:rPr>
              <a:t>If </a:t>
            </a:r>
            <a:r>
              <a:rPr lang="en-US" altLang="en-US" sz="3300" i="1">
                <a:solidFill>
                  <a:srgbClr val="2913F5"/>
                </a:solidFill>
                <a:latin typeface="Times New Roman" panose="02020603050405020304" pitchFamily="18" charset="0"/>
                <a:cs typeface="Times New Roman" panose="02020603050405020304" pitchFamily="18" charset="0"/>
              </a:rPr>
              <a:t>f</a:t>
            </a:r>
            <a:r>
              <a:rPr lang="en-US" altLang="en-US" sz="3300">
                <a:solidFill>
                  <a:srgbClr val="2913F5"/>
                </a:solidFill>
                <a:latin typeface="Times New Roman" panose="02020603050405020304" pitchFamily="18" charset="0"/>
                <a:cs typeface="Times New Roman" panose="02020603050405020304" pitchFamily="18" charset="0"/>
              </a:rPr>
              <a:t> is continuous on [</a:t>
            </a:r>
            <a:r>
              <a:rPr lang="en-US" altLang="en-US" sz="3300" i="1">
                <a:solidFill>
                  <a:srgbClr val="2913F5"/>
                </a:solidFill>
                <a:latin typeface="Times New Roman" panose="02020603050405020304" pitchFamily="18" charset="0"/>
                <a:cs typeface="Times New Roman" panose="02020603050405020304" pitchFamily="18" charset="0"/>
              </a:rPr>
              <a:t>a</a:t>
            </a:r>
            <a:r>
              <a:rPr lang="en-US" altLang="en-US" sz="3300">
                <a:solidFill>
                  <a:srgbClr val="2913F5"/>
                </a:solidFill>
                <a:latin typeface="Times New Roman" panose="02020603050405020304" pitchFamily="18" charset="0"/>
                <a:cs typeface="Times New Roman" panose="02020603050405020304" pitchFamily="18" charset="0"/>
              </a:rPr>
              <a:t>, </a:t>
            </a:r>
            <a:r>
              <a:rPr lang="en-US" altLang="en-US" sz="3300" i="1">
                <a:solidFill>
                  <a:srgbClr val="2913F5"/>
                </a:solidFill>
                <a:latin typeface="Times New Roman" panose="02020603050405020304" pitchFamily="18" charset="0"/>
                <a:cs typeface="Times New Roman" panose="02020603050405020304" pitchFamily="18" charset="0"/>
              </a:rPr>
              <a:t>b</a:t>
            </a:r>
            <a:r>
              <a:rPr lang="en-US" altLang="en-US" sz="3300">
                <a:solidFill>
                  <a:srgbClr val="2913F5"/>
                </a:solidFill>
                <a:latin typeface="Times New Roman" panose="02020603050405020304" pitchFamily="18" charset="0"/>
                <a:cs typeface="Times New Roman" panose="02020603050405020304" pitchFamily="18" charset="0"/>
              </a:rPr>
              <a:t>], then the function </a:t>
            </a:r>
            <a:r>
              <a:rPr lang="en-US" altLang="en-US" sz="3300" i="1">
                <a:solidFill>
                  <a:srgbClr val="2913F5"/>
                </a:solidFill>
                <a:latin typeface="Times New Roman" panose="02020603050405020304" pitchFamily="18" charset="0"/>
                <a:cs typeface="Times New Roman" panose="02020603050405020304" pitchFamily="18" charset="0"/>
              </a:rPr>
              <a:t>g</a:t>
            </a:r>
            <a:r>
              <a:rPr lang="en-US" altLang="en-US" sz="3300">
                <a:solidFill>
                  <a:srgbClr val="2913F5"/>
                </a:solidFill>
                <a:latin typeface="Times New Roman" panose="02020603050405020304" pitchFamily="18" charset="0"/>
                <a:cs typeface="Times New Roman" panose="02020603050405020304" pitchFamily="18" charset="0"/>
              </a:rPr>
              <a:t> defined by</a:t>
            </a:r>
          </a:p>
          <a:p>
            <a:pPr marL="0" indent="3175" eaLnBrk="1" hangingPunct="1">
              <a:lnSpc>
                <a:spcPct val="110000"/>
              </a:lnSpc>
              <a:buFontTx/>
              <a:buNone/>
            </a:pPr>
            <a:endParaRPr lang="en-US" altLang="en-US" sz="1200">
              <a:solidFill>
                <a:srgbClr val="2913F5"/>
              </a:solidFill>
              <a:latin typeface="Times New Roman" panose="02020603050405020304" pitchFamily="18" charset="0"/>
              <a:cs typeface="Times New Roman" panose="02020603050405020304" pitchFamily="18" charset="0"/>
            </a:endParaRPr>
          </a:p>
          <a:p>
            <a:pPr marL="0" indent="3175" algn="ctr" eaLnBrk="1" hangingPunct="1">
              <a:lnSpc>
                <a:spcPct val="110000"/>
              </a:lnSpc>
              <a:buFontTx/>
              <a:buNone/>
            </a:pPr>
            <a:r>
              <a:rPr lang="en-US" altLang="en-US" sz="3300">
                <a:solidFill>
                  <a:srgbClr val="2913F5"/>
                </a:solidFill>
                <a:latin typeface="Times New Roman" panose="02020603050405020304" pitchFamily="18" charset="0"/>
                <a:cs typeface="Times New Roman" panose="02020603050405020304" pitchFamily="18" charset="0"/>
              </a:rPr>
              <a:t>is continuous on [</a:t>
            </a:r>
            <a:r>
              <a:rPr lang="en-US" altLang="en-US" sz="3300" i="1">
                <a:solidFill>
                  <a:srgbClr val="2913F5"/>
                </a:solidFill>
                <a:latin typeface="Times New Roman" panose="02020603050405020304" pitchFamily="18" charset="0"/>
                <a:cs typeface="Times New Roman" panose="02020603050405020304" pitchFamily="18" charset="0"/>
              </a:rPr>
              <a:t>a</a:t>
            </a:r>
            <a:r>
              <a:rPr lang="en-US" altLang="en-US" sz="3300">
                <a:solidFill>
                  <a:srgbClr val="2913F5"/>
                </a:solidFill>
                <a:latin typeface="Times New Roman" panose="02020603050405020304" pitchFamily="18" charset="0"/>
                <a:cs typeface="Times New Roman" panose="02020603050405020304" pitchFamily="18" charset="0"/>
              </a:rPr>
              <a:t>, </a:t>
            </a:r>
            <a:r>
              <a:rPr lang="en-US" altLang="en-US" sz="3300" i="1">
                <a:solidFill>
                  <a:srgbClr val="2913F5"/>
                </a:solidFill>
                <a:latin typeface="Times New Roman" panose="02020603050405020304" pitchFamily="18" charset="0"/>
                <a:cs typeface="Times New Roman" panose="02020603050405020304" pitchFamily="18" charset="0"/>
              </a:rPr>
              <a:t>b</a:t>
            </a:r>
            <a:r>
              <a:rPr lang="en-US" altLang="en-US" sz="3300">
                <a:solidFill>
                  <a:srgbClr val="2913F5"/>
                </a:solidFill>
                <a:latin typeface="Times New Roman" panose="02020603050405020304" pitchFamily="18" charset="0"/>
                <a:cs typeface="Times New Roman" panose="02020603050405020304" pitchFamily="18" charset="0"/>
              </a:rPr>
              <a:t>] and differentiable on (</a:t>
            </a:r>
            <a:r>
              <a:rPr lang="en-US" altLang="en-US" sz="3300" i="1">
                <a:solidFill>
                  <a:srgbClr val="2913F5"/>
                </a:solidFill>
                <a:latin typeface="Times New Roman" panose="02020603050405020304" pitchFamily="18" charset="0"/>
                <a:cs typeface="Times New Roman" panose="02020603050405020304" pitchFamily="18" charset="0"/>
              </a:rPr>
              <a:t>a</a:t>
            </a:r>
            <a:r>
              <a:rPr lang="en-US" altLang="en-US" sz="3300">
                <a:solidFill>
                  <a:srgbClr val="2913F5"/>
                </a:solidFill>
                <a:latin typeface="Times New Roman" panose="02020603050405020304" pitchFamily="18" charset="0"/>
                <a:cs typeface="Times New Roman" panose="02020603050405020304" pitchFamily="18" charset="0"/>
              </a:rPr>
              <a:t>, </a:t>
            </a:r>
            <a:r>
              <a:rPr lang="en-US" altLang="en-US" sz="3300" i="1">
                <a:solidFill>
                  <a:srgbClr val="2913F5"/>
                </a:solidFill>
                <a:latin typeface="Times New Roman" panose="02020603050405020304" pitchFamily="18" charset="0"/>
                <a:cs typeface="Times New Roman" panose="02020603050405020304" pitchFamily="18" charset="0"/>
              </a:rPr>
              <a:t>b</a:t>
            </a:r>
            <a:r>
              <a:rPr lang="en-US" altLang="en-US" sz="3300">
                <a:solidFill>
                  <a:srgbClr val="2913F5"/>
                </a:solidFill>
                <a:latin typeface="Times New Roman" panose="02020603050405020304" pitchFamily="18" charset="0"/>
                <a:cs typeface="Times New Roman" panose="02020603050405020304" pitchFamily="18" charset="0"/>
              </a:rPr>
              <a:t>), and </a:t>
            </a:r>
            <a:br>
              <a:rPr lang="en-US" altLang="en-US" sz="3300">
                <a:solidFill>
                  <a:srgbClr val="2913F5"/>
                </a:solidFill>
                <a:latin typeface="Times New Roman" panose="02020603050405020304" pitchFamily="18" charset="0"/>
                <a:cs typeface="Times New Roman" panose="02020603050405020304" pitchFamily="18" charset="0"/>
              </a:rPr>
            </a:br>
            <a:r>
              <a:rPr lang="en-US" altLang="en-US" sz="3300" i="1">
                <a:solidFill>
                  <a:srgbClr val="FF0000"/>
                </a:solidFill>
                <a:latin typeface="Times New Roman" panose="02020603050405020304" pitchFamily="18" charset="0"/>
                <a:cs typeface="Times New Roman" panose="02020603050405020304" pitchFamily="18" charset="0"/>
              </a:rPr>
              <a:t>g’</a:t>
            </a:r>
            <a:r>
              <a:rPr lang="en-US" altLang="en-US" sz="3300">
                <a:solidFill>
                  <a:srgbClr val="FF0000"/>
                </a:solidFill>
                <a:latin typeface="Times New Roman" panose="02020603050405020304" pitchFamily="18" charset="0"/>
                <a:cs typeface="Times New Roman" panose="02020603050405020304" pitchFamily="18" charset="0"/>
              </a:rPr>
              <a:t>(</a:t>
            </a:r>
            <a:r>
              <a:rPr lang="en-US" altLang="en-US" sz="3300" i="1">
                <a:solidFill>
                  <a:srgbClr val="FF0000"/>
                </a:solidFill>
                <a:latin typeface="Times New Roman" panose="02020603050405020304" pitchFamily="18" charset="0"/>
                <a:cs typeface="Times New Roman" panose="02020603050405020304" pitchFamily="18" charset="0"/>
              </a:rPr>
              <a:t>x</a:t>
            </a:r>
            <a:r>
              <a:rPr lang="en-US" altLang="en-US" sz="3300">
                <a:solidFill>
                  <a:srgbClr val="FF0000"/>
                </a:solidFill>
                <a:latin typeface="Times New Roman" panose="02020603050405020304" pitchFamily="18" charset="0"/>
                <a:cs typeface="Times New Roman" panose="02020603050405020304" pitchFamily="18" charset="0"/>
              </a:rPr>
              <a:t>) = </a:t>
            </a:r>
            <a:r>
              <a:rPr lang="en-US" altLang="en-US" sz="3300" i="1">
                <a:solidFill>
                  <a:srgbClr val="FF0000"/>
                </a:solidFill>
                <a:latin typeface="Times New Roman" panose="02020603050405020304" pitchFamily="18" charset="0"/>
                <a:cs typeface="Times New Roman" panose="02020603050405020304" pitchFamily="18" charset="0"/>
              </a:rPr>
              <a:t>f</a:t>
            </a:r>
            <a:r>
              <a:rPr lang="en-US" altLang="en-US" sz="3300">
                <a:solidFill>
                  <a:srgbClr val="FF0000"/>
                </a:solidFill>
                <a:latin typeface="Times New Roman" panose="02020603050405020304" pitchFamily="18" charset="0"/>
                <a:cs typeface="Times New Roman" panose="02020603050405020304" pitchFamily="18" charset="0"/>
              </a:rPr>
              <a:t>(</a:t>
            </a:r>
            <a:r>
              <a:rPr lang="en-US" altLang="en-US" sz="3300" i="1">
                <a:solidFill>
                  <a:srgbClr val="FF0000"/>
                </a:solidFill>
                <a:latin typeface="Times New Roman" panose="02020603050405020304" pitchFamily="18" charset="0"/>
                <a:cs typeface="Times New Roman" panose="02020603050405020304" pitchFamily="18" charset="0"/>
              </a:rPr>
              <a:t>x</a:t>
            </a:r>
            <a:r>
              <a:rPr lang="en-US" altLang="en-US" sz="3300">
                <a:solidFill>
                  <a:srgbClr val="FF0000"/>
                </a:solidFill>
                <a:latin typeface="Times New Roman" panose="02020603050405020304" pitchFamily="18" charset="0"/>
                <a:cs typeface="Times New Roman" panose="02020603050405020304" pitchFamily="18" charset="0"/>
              </a:rPr>
              <a:t>).</a:t>
            </a:r>
            <a:endParaRPr lang="en-US" altLang="en-US" sz="3300">
              <a:latin typeface="Times New Roman" panose="02020603050405020304" pitchFamily="18" charset="0"/>
              <a:cs typeface="Times New Roman" panose="02020603050405020304" pitchFamily="18" charset="0"/>
            </a:endParaRPr>
          </a:p>
          <a:p>
            <a:pPr algn="just" eaLnBrk="1" hangingPunct="1">
              <a:lnSpc>
                <a:spcPct val="120000"/>
              </a:lnSpc>
              <a:spcBef>
                <a:spcPct val="10000"/>
              </a:spcBef>
              <a:buFontTx/>
              <a:buNone/>
            </a:pPr>
            <a:r>
              <a:rPr lang="en-US" altLang="en-US" sz="3300">
                <a:latin typeface="Times New Roman" panose="02020603050405020304" pitchFamily="18" charset="0"/>
                <a:cs typeface="Times New Roman" panose="02020603050405020304" pitchFamily="18" charset="0"/>
              </a:rPr>
              <a:t>Using Leibniz notation for derivatives, we can write the FTC1 as</a:t>
            </a:r>
          </a:p>
          <a:p>
            <a:pPr algn="just" eaLnBrk="1" hangingPunct="1">
              <a:lnSpc>
                <a:spcPct val="120000"/>
              </a:lnSpc>
              <a:spcBef>
                <a:spcPct val="10000"/>
              </a:spcBef>
              <a:buFontTx/>
              <a:buNone/>
            </a:pPr>
            <a:endParaRPr lang="en-US" altLang="en-US" sz="3300">
              <a:latin typeface="Times New Roman" panose="02020603050405020304" pitchFamily="18" charset="0"/>
              <a:cs typeface="Times New Roman" panose="02020603050405020304" pitchFamily="18" charset="0"/>
            </a:endParaRPr>
          </a:p>
          <a:p>
            <a:pPr eaLnBrk="1" hangingPunct="1">
              <a:lnSpc>
                <a:spcPct val="120000"/>
              </a:lnSpc>
              <a:spcBef>
                <a:spcPct val="10000"/>
              </a:spcBef>
              <a:buFontTx/>
              <a:buNone/>
            </a:pPr>
            <a:r>
              <a:rPr lang="en-US" altLang="en-US" sz="3300">
                <a:latin typeface="Times New Roman" panose="02020603050405020304" pitchFamily="18" charset="0"/>
                <a:cs typeface="Times New Roman" panose="02020603050405020304" pitchFamily="18" charset="0"/>
              </a:rPr>
              <a:t>when </a:t>
            </a:r>
            <a:r>
              <a:rPr lang="en-US" altLang="en-US" sz="3300" i="1">
                <a:latin typeface="Times New Roman" panose="02020603050405020304" pitchFamily="18" charset="0"/>
                <a:cs typeface="Times New Roman" panose="02020603050405020304" pitchFamily="18" charset="0"/>
              </a:rPr>
              <a:t>f</a:t>
            </a:r>
            <a:r>
              <a:rPr lang="en-US" altLang="en-US" sz="3300">
                <a:latin typeface="Times New Roman" panose="02020603050405020304" pitchFamily="18" charset="0"/>
                <a:cs typeface="Times New Roman" panose="02020603050405020304" pitchFamily="18" charset="0"/>
              </a:rPr>
              <a:t>  is continuous.</a:t>
            </a:r>
            <a:endParaRPr lang="en-US" altLang="en-US" sz="3300">
              <a:solidFill>
                <a:srgbClr val="FF0000"/>
              </a:solidFill>
              <a:latin typeface="Times New Roman" panose="02020603050405020304" pitchFamily="18" charset="0"/>
              <a:cs typeface="Times New Roman" panose="02020603050405020304" pitchFamily="18" charset="0"/>
            </a:endParaRPr>
          </a:p>
        </p:txBody>
      </p:sp>
      <p:graphicFrame>
        <p:nvGraphicFramePr>
          <p:cNvPr id="3" name="Object 2">
            <a:extLst>
              <a:ext uri="{FF2B5EF4-FFF2-40B4-BE49-F238E27FC236}">
                <a16:creationId xmlns:a16="http://schemas.microsoft.com/office/drawing/2014/main" id="{DD61F5F4-037A-4CEC-BF4C-F34AB22E5B7C}"/>
              </a:ext>
            </a:extLst>
          </p:cNvPr>
          <p:cNvGraphicFramePr>
            <a:graphicFrameLocks noChangeAspect="1"/>
          </p:cNvGraphicFramePr>
          <p:nvPr>
            <p:extLst>
              <p:ext uri="{D42A27DB-BD31-4B8C-83A1-F6EECF244321}">
                <p14:modId xmlns:p14="http://schemas.microsoft.com/office/powerpoint/2010/main" val="2386026217"/>
              </p:ext>
            </p:extLst>
          </p:nvPr>
        </p:nvGraphicFramePr>
        <p:xfrm>
          <a:off x="4936188" y="1528917"/>
          <a:ext cx="4967527" cy="957805"/>
        </p:xfrm>
        <a:graphic>
          <a:graphicData uri="http://schemas.openxmlformats.org/presentationml/2006/ole">
            <mc:AlternateContent xmlns:mc="http://schemas.openxmlformats.org/markup-compatibility/2006">
              <mc:Choice xmlns:v="urn:schemas-microsoft-com:vml" Requires="v">
                <p:oleObj spid="_x0000_s78856" name="Equation" r:id="rId3" imgW="1714320" imgH="330120" progId="Equation.DSMT4">
                  <p:embed/>
                </p:oleObj>
              </mc:Choice>
              <mc:Fallback>
                <p:oleObj name="Equation" r:id="rId3" imgW="1714320" imgH="330120" progId="Equation.DSMT4">
                  <p:embed/>
                  <p:pic>
                    <p:nvPicPr>
                      <p:cNvPr id="0" name=""/>
                      <p:cNvPicPr/>
                      <p:nvPr/>
                    </p:nvPicPr>
                    <p:blipFill>
                      <a:blip r:embed="rId4"/>
                      <a:stretch>
                        <a:fillRect/>
                      </a:stretch>
                    </p:blipFill>
                    <p:spPr>
                      <a:xfrm>
                        <a:off x="4936188" y="1528917"/>
                        <a:ext cx="4967527" cy="957805"/>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2F82BA7A-FE07-4970-A714-42F15DCF354D}"/>
              </a:ext>
            </a:extLst>
          </p:cNvPr>
          <p:cNvGraphicFramePr>
            <a:graphicFrameLocks noChangeAspect="1"/>
          </p:cNvGraphicFramePr>
          <p:nvPr>
            <p:extLst>
              <p:ext uri="{D42A27DB-BD31-4B8C-83A1-F6EECF244321}">
                <p14:modId xmlns:p14="http://schemas.microsoft.com/office/powerpoint/2010/main" val="3800128561"/>
              </p:ext>
            </p:extLst>
          </p:nvPr>
        </p:nvGraphicFramePr>
        <p:xfrm>
          <a:off x="2335716" y="4466297"/>
          <a:ext cx="3238500" cy="1046163"/>
        </p:xfrm>
        <a:graphic>
          <a:graphicData uri="http://schemas.openxmlformats.org/presentationml/2006/ole">
            <mc:AlternateContent xmlns:mc="http://schemas.openxmlformats.org/markup-compatibility/2006">
              <mc:Choice xmlns:v="urn:schemas-microsoft-com:vml" Requires="v">
                <p:oleObj spid="_x0000_s78857" name="Equation" r:id="rId5" imgW="3238500" imgH="1045497" progId="Equation.DSMT4">
                  <p:embed/>
                </p:oleObj>
              </mc:Choice>
              <mc:Fallback>
                <p:oleObj name="Equation" r:id="rId5" imgW="3238500" imgH="1045497" progId="Equation.DSMT4">
                  <p:embed/>
                  <p:pic>
                    <p:nvPicPr>
                      <p:cNvPr id="0" name=""/>
                      <p:cNvPicPr/>
                      <p:nvPr/>
                    </p:nvPicPr>
                    <p:blipFill>
                      <a:blip r:embed="rId6"/>
                      <a:stretch>
                        <a:fillRect/>
                      </a:stretch>
                    </p:blipFill>
                    <p:spPr>
                      <a:xfrm>
                        <a:off x="2335716" y="4466297"/>
                        <a:ext cx="3238500" cy="1046163"/>
                      </a:xfrm>
                      <a:prstGeom prst="rect">
                        <a:avLst/>
                      </a:prstGeom>
                    </p:spPr>
                  </p:pic>
                </p:oleObj>
              </mc:Fallback>
            </mc:AlternateContent>
          </a:graphicData>
        </a:graphic>
      </p:graphicFrame>
    </p:spTree>
    <p:extLst>
      <p:ext uri="{BB962C8B-B14F-4D97-AF65-F5344CB8AC3E}">
        <p14:creationId xmlns:p14="http://schemas.microsoft.com/office/powerpoint/2010/main" val="9278882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FB8D259-BE65-4DB0-9A05-9AD77E493EBE}"/>
              </a:ext>
            </a:extLst>
          </p:cNvPr>
          <p:cNvSpPr/>
          <p:nvPr/>
        </p:nvSpPr>
        <p:spPr>
          <a:xfrm>
            <a:off x="1739589" y="4086224"/>
            <a:ext cx="8909825" cy="2648936"/>
          </a:xfrm>
          <a:prstGeom prst="rect">
            <a:avLst/>
          </a:prstGeom>
          <a:ln w="38100">
            <a:solidFill>
              <a:srgbClr val="FF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3"/>
            <a:ext cx="8822473" cy="727694"/>
          </a:xfrm>
        </p:spPr>
        <p:txBody>
          <a:bodyPr>
            <a:normAutofit/>
          </a:bodyPr>
          <a:lstStyle/>
          <a:p>
            <a:pPr algn="ctr"/>
            <a:r>
              <a:rPr lang="en-US" altLang="en-US" b="1">
                <a:solidFill>
                  <a:srgbClr val="FF00FF"/>
                </a:solidFill>
                <a:latin typeface="Times New Roman" panose="02020603050405020304" pitchFamily="18" charset="0"/>
                <a:cs typeface="Times New Roman" panose="02020603050405020304" pitchFamily="18" charset="0"/>
              </a:rPr>
              <a:t>FTC, part 1</a:t>
            </a:r>
            <a:endParaRPr lang="en-US" b="1">
              <a:solidFill>
                <a:srgbClr val="FF00FF"/>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352A0DF1-E6B8-45D8-8D22-7B25EE1BDB6C}"/>
              </a:ext>
            </a:extLst>
          </p:cNvPr>
          <p:cNvSpPr>
            <a:spLocks noGrp="1"/>
          </p:cNvSpPr>
          <p:nvPr>
            <p:ph idx="1"/>
          </p:nvPr>
        </p:nvSpPr>
        <p:spPr>
          <a:xfrm>
            <a:off x="446049" y="970158"/>
            <a:ext cx="11496907" cy="5798632"/>
          </a:xfrm>
        </p:spPr>
        <p:txBody>
          <a:bodyPr>
            <a:normAutofit/>
          </a:bodyPr>
          <a:lstStyle/>
          <a:p>
            <a:pPr marL="0" indent="3175" eaLnBrk="1" hangingPunct="1">
              <a:lnSpc>
                <a:spcPct val="110000"/>
              </a:lnSpc>
              <a:buFontTx/>
              <a:buNone/>
            </a:pPr>
            <a:r>
              <a:rPr lang="en-US" altLang="en-US" sz="3600" b="1">
                <a:solidFill>
                  <a:srgbClr val="2913F5"/>
                </a:solidFill>
                <a:latin typeface="Times New Roman" panose="02020603050405020304" pitchFamily="18" charset="0"/>
                <a:cs typeface="Times New Roman" panose="02020603050405020304" pitchFamily="18" charset="0"/>
              </a:rPr>
              <a:t>Generalization.</a:t>
            </a:r>
          </a:p>
          <a:p>
            <a:pPr marL="0" indent="3175">
              <a:lnSpc>
                <a:spcPct val="100000"/>
              </a:lnSpc>
              <a:buNone/>
            </a:pPr>
            <a:r>
              <a:rPr lang="en-US" altLang="en-US" sz="3300">
                <a:solidFill>
                  <a:srgbClr val="FF0000"/>
                </a:solidFill>
                <a:latin typeface="Times New Roman" panose="02020603050405020304" pitchFamily="18" charset="0"/>
                <a:cs typeface="Times New Roman" panose="02020603050405020304" pitchFamily="18" charset="0"/>
              </a:rPr>
              <a:t>Let </a:t>
            </a:r>
            <a:r>
              <a:rPr lang="en-US" altLang="en-US" sz="3300" i="1">
                <a:solidFill>
                  <a:srgbClr val="FF0000"/>
                </a:solidFill>
                <a:latin typeface="Times New Roman" panose="02020603050405020304" pitchFamily="18" charset="0"/>
                <a:cs typeface="Times New Roman" panose="02020603050405020304" pitchFamily="18" charset="0"/>
              </a:rPr>
              <a:t>u</a:t>
            </a:r>
            <a:r>
              <a:rPr lang="en-US" altLang="en-US" sz="3300">
                <a:solidFill>
                  <a:srgbClr val="FF0000"/>
                </a:solidFill>
                <a:latin typeface="Times New Roman" panose="02020603050405020304" pitchFamily="18" charset="0"/>
                <a:cs typeface="Times New Roman" panose="02020603050405020304" pitchFamily="18" charset="0"/>
              </a:rPr>
              <a:t>, </a:t>
            </a:r>
            <a:r>
              <a:rPr lang="en-US" altLang="en-US" sz="3300" i="1">
                <a:solidFill>
                  <a:srgbClr val="FF0000"/>
                </a:solidFill>
                <a:latin typeface="Times New Roman" panose="02020603050405020304" pitchFamily="18" charset="0"/>
                <a:cs typeface="Times New Roman" panose="02020603050405020304" pitchFamily="18" charset="0"/>
              </a:rPr>
              <a:t>v</a:t>
            </a:r>
            <a:r>
              <a:rPr lang="en-US" altLang="en-US" sz="3300">
                <a:solidFill>
                  <a:srgbClr val="FF0000"/>
                </a:solidFill>
                <a:latin typeface="Times New Roman" panose="02020603050405020304" pitchFamily="18" charset="0"/>
                <a:cs typeface="Times New Roman" panose="02020603050405020304" pitchFamily="18" charset="0"/>
              </a:rPr>
              <a:t>: [</a:t>
            </a:r>
            <a:r>
              <a:rPr lang="en-US" altLang="en-US" sz="3300" i="1">
                <a:solidFill>
                  <a:srgbClr val="FF0000"/>
                </a:solidFill>
                <a:latin typeface="Times New Roman" panose="02020603050405020304" pitchFamily="18" charset="0"/>
                <a:cs typeface="Times New Roman" panose="02020603050405020304" pitchFamily="18" charset="0"/>
              </a:rPr>
              <a:t>a</a:t>
            </a:r>
            <a:r>
              <a:rPr lang="en-US" altLang="en-US" sz="3300">
                <a:solidFill>
                  <a:srgbClr val="FF0000"/>
                </a:solidFill>
                <a:latin typeface="Times New Roman" panose="02020603050405020304" pitchFamily="18" charset="0"/>
                <a:cs typeface="Times New Roman" panose="02020603050405020304" pitchFamily="18" charset="0"/>
              </a:rPr>
              <a:t>, </a:t>
            </a:r>
            <a:r>
              <a:rPr lang="en-US" altLang="en-US" sz="3300" i="1">
                <a:solidFill>
                  <a:srgbClr val="FF0000"/>
                </a:solidFill>
                <a:latin typeface="Times New Roman" panose="02020603050405020304" pitchFamily="18" charset="0"/>
                <a:cs typeface="Times New Roman" panose="02020603050405020304" pitchFamily="18" charset="0"/>
              </a:rPr>
              <a:t>b</a:t>
            </a:r>
            <a:r>
              <a:rPr lang="en-US" altLang="en-US" sz="3300">
                <a:solidFill>
                  <a:srgbClr val="FF0000"/>
                </a:solidFill>
                <a:latin typeface="Times New Roman" panose="02020603050405020304" pitchFamily="18" charset="0"/>
                <a:cs typeface="Times New Roman" panose="02020603050405020304" pitchFamily="18" charset="0"/>
              </a:rPr>
              <a:t>] </a:t>
            </a:r>
            <a:r>
              <a:rPr lang="en-US" altLang="en-US" sz="33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 </a:t>
            </a:r>
            <a:r>
              <a:rPr lang="en-US" altLang="en-US" sz="3300">
                <a:solidFill>
                  <a:srgbClr val="FF0000"/>
                </a:solidFill>
                <a:latin typeface="Times New Roman" panose="02020603050405020304" pitchFamily="18" charset="0"/>
                <a:cs typeface="Times New Roman" panose="02020603050405020304" pitchFamily="18" charset="0"/>
              </a:rPr>
              <a:t>[</a:t>
            </a:r>
            <a:r>
              <a:rPr lang="en-US" altLang="en-US" sz="3300" i="1">
                <a:solidFill>
                  <a:srgbClr val="FF0000"/>
                </a:solidFill>
                <a:latin typeface="Times New Roman" panose="02020603050405020304" pitchFamily="18" charset="0"/>
                <a:cs typeface="Times New Roman" panose="02020603050405020304" pitchFamily="18" charset="0"/>
              </a:rPr>
              <a:t>a</a:t>
            </a:r>
            <a:r>
              <a:rPr lang="en-US" altLang="en-US" sz="3300">
                <a:solidFill>
                  <a:srgbClr val="FF0000"/>
                </a:solidFill>
                <a:latin typeface="Times New Roman" panose="02020603050405020304" pitchFamily="18" charset="0"/>
                <a:cs typeface="Times New Roman" panose="02020603050405020304" pitchFamily="18" charset="0"/>
              </a:rPr>
              <a:t>, </a:t>
            </a:r>
            <a:r>
              <a:rPr lang="en-US" altLang="en-US" sz="3300" i="1">
                <a:solidFill>
                  <a:srgbClr val="FF0000"/>
                </a:solidFill>
                <a:latin typeface="Times New Roman" panose="02020603050405020304" pitchFamily="18" charset="0"/>
                <a:cs typeface="Times New Roman" panose="02020603050405020304" pitchFamily="18" charset="0"/>
              </a:rPr>
              <a:t>b</a:t>
            </a:r>
            <a:r>
              <a:rPr lang="en-US" altLang="en-US" sz="3300">
                <a:solidFill>
                  <a:srgbClr val="FF0000"/>
                </a:solidFill>
                <a:latin typeface="Times New Roman" panose="02020603050405020304" pitchFamily="18" charset="0"/>
                <a:cs typeface="Times New Roman" panose="02020603050405020304" pitchFamily="18" charset="0"/>
              </a:rPr>
              <a:t>] are continuous, differentiable functions on (</a:t>
            </a:r>
            <a:r>
              <a:rPr lang="en-US" altLang="en-US" sz="3300" i="1">
                <a:solidFill>
                  <a:srgbClr val="FF0000"/>
                </a:solidFill>
                <a:latin typeface="Times New Roman" panose="02020603050405020304" pitchFamily="18" charset="0"/>
                <a:cs typeface="Times New Roman" panose="02020603050405020304" pitchFamily="18" charset="0"/>
              </a:rPr>
              <a:t>a</a:t>
            </a:r>
            <a:r>
              <a:rPr lang="en-US" altLang="en-US" sz="3300">
                <a:solidFill>
                  <a:srgbClr val="FF0000"/>
                </a:solidFill>
                <a:latin typeface="Times New Roman" panose="02020603050405020304" pitchFamily="18" charset="0"/>
                <a:cs typeface="Times New Roman" panose="02020603050405020304" pitchFamily="18" charset="0"/>
              </a:rPr>
              <a:t>, </a:t>
            </a:r>
            <a:r>
              <a:rPr lang="en-US" altLang="en-US" sz="3300" i="1">
                <a:solidFill>
                  <a:srgbClr val="FF0000"/>
                </a:solidFill>
                <a:latin typeface="Times New Roman" panose="02020603050405020304" pitchFamily="18" charset="0"/>
                <a:cs typeface="Times New Roman" panose="02020603050405020304" pitchFamily="18" charset="0"/>
              </a:rPr>
              <a:t>b</a:t>
            </a:r>
            <a:r>
              <a:rPr lang="en-US" altLang="en-US" sz="3300">
                <a:solidFill>
                  <a:srgbClr val="FF0000"/>
                </a:solidFill>
                <a:latin typeface="Times New Roman" panose="02020603050405020304" pitchFamily="18" charset="0"/>
                <a:cs typeface="Times New Roman" panose="02020603050405020304" pitchFamily="18" charset="0"/>
              </a:rPr>
              <a:t>) and  </a:t>
            </a:r>
            <a:r>
              <a:rPr lang="en-US" altLang="en-US" sz="3300" i="1">
                <a:solidFill>
                  <a:srgbClr val="FF0000"/>
                </a:solidFill>
                <a:latin typeface="Times New Roman" panose="02020603050405020304" pitchFamily="18" charset="0"/>
                <a:cs typeface="Times New Roman" panose="02020603050405020304" pitchFamily="18" charset="0"/>
              </a:rPr>
              <a:t>f</a:t>
            </a:r>
            <a:r>
              <a:rPr lang="en-US" altLang="en-US" sz="3300">
                <a:solidFill>
                  <a:srgbClr val="FF0000"/>
                </a:solidFill>
                <a:latin typeface="Times New Roman" panose="02020603050405020304" pitchFamily="18" charset="0"/>
                <a:cs typeface="Times New Roman" panose="02020603050405020304" pitchFamily="18" charset="0"/>
              </a:rPr>
              <a:t>: [</a:t>
            </a:r>
            <a:r>
              <a:rPr lang="en-US" altLang="en-US" sz="3300" i="1">
                <a:solidFill>
                  <a:srgbClr val="FF0000"/>
                </a:solidFill>
                <a:latin typeface="Times New Roman" panose="02020603050405020304" pitchFamily="18" charset="0"/>
                <a:cs typeface="Times New Roman" panose="02020603050405020304" pitchFamily="18" charset="0"/>
              </a:rPr>
              <a:t>a</a:t>
            </a:r>
            <a:r>
              <a:rPr lang="en-US" altLang="en-US" sz="3300">
                <a:solidFill>
                  <a:srgbClr val="FF0000"/>
                </a:solidFill>
                <a:latin typeface="Times New Roman" panose="02020603050405020304" pitchFamily="18" charset="0"/>
                <a:cs typeface="Times New Roman" panose="02020603050405020304" pitchFamily="18" charset="0"/>
              </a:rPr>
              <a:t>, </a:t>
            </a:r>
            <a:r>
              <a:rPr lang="en-US" altLang="en-US" sz="3300" i="1">
                <a:solidFill>
                  <a:srgbClr val="FF0000"/>
                </a:solidFill>
                <a:latin typeface="Times New Roman" panose="02020603050405020304" pitchFamily="18" charset="0"/>
                <a:cs typeface="Times New Roman" panose="02020603050405020304" pitchFamily="18" charset="0"/>
              </a:rPr>
              <a:t>b</a:t>
            </a:r>
            <a:r>
              <a:rPr lang="en-US" altLang="en-US" sz="3300">
                <a:solidFill>
                  <a:srgbClr val="FF0000"/>
                </a:solidFill>
                <a:latin typeface="Times New Roman" panose="02020603050405020304" pitchFamily="18" charset="0"/>
                <a:cs typeface="Times New Roman" panose="02020603050405020304" pitchFamily="18" charset="0"/>
              </a:rPr>
              <a:t>] </a:t>
            </a:r>
            <a:r>
              <a:rPr lang="en-US" altLang="en-US" sz="3300">
                <a:solidFill>
                  <a:srgbClr val="FF0000"/>
                </a:solidFill>
                <a:latin typeface="Cambria Math" panose="02040503050406030204" pitchFamily="18" charset="0"/>
                <a:ea typeface="Cambria Math" panose="02040503050406030204" pitchFamily="18" charset="0"/>
                <a:cs typeface="Times New Roman" panose="02020603050405020304" pitchFamily="18" charset="0"/>
              </a:rPr>
              <a:t>→     . </a:t>
            </a:r>
            <a:endParaRPr lang="en-US" altLang="en-US" sz="3300">
              <a:solidFill>
                <a:srgbClr val="FF0000"/>
              </a:solidFill>
              <a:latin typeface="Times New Roman" panose="02020603050405020304" pitchFamily="18" charset="0"/>
              <a:cs typeface="Times New Roman" panose="02020603050405020304" pitchFamily="18" charset="0"/>
            </a:endParaRPr>
          </a:p>
          <a:p>
            <a:pPr marL="0" indent="3175">
              <a:lnSpc>
                <a:spcPct val="100000"/>
              </a:lnSpc>
              <a:buNone/>
            </a:pPr>
            <a:endParaRPr lang="en-US" altLang="en-US" sz="900">
              <a:solidFill>
                <a:srgbClr val="FF0000"/>
              </a:solidFill>
              <a:latin typeface="Times New Roman" panose="02020603050405020304" pitchFamily="18" charset="0"/>
              <a:cs typeface="Times New Roman" panose="02020603050405020304" pitchFamily="18" charset="0"/>
            </a:endParaRPr>
          </a:p>
          <a:p>
            <a:pPr marL="0" indent="3175">
              <a:lnSpc>
                <a:spcPct val="100000"/>
              </a:lnSpc>
              <a:buNone/>
            </a:pPr>
            <a:r>
              <a:rPr lang="en-US" altLang="en-US" sz="3300">
                <a:solidFill>
                  <a:srgbClr val="FF0000"/>
                </a:solidFill>
                <a:latin typeface="Times New Roman" panose="02020603050405020304" pitchFamily="18" charset="0"/>
                <a:cs typeface="Times New Roman" panose="02020603050405020304" pitchFamily="18" charset="0"/>
              </a:rPr>
              <a:t>Given </a:t>
            </a:r>
          </a:p>
        </p:txBody>
      </p:sp>
      <p:graphicFrame>
        <p:nvGraphicFramePr>
          <p:cNvPr id="6" name="Object 5">
            <a:extLst>
              <a:ext uri="{FF2B5EF4-FFF2-40B4-BE49-F238E27FC236}">
                <a16:creationId xmlns:a16="http://schemas.microsoft.com/office/drawing/2014/main" id="{87F48A6F-A3FF-426F-B0D8-AF0EEBA907B4}"/>
              </a:ext>
            </a:extLst>
          </p:cNvPr>
          <p:cNvGraphicFramePr>
            <a:graphicFrameLocks noChangeAspect="1"/>
          </p:cNvGraphicFramePr>
          <p:nvPr>
            <p:extLst>
              <p:ext uri="{D42A27DB-BD31-4B8C-83A1-F6EECF244321}">
                <p14:modId xmlns:p14="http://schemas.microsoft.com/office/powerpoint/2010/main" val="3441740842"/>
              </p:ext>
            </p:extLst>
          </p:nvPr>
        </p:nvGraphicFramePr>
        <p:xfrm>
          <a:off x="1755894" y="2891398"/>
          <a:ext cx="3457110" cy="1075203"/>
        </p:xfrm>
        <a:graphic>
          <a:graphicData uri="http://schemas.openxmlformats.org/presentationml/2006/ole">
            <mc:AlternateContent xmlns:mc="http://schemas.openxmlformats.org/markup-compatibility/2006">
              <mc:Choice xmlns:v="urn:schemas-microsoft-com:vml" Requires="v">
                <p:oleObj spid="_x0000_s80910" name="Equation" r:id="rId3" imgW="3200358" imgH="995385" progId="Equation.DSMT4">
                  <p:embed/>
                </p:oleObj>
              </mc:Choice>
              <mc:Fallback>
                <p:oleObj name="Equation" r:id="rId3" imgW="3200358" imgH="995385" progId="Equation.DSMT4">
                  <p:embed/>
                  <p:pic>
                    <p:nvPicPr>
                      <p:cNvPr id="0" name=""/>
                      <p:cNvPicPr/>
                      <p:nvPr/>
                    </p:nvPicPr>
                    <p:blipFill>
                      <a:blip r:embed="rId4"/>
                      <a:stretch>
                        <a:fillRect/>
                      </a:stretch>
                    </p:blipFill>
                    <p:spPr>
                      <a:xfrm>
                        <a:off x="1755894" y="2891398"/>
                        <a:ext cx="3457110" cy="1075203"/>
                      </a:xfrm>
                      <a:prstGeom prst="rect">
                        <a:avLst/>
                      </a:prstGeom>
                    </p:spPr>
                  </p:pic>
                </p:oleObj>
              </mc:Fallback>
            </mc:AlternateContent>
          </a:graphicData>
        </a:graphic>
      </p:graphicFrame>
      <p:graphicFrame>
        <p:nvGraphicFramePr>
          <p:cNvPr id="10" name="Object 4">
            <a:extLst>
              <a:ext uri="{FF2B5EF4-FFF2-40B4-BE49-F238E27FC236}">
                <a16:creationId xmlns:a16="http://schemas.microsoft.com/office/drawing/2014/main" id="{CF4DBD6B-5F29-4797-BDFD-73D24E26210A}"/>
              </a:ext>
            </a:extLst>
          </p:cNvPr>
          <p:cNvGraphicFramePr>
            <a:graphicFrameLocks noChangeAspect="1"/>
          </p:cNvGraphicFramePr>
          <p:nvPr>
            <p:extLst>
              <p:ext uri="{D42A27DB-BD31-4B8C-83A1-F6EECF244321}">
                <p14:modId xmlns:p14="http://schemas.microsoft.com/office/powerpoint/2010/main" val="3161332392"/>
              </p:ext>
            </p:extLst>
          </p:nvPr>
        </p:nvGraphicFramePr>
        <p:xfrm>
          <a:off x="1958975" y="4086225"/>
          <a:ext cx="8589963" cy="1247775"/>
        </p:xfrm>
        <a:graphic>
          <a:graphicData uri="http://schemas.openxmlformats.org/presentationml/2006/ole">
            <mc:AlternateContent xmlns:mc="http://schemas.openxmlformats.org/markup-compatibility/2006">
              <mc:Choice xmlns:v="urn:schemas-microsoft-com:vml" Requires="v">
                <p:oleObj spid="_x0000_s80911" name="Equation" r:id="rId5" imgW="2717640" imgH="393480" progId="Equation.DSMT4">
                  <p:embed/>
                </p:oleObj>
              </mc:Choice>
              <mc:Fallback>
                <p:oleObj name="Equation" r:id="rId5" imgW="2717640" imgH="393480" progId="Equation.DSMT4">
                  <p:embed/>
                  <p:pic>
                    <p:nvPicPr>
                      <p:cNvPr id="93187" name="Object 4">
                        <a:extLst>
                          <a:ext uri="{FF2B5EF4-FFF2-40B4-BE49-F238E27FC236}">
                            <a16:creationId xmlns:a16="http://schemas.microsoft.com/office/drawing/2014/main" id="{51FA03B9-EE22-4D3B-A1B6-92E1680F2F44}"/>
                          </a:ext>
                        </a:extLst>
                      </p:cNvPr>
                      <p:cNvPicPr>
                        <a:picLocks noChangeAspect="1" noChangeArrowheads="1"/>
                      </p:cNvPicPr>
                      <p:nvPr/>
                    </p:nvPicPr>
                    <p:blipFill>
                      <a:blip r:embed="rId6"/>
                      <a:srcRect/>
                      <a:stretch>
                        <a:fillRect/>
                      </a:stretch>
                    </p:blipFill>
                    <p:spPr bwMode="auto">
                      <a:xfrm>
                        <a:off x="1958975" y="4086225"/>
                        <a:ext cx="8589963"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
            <a:extLst>
              <a:ext uri="{FF2B5EF4-FFF2-40B4-BE49-F238E27FC236}">
                <a16:creationId xmlns:a16="http://schemas.microsoft.com/office/drawing/2014/main" id="{5FB05684-B64A-48F0-8791-C0584BDAA322}"/>
              </a:ext>
            </a:extLst>
          </p:cNvPr>
          <p:cNvGraphicFramePr>
            <a:graphicFrameLocks noChangeAspect="1"/>
          </p:cNvGraphicFramePr>
          <p:nvPr>
            <p:extLst>
              <p:ext uri="{D42A27DB-BD31-4B8C-83A1-F6EECF244321}">
                <p14:modId xmlns:p14="http://schemas.microsoft.com/office/powerpoint/2010/main" val="2368456286"/>
              </p:ext>
            </p:extLst>
          </p:nvPr>
        </p:nvGraphicFramePr>
        <p:xfrm>
          <a:off x="2105025" y="5319713"/>
          <a:ext cx="8402638" cy="1387475"/>
        </p:xfrm>
        <a:graphic>
          <a:graphicData uri="http://schemas.openxmlformats.org/presentationml/2006/ole">
            <mc:AlternateContent xmlns:mc="http://schemas.openxmlformats.org/markup-compatibility/2006">
              <mc:Choice xmlns:v="urn:schemas-microsoft-com:vml" Requires="v">
                <p:oleObj spid="_x0000_s80912" name="Equation" r:id="rId7" imgW="2692080" imgH="444240" progId="Equation.DSMT4">
                  <p:embed/>
                </p:oleObj>
              </mc:Choice>
              <mc:Fallback>
                <p:oleObj name="Equation" r:id="rId7" imgW="2692080" imgH="444240" progId="Equation.DSMT4">
                  <p:embed/>
                  <p:pic>
                    <p:nvPicPr>
                      <p:cNvPr id="93192" name="Object 1">
                        <a:extLst>
                          <a:ext uri="{FF2B5EF4-FFF2-40B4-BE49-F238E27FC236}">
                            <a16:creationId xmlns:a16="http://schemas.microsoft.com/office/drawing/2014/main" id="{F9A63ABC-86AD-49A0-89E9-D833AB2D9E64}"/>
                          </a:ext>
                        </a:extLst>
                      </p:cNvPr>
                      <p:cNvPicPr>
                        <a:picLocks noChangeAspect="1" noChangeArrowheads="1"/>
                      </p:cNvPicPr>
                      <p:nvPr/>
                    </p:nvPicPr>
                    <p:blipFill>
                      <a:blip r:embed="rId8"/>
                      <a:srcRect/>
                      <a:stretch>
                        <a:fillRect/>
                      </a:stretch>
                    </p:blipFill>
                    <p:spPr bwMode="auto">
                      <a:xfrm>
                        <a:off x="2105025" y="5319713"/>
                        <a:ext cx="8402638"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a:extLst>
              <a:ext uri="{FF2B5EF4-FFF2-40B4-BE49-F238E27FC236}">
                <a16:creationId xmlns:a16="http://schemas.microsoft.com/office/drawing/2014/main" id="{0B7F55A4-3B26-48AA-A13F-88F8F3BF1644}"/>
              </a:ext>
            </a:extLst>
          </p:cNvPr>
          <p:cNvGraphicFramePr>
            <a:graphicFrameLocks noChangeAspect="1"/>
          </p:cNvGraphicFramePr>
          <p:nvPr>
            <p:extLst>
              <p:ext uri="{D42A27DB-BD31-4B8C-83A1-F6EECF244321}">
                <p14:modId xmlns:p14="http://schemas.microsoft.com/office/powerpoint/2010/main" val="2259789112"/>
              </p:ext>
            </p:extLst>
          </p:nvPr>
        </p:nvGraphicFramePr>
        <p:xfrm>
          <a:off x="4103649" y="2301332"/>
          <a:ext cx="446047" cy="466341"/>
        </p:xfrm>
        <a:graphic>
          <a:graphicData uri="http://schemas.openxmlformats.org/presentationml/2006/ole">
            <mc:AlternateContent xmlns:mc="http://schemas.openxmlformats.org/markup-compatibility/2006">
              <mc:Choice xmlns:v="urn:schemas-microsoft-com:vml" Requires="v">
                <p:oleObj spid="_x0000_s80913" name="Equation" r:id="rId9" imgW="164880" imgH="164880" progId="Equation.DSMT4">
                  <p:embed/>
                </p:oleObj>
              </mc:Choice>
              <mc:Fallback>
                <p:oleObj name="Equation" r:id="rId9" imgW="164880" imgH="164880" progId="Equation.DSMT4">
                  <p:embed/>
                  <p:pic>
                    <p:nvPicPr>
                      <p:cNvPr id="0" name=""/>
                      <p:cNvPicPr/>
                      <p:nvPr/>
                    </p:nvPicPr>
                    <p:blipFill>
                      <a:blip r:embed="rId10"/>
                      <a:stretch>
                        <a:fillRect/>
                      </a:stretch>
                    </p:blipFill>
                    <p:spPr>
                      <a:xfrm>
                        <a:off x="4103649" y="2301332"/>
                        <a:ext cx="446047" cy="466341"/>
                      </a:xfrm>
                      <a:prstGeom prst="rect">
                        <a:avLst/>
                      </a:prstGeom>
                    </p:spPr>
                  </p:pic>
                </p:oleObj>
              </mc:Fallback>
            </mc:AlternateContent>
          </a:graphicData>
        </a:graphic>
      </p:graphicFrame>
    </p:spTree>
    <p:extLst>
      <p:ext uri="{BB962C8B-B14F-4D97-AF65-F5344CB8AC3E}">
        <p14:creationId xmlns:p14="http://schemas.microsoft.com/office/powerpoint/2010/main" val="15141745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3"/>
            <a:ext cx="8822473" cy="727694"/>
          </a:xfrm>
        </p:spPr>
        <p:txBody>
          <a:bodyPr>
            <a:normAutofit/>
          </a:bodyPr>
          <a:lstStyle/>
          <a:p>
            <a:pPr algn="ctr"/>
            <a:r>
              <a:rPr lang="en-US" altLang="en-US" b="1">
                <a:solidFill>
                  <a:srgbClr val="FF00FF"/>
                </a:solidFill>
                <a:latin typeface="Times New Roman" panose="02020603050405020304" pitchFamily="18" charset="0"/>
                <a:cs typeface="Times New Roman" panose="02020603050405020304" pitchFamily="18" charset="0"/>
              </a:rPr>
              <a:t>FTC, part 1</a:t>
            </a:r>
            <a:endParaRPr lang="en-US" b="1">
              <a:solidFill>
                <a:srgbClr val="FF00FF"/>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352A0DF1-E6B8-45D8-8D22-7B25EE1BDB6C}"/>
              </a:ext>
            </a:extLst>
          </p:cNvPr>
          <p:cNvSpPr>
            <a:spLocks noGrp="1"/>
          </p:cNvSpPr>
          <p:nvPr>
            <p:ph idx="1"/>
          </p:nvPr>
        </p:nvSpPr>
        <p:spPr>
          <a:xfrm>
            <a:off x="446049" y="1260088"/>
            <a:ext cx="11496907" cy="5508702"/>
          </a:xfrm>
        </p:spPr>
        <p:txBody>
          <a:bodyPr>
            <a:normAutofit/>
          </a:bodyPr>
          <a:lstStyle/>
          <a:p>
            <a:pPr marL="0" indent="3175" eaLnBrk="1" hangingPunct="1">
              <a:lnSpc>
                <a:spcPct val="110000"/>
              </a:lnSpc>
              <a:buFontTx/>
              <a:buNone/>
            </a:pPr>
            <a:r>
              <a:rPr lang="en-US" altLang="en-US" sz="3600" b="1">
                <a:solidFill>
                  <a:srgbClr val="2913F5"/>
                </a:solidFill>
                <a:latin typeface="Times New Roman" panose="02020603050405020304" pitchFamily="18" charset="0"/>
                <a:cs typeface="Times New Roman" panose="02020603050405020304" pitchFamily="18" charset="0"/>
              </a:rPr>
              <a:t>Example: </a:t>
            </a:r>
            <a:r>
              <a:rPr lang="en-US" altLang="en-US" sz="3600">
                <a:solidFill>
                  <a:srgbClr val="2913F5"/>
                </a:solidFill>
                <a:latin typeface="Times New Roman" panose="02020603050405020304" pitchFamily="18" charset="0"/>
                <a:cs typeface="Times New Roman" panose="02020603050405020304" pitchFamily="18" charset="0"/>
              </a:rPr>
              <a:t>Given</a:t>
            </a:r>
          </a:p>
          <a:p>
            <a:pPr marL="0" indent="3175" eaLnBrk="1" hangingPunct="1">
              <a:lnSpc>
                <a:spcPct val="110000"/>
              </a:lnSpc>
              <a:buFontTx/>
              <a:buNone/>
            </a:pPr>
            <a:r>
              <a:rPr lang="en-US" altLang="en-US" sz="3600">
                <a:solidFill>
                  <a:srgbClr val="2913F5"/>
                </a:solidFill>
                <a:latin typeface="Times New Roman" panose="02020603050405020304" pitchFamily="18" charset="0"/>
                <a:cs typeface="Times New Roman" panose="02020603050405020304" pitchFamily="18" charset="0"/>
              </a:rPr>
              <a:t>Find            ?</a:t>
            </a:r>
          </a:p>
        </p:txBody>
      </p:sp>
      <p:graphicFrame>
        <p:nvGraphicFramePr>
          <p:cNvPr id="3" name="Object 2">
            <a:extLst>
              <a:ext uri="{FF2B5EF4-FFF2-40B4-BE49-F238E27FC236}">
                <a16:creationId xmlns:a16="http://schemas.microsoft.com/office/drawing/2014/main" id="{C18F6001-CA2E-476A-9C52-E37566F1B3C0}"/>
              </a:ext>
            </a:extLst>
          </p:cNvPr>
          <p:cNvGraphicFramePr>
            <a:graphicFrameLocks noChangeAspect="1"/>
          </p:cNvGraphicFramePr>
          <p:nvPr>
            <p:extLst>
              <p:ext uri="{D42A27DB-BD31-4B8C-83A1-F6EECF244321}">
                <p14:modId xmlns:p14="http://schemas.microsoft.com/office/powerpoint/2010/main" val="523909884"/>
              </p:ext>
            </p:extLst>
          </p:nvPr>
        </p:nvGraphicFramePr>
        <p:xfrm>
          <a:off x="3801261" y="970157"/>
          <a:ext cx="5859412" cy="1277550"/>
        </p:xfrm>
        <a:graphic>
          <a:graphicData uri="http://schemas.openxmlformats.org/presentationml/2006/ole">
            <mc:AlternateContent xmlns:mc="http://schemas.openxmlformats.org/markup-compatibility/2006">
              <mc:Choice xmlns:v="urn:schemas-microsoft-com:vml" Requires="v">
                <p:oleObj spid="_x0000_s81930" name="Equation" r:id="rId3" imgW="1688760" imgH="368280" progId="Equation.DSMT4">
                  <p:embed/>
                </p:oleObj>
              </mc:Choice>
              <mc:Fallback>
                <p:oleObj name="Equation" r:id="rId3" imgW="1688760" imgH="368280" progId="Equation.DSMT4">
                  <p:embed/>
                  <p:pic>
                    <p:nvPicPr>
                      <p:cNvPr id="0" name=""/>
                      <p:cNvPicPr/>
                      <p:nvPr/>
                    </p:nvPicPr>
                    <p:blipFill>
                      <a:blip r:embed="rId4"/>
                      <a:stretch>
                        <a:fillRect/>
                      </a:stretch>
                    </p:blipFill>
                    <p:spPr>
                      <a:xfrm>
                        <a:off x="3801261" y="970157"/>
                        <a:ext cx="5859412" cy="127755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95360E91-C803-4A29-9EA4-A9D20AC2A51A}"/>
              </a:ext>
            </a:extLst>
          </p:cNvPr>
          <p:cNvGraphicFramePr>
            <a:graphicFrameLocks noChangeAspect="1"/>
          </p:cNvGraphicFramePr>
          <p:nvPr>
            <p:extLst>
              <p:ext uri="{D42A27DB-BD31-4B8C-83A1-F6EECF244321}">
                <p14:modId xmlns:p14="http://schemas.microsoft.com/office/powerpoint/2010/main" val="1439720634"/>
              </p:ext>
            </p:extLst>
          </p:nvPr>
        </p:nvGraphicFramePr>
        <p:xfrm>
          <a:off x="1476314" y="2009969"/>
          <a:ext cx="1263640" cy="722080"/>
        </p:xfrm>
        <a:graphic>
          <a:graphicData uri="http://schemas.openxmlformats.org/presentationml/2006/ole">
            <mc:AlternateContent xmlns:mc="http://schemas.openxmlformats.org/markup-compatibility/2006">
              <mc:Choice xmlns:v="urn:schemas-microsoft-com:vml" Requires="v">
                <p:oleObj spid="_x0000_s81931" name="Equation" r:id="rId5" imgW="355320" imgH="203040" progId="Equation.DSMT4">
                  <p:embed/>
                </p:oleObj>
              </mc:Choice>
              <mc:Fallback>
                <p:oleObj name="Equation" r:id="rId5" imgW="355320" imgH="203040" progId="Equation.DSMT4">
                  <p:embed/>
                  <p:pic>
                    <p:nvPicPr>
                      <p:cNvPr id="0" name=""/>
                      <p:cNvPicPr/>
                      <p:nvPr/>
                    </p:nvPicPr>
                    <p:blipFill>
                      <a:blip r:embed="rId6"/>
                      <a:stretch>
                        <a:fillRect/>
                      </a:stretch>
                    </p:blipFill>
                    <p:spPr>
                      <a:xfrm>
                        <a:off x="1476314" y="2009969"/>
                        <a:ext cx="1263640" cy="722080"/>
                      </a:xfrm>
                      <a:prstGeom prst="rect">
                        <a:avLst/>
                      </a:prstGeom>
                    </p:spPr>
                  </p:pic>
                </p:oleObj>
              </mc:Fallback>
            </mc:AlternateContent>
          </a:graphicData>
        </a:graphic>
      </p:graphicFrame>
    </p:spTree>
    <p:extLst>
      <p:ext uri="{BB962C8B-B14F-4D97-AF65-F5344CB8AC3E}">
        <p14:creationId xmlns:p14="http://schemas.microsoft.com/office/powerpoint/2010/main" val="21253451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2F0BA5C1-4D95-4DBE-99C6-AD446DFD395B}"/>
              </a:ext>
            </a:extLst>
          </p:cNvPr>
          <p:cNvSpPr/>
          <p:nvPr/>
        </p:nvSpPr>
        <p:spPr>
          <a:xfrm>
            <a:off x="249044" y="1049802"/>
            <a:ext cx="11693912" cy="298693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3"/>
            <a:ext cx="8822473" cy="727694"/>
          </a:xfrm>
        </p:spPr>
        <p:txBody>
          <a:bodyPr>
            <a:normAutofit/>
          </a:bodyPr>
          <a:lstStyle/>
          <a:p>
            <a:pPr algn="ctr"/>
            <a:r>
              <a:rPr lang="en-US" altLang="en-US" b="1">
                <a:solidFill>
                  <a:srgbClr val="FF00FF"/>
                </a:solidFill>
                <a:latin typeface="Times New Roman" panose="02020603050405020304" pitchFamily="18" charset="0"/>
                <a:cs typeface="Times New Roman" panose="02020603050405020304" pitchFamily="18" charset="0"/>
              </a:rPr>
              <a:t>FTC, part 2</a:t>
            </a:r>
            <a:endParaRPr lang="en-US" b="1">
              <a:solidFill>
                <a:srgbClr val="FF00FF"/>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352A0DF1-E6B8-45D8-8D22-7B25EE1BDB6C}"/>
              </a:ext>
            </a:extLst>
          </p:cNvPr>
          <p:cNvSpPr>
            <a:spLocks noGrp="1"/>
          </p:cNvSpPr>
          <p:nvPr>
            <p:ph idx="1"/>
          </p:nvPr>
        </p:nvSpPr>
        <p:spPr>
          <a:xfrm>
            <a:off x="446049" y="1260088"/>
            <a:ext cx="11496907" cy="5508702"/>
          </a:xfrm>
        </p:spPr>
        <p:txBody>
          <a:bodyPr>
            <a:normAutofit/>
          </a:bodyPr>
          <a:lstStyle/>
          <a:p>
            <a:pPr marL="0" indent="3175" eaLnBrk="1" hangingPunct="1">
              <a:lnSpc>
                <a:spcPct val="100000"/>
              </a:lnSpc>
              <a:spcBef>
                <a:spcPts val="0"/>
              </a:spcBef>
              <a:buFontTx/>
              <a:buNone/>
            </a:pPr>
            <a:r>
              <a:rPr lang="en-US" altLang="en-US" sz="3400" b="1">
                <a:solidFill>
                  <a:srgbClr val="AD13AD"/>
                </a:solidFill>
                <a:latin typeface="Times New Roman" panose="02020603050405020304" pitchFamily="18" charset="0"/>
                <a:cs typeface="Times New Roman" panose="02020603050405020304" pitchFamily="18" charset="0"/>
              </a:rPr>
              <a:t>Theorem (FTC2)</a:t>
            </a:r>
            <a:r>
              <a:rPr lang="en-US" altLang="en-US" sz="3400">
                <a:solidFill>
                  <a:srgbClr val="2913F5"/>
                </a:solidFill>
                <a:latin typeface="Times New Roman" panose="02020603050405020304" pitchFamily="18" charset="0"/>
                <a:cs typeface="Times New Roman" panose="02020603050405020304" pitchFamily="18" charset="0"/>
              </a:rPr>
              <a:t>. If  </a:t>
            </a:r>
            <a:r>
              <a:rPr lang="en-US" altLang="en-US" sz="3400" i="1">
                <a:solidFill>
                  <a:srgbClr val="2913F5"/>
                </a:solidFill>
                <a:latin typeface="Times New Roman" panose="02020603050405020304" pitchFamily="18" charset="0"/>
                <a:cs typeface="Times New Roman" panose="02020603050405020304" pitchFamily="18" charset="0"/>
              </a:rPr>
              <a:t>f</a:t>
            </a:r>
            <a:r>
              <a:rPr lang="en-US" altLang="en-US" sz="3400">
                <a:solidFill>
                  <a:srgbClr val="2913F5"/>
                </a:solidFill>
                <a:latin typeface="Times New Roman" panose="02020603050405020304" pitchFamily="18" charset="0"/>
                <a:cs typeface="Times New Roman" panose="02020603050405020304" pitchFamily="18" charset="0"/>
              </a:rPr>
              <a:t>  is continuous on [</a:t>
            </a:r>
            <a:r>
              <a:rPr lang="en-US" altLang="en-US" sz="3400" i="1">
                <a:solidFill>
                  <a:srgbClr val="2913F5"/>
                </a:solidFill>
                <a:latin typeface="Times New Roman" panose="02020603050405020304" pitchFamily="18" charset="0"/>
                <a:cs typeface="Times New Roman" panose="02020603050405020304" pitchFamily="18" charset="0"/>
              </a:rPr>
              <a:t>a</a:t>
            </a:r>
            <a:r>
              <a:rPr lang="en-US" altLang="en-US" sz="3400">
                <a:solidFill>
                  <a:srgbClr val="2913F5"/>
                </a:solidFill>
                <a:latin typeface="Times New Roman" panose="02020603050405020304" pitchFamily="18" charset="0"/>
                <a:cs typeface="Times New Roman" panose="02020603050405020304" pitchFamily="18" charset="0"/>
              </a:rPr>
              <a:t>, </a:t>
            </a:r>
            <a:r>
              <a:rPr lang="en-US" altLang="en-US" sz="3400" i="1">
                <a:solidFill>
                  <a:srgbClr val="2913F5"/>
                </a:solidFill>
                <a:latin typeface="Times New Roman" panose="02020603050405020304" pitchFamily="18" charset="0"/>
                <a:cs typeface="Times New Roman" panose="02020603050405020304" pitchFamily="18" charset="0"/>
              </a:rPr>
              <a:t>b</a:t>
            </a:r>
            <a:r>
              <a:rPr lang="en-US" altLang="en-US" sz="3400">
                <a:solidFill>
                  <a:srgbClr val="2913F5"/>
                </a:solidFill>
                <a:latin typeface="Times New Roman" panose="02020603050405020304" pitchFamily="18" charset="0"/>
                <a:cs typeface="Times New Roman" panose="02020603050405020304" pitchFamily="18" charset="0"/>
              </a:rPr>
              <a:t>], then</a:t>
            </a:r>
          </a:p>
          <a:p>
            <a:pPr marL="0" indent="3175" eaLnBrk="1" hangingPunct="1">
              <a:lnSpc>
                <a:spcPct val="100000"/>
              </a:lnSpc>
              <a:spcBef>
                <a:spcPts val="0"/>
              </a:spcBef>
              <a:buFontTx/>
              <a:buNone/>
            </a:pPr>
            <a:endParaRPr lang="en-US" altLang="en-US" sz="3400">
              <a:solidFill>
                <a:srgbClr val="2913F5"/>
              </a:solidFill>
              <a:latin typeface="Times New Roman" panose="02020603050405020304" pitchFamily="18" charset="0"/>
              <a:cs typeface="Times New Roman" panose="02020603050405020304" pitchFamily="18" charset="0"/>
            </a:endParaRPr>
          </a:p>
          <a:p>
            <a:pPr marL="0" indent="3175" eaLnBrk="1" hangingPunct="1">
              <a:lnSpc>
                <a:spcPct val="100000"/>
              </a:lnSpc>
              <a:spcBef>
                <a:spcPts val="0"/>
              </a:spcBef>
              <a:buFontTx/>
              <a:buNone/>
            </a:pPr>
            <a:endParaRPr lang="en-US" altLang="en-US" sz="3400">
              <a:solidFill>
                <a:srgbClr val="2913F5"/>
              </a:solidFill>
              <a:latin typeface="Times New Roman" panose="02020603050405020304" pitchFamily="18" charset="0"/>
              <a:cs typeface="Times New Roman" panose="02020603050405020304" pitchFamily="18" charset="0"/>
            </a:endParaRPr>
          </a:p>
          <a:p>
            <a:pPr marL="0" indent="3175" algn="ctr" eaLnBrk="1" hangingPunct="1">
              <a:lnSpc>
                <a:spcPct val="100000"/>
              </a:lnSpc>
              <a:spcBef>
                <a:spcPts val="0"/>
              </a:spcBef>
              <a:buFontTx/>
              <a:buNone/>
            </a:pPr>
            <a:r>
              <a:rPr lang="en-US" altLang="en-US" sz="3400">
                <a:solidFill>
                  <a:srgbClr val="2913F5"/>
                </a:solidFill>
                <a:latin typeface="Times New Roman" panose="02020603050405020304" pitchFamily="18" charset="0"/>
                <a:cs typeface="Times New Roman" panose="02020603050405020304" pitchFamily="18" charset="0"/>
              </a:rPr>
              <a:t>where </a:t>
            </a:r>
            <a:r>
              <a:rPr lang="en-US" altLang="en-US" sz="3400" i="1">
                <a:solidFill>
                  <a:srgbClr val="2913F5"/>
                </a:solidFill>
                <a:latin typeface="Times New Roman" panose="02020603050405020304" pitchFamily="18" charset="0"/>
                <a:cs typeface="Times New Roman" panose="02020603050405020304" pitchFamily="18" charset="0"/>
              </a:rPr>
              <a:t>F</a:t>
            </a:r>
            <a:r>
              <a:rPr lang="en-US" altLang="en-US" sz="3400">
                <a:solidFill>
                  <a:srgbClr val="2913F5"/>
                </a:solidFill>
                <a:latin typeface="Times New Roman" panose="02020603050405020304" pitchFamily="18" charset="0"/>
                <a:cs typeface="Times New Roman" panose="02020603050405020304" pitchFamily="18" charset="0"/>
              </a:rPr>
              <a:t> is any antiderivative of  </a:t>
            </a:r>
            <a:r>
              <a:rPr lang="en-US" altLang="en-US" sz="3400" i="1">
                <a:solidFill>
                  <a:srgbClr val="2913F5"/>
                </a:solidFill>
                <a:latin typeface="Times New Roman" panose="02020603050405020304" pitchFamily="18" charset="0"/>
                <a:cs typeface="Times New Roman" panose="02020603050405020304" pitchFamily="18" charset="0"/>
              </a:rPr>
              <a:t>f</a:t>
            </a:r>
            <a:r>
              <a:rPr lang="en-US" altLang="en-US" sz="3400">
                <a:solidFill>
                  <a:srgbClr val="2913F5"/>
                </a:solidFill>
                <a:latin typeface="Times New Roman" panose="02020603050405020304" pitchFamily="18" charset="0"/>
                <a:cs typeface="Times New Roman" panose="02020603050405020304" pitchFamily="18" charset="0"/>
              </a:rPr>
              <a:t>, that is, </a:t>
            </a:r>
            <a:br>
              <a:rPr lang="en-US" altLang="en-US" sz="3400">
                <a:solidFill>
                  <a:srgbClr val="2913F5"/>
                </a:solidFill>
                <a:latin typeface="Times New Roman" panose="02020603050405020304" pitchFamily="18" charset="0"/>
                <a:cs typeface="Times New Roman" panose="02020603050405020304" pitchFamily="18" charset="0"/>
              </a:rPr>
            </a:br>
            <a:r>
              <a:rPr lang="en-US" altLang="en-US" sz="3400">
                <a:solidFill>
                  <a:srgbClr val="2913F5"/>
                </a:solidFill>
                <a:latin typeface="Times New Roman" panose="02020603050405020304" pitchFamily="18" charset="0"/>
                <a:cs typeface="Times New Roman" panose="02020603050405020304" pitchFamily="18" charset="0"/>
              </a:rPr>
              <a:t>a function such that </a:t>
            </a:r>
            <a:r>
              <a:rPr lang="en-US" altLang="en-US" sz="3400" i="1">
                <a:solidFill>
                  <a:srgbClr val="2913F5"/>
                </a:solidFill>
                <a:latin typeface="Times New Roman" panose="02020603050405020304" pitchFamily="18" charset="0"/>
                <a:cs typeface="Times New Roman" panose="02020603050405020304" pitchFamily="18" charset="0"/>
              </a:rPr>
              <a:t>F</a:t>
            </a:r>
            <a:r>
              <a:rPr lang="en-US" altLang="en-US" sz="3400">
                <a:solidFill>
                  <a:srgbClr val="2913F5"/>
                </a:solidFill>
                <a:latin typeface="Times New Roman" panose="02020603050405020304" pitchFamily="18" charset="0"/>
                <a:cs typeface="Times New Roman" panose="02020603050405020304" pitchFamily="18" charset="0"/>
              </a:rPr>
              <a:t>’ = </a:t>
            </a:r>
            <a:r>
              <a:rPr lang="en-US" altLang="en-US" sz="3400" i="1">
                <a:solidFill>
                  <a:srgbClr val="2913F5"/>
                </a:solidFill>
                <a:latin typeface="Times New Roman" panose="02020603050405020304" pitchFamily="18" charset="0"/>
                <a:cs typeface="Times New Roman" panose="02020603050405020304" pitchFamily="18" charset="0"/>
              </a:rPr>
              <a:t>f</a:t>
            </a:r>
            <a:r>
              <a:rPr lang="en-US" altLang="en-US" sz="3400">
                <a:solidFill>
                  <a:srgbClr val="2913F5"/>
                </a:solidFill>
                <a:latin typeface="Times New Roman" panose="02020603050405020304" pitchFamily="18" charset="0"/>
                <a:cs typeface="Times New Roman" panose="02020603050405020304" pitchFamily="18" charset="0"/>
              </a:rPr>
              <a:t>.</a:t>
            </a:r>
          </a:p>
        </p:txBody>
      </p:sp>
      <p:graphicFrame>
        <p:nvGraphicFramePr>
          <p:cNvPr id="5" name="Object 4">
            <a:extLst>
              <a:ext uri="{FF2B5EF4-FFF2-40B4-BE49-F238E27FC236}">
                <a16:creationId xmlns:a16="http://schemas.microsoft.com/office/drawing/2014/main" id="{48ED3D29-57A8-46D8-9AA0-C99EE8DEA460}"/>
              </a:ext>
            </a:extLst>
          </p:cNvPr>
          <p:cNvGraphicFramePr>
            <a:graphicFrameLocks noChangeAspect="1"/>
          </p:cNvGraphicFramePr>
          <p:nvPr>
            <p:extLst>
              <p:ext uri="{D42A27DB-BD31-4B8C-83A1-F6EECF244321}">
                <p14:modId xmlns:p14="http://schemas.microsoft.com/office/powerpoint/2010/main" val="101034706"/>
              </p:ext>
            </p:extLst>
          </p:nvPr>
        </p:nvGraphicFramePr>
        <p:xfrm>
          <a:off x="4348201" y="1888621"/>
          <a:ext cx="4432300" cy="960437"/>
        </p:xfrm>
        <a:graphic>
          <a:graphicData uri="http://schemas.openxmlformats.org/presentationml/2006/ole">
            <mc:AlternateContent xmlns:mc="http://schemas.openxmlformats.org/markup-compatibility/2006">
              <mc:Choice xmlns:v="urn:schemas-microsoft-com:vml" Requires="v">
                <p:oleObj spid="_x0000_s82952" name="Equation" r:id="rId3" imgW="4432067" imgH="960415" progId="Equation.DSMT4">
                  <p:embed/>
                </p:oleObj>
              </mc:Choice>
              <mc:Fallback>
                <p:oleObj name="Equation" r:id="rId3" imgW="4432067" imgH="960415" progId="Equation.DSMT4">
                  <p:embed/>
                  <p:pic>
                    <p:nvPicPr>
                      <p:cNvPr id="0" name=""/>
                      <p:cNvPicPr/>
                      <p:nvPr/>
                    </p:nvPicPr>
                    <p:blipFill>
                      <a:blip r:embed="rId4"/>
                      <a:stretch>
                        <a:fillRect/>
                      </a:stretch>
                    </p:blipFill>
                    <p:spPr>
                      <a:xfrm>
                        <a:off x="4348201" y="1888621"/>
                        <a:ext cx="4432300" cy="960437"/>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DF0CAA6C-B919-441B-A3C3-B56F6327FBF6}"/>
              </a:ext>
            </a:extLst>
          </p:cNvPr>
          <p:cNvGraphicFramePr>
            <a:graphicFrameLocks noChangeAspect="1"/>
          </p:cNvGraphicFramePr>
          <p:nvPr>
            <p:extLst>
              <p:ext uri="{D42A27DB-BD31-4B8C-83A1-F6EECF244321}">
                <p14:modId xmlns:p14="http://schemas.microsoft.com/office/powerpoint/2010/main" val="1886406761"/>
              </p:ext>
            </p:extLst>
          </p:nvPr>
        </p:nvGraphicFramePr>
        <p:xfrm>
          <a:off x="3940968" y="4575988"/>
          <a:ext cx="4310063" cy="1423987"/>
        </p:xfrm>
        <a:graphic>
          <a:graphicData uri="http://schemas.openxmlformats.org/presentationml/2006/ole">
            <mc:AlternateContent xmlns:mc="http://schemas.openxmlformats.org/markup-compatibility/2006">
              <mc:Choice xmlns:v="urn:schemas-microsoft-com:vml" Requires="v">
                <p:oleObj spid="_x0000_s82953" name="Equation" r:id="rId5" imgW="4310084" imgH="1423678" progId="Equation.DSMT4">
                  <p:embed/>
                </p:oleObj>
              </mc:Choice>
              <mc:Fallback>
                <p:oleObj name="Equation" r:id="rId5" imgW="4310084" imgH="1423678" progId="Equation.DSMT4">
                  <p:embed/>
                  <p:pic>
                    <p:nvPicPr>
                      <p:cNvPr id="0" name=""/>
                      <p:cNvPicPr/>
                      <p:nvPr/>
                    </p:nvPicPr>
                    <p:blipFill>
                      <a:blip r:embed="rId6"/>
                      <a:stretch>
                        <a:fillRect/>
                      </a:stretch>
                    </p:blipFill>
                    <p:spPr>
                      <a:xfrm>
                        <a:off x="3940968" y="4575988"/>
                        <a:ext cx="4310063" cy="1423987"/>
                      </a:xfrm>
                      <a:prstGeom prst="rect">
                        <a:avLst/>
                      </a:prstGeom>
                    </p:spPr>
                  </p:pic>
                </p:oleObj>
              </mc:Fallback>
            </mc:AlternateContent>
          </a:graphicData>
        </a:graphic>
      </p:graphicFrame>
    </p:spTree>
    <p:extLst>
      <p:ext uri="{BB962C8B-B14F-4D97-AF65-F5344CB8AC3E}">
        <p14:creationId xmlns:p14="http://schemas.microsoft.com/office/powerpoint/2010/main" val="1220948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2F0BA5C1-4D95-4DBE-99C6-AD446DFD395B}"/>
              </a:ext>
            </a:extLst>
          </p:cNvPr>
          <p:cNvSpPr/>
          <p:nvPr/>
        </p:nvSpPr>
        <p:spPr>
          <a:xfrm>
            <a:off x="249044" y="2239808"/>
            <a:ext cx="11693912" cy="1774631"/>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513C96C6-F266-4B71-8EC4-46ACF1BE27E8}"/>
              </a:ext>
            </a:extLst>
          </p:cNvPr>
          <p:cNvSpPr>
            <a:spLocks noGrp="1"/>
          </p:cNvSpPr>
          <p:nvPr>
            <p:ph type="title"/>
          </p:nvPr>
        </p:nvSpPr>
        <p:spPr>
          <a:xfrm>
            <a:off x="2531327" y="242463"/>
            <a:ext cx="8822473" cy="727694"/>
          </a:xfrm>
        </p:spPr>
        <p:txBody>
          <a:bodyPr>
            <a:normAutofit/>
          </a:bodyPr>
          <a:lstStyle/>
          <a:p>
            <a:pPr algn="ctr"/>
            <a:r>
              <a:rPr lang="en-US" altLang="en-US" b="1">
                <a:solidFill>
                  <a:srgbClr val="FF00FF"/>
                </a:solidFill>
                <a:latin typeface="Times New Roman" panose="02020603050405020304" pitchFamily="18" charset="0"/>
                <a:cs typeface="Times New Roman" panose="02020603050405020304" pitchFamily="18" charset="0"/>
              </a:rPr>
              <a:t>NET CHANGE THEOREM</a:t>
            </a:r>
            <a:endParaRPr lang="en-US" b="1">
              <a:solidFill>
                <a:srgbClr val="FF00FF"/>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352A0DF1-E6B8-45D8-8D22-7B25EE1BDB6C}"/>
              </a:ext>
            </a:extLst>
          </p:cNvPr>
          <p:cNvSpPr>
            <a:spLocks noGrp="1"/>
          </p:cNvSpPr>
          <p:nvPr>
            <p:ph idx="1"/>
          </p:nvPr>
        </p:nvSpPr>
        <p:spPr>
          <a:xfrm>
            <a:off x="446049" y="1260088"/>
            <a:ext cx="11496907" cy="5508702"/>
          </a:xfrm>
        </p:spPr>
        <p:txBody>
          <a:bodyPr>
            <a:normAutofit/>
          </a:bodyPr>
          <a:lstStyle/>
          <a:p>
            <a:pPr marL="0" indent="3175">
              <a:lnSpc>
                <a:spcPct val="100000"/>
              </a:lnSpc>
              <a:spcBef>
                <a:spcPts val="0"/>
              </a:spcBef>
              <a:buNone/>
            </a:pPr>
            <a:r>
              <a:rPr lang="en-US" altLang="en-US" sz="3600"/>
              <a:t>So, we can reformulate                                              as follows.</a:t>
            </a:r>
          </a:p>
          <a:p>
            <a:pPr marL="0" indent="3175" eaLnBrk="1" hangingPunct="1">
              <a:lnSpc>
                <a:spcPct val="100000"/>
              </a:lnSpc>
              <a:spcBef>
                <a:spcPts val="0"/>
              </a:spcBef>
              <a:buFontTx/>
              <a:buNone/>
            </a:pPr>
            <a:endParaRPr lang="en-US" altLang="en-US" sz="3400">
              <a:solidFill>
                <a:srgbClr val="2913F5"/>
              </a:solidFill>
              <a:latin typeface="Times New Roman" panose="02020603050405020304" pitchFamily="18" charset="0"/>
              <a:cs typeface="Times New Roman" panose="02020603050405020304" pitchFamily="18" charset="0"/>
            </a:endParaRPr>
          </a:p>
          <a:p>
            <a:pPr marL="0" indent="3175">
              <a:lnSpc>
                <a:spcPct val="100000"/>
              </a:lnSpc>
              <a:spcBef>
                <a:spcPts val="0"/>
              </a:spcBef>
              <a:buNone/>
            </a:pPr>
            <a:r>
              <a:rPr lang="en-US" altLang="en-US" sz="3400">
                <a:solidFill>
                  <a:srgbClr val="2913F5"/>
                </a:solidFill>
                <a:latin typeface="Times New Roman" panose="02020603050405020304" pitchFamily="18" charset="0"/>
                <a:cs typeface="Times New Roman" panose="02020603050405020304" pitchFamily="18" charset="0"/>
              </a:rPr>
              <a:t>Theorem: </a:t>
            </a:r>
            <a:r>
              <a:rPr lang="en-US" altLang="en-US" sz="3600"/>
              <a:t>The integral of a rate of change is the net change:</a:t>
            </a:r>
          </a:p>
          <a:p>
            <a:pPr marL="0" indent="3175" eaLnBrk="1" hangingPunct="1">
              <a:lnSpc>
                <a:spcPct val="100000"/>
              </a:lnSpc>
              <a:spcBef>
                <a:spcPts val="0"/>
              </a:spcBef>
              <a:buFontTx/>
              <a:buNone/>
            </a:pPr>
            <a:endParaRPr lang="en-US" altLang="en-US" sz="3400">
              <a:solidFill>
                <a:srgbClr val="2913F5"/>
              </a:solidFill>
              <a:latin typeface="Times New Roman" panose="02020603050405020304" pitchFamily="18" charset="0"/>
              <a:cs typeface="Times New Roman" panose="02020603050405020304" pitchFamily="18" charset="0"/>
            </a:endParaRPr>
          </a:p>
        </p:txBody>
      </p:sp>
      <p:graphicFrame>
        <p:nvGraphicFramePr>
          <p:cNvPr id="3" name="Object 2">
            <a:extLst>
              <a:ext uri="{FF2B5EF4-FFF2-40B4-BE49-F238E27FC236}">
                <a16:creationId xmlns:a16="http://schemas.microsoft.com/office/drawing/2014/main" id="{56F1C1C3-2094-4CDA-98FA-1B803EE2E6C1}"/>
              </a:ext>
            </a:extLst>
          </p:cNvPr>
          <p:cNvGraphicFramePr>
            <a:graphicFrameLocks noChangeAspect="1"/>
          </p:cNvGraphicFramePr>
          <p:nvPr>
            <p:extLst>
              <p:ext uri="{D42A27DB-BD31-4B8C-83A1-F6EECF244321}">
                <p14:modId xmlns:p14="http://schemas.microsoft.com/office/powerpoint/2010/main" val="2110868549"/>
              </p:ext>
            </p:extLst>
          </p:nvPr>
        </p:nvGraphicFramePr>
        <p:xfrm>
          <a:off x="4979948" y="1049802"/>
          <a:ext cx="4590068" cy="979720"/>
        </p:xfrm>
        <a:graphic>
          <a:graphicData uri="http://schemas.openxmlformats.org/presentationml/2006/ole">
            <mc:AlternateContent xmlns:mc="http://schemas.openxmlformats.org/markup-compatibility/2006">
              <mc:Choice xmlns:v="urn:schemas-microsoft-com:vml" Requires="v">
                <p:oleObj spid="_x0000_s87046" name="Equation" r:id="rId3" imgW="4038769" imgH="861273" progId="Equation.DSMT4">
                  <p:embed/>
                </p:oleObj>
              </mc:Choice>
              <mc:Fallback>
                <p:oleObj name="Equation" r:id="rId3" imgW="4038769" imgH="861273" progId="Equation.DSMT4">
                  <p:embed/>
                  <p:pic>
                    <p:nvPicPr>
                      <p:cNvPr id="0" name=""/>
                      <p:cNvPicPr/>
                      <p:nvPr/>
                    </p:nvPicPr>
                    <p:blipFill>
                      <a:blip r:embed="rId4"/>
                      <a:stretch>
                        <a:fillRect/>
                      </a:stretch>
                    </p:blipFill>
                    <p:spPr>
                      <a:xfrm>
                        <a:off x="4979948" y="1049802"/>
                        <a:ext cx="4590068" cy="979720"/>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D3697A20-AC1B-4513-9724-130673DFD0D0}"/>
              </a:ext>
            </a:extLst>
          </p:cNvPr>
          <p:cNvGraphicFramePr>
            <a:graphicFrameLocks noChangeAspect="1"/>
          </p:cNvGraphicFramePr>
          <p:nvPr>
            <p:extLst>
              <p:ext uri="{D42A27DB-BD31-4B8C-83A1-F6EECF244321}">
                <p14:modId xmlns:p14="http://schemas.microsoft.com/office/powerpoint/2010/main" val="2444870424"/>
              </p:ext>
            </p:extLst>
          </p:nvPr>
        </p:nvGraphicFramePr>
        <p:xfrm>
          <a:off x="4641797" y="2826700"/>
          <a:ext cx="5266369" cy="1104239"/>
        </p:xfrm>
        <a:graphic>
          <a:graphicData uri="http://schemas.openxmlformats.org/presentationml/2006/ole">
            <mc:AlternateContent xmlns:mc="http://schemas.openxmlformats.org/markup-compatibility/2006">
              <mc:Choice xmlns:v="urn:schemas-microsoft-com:vml" Requires="v">
                <p:oleObj spid="_x0000_s87047" name="Equation" r:id="rId5" imgW="1574640" imgH="330120" progId="Equation.DSMT4">
                  <p:embed/>
                </p:oleObj>
              </mc:Choice>
              <mc:Fallback>
                <p:oleObj name="Equation" r:id="rId5" imgW="1574640" imgH="330120" progId="Equation.DSMT4">
                  <p:embed/>
                  <p:pic>
                    <p:nvPicPr>
                      <p:cNvPr id="0" name=""/>
                      <p:cNvPicPr/>
                      <p:nvPr/>
                    </p:nvPicPr>
                    <p:blipFill>
                      <a:blip r:embed="rId6"/>
                      <a:stretch>
                        <a:fillRect/>
                      </a:stretch>
                    </p:blipFill>
                    <p:spPr>
                      <a:xfrm>
                        <a:off x="4641797" y="2826700"/>
                        <a:ext cx="5266369" cy="1104239"/>
                      </a:xfrm>
                      <a:prstGeom prst="rect">
                        <a:avLst/>
                      </a:prstGeom>
                    </p:spPr>
                  </p:pic>
                </p:oleObj>
              </mc:Fallback>
            </mc:AlternateContent>
          </a:graphicData>
        </a:graphic>
      </p:graphicFrame>
    </p:spTree>
    <p:extLst>
      <p:ext uri="{BB962C8B-B14F-4D97-AF65-F5344CB8AC3E}">
        <p14:creationId xmlns:p14="http://schemas.microsoft.com/office/powerpoint/2010/main" val="1270529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b="1">
                <a:solidFill>
                  <a:srgbClr val="FF00FF"/>
                </a:solidFill>
                <a:latin typeface="Times New Roman" panose="02020603050405020304" pitchFamily="18" charset="0"/>
                <a:cs typeface="Times New Roman" panose="02020603050405020304" pitchFamily="18" charset="0"/>
              </a:rPr>
              <a:t>AREA PROBLEM</a:t>
            </a:r>
          </a:p>
        </p:txBody>
      </p:sp>
      <p:sp>
        <p:nvSpPr>
          <p:cNvPr id="3" name="Content Placeholder 2">
            <a:extLst>
              <a:ext uri="{FF2B5EF4-FFF2-40B4-BE49-F238E27FC236}">
                <a16:creationId xmlns:a16="http://schemas.microsoft.com/office/drawing/2014/main" id="{983E3D93-C91D-4F2E-AF6E-D648C0E086A8}"/>
              </a:ext>
            </a:extLst>
          </p:cNvPr>
          <p:cNvSpPr>
            <a:spLocks noGrp="1"/>
          </p:cNvSpPr>
          <p:nvPr>
            <p:ph idx="1"/>
          </p:nvPr>
        </p:nvSpPr>
        <p:spPr>
          <a:xfrm>
            <a:off x="524106" y="1349298"/>
            <a:ext cx="5140713" cy="4827665"/>
          </a:xfrm>
        </p:spPr>
        <p:txBody>
          <a:bodyPr>
            <a:normAutofit/>
          </a:bodyPr>
          <a:lstStyle/>
          <a:p>
            <a:pPr marL="0" indent="3175" algn="just">
              <a:buNone/>
            </a:pPr>
            <a:r>
              <a:rPr lang="en-US" altLang="en-US" sz="3200" b="1">
                <a:solidFill>
                  <a:srgbClr val="2913F5"/>
                </a:solidFill>
                <a:latin typeface="Times New Roman" panose="02020603050405020304" pitchFamily="18" charset="0"/>
                <a:cs typeface="Times New Roman" panose="02020603050405020304" pitchFamily="18" charset="0"/>
              </a:rPr>
              <a:t>Example 1: </a:t>
            </a:r>
          </a:p>
          <a:p>
            <a:pPr marL="0" indent="3175" algn="just">
              <a:buNone/>
            </a:pPr>
            <a:r>
              <a:rPr lang="en-US" altLang="en-US" sz="3200">
                <a:latin typeface="Times New Roman" panose="02020603050405020304" pitchFamily="18" charset="0"/>
                <a:cs typeface="Times New Roman" panose="02020603050405020304" pitchFamily="18" charset="0"/>
              </a:rPr>
              <a:t>Suppose we divide </a:t>
            </a:r>
            <a:r>
              <a:rPr lang="en-US" altLang="en-US" sz="3200" i="1">
                <a:latin typeface="Times New Roman" panose="02020603050405020304" pitchFamily="18" charset="0"/>
                <a:cs typeface="Times New Roman" panose="02020603050405020304" pitchFamily="18" charset="0"/>
              </a:rPr>
              <a:t>S </a:t>
            </a:r>
            <a:r>
              <a:rPr lang="en-US" altLang="en-US" sz="3200">
                <a:latin typeface="Times New Roman" panose="02020603050405020304" pitchFamily="18" charset="0"/>
                <a:cs typeface="Times New Roman" panose="02020603050405020304" pitchFamily="18" charset="0"/>
              </a:rPr>
              <a:t>into four strips </a:t>
            </a:r>
            <a:r>
              <a:rPr lang="en-US" altLang="en-US" sz="3200" i="1">
                <a:latin typeface="Times New Roman" panose="02020603050405020304" pitchFamily="18" charset="0"/>
                <a:cs typeface="Times New Roman" panose="02020603050405020304" pitchFamily="18" charset="0"/>
              </a:rPr>
              <a:t>S</a:t>
            </a:r>
            <a:r>
              <a:rPr lang="en-US" altLang="en-US" sz="3200" baseline="-25000">
                <a:latin typeface="Times New Roman" panose="02020603050405020304" pitchFamily="18" charset="0"/>
                <a:cs typeface="Times New Roman" panose="02020603050405020304" pitchFamily="18" charset="0"/>
              </a:rPr>
              <a:t>1</a:t>
            </a:r>
            <a:r>
              <a:rPr lang="en-US" altLang="en-US" sz="3200">
                <a:latin typeface="Times New Roman" panose="02020603050405020304" pitchFamily="18" charset="0"/>
                <a:cs typeface="Times New Roman" panose="02020603050405020304" pitchFamily="18" charset="0"/>
              </a:rPr>
              <a:t>, </a:t>
            </a:r>
            <a:r>
              <a:rPr lang="en-US" altLang="en-US" sz="3200" i="1">
                <a:latin typeface="Times New Roman" panose="02020603050405020304" pitchFamily="18" charset="0"/>
                <a:cs typeface="Times New Roman" panose="02020603050405020304" pitchFamily="18" charset="0"/>
              </a:rPr>
              <a:t>S</a:t>
            </a:r>
            <a:r>
              <a:rPr lang="en-US" altLang="en-US" sz="3200" baseline="-25000">
                <a:latin typeface="Times New Roman" panose="02020603050405020304" pitchFamily="18" charset="0"/>
                <a:cs typeface="Times New Roman" panose="02020603050405020304" pitchFamily="18" charset="0"/>
              </a:rPr>
              <a:t>2</a:t>
            </a:r>
            <a:r>
              <a:rPr lang="en-US" altLang="en-US" sz="3200">
                <a:latin typeface="Times New Roman" panose="02020603050405020304" pitchFamily="18" charset="0"/>
                <a:cs typeface="Times New Roman" panose="02020603050405020304" pitchFamily="18" charset="0"/>
              </a:rPr>
              <a:t>, </a:t>
            </a:r>
            <a:r>
              <a:rPr lang="en-US" altLang="en-US" sz="3200" i="1">
                <a:latin typeface="Times New Roman" panose="02020603050405020304" pitchFamily="18" charset="0"/>
                <a:cs typeface="Times New Roman" panose="02020603050405020304" pitchFamily="18" charset="0"/>
              </a:rPr>
              <a:t>S</a:t>
            </a:r>
            <a:r>
              <a:rPr lang="en-US" altLang="en-US" sz="3200" baseline="-25000">
                <a:latin typeface="Times New Roman" panose="02020603050405020304" pitchFamily="18" charset="0"/>
                <a:cs typeface="Times New Roman" panose="02020603050405020304" pitchFamily="18" charset="0"/>
              </a:rPr>
              <a:t>3</a:t>
            </a:r>
            <a:r>
              <a:rPr lang="en-US" altLang="en-US" sz="3200">
                <a:latin typeface="Times New Roman" panose="02020603050405020304" pitchFamily="18" charset="0"/>
                <a:cs typeface="Times New Roman" panose="02020603050405020304" pitchFamily="18" charset="0"/>
              </a:rPr>
              <a:t>, and </a:t>
            </a:r>
            <a:r>
              <a:rPr lang="en-US" altLang="en-US" sz="3200" i="1">
                <a:latin typeface="Times New Roman" panose="02020603050405020304" pitchFamily="18" charset="0"/>
                <a:cs typeface="Times New Roman" panose="02020603050405020304" pitchFamily="18" charset="0"/>
              </a:rPr>
              <a:t>S</a:t>
            </a:r>
            <a:r>
              <a:rPr lang="en-US" altLang="en-US" sz="3200" baseline="-25000">
                <a:latin typeface="Times New Roman" panose="02020603050405020304" pitchFamily="18" charset="0"/>
                <a:cs typeface="Times New Roman" panose="02020603050405020304" pitchFamily="18" charset="0"/>
              </a:rPr>
              <a:t>4</a:t>
            </a:r>
            <a:r>
              <a:rPr lang="en-US" altLang="en-US" sz="3200">
                <a:latin typeface="Times New Roman" panose="02020603050405020304" pitchFamily="18" charset="0"/>
                <a:cs typeface="Times New Roman" panose="02020603050405020304" pitchFamily="18" charset="0"/>
              </a:rPr>
              <a:t> by drawing the vertical lines </a:t>
            </a:r>
            <a:r>
              <a:rPr lang="en-US" altLang="en-US" sz="3200" i="1">
                <a:latin typeface="Times New Roman" panose="02020603050405020304" pitchFamily="18" charset="0"/>
                <a:cs typeface="Times New Roman" panose="02020603050405020304" pitchFamily="18" charset="0"/>
              </a:rPr>
              <a:t>x</a:t>
            </a:r>
            <a:r>
              <a:rPr lang="en-US" altLang="en-US" sz="3200">
                <a:latin typeface="Times New Roman" panose="02020603050405020304" pitchFamily="18" charset="0"/>
                <a:cs typeface="Times New Roman" panose="02020603050405020304" pitchFamily="18" charset="0"/>
              </a:rPr>
              <a:t> = ¼, </a:t>
            </a:r>
            <a:r>
              <a:rPr lang="en-US" altLang="en-US" sz="3200" i="1">
                <a:latin typeface="Times New Roman" panose="02020603050405020304" pitchFamily="18" charset="0"/>
                <a:cs typeface="Times New Roman" panose="02020603050405020304" pitchFamily="18" charset="0"/>
              </a:rPr>
              <a:t>x</a:t>
            </a:r>
            <a:r>
              <a:rPr lang="en-US" altLang="en-US" sz="3200">
                <a:latin typeface="Times New Roman" panose="02020603050405020304" pitchFamily="18" charset="0"/>
                <a:cs typeface="Times New Roman" panose="02020603050405020304" pitchFamily="18" charset="0"/>
              </a:rPr>
              <a:t> = ½, and </a:t>
            </a:r>
            <a:r>
              <a:rPr lang="en-US" altLang="en-US" sz="3200" i="1">
                <a:latin typeface="Times New Roman" panose="02020603050405020304" pitchFamily="18" charset="0"/>
                <a:cs typeface="Times New Roman" panose="02020603050405020304" pitchFamily="18" charset="0"/>
              </a:rPr>
              <a:t>x</a:t>
            </a:r>
            <a:r>
              <a:rPr lang="en-US" altLang="en-US" sz="3200">
                <a:latin typeface="Times New Roman" panose="02020603050405020304" pitchFamily="18" charset="0"/>
                <a:cs typeface="Times New Roman" panose="02020603050405020304" pitchFamily="18" charset="0"/>
              </a:rPr>
              <a:t> = ¾.</a:t>
            </a:r>
          </a:p>
          <a:p>
            <a:pPr marL="0" indent="3175" algn="just" eaLnBrk="1" hangingPunct="1">
              <a:buFontTx/>
              <a:buNone/>
            </a:pPr>
            <a:endParaRPr lang="en-US" altLang="en-US" sz="3200">
              <a:solidFill>
                <a:srgbClr val="2913F5"/>
              </a:solidFill>
              <a:latin typeface="Times New Roman" panose="02020603050405020304" pitchFamily="18" charset="0"/>
              <a:cs typeface="Times New Roman" panose="02020603050405020304" pitchFamily="18" charset="0"/>
            </a:endParaRPr>
          </a:p>
          <a:p>
            <a:pPr marL="0" indent="3175" algn="just" eaLnBrk="1" hangingPunct="1">
              <a:buFontTx/>
              <a:buNone/>
            </a:pPr>
            <a:endParaRPr lang="en-US" altLang="en-US" sz="32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F0315D-C719-4DED-8ED5-307C61F0E857}"/>
              </a:ext>
            </a:extLst>
          </p:cNvPr>
          <p:cNvPicPr>
            <a:picLocks noChangeAspect="1"/>
          </p:cNvPicPr>
          <p:nvPr/>
        </p:nvPicPr>
        <p:blipFill>
          <a:blip r:embed="rId2"/>
          <a:stretch>
            <a:fillRect/>
          </a:stretch>
        </p:blipFill>
        <p:spPr>
          <a:xfrm>
            <a:off x="6459193" y="1349297"/>
            <a:ext cx="5524946" cy="5297449"/>
          </a:xfrm>
          <a:prstGeom prst="rect">
            <a:avLst/>
          </a:prstGeom>
        </p:spPr>
      </p:pic>
    </p:spTree>
    <p:extLst>
      <p:ext uri="{BB962C8B-B14F-4D97-AF65-F5344CB8AC3E}">
        <p14:creationId xmlns:p14="http://schemas.microsoft.com/office/powerpoint/2010/main" val="2495625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b="1">
                <a:solidFill>
                  <a:srgbClr val="FF00FF"/>
                </a:solidFill>
                <a:latin typeface="Times New Roman" panose="02020603050405020304" pitchFamily="18" charset="0"/>
                <a:cs typeface="Times New Roman" panose="02020603050405020304" pitchFamily="18" charset="0"/>
              </a:rPr>
              <a:t>AREA PROBLEM</a:t>
            </a:r>
          </a:p>
        </p:txBody>
      </p:sp>
      <p:sp>
        <p:nvSpPr>
          <p:cNvPr id="3" name="Content Placeholder 2">
            <a:extLst>
              <a:ext uri="{FF2B5EF4-FFF2-40B4-BE49-F238E27FC236}">
                <a16:creationId xmlns:a16="http://schemas.microsoft.com/office/drawing/2014/main" id="{983E3D93-C91D-4F2E-AF6E-D648C0E086A8}"/>
              </a:ext>
            </a:extLst>
          </p:cNvPr>
          <p:cNvSpPr>
            <a:spLocks noGrp="1"/>
          </p:cNvSpPr>
          <p:nvPr>
            <p:ph idx="1"/>
          </p:nvPr>
        </p:nvSpPr>
        <p:spPr>
          <a:xfrm>
            <a:off x="524106" y="1349298"/>
            <a:ext cx="5571894" cy="4827665"/>
          </a:xfrm>
        </p:spPr>
        <p:txBody>
          <a:bodyPr>
            <a:normAutofit/>
          </a:bodyPr>
          <a:lstStyle/>
          <a:p>
            <a:pPr marL="0" indent="3175" algn="just">
              <a:buNone/>
            </a:pPr>
            <a:r>
              <a:rPr lang="en-US" altLang="en-US" sz="3200" b="1">
                <a:solidFill>
                  <a:srgbClr val="2913F5"/>
                </a:solidFill>
                <a:latin typeface="Times New Roman" panose="02020603050405020304" pitchFamily="18" charset="0"/>
                <a:cs typeface="Times New Roman" panose="02020603050405020304" pitchFamily="18" charset="0"/>
              </a:rPr>
              <a:t>Example 1: </a:t>
            </a:r>
          </a:p>
          <a:p>
            <a:pPr marL="0" indent="3175" algn="just">
              <a:buNone/>
            </a:pPr>
            <a:r>
              <a:rPr lang="en-US" altLang="en-US" sz="3000">
                <a:latin typeface="Times New Roman" panose="02020603050405020304" pitchFamily="18" charset="0"/>
                <a:cs typeface="Times New Roman" panose="02020603050405020304" pitchFamily="18" charset="0"/>
              </a:rPr>
              <a:t>The heights of these rectangles are the values of the function </a:t>
            </a:r>
            <a:r>
              <a:rPr lang="en-US" altLang="en-US" sz="3000" i="1">
                <a:latin typeface="Times New Roman" panose="02020603050405020304" pitchFamily="18" charset="0"/>
                <a:cs typeface="Times New Roman" panose="02020603050405020304" pitchFamily="18" charset="0"/>
              </a:rPr>
              <a:t>f</a:t>
            </a:r>
            <a:r>
              <a:rPr lang="en-US" altLang="en-US" sz="3000">
                <a:latin typeface="Times New Roman" panose="02020603050405020304" pitchFamily="18" charset="0"/>
                <a:cs typeface="Times New Roman" panose="02020603050405020304" pitchFamily="18" charset="0"/>
              </a:rPr>
              <a:t>(</a:t>
            </a:r>
            <a:r>
              <a:rPr lang="en-US" altLang="en-US" sz="3000" i="1">
                <a:latin typeface="Times New Roman" panose="02020603050405020304" pitchFamily="18" charset="0"/>
                <a:cs typeface="Times New Roman" panose="02020603050405020304" pitchFamily="18" charset="0"/>
              </a:rPr>
              <a:t>x</a:t>
            </a:r>
            <a:r>
              <a:rPr lang="en-US" altLang="en-US" sz="3000">
                <a:latin typeface="Times New Roman" panose="02020603050405020304" pitchFamily="18" charset="0"/>
                <a:cs typeface="Times New Roman" panose="02020603050405020304" pitchFamily="18" charset="0"/>
              </a:rPr>
              <a:t>) = </a:t>
            </a:r>
            <a:r>
              <a:rPr lang="en-US" sz="3000" i="1">
                <a:effectLst/>
                <a:latin typeface="Times New Roman" panose="02020603050405020304" pitchFamily="18" charset="0"/>
                <a:ea typeface="Calibri" panose="020F0502020204030204" pitchFamily="34" charset="0"/>
                <a:cs typeface="Times New Roman" panose="02020603050405020304" pitchFamily="18" charset="0"/>
              </a:rPr>
              <a:t>x</a:t>
            </a:r>
            <a:r>
              <a:rPr lang="en-US" sz="3000" baseline="30000">
                <a:effectLst/>
                <a:latin typeface="Times New Roman" panose="02020603050405020304" pitchFamily="18" charset="0"/>
                <a:ea typeface="Calibri" panose="020F0502020204030204" pitchFamily="34" charset="0"/>
                <a:cs typeface="Times New Roman" panose="02020603050405020304" pitchFamily="18" charset="0"/>
              </a:rPr>
              <a:t>2</a:t>
            </a:r>
            <a:r>
              <a:rPr lang="en-US" altLang="en-US" sz="3000">
                <a:latin typeface="Times New Roman" panose="02020603050405020304" pitchFamily="18" charset="0"/>
                <a:cs typeface="Times New Roman" panose="02020603050405020304" pitchFamily="18" charset="0"/>
              </a:rPr>
              <a:t> at the </a:t>
            </a:r>
            <a:r>
              <a:rPr lang="en-US" altLang="en-US" sz="3000" b="1">
                <a:solidFill>
                  <a:srgbClr val="FF00FF"/>
                </a:solidFill>
                <a:latin typeface="Times New Roman" panose="02020603050405020304" pitchFamily="18" charset="0"/>
                <a:cs typeface="Times New Roman" panose="02020603050405020304" pitchFamily="18" charset="0"/>
              </a:rPr>
              <a:t>right endpoints</a:t>
            </a:r>
            <a:r>
              <a:rPr lang="en-US" altLang="en-US" sz="3000">
                <a:latin typeface="Times New Roman" panose="02020603050405020304" pitchFamily="18" charset="0"/>
                <a:cs typeface="Times New Roman" panose="02020603050405020304" pitchFamily="18" charset="0"/>
              </a:rPr>
              <a:t> of the subintervals [0, ¼], [¼, ½], [½, ¾], and [¾, 1].</a:t>
            </a:r>
          </a:p>
          <a:p>
            <a:pPr marL="0" indent="3175" algn="just">
              <a:buNone/>
            </a:pPr>
            <a:endParaRPr lang="en-US" altLang="en-US" sz="3200">
              <a:latin typeface="Times New Roman" panose="02020603050405020304" pitchFamily="18" charset="0"/>
              <a:cs typeface="Times New Roman" panose="02020603050405020304" pitchFamily="18" charset="0"/>
            </a:endParaRPr>
          </a:p>
          <a:p>
            <a:pPr marL="0" indent="3175" algn="just" eaLnBrk="1" hangingPunct="1">
              <a:buFontTx/>
              <a:buNone/>
            </a:pPr>
            <a:endParaRPr lang="en-US" altLang="en-US" sz="3200">
              <a:solidFill>
                <a:srgbClr val="2913F5"/>
              </a:solidFill>
              <a:latin typeface="Times New Roman" panose="02020603050405020304" pitchFamily="18" charset="0"/>
              <a:cs typeface="Times New Roman" panose="02020603050405020304" pitchFamily="18" charset="0"/>
            </a:endParaRPr>
          </a:p>
          <a:p>
            <a:pPr marL="0" indent="3175" algn="just" eaLnBrk="1" hangingPunct="1">
              <a:buFontTx/>
              <a:buNone/>
            </a:pPr>
            <a:endParaRPr lang="en-US" altLang="en-US" sz="32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95FC887-ED61-4BA3-9AA0-A9633763E13B}"/>
              </a:ext>
            </a:extLst>
          </p:cNvPr>
          <p:cNvPicPr>
            <a:picLocks noChangeAspect="1"/>
          </p:cNvPicPr>
          <p:nvPr/>
        </p:nvPicPr>
        <p:blipFill>
          <a:blip r:embed="rId2"/>
          <a:stretch>
            <a:fillRect/>
          </a:stretch>
        </p:blipFill>
        <p:spPr>
          <a:xfrm>
            <a:off x="6096000" y="1087020"/>
            <a:ext cx="5929567" cy="5664169"/>
          </a:xfrm>
          <a:prstGeom prst="rect">
            <a:avLst/>
          </a:prstGeom>
        </p:spPr>
      </p:pic>
    </p:spTree>
    <p:extLst>
      <p:ext uri="{BB962C8B-B14F-4D97-AF65-F5344CB8AC3E}">
        <p14:creationId xmlns:p14="http://schemas.microsoft.com/office/powerpoint/2010/main" val="2311239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b="1">
                <a:solidFill>
                  <a:srgbClr val="FF00FF"/>
                </a:solidFill>
                <a:latin typeface="Times New Roman" panose="02020603050405020304" pitchFamily="18" charset="0"/>
                <a:cs typeface="Times New Roman" panose="02020603050405020304" pitchFamily="18" charset="0"/>
              </a:rPr>
              <a:t>AREA PROBLEM</a:t>
            </a:r>
          </a:p>
        </p:txBody>
      </p:sp>
      <p:sp>
        <p:nvSpPr>
          <p:cNvPr id="3" name="Content Placeholder 2">
            <a:extLst>
              <a:ext uri="{FF2B5EF4-FFF2-40B4-BE49-F238E27FC236}">
                <a16:creationId xmlns:a16="http://schemas.microsoft.com/office/drawing/2014/main" id="{983E3D93-C91D-4F2E-AF6E-D648C0E086A8}"/>
              </a:ext>
            </a:extLst>
          </p:cNvPr>
          <p:cNvSpPr>
            <a:spLocks noGrp="1"/>
          </p:cNvSpPr>
          <p:nvPr>
            <p:ph idx="1"/>
          </p:nvPr>
        </p:nvSpPr>
        <p:spPr>
          <a:xfrm>
            <a:off x="524106" y="1349298"/>
            <a:ext cx="5241074" cy="4827665"/>
          </a:xfrm>
        </p:spPr>
        <p:txBody>
          <a:bodyPr>
            <a:normAutofit/>
          </a:bodyPr>
          <a:lstStyle/>
          <a:p>
            <a:pPr marL="0" indent="3175" algn="just">
              <a:buNone/>
            </a:pPr>
            <a:r>
              <a:rPr lang="en-US" altLang="en-US" sz="3200" b="1">
                <a:solidFill>
                  <a:srgbClr val="2913F5"/>
                </a:solidFill>
                <a:latin typeface="Times New Roman" panose="02020603050405020304" pitchFamily="18" charset="0"/>
                <a:cs typeface="Times New Roman" panose="02020603050405020304" pitchFamily="18" charset="0"/>
              </a:rPr>
              <a:t>Example 1: </a:t>
            </a:r>
          </a:p>
          <a:p>
            <a:pPr marL="0" indent="3175" eaLnBrk="1" hangingPunct="1">
              <a:buFontTx/>
              <a:buNone/>
            </a:pPr>
            <a:r>
              <a:rPr lang="en-US" altLang="en-US" sz="3600">
                <a:latin typeface="Times New Roman" panose="02020603050405020304" pitchFamily="18" charset="0"/>
                <a:cs typeface="Times New Roman" panose="02020603050405020304" pitchFamily="18" charset="0"/>
              </a:rPr>
              <a:t>Each rectangle has width ¼ and the heights are (¼)</a:t>
            </a:r>
            <a:r>
              <a:rPr lang="en-US" altLang="en-US" sz="3600" baseline="30000">
                <a:latin typeface="Times New Roman" panose="02020603050405020304" pitchFamily="18" charset="0"/>
                <a:cs typeface="Times New Roman" panose="02020603050405020304" pitchFamily="18" charset="0"/>
              </a:rPr>
              <a:t>2</a:t>
            </a:r>
            <a:r>
              <a:rPr lang="en-US" altLang="en-US" sz="3600">
                <a:latin typeface="Times New Roman" panose="02020603050405020304" pitchFamily="18" charset="0"/>
                <a:cs typeface="Times New Roman" panose="02020603050405020304" pitchFamily="18" charset="0"/>
              </a:rPr>
              <a:t>, (½)</a:t>
            </a:r>
            <a:r>
              <a:rPr lang="en-US" altLang="en-US" sz="3600" baseline="30000">
                <a:latin typeface="Times New Roman" panose="02020603050405020304" pitchFamily="18" charset="0"/>
                <a:cs typeface="Times New Roman" panose="02020603050405020304" pitchFamily="18" charset="0"/>
              </a:rPr>
              <a:t>2</a:t>
            </a:r>
            <a:r>
              <a:rPr lang="en-US" altLang="en-US" sz="3600">
                <a:latin typeface="Times New Roman" panose="02020603050405020304" pitchFamily="18" charset="0"/>
                <a:cs typeface="Times New Roman" panose="02020603050405020304" pitchFamily="18" charset="0"/>
              </a:rPr>
              <a:t>, (¾)</a:t>
            </a:r>
            <a:r>
              <a:rPr lang="en-US" altLang="en-US" sz="3600" baseline="30000">
                <a:latin typeface="Times New Roman" panose="02020603050405020304" pitchFamily="18" charset="0"/>
                <a:cs typeface="Times New Roman" panose="02020603050405020304" pitchFamily="18" charset="0"/>
              </a:rPr>
              <a:t>2</a:t>
            </a:r>
            <a:r>
              <a:rPr lang="en-US" altLang="en-US" sz="3600">
                <a:latin typeface="Times New Roman" panose="02020603050405020304" pitchFamily="18" charset="0"/>
                <a:cs typeface="Times New Roman" panose="02020603050405020304" pitchFamily="18" charset="0"/>
              </a:rPr>
              <a:t>, and 1</a:t>
            </a:r>
            <a:r>
              <a:rPr lang="en-US" altLang="en-US" sz="3600" baseline="30000">
                <a:latin typeface="Times New Roman" panose="02020603050405020304" pitchFamily="18" charset="0"/>
                <a:cs typeface="Times New Roman" panose="02020603050405020304" pitchFamily="18" charset="0"/>
              </a:rPr>
              <a:t>2</a:t>
            </a:r>
            <a:r>
              <a:rPr lang="en-US" altLang="en-US" sz="3600">
                <a:latin typeface="Times New Roman" panose="02020603050405020304" pitchFamily="18" charset="0"/>
                <a:cs typeface="Times New Roman" panose="02020603050405020304" pitchFamily="18" charset="0"/>
              </a:rPr>
              <a:t>. </a:t>
            </a:r>
          </a:p>
          <a:p>
            <a:pPr marL="0" indent="3175" algn="just">
              <a:buNone/>
            </a:pPr>
            <a:endParaRPr lang="en-US" altLang="en-US" sz="3200">
              <a:latin typeface="Times New Roman" panose="02020603050405020304" pitchFamily="18" charset="0"/>
              <a:cs typeface="Times New Roman" panose="02020603050405020304" pitchFamily="18" charset="0"/>
            </a:endParaRPr>
          </a:p>
          <a:p>
            <a:pPr marL="0" indent="3175" algn="just" eaLnBrk="1" hangingPunct="1">
              <a:buFontTx/>
              <a:buNone/>
            </a:pPr>
            <a:endParaRPr lang="en-US" altLang="en-US" sz="3200">
              <a:solidFill>
                <a:srgbClr val="2913F5"/>
              </a:solidFill>
              <a:latin typeface="Times New Roman" panose="02020603050405020304" pitchFamily="18" charset="0"/>
              <a:cs typeface="Times New Roman" panose="02020603050405020304" pitchFamily="18" charset="0"/>
            </a:endParaRPr>
          </a:p>
          <a:p>
            <a:pPr marL="0" indent="3175" algn="just" eaLnBrk="1" hangingPunct="1">
              <a:buFontTx/>
              <a:buNone/>
            </a:pPr>
            <a:endParaRPr lang="en-US" altLang="en-US" sz="32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95FC887-ED61-4BA3-9AA0-A9633763E13B}"/>
              </a:ext>
            </a:extLst>
          </p:cNvPr>
          <p:cNvPicPr>
            <a:picLocks noChangeAspect="1"/>
          </p:cNvPicPr>
          <p:nvPr/>
        </p:nvPicPr>
        <p:blipFill>
          <a:blip r:embed="rId3"/>
          <a:stretch>
            <a:fillRect/>
          </a:stretch>
        </p:blipFill>
        <p:spPr>
          <a:xfrm>
            <a:off x="6096000" y="1087020"/>
            <a:ext cx="5929567" cy="5664169"/>
          </a:xfrm>
          <a:prstGeom prst="rect">
            <a:avLst/>
          </a:prstGeom>
        </p:spPr>
      </p:pic>
      <p:graphicFrame>
        <p:nvGraphicFramePr>
          <p:cNvPr id="6" name="Object 15">
            <a:extLst>
              <a:ext uri="{FF2B5EF4-FFF2-40B4-BE49-F238E27FC236}">
                <a16:creationId xmlns:a16="http://schemas.microsoft.com/office/drawing/2014/main" id="{62629EEE-A2D0-4978-BF0A-52D553EDDAE2}"/>
              </a:ext>
            </a:extLst>
          </p:cNvPr>
          <p:cNvGraphicFramePr>
            <a:graphicFrameLocks noChangeAspect="1"/>
          </p:cNvGraphicFramePr>
          <p:nvPr/>
        </p:nvGraphicFramePr>
        <p:xfrm>
          <a:off x="230187" y="3767555"/>
          <a:ext cx="5865813" cy="2003425"/>
        </p:xfrm>
        <a:graphic>
          <a:graphicData uri="http://schemas.openxmlformats.org/presentationml/2006/ole">
            <mc:AlternateContent xmlns:mc="http://schemas.openxmlformats.org/markup-compatibility/2006">
              <mc:Choice xmlns:v="urn:schemas-microsoft-com:vml" Requires="v">
                <p:oleObj spid="_x0000_s51207" name="Equation" r:id="rId4" imgW="2197100" imgH="749300" progId="Equation.DSMT4">
                  <p:embed/>
                </p:oleObj>
              </mc:Choice>
              <mc:Fallback>
                <p:oleObj name="Equation" r:id="rId4" imgW="2197100" imgH="749300" progId="Equation.DSMT4">
                  <p:embed/>
                  <p:pic>
                    <p:nvPicPr>
                      <p:cNvPr id="6" name="Object 15">
                        <a:extLst>
                          <a:ext uri="{FF2B5EF4-FFF2-40B4-BE49-F238E27FC236}">
                            <a16:creationId xmlns:a16="http://schemas.microsoft.com/office/drawing/2014/main" id="{62629EEE-A2D0-4978-BF0A-52D553EDDA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187" y="3767555"/>
                        <a:ext cx="5865813" cy="200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52007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b="1">
                <a:solidFill>
                  <a:srgbClr val="FF00FF"/>
                </a:solidFill>
                <a:latin typeface="Times New Roman" panose="02020603050405020304" pitchFamily="18" charset="0"/>
                <a:cs typeface="Times New Roman" panose="02020603050405020304" pitchFamily="18" charset="0"/>
              </a:rPr>
              <a:t>AREA PROBLEM</a:t>
            </a:r>
          </a:p>
        </p:txBody>
      </p:sp>
      <p:sp>
        <p:nvSpPr>
          <p:cNvPr id="3" name="Content Placeholder 2">
            <a:extLst>
              <a:ext uri="{FF2B5EF4-FFF2-40B4-BE49-F238E27FC236}">
                <a16:creationId xmlns:a16="http://schemas.microsoft.com/office/drawing/2014/main" id="{983E3D93-C91D-4F2E-AF6E-D648C0E086A8}"/>
              </a:ext>
            </a:extLst>
          </p:cNvPr>
          <p:cNvSpPr>
            <a:spLocks noGrp="1"/>
          </p:cNvSpPr>
          <p:nvPr>
            <p:ph idx="1"/>
          </p:nvPr>
        </p:nvSpPr>
        <p:spPr>
          <a:xfrm>
            <a:off x="524106" y="1349298"/>
            <a:ext cx="4148255" cy="4827665"/>
          </a:xfrm>
        </p:spPr>
        <p:txBody>
          <a:bodyPr>
            <a:normAutofit/>
          </a:bodyPr>
          <a:lstStyle/>
          <a:p>
            <a:pPr marL="0" indent="3175" algn="just">
              <a:buNone/>
            </a:pPr>
            <a:r>
              <a:rPr lang="en-US" altLang="en-US" sz="3200" b="1">
                <a:solidFill>
                  <a:srgbClr val="2913F5"/>
                </a:solidFill>
                <a:latin typeface="Times New Roman" panose="02020603050405020304" pitchFamily="18" charset="0"/>
                <a:cs typeface="Times New Roman" panose="02020603050405020304" pitchFamily="18" charset="0"/>
              </a:rPr>
              <a:t>Example 1: </a:t>
            </a:r>
          </a:p>
          <a:p>
            <a:pPr marL="0" indent="3175" algn="just" eaLnBrk="1" hangingPunct="1">
              <a:buFontTx/>
              <a:buNone/>
            </a:pPr>
            <a:r>
              <a:rPr lang="en-US" altLang="en-US" sz="3200">
                <a:latin typeface="Times New Roman" panose="02020603050405020304" pitchFamily="18" charset="0"/>
                <a:cs typeface="Times New Roman" panose="02020603050405020304" pitchFamily="18" charset="0"/>
              </a:rPr>
              <a:t>Here, the heights are the values of </a:t>
            </a:r>
            <a:r>
              <a:rPr lang="en-US" altLang="en-US" sz="3200" i="1">
                <a:latin typeface="Times New Roman" panose="02020603050405020304" pitchFamily="18" charset="0"/>
                <a:cs typeface="Times New Roman" panose="02020603050405020304" pitchFamily="18" charset="0"/>
              </a:rPr>
              <a:t>f</a:t>
            </a:r>
            <a:r>
              <a:rPr lang="en-US" altLang="en-US" sz="3200">
                <a:latin typeface="Times New Roman" panose="02020603050405020304" pitchFamily="18" charset="0"/>
                <a:cs typeface="Times New Roman" panose="02020603050405020304" pitchFamily="18" charset="0"/>
              </a:rPr>
              <a:t>  at the left endpoints of the subintervals.</a:t>
            </a:r>
          </a:p>
          <a:p>
            <a:pPr marL="0" indent="3175" algn="just">
              <a:buNone/>
            </a:pPr>
            <a:endParaRPr lang="en-US" altLang="en-US" sz="3200">
              <a:latin typeface="Times New Roman" panose="02020603050405020304" pitchFamily="18" charset="0"/>
              <a:cs typeface="Times New Roman" panose="02020603050405020304" pitchFamily="18" charset="0"/>
            </a:endParaRPr>
          </a:p>
          <a:p>
            <a:pPr marL="0" indent="3175" algn="just" eaLnBrk="1" hangingPunct="1">
              <a:buFontTx/>
              <a:buNone/>
            </a:pPr>
            <a:endParaRPr lang="en-US" altLang="en-US" sz="3200">
              <a:solidFill>
                <a:srgbClr val="2913F5"/>
              </a:solidFill>
              <a:latin typeface="Times New Roman" panose="02020603050405020304" pitchFamily="18" charset="0"/>
              <a:cs typeface="Times New Roman" panose="02020603050405020304" pitchFamily="18" charset="0"/>
            </a:endParaRPr>
          </a:p>
          <a:p>
            <a:pPr marL="0" indent="3175" algn="just" eaLnBrk="1" hangingPunct="1">
              <a:buFontTx/>
              <a:buNone/>
            </a:pPr>
            <a:endParaRPr lang="en-US" altLang="en-US" sz="3200">
              <a:latin typeface="Times New Roman" panose="02020603050405020304" pitchFamily="18" charset="0"/>
              <a:cs typeface="Times New Roman" panose="02020603050405020304" pitchFamily="18" charset="0"/>
            </a:endParaRPr>
          </a:p>
        </p:txBody>
      </p:sp>
      <p:graphicFrame>
        <p:nvGraphicFramePr>
          <p:cNvPr id="5" name="Object 4">
            <a:extLst>
              <a:ext uri="{FF2B5EF4-FFF2-40B4-BE49-F238E27FC236}">
                <a16:creationId xmlns:a16="http://schemas.microsoft.com/office/drawing/2014/main" id="{BDD7566A-1C78-4C1B-A549-78CF27FDA957}"/>
              </a:ext>
            </a:extLst>
          </p:cNvPr>
          <p:cNvGraphicFramePr>
            <a:graphicFrameLocks noChangeAspect="1"/>
          </p:cNvGraphicFramePr>
          <p:nvPr>
            <p:extLst>
              <p:ext uri="{D42A27DB-BD31-4B8C-83A1-F6EECF244321}">
                <p14:modId xmlns:p14="http://schemas.microsoft.com/office/powerpoint/2010/main" val="1345001793"/>
              </p:ext>
            </p:extLst>
          </p:nvPr>
        </p:nvGraphicFramePr>
        <p:xfrm>
          <a:off x="344853" y="4271730"/>
          <a:ext cx="5618823" cy="1905233"/>
        </p:xfrm>
        <a:graphic>
          <a:graphicData uri="http://schemas.openxmlformats.org/presentationml/2006/ole">
            <mc:AlternateContent xmlns:mc="http://schemas.openxmlformats.org/markup-compatibility/2006">
              <mc:Choice xmlns:v="urn:schemas-microsoft-com:vml" Requires="v">
                <p:oleObj spid="_x0000_s53255" name="Equation" r:id="rId3" imgW="2209680" imgH="749160" progId="Equation.DSMT4">
                  <p:embed/>
                </p:oleObj>
              </mc:Choice>
              <mc:Fallback>
                <p:oleObj name="Equation" r:id="rId3" imgW="2209680" imgH="749160" progId="Equation.DSMT4">
                  <p:embed/>
                  <p:pic>
                    <p:nvPicPr>
                      <p:cNvPr id="0" name=""/>
                      <p:cNvPicPr/>
                      <p:nvPr/>
                    </p:nvPicPr>
                    <p:blipFill>
                      <a:blip r:embed="rId4"/>
                      <a:stretch>
                        <a:fillRect/>
                      </a:stretch>
                    </p:blipFill>
                    <p:spPr>
                      <a:xfrm>
                        <a:off x="344853" y="4271730"/>
                        <a:ext cx="5618823" cy="1905233"/>
                      </a:xfrm>
                      <a:prstGeom prst="rect">
                        <a:avLst/>
                      </a:prstGeom>
                    </p:spPr>
                  </p:pic>
                </p:oleObj>
              </mc:Fallback>
            </mc:AlternateContent>
          </a:graphicData>
        </a:graphic>
      </p:graphicFrame>
      <p:pic>
        <p:nvPicPr>
          <p:cNvPr id="7" name="Picture 6">
            <a:extLst>
              <a:ext uri="{FF2B5EF4-FFF2-40B4-BE49-F238E27FC236}">
                <a16:creationId xmlns:a16="http://schemas.microsoft.com/office/drawing/2014/main" id="{1EBA4177-A097-4B2E-9DBF-462EF3A82944}"/>
              </a:ext>
            </a:extLst>
          </p:cNvPr>
          <p:cNvPicPr>
            <a:picLocks noChangeAspect="1"/>
          </p:cNvPicPr>
          <p:nvPr/>
        </p:nvPicPr>
        <p:blipFill>
          <a:blip r:embed="rId5"/>
          <a:stretch>
            <a:fillRect/>
          </a:stretch>
        </p:blipFill>
        <p:spPr>
          <a:xfrm>
            <a:off x="6142930" y="1013255"/>
            <a:ext cx="5882638" cy="5633492"/>
          </a:xfrm>
          <a:prstGeom prst="rect">
            <a:avLst/>
          </a:prstGeom>
        </p:spPr>
      </p:pic>
    </p:spTree>
    <p:extLst>
      <p:ext uri="{BB962C8B-B14F-4D97-AF65-F5344CB8AC3E}">
        <p14:creationId xmlns:p14="http://schemas.microsoft.com/office/powerpoint/2010/main" val="231087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26A6-0C8A-49E2-846F-F86B50471BC7}"/>
              </a:ext>
            </a:extLst>
          </p:cNvPr>
          <p:cNvSpPr>
            <a:spLocks noGrp="1"/>
          </p:cNvSpPr>
          <p:nvPr>
            <p:ph type="title"/>
          </p:nvPr>
        </p:nvSpPr>
        <p:spPr>
          <a:xfrm>
            <a:off x="2642839" y="211253"/>
            <a:ext cx="8710961" cy="939568"/>
          </a:xfrm>
        </p:spPr>
        <p:txBody>
          <a:bodyPr/>
          <a:lstStyle/>
          <a:p>
            <a:r>
              <a:rPr lang="en-US" b="1">
                <a:solidFill>
                  <a:srgbClr val="FF00FF"/>
                </a:solidFill>
                <a:latin typeface="Times New Roman" panose="02020603050405020304" pitchFamily="18" charset="0"/>
                <a:cs typeface="Times New Roman" panose="02020603050405020304" pitchFamily="18" charset="0"/>
              </a:rPr>
              <a:t>AREA PROBLEM</a:t>
            </a:r>
          </a:p>
        </p:txBody>
      </p:sp>
      <p:sp>
        <p:nvSpPr>
          <p:cNvPr id="3" name="Content Placeholder 2">
            <a:extLst>
              <a:ext uri="{FF2B5EF4-FFF2-40B4-BE49-F238E27FC236}">
                <a16:creationId xmlns:a16="http://schemas.microsoft.com/office/drawing/2014/main" id="{983E3D93-C91D-4F2E-AF6E-D648C0E086A8}"/>
              </a:ext>
            </a:extLst>
          </p:cNvPr>
          <p:cNvSpPr>
            <a:spLocks noGrp="1"/>
          </p:cNvSpPr>
          <p:nvPr>
            <p:ph idx="1"/>
          </p:nvPr>
        </p:nvSpPr>
        <p:spPr>
          <a:xfrm>
            <a:off x="524106" y="1150822"/>
            <a:ext cx="11165578" cy="2908222"/>
          </a:xfrm>
        </p:spPr>
        <p:txBody>
          <a:bodyPr>
            <a:normAutofit/>
          </a:bodyPr>
          <a:lstStyle/>
          <a:p>
            <a:pPr marL="0" indent="3175" algn="just">
              <a:buNone/>
            </a:pPr>
            <a:r>
              <a:rPr lang="en-US" altLang="en-US" sz="3200" b="1">
                <a:solidFill>
                  <a:srgbClr val="2913F5"/>
                </a:solidFill>
                <a:latin typeface="Times New Roman" panose="02020603050405020304" pitchFamily="18" charset="0"/>
                <a:cs typeface="Times New Roman" panose="02020603050405020304" pitchFamily="18" charset="0"/>
              </a:rPr>
              <a:t>Example 1: </a:t>
            </a:r>
          </a:p>
          <a:p>
            <a:pPr marL="0" indent="3175" eaLnBrk="1" hangingPunct="1">
              <a:lnSpc>
                <a:spcPct val="120000"/>
              </a:lnSpc>
              <a:spcBef>
                <a:spcPts val="0"/>
              </a:spcBef>
              <a:buFontTx/>
              <a:buNone/>
            </a:pPr>
            <a:r>
              <a:rPr lang="en-US" altLang="en-US">
                <a:latin typeface="Times New Roman" panose="02020603050405020304" pitchFamily="18" charset="0"/>
                <a:cs typeface="Times New Roman" panose="02020603050405020304" pitchFamily="18" charset="0"/>
              </a:rPr>
              <a:t>The figure shows what happens when we divide the region </a:t>
            </a:r>
            <a:r>
              <a:rPr lang="en-US" altLang="en-US" i="1">
                <a:latin typeface="Times New Roman" panose="02020603050405020304" pitchFamily="18" charset="0"/>
                <a:cs typeface="Times New Roman" panose="02020603050405020304" pitchFamily="18" charset="0"/>
              </a:rPr>
              <a:t>S </a:t>
            </a:r>
            <a:r>
              <a:rPr lang="en-US" altLang="en-US">
                <a:latin typeface="Times New Roman" panose="02020603050405020304" pitchFamily="18" charset="0"/>
                <a:cs typeface="Times New Roman" panose="02020603050405020304" pitchFamily="18" charset="0"/>
              </a:rPr>
              <a:t>into eight strips of equal width.</a:t>
            </a:r>
          </a:p>
          <a:p>
            <a:pPr marL="0" indent="3175" algn="ctr">
              <a:lnSpc>
                <a:spcPct val="120000"/>
              </a:lnSpc>
              <a:spcBef>
                <a:spcPts val="0"/>
              </a:spcBef>
              <a:buNone/>
            </a:pPr>
            <a:r>
              <a:rPr lang="en-US" sz="3200" b="1" i="0">
                <a:solidFill>
                  <a:srgbClr val="242021"/>
                </a:solidFill>
                <a:effectLst/>
                <a:latin typeface="Times New Roman" panose="02020603050405020304" pitchFamily="18" charset="0"/>
                <a:cs typeface="Times New Roman" panose="02020603050405020304" pitchFamily="18" charset="0"/>
              </a:rPr>
              <a:t>0.21875 &lt; </a:t>
            </a:r>
            <a:r>
              <a:rPr lang="en-US" sz="3200" b="1" i="1">
                <a:solidFill>
                  <a:srgbClr val="242021"/>
                </a:solidFill>
                <a:effectLst/>
                <a:latin typeface="Times New Roman" panose="02020603050405020304" pitchFamily="18" charset="0"/>
                <a:cs typeface="Times New Roman" panose="02020603050405020304" pitchFamily="18" charset="0"/>
              </a:rPr>
              <a:t>A &lt;</a:t>
            </a:r>
            <a:r>
              <a:rPr lang="en-US" sz="3200" b="1" i="0">
                <a:solidFill>
                  <a:srgbClr val="242021"/>
                </a:solidFill>
                <a:effectLst/>
                <a:latin typeface="Times New Roman" panose="02020603050405020304" pitchFamily="18" charset="0"/>
                <a:cs typeface="Times New Roman" panose="02020603050405020304" pitchFamily="18" charset="0"/>
              </a:rPr>
              <a:t> 0.46875</a:t>
            </a:r>
            <a:r>
              <a:rPr lang="en-US" sz="3200" b="1">
                <a:latin typeface="Times New Roman" panose="02020603050405020304" pitchFamily="18" charset="0"/>
                <a:cs typeface="Times New Roman" panose="02020603050405020304" pitchFamily="18" charset="0"/>
              </a:rPr>
              <a:t> </a:t>
            </a:r>
            <a:endParaRPr lang="en-US" altLang="en-US" sz="3200" b="1">
              <a:latin typeface="Times New Roman" panose="02020603050405020304" pitchFamily="18" charset="0"/>
              <a:cs typeface="Times New Roman" panose="02020603050405020304" pitchFamily="18" charset="0"/>
            </a:endParaRPr>
          </a:p>
          <a:p>
            <a:pPr marL="0" indent="3175" algn="just">
              <a:buNone/>
            </a:pPr>
            <a:endParaRPr lang="en-US" altLang="en-US" sz="3200">
              <a:latin typeface="Times New Roman" panose="02020603050405020304" pitchFamily="18" charset="0"/>
              <a:cs typeface="Times New Roman" panose="02020603050405020304" pitchFamily="18" charset="0"/>
            </a:endParaRPr>
          </a:p>
          <a:p>
            <a:pPr marL="0" indent="3175" algn="just" eaLnBrk="1" hangingPunct="1">
              <a:buFontTx/>
              <a:buNone/>
            </a:pPr>
            <a:endParaRPr lang="en-US" altLang="en-US" sz="3200">
              <a:solidFill>
                <a:srgbClr val="2913F5"/>
              </a:solidFill>
              <a:latin typeface="Times New Roman" panose="02020603050405020304" pitchFamily="18" charset="0"/>
              <a:cs typeface="Times New Roman" panose="02020603050405020304" pitchFamily="18" charset="0"/>
            </a:endParaRPr>
          </a:p>
          <a:p>
            <a:pPr marL="0" indent="3175" algn="just" eaLnBrk="1" hangingPunct="1">
              <a:buFontTx/>
              <a:buNone/>
            </a:pPr>
            <a:endParaRPr lang="en-US" altLang="en-US" sz="320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FFBDDEB-43B9-4B6C-91BC-A3EA2FFF5BA9}"/>
              </a:ext>
            </a:extLst>
          </p:cNvPr>
          <p:cNvPicPr>
            <a:picLocks noChangeAspect="1"/>
          </p:cNvPicPr>
          <p:nvPr/>
        </p:nvPicPr>
        <p:blipFill>
          <a:blip r:embed="rId2"/>
          <a:stretch>
            <a:fillRect/>
          </a:stretch>
        </p:blipFill>
        <p:spPr>
          <a:xfrm>
            <a:off x="1" y="2687444"/>
            <a:ext cx="3670689" cy="4128196"/>
          </a:xfrm>
          <a:prstGeom prst="rect">
            <a:avLst/>
          </a:prstGeom>
        </p:spPr>
      </p:pic>
      <p:pic>
        <p:nvPicPr>
          <p:cNvPr id="8" name="Picture 7">
            <a:extLst>
              <a:ext uri="{FF2B5EF4-FFF2-40B4-BE49-F238E27FC236}">
                <a16:creationId xmlns:a16="http://schemas.microsoft.com/office/drawing/2014/main" id="{101491CA-B355-4B2D-9BA7-E1C2FF33404A}"/>
              </a:ext>
            </a:extLst>
          </p:cNvPr>
          <p:cNvPicPr>
            <a:picLocks noChangeAspect="1"/>
          </p:cNvPicPr>
          <p:nvPr/>
        </p:nvPicPr>
        <p:blipFill>
          <a:blip r:embed="rId3"/>
          <a:stretch>
            <a:fillRect/>
          </a:stretch>
        </p:blipFill>
        <p:spPr>
          <a:xfrm>
            <a:off x="8407445" y="2687444"/>
            <a:ext cx="3703582" cy="4170556"/>
          </a:xfrm>
          <a:prstGeom prst="rect">
            <a:avLst/>
          </a:prstGeom>
        </p:spPr>
      </p:pic>
    </p:spTree>
    <p:extLst>
      <p:ext uri="{BB962C8B-B14F-4D97-AF65-F5344CB8AC3E}">
        <p14:creationId xmlns:p14="http://schemas.microsoft.com/office/powerpoint/2010/main" val="179372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5445</TotalTime>
  <Words>1617</Words>
  <Application>Microsoft Office PowerPoint</Application>
  <PresentationFormat>Widescreen</PresentationFormat>
  <Paragraphs>196</Paragraphs>
  <Slides>46</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46</vt:i4>
      </vt:variant>
    </vt:vector>
  </HeadingPairs>
  <TitlesOfParts>
    <vt:vector size="60" baseType="lpstr">
      <vt:lpstr>.VnMemorandum</vt:lpstr>
      <vt:lpstr>Agency FB</vt:lpstr>
      <vt:lpstr>Arial</vt:lpstr>
      <vt:lpstr>Calibri</vt:lpstr>
      <vt:lpstr>Calibri Light</vt:lpstr>
      <vt:lpstr>Cambria</vt:lpstr>
      <vt:lpstr>Cambria Math</vt:lpstr>
      <vt:lpstr>Times New Roman</vt:lpstr>
      <vt:lpstr>Times-Roman</vt:lpstr>
      <vt:lpstr>Wingdings</vt:lpstr>
      <vt:lpstr>Office Theme</vt:lpstr>
      <vt:lpstr>Equation</vt:lpstr>
      <vt:lpstr>MathType 7.0 Equation</vt:lpstr>
      <vt:lpstr>MathType 5.0 Equation</vt:lpstr>
      <vt:lpstr>CALCULUS</vt:lpstr>
      <vt:lpstr>PowerPoint Presentation</vt:lpstr>
      <vt:lpstr>4.1.  Areas and Distances</vt:lpstr>
      <vt:lpstr>AREA PROBLEM</vt:lpstr>
      <vt:lpstr>AREA PROBLEM</vt:lpstr>
      <vt:lpstr>AREA PROBLEM</vt:lpstr>
      <vt:lpstr>AREA PROBLEM</vt:lpstr>
      <vt:lpstr>AREA PROBLEM</vt:lpstr>
      <vt:lpstr>AREA PROBLEM</vt:lpstr>
      <vt:lpstr>AREA PROBLEM</vt:lpstr>
      <vt:lpstr>AREA PROBLEM</vt:lpstr>
      <vt:lpstr>AREA PROBLEM</vt:lpstr>
      <vt:lpstr>AREA PROBLEM</vt:lpstr>
      <vt:lpstr>AREA PROBLEM</vt:lpstr>
      <vt:lpstr>AREA PROBLEM</vt:lpstr>
      <vt:lpstr>AREA PROBLEM</vt:lpstr>
      <vt:lpstr>AREA PROBLEM</vt:lpstr>
      <vt:lpstr>PowerPoint Presentation</vt:lpstr>
      <vt:lpstr>AREA PROBLEM</vt:lpstr>
      <vt:lpstr>AREA PROBLEM</vt:lpstr>
      <vt:lpstr>DISTANCE PROBLEM</vt:lpstr>
      <vt:lpstr>4.2.  The Definite Integral</vt:lpstr>
      <vt:lpstr>DEFINITE INTEGRAL</vt:lpstr>
      <vt:lpstr>PowerPoint Presentation</vt:lpstr>
      <vt:lpstr>DEFINITE INTEGRAL</vt:lpstr>
      <vt:lpstr>DEFINITE INTEGRAL</vt:lpstr>
      <vt:lpstr>DEFINITE INTEGRAL</vt:lpstr>
      <vt:lpstr>INTEGRABLE FUNCTIONS</vt:lpstr>
      <vt:lpstr>INTEGRABLE FUNCTIONS</vt:lpstr>
      <vt:lpstr>PowerPoint Presentation</vt:lpstr>
      <vt:lpstr>EVALUATING INTEGRALS</vt:lpstr>
      <vt:lpstr>THE MIDPOINT RULE</vt:lpstr>
      <vt:lpstr>THE MIDPOINT RULE</vt:lpstr>
      <vt:lpstr>THE MIDPOINT RULE</vt:lpstr>
      <vt:lpstr>PROPERTIES OF THE INTEGRAL</vt:lpstr>
      <vt:lpstr>COMPARISON PROPERTIES OF THE INTEGRAL</vt:lpstr>
      <vt:lpstr>4.4.  The Fundamental  Theorem of Calculus</vt:lpstr>
      <vt:lpstr>Fundamental Theorem of Calculus (FTC)</vt:lpstr>
      <vt:lpstr>FTC</vt:lpstr>
      <vt:lpstr>FTC</vt:lpstr>
      <vt:lpstr>FTC</vt:lpstr>
      <vt:lpstr>FTC, part 1</vt:lpstr>
      <vt:lpstr>FTC, part 1</vt:lpstr>
      <vt:lpstr>FTC, part 1</vt:lpstr>
      <vt:lpstr>FTC, part 2</vt:lpstr>
      <vt:lpstr>NET CHANGE THEOREM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Dũng Trần</dc:creator>
  <cp:lastModifiedBy>Dũng Trần</cp:lastModifiedBy>
  <cp:revision>44</cp:revision>
  <dcterms:created xsi:type="dcterms:W3CDTF">2022-08-07T20:07:39Z</dcterms:created>
  <dcterms:modified xsi:type="dcterms:W3CDTF">2023-02-07T18:23:39Z</dcterms:modified>
</cp:coreProperties>
</file>