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7" r:id="rId2"/>
    <p:sldId id="375" r:id="rId3"/>
    <p:sldId id="312" r:id="rId4"/>
    <p:sldId id="376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3F5"/>
    <a:srgbClr val="FF00FF"/>
    <a:srgbClr val="AD13AD"/>
    <a:srgbClr val="010001"/>
    <a:srgbClr val="FF9900"/>
    <a:srgbClr val="FFCC00"/>
    <a:srgbClr val="FFFF6D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1877" autoAdjust="0"/>
  </p:normalViewPr>
  <p:slideViewPr>
    <p:cSldViewPr snapToGrid="0">
      <p:cViewPr varScale="1">
        <p:scale>
          <a:sx n="62" d="100"/>
          <a:sy n="62" d="100"/>
        </p:scale>
        <p:origin x="9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g Tran Trinh Manh" userId="1a6986d5-0fb7-4ee7-a121-2677898f5d77" providerId="ADAL" clId="{660BC534-2301-4947-BCB4-0FCE2EBDBC9F}"/>
    <pc:docChg chg="modSld">
      <pc:chgData name="Dung Tran Trinh Manh" userId="1a6986d5-0fb7-4ee7-a121-2677898f5d77" providerId="ADAL" clId="{660BC534-2301-4947-BCB4-0FCE2EBDBC9F}" dt="2024-02-20T01:53:42.652" v="4" actId="14100"/>
      <pc:docMkLst>
        <pc:docMk/>
      </pc:docMkLst>
      <pc:sldChg chg="modSp mod">
        <pc:chgData name="Dung Tran Trinh Manh" userId="1a6986d5-0fb7-4ee7-a121-2677898f5d77" providerId="ADAL" clId="{660BC534-2301-4947-BCB4-0FCE2EBDBC9F}" dt="2024-02-20T01:53:42.652" v="4" actId="14100"/>
        <pc:sldMkLst>
          <pc:docMk/>
          <pc:sldMk cId="3539013759" sldId="507"/>
        </pc:sldMkLst>
        <pc:graphicFrameChg chg="mod">
          <ac:chgData name="Dung Tran Trinh Manh" userId="1a6986d5-0fb7-4ee7-a121-2677898f5d77" providerId="ADAL" clId="{660BC534-2301-4947-BCB4-0FCE2EBDBC9F}" dt="2024-02-20T01:53:42.652" v="4" actId="14100"/>
          <ac:graphicFrameMkLst>
            <pc:docMk/>
            <pc:sldMk cId="3539013759" sldId="507"/>
            <ac:graphicFrameMk id="6" creationId="{15ACFDC7-2BC1-4A6B-9099-70A5D3FA3AE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3EDC-4C19-41EF-9ACF-BB23C82C81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398CA-5ECB-412E-9B40-62C45E6A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Thế nào là tích phân suy rộng loại I, II?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Một định nghĩa cẩn thận về sự hội tụ và phân kỳ liên quan đến các tích phân suy rộng của loại I, II.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Tiêu chuẩn so sánh để xác định rằng tích phân suy rộng hội tụ và phân kỳ.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98CA-5ECB-412E-9B40-62C45E6A3B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F12A-6BB7-4945-802B-69FBC440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0FBF-2DA9-4131-BC3F-022D915E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B5C4-AD1F-4A24-BD73-FB63D6A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2600-BDD0-4FCB-8E60-310ED36D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502A-647B-4388-BC8C-65EC5404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9EB9-0FCC-4B16-B2F0-786011CA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6984A-8540-4D1C-87BE-DDA4F9965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B267-0CBA-45E1-9288-A75F0AF0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1404-7300-4F67-BCF8-C7DDFA51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B797-6EC0-40DA-806A-AF8B1317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845DE-40CE-4653-9764-1584DDC73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300A-E641-47BF-BC16-E46059BF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4D7-BF6D-4250-A4B6-DAD458B1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97E9-6F31-47E1-B67A-EF9ABBD7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2640-163D-4D43-9514-7F455F19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6DE7-5F7E-458E-A36F-AC9137E3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FFA9-654C-436F-B4BA-F4BA6097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2755-B7CB-4BCA-A653-DCD6E0C9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F8FD-69BC-41B9-BC92-1A507E74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D471-D2DA-4387-8648-C190DC62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0458-3E4F-4F4C-8B89-443D51DE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4487-CD45-4F2C-9E13-88FE5BFF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8B87-06A1-4AD1-9BB2-FA6A34F2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9A3F-5F1A-4C03-ADDA-44232378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162E-BBEC-4396-B10D-F926E89F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DA33-503B-45E3-8CB2-3A52BC4A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8B19-6BAB-40F3-A2D3-1561C24EE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D55D-138C-4F97-A0FA-B36038399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5766-BC00-47D8-A682-C8532046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8505-2C11-480E-876C-BEA07F4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AB74-E8EF-466A-9CF9-BC41D331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13B-A893-4E41-B8C2-4BA959CA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D748-76F7-4A13-886C-E94F07F0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380-D766-40C0-ABDB-9C6751AB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D63E2-FCDE-4A08-896A-56C9ED77C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D45CB-EDA0-4387-9C14-2F41A3715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DF1AB-ADFE-4432-AD51-0EA3A4D5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CD7AD-9588-435C-90F6-F0B64FE9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CE801-D2F3-4CEB-80A8-60F6D5EF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62CD-8B78-48AF-A2C8-0E395AA5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F269-DFB4-49C9-96DC-9CBEA70E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3A6A0-6F94-4751-AF23-7FF8850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85D7-4FE7-41D9-8C9A-25EA984F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D1DB2-1182-4C18-95B0-3BF1F77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16C80-48BF-4572-B7B4-A7EBC288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5FF4-3756-4820-8D7A-A39BFA57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5EB9-2762-44D7-8A0C-1CCE5F7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603E-61D3-4CCF-BBFA-4D220BEC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7AEFF-9A47-454A-9D76-CBE4A4EE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B934-DE6B-4A0B-AFC8-274D9812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6EB0-6CD9-41D2-BC83-844A3176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3F316-9E36-4144-A24F-AFCBD334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E84D-1FCA-41A1-97D0-4315A6AF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8DBD3-6E08-4702-9C10-376D54A5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5640-451B-41F6-A66A-E0D466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5723-3231-4C81-AA73-57A5AACE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667B3-2515-4B4D-AFBD-2C18E95A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7C69-CFD8-4F9D-AADD-3E19D53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FBAC9-5C02-43B6-9AA9-5526836F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DF16-FD8B-49C0-B1CF-1A48E9F8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B627-FAFF-4143-8121-87E62426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2C0E-B9A4-4576-943D-75CA6F86F5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E6CE-4374-4D84-9703-E9D97B07E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C0FD-8953-468C-B09A-F049FE8D0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6297B-A63F-4ED0-BCEA-7F110B3DBD0D}"/>
              </a:ext>
            </a:extLst>
          </p:cNvPr>
          <p:cNvSpPr/>
          <p:nvPr userDrawn="1"/>
        </p:nvSpPr>
        <p:spPr>
          <a:xfrm>
            <a:off x="-332004" y="0"/>
            <a:ext cx="2973604" cy="983774"/>
          </a:xfrm>
          <a:prstGeom prst="rect">
            <a:avLst/>
          </a:prstGeom>
          <a:blipFill dpi="0" rotWithShape="1">
            <a:blip r:embed="rId13">
              <a:alphaModFix amt="79000"/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wmf"/><Relationship Id="rId7" Type="http://schemas.openxmlformats.org/officeDocument/2006/relationships/image" Target="../media/image29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emf"/><Relationship Id="rId4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8.wmf"/><Relationship Id="rId10" Type="http://schemas.openxmlformats.org/officeDocument/2006/relationships/image" Target="../media/image61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oleObject" Target="../embeddings/oleObject48.bin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769EF-AB48-4400-B7B0-543AD6FA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" y="2051824"/>
            <a:ext cx="10674626" cy="1561170"/>
          </a:xfrm>
        </p:spPr>
        <p:txBody>
          <a:bodyPr>
            <a:normAutofit/>
          </a:bodyPr>
          <a:lstStyle/>
          <a:p>
            <a:r>
              <a:rPr lang="en-US" altLang="en-US" sz="9600" b="1">
                <a:solidFill>
                  <a:srgbClr val="FF0000"/>
                </a:solidFill>
                <a:latin typeface=".VnMemorandum" panose="020B7200000000000000" pitchFamily="34" charset="0"/>
              </a:rPr>
              <a:t>CALCULUS</a:t>
            </a:r>
            <a:endParaRPr lang="en-US" sz="8800">
              <a:solidFill>
                <a:schemeClr val="tx2"/>
              </a:solidFill>
              <a:latin typeface=".VnMemorandum" panose="020B7200000000000000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903227-AED8-41BA-9E2D-96E80E995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91" y="91793"/>
            <a:ext cx="6829454" cy="212331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7AF142B-C1C5-4C7C-81C2-33EC338A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88" y="3847171"/>
            <a:ext cx="11519210" cy="2230243"/>
          </a:xfrm>
        </p:spPr>
        <p:txBody>
          <a:bodyPr>
            <a:normAutofit/>
          </a:bodyPr>
          <a:lstStyle/>
          <a:p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Chapter 6</a:t>
            </a:r>
            <a:br>
              <a:rPr lang="en-US" sz="7200" b="1">
                <a:solidFill>
                  <a:srgbClr val="1C05C7"/>
                </a:solidFill>
                <a:latin typeface="Agency FB" panose="020B0503020202020204" pitchFamily="34" charset="0"/>
              </a:rPr>
            </a:br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TECHNIQUES OF INTEGRATION</a:t>
            </a:r>
          </a:p>
          <a:p>
            <a:endParaRPr lang="en-US" sz="7200" b="1" i="0">
              <a:solidFill>
                <a:srgbClr val="1C05C7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150821"/>
            <a:ext cx="11117767" cy="517192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Suppose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is continuous and differentiable,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(1) = 3,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(3) = 1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What is the </a:t>
            </a:r>
            <a:r>
              <a:rPr kumimoji="0" lang="en-US" sz="3000" b="0" i="0" u="sng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average value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of f on the interval [1, 3]?</a:t>
            </a: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b="0" i="0" u="none" strike="noStrike" kern="1200" baseline="0">
              <a:ln>
                <a:noFill/>
              </a:ln>
              <a:solidFill>
                <a:srgbClr val="8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20FE6D-32C3-4C3B-AA5C-B9E78D445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3942" y="1585183"/>
          <a:ext cx="2426319" cy="116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69800" progId="Equation.DSMT4">
                  <p:embed/>
                </p:oleObj>
              </mc:Choice>
              <mc:Fallback>
                <p:oleObj name="Equation" r:id="rId2" imgW="977760" imgH="469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620FE6D-32C3-4C3B-AA5C-B9E78D445D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3942" y="1585183"/>
                        <a:ext cx="2426319" cy="1166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BBC86688-1537-49CA-9FC9-0BC15F253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49" y="3363646"/>
          <a:ext cx="4162968" cy="295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1218960" progId="Equation.DSMT4">
                  <p:embed/>
                </p:oleObj>
              </mc:Choice>
              <mc:Fallback>
                <p:oleObj name="Equation" r:id="rId4" imgW="1714320" imgH="1218960" progId="Equation.DSMT4">
                  <p:embed/>
                  <p:pic>
                    <p:nvPicPr>
                      <p:cNvPr id="7" name="Object 1">
                        <a:extLst>
                          <a:ext uri="{FF2B5EF4-FFF2-40B4-BE49-F238E27FC236}">
                            <a16:creationId xmlns:a16="http://schemas.microsoft.com/office/drawing/2014/main" id="{BBC86688-1537-49CA-9FC9-0BC15F253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49" y="3363646"/>
                        <a:ext cx="4162968" cy="295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47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301083"/>
            <a:ext cx="10034240" cy="4237464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.2.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INTEGRATION</a:t>
            </a:r>
            <a:br>
              <a:rPr lang="en-US" sz="54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Approximate Integration</a:t>
            </a:r>
            <a:endParaRPr lang="en-US" sz="6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D5F77-71C4-4EE5-9E62-C5CF99A98A32}"/>
              </a:ext>
            </a:extLst>
          </p:cNvPr>
          <p:cNvSpPr txBox="1"/>
          <p:nvPr/>
        </p:nvSpPr>
        <p:spPr>
          <a:xfrm>
            <a:off x="2364988" y="4538547"/>
            <a:ext cx="7449014" cy="155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find approximate values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definite integrals.</a:t>
            </a:r>
          </a:p>
        </p:txBody>
      </p:sp>
    </p:spTree>
    <p:extLst>
      <p:ext uri="{BB962C8B-B14F-4D97-AF65-F5344CB8AC3E}">
        <p14:creationId xmlns:p14="http://schemas.microsoft.com/office/powerpoint/2010/main" val="104660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9726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reason for the name can be seen from the figure, which illustrates the case f(x) ≥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2E508-338E-4BA9-A0C7-F810A67E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08" y="2221980"/>
            <a:ext cx="4902452" cy="40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2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of the trapezoid that lies above the i th subinterval is: </a:t>
            </a: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add the areas of all </a:t>
            </a:r>
            <a:b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trapezoids, we get </a:t>
            </a:r>
            <a:b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side of the </a:t>
            </a:r>
            <a:b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Rule.</a:t>
            </a: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661A8CE-410A-40F0-917E-3008B645D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61221"/>
              </p:ext>
            </p:extLst>
          </p:nvPr>
        </p:nvGraphicFramePr>
        <p:xfrm>
          <a:off x="838200" y="1906316"/>
          <a:ext cx="7229508" cy="1193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431640" progId="Equation.DSMT4">
                  <p:embed/>
                </p:oleObj>
              </mc:Choice>
              <mc:Fallback>
                <p:oleObj name="Equation" r:id="rId2" imgW="261612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661A8CE-410A-40F0-917E-3008B645D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906316"/>
                        <a:ext cx="7229508" cy="1193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3541902-536C-4BF3-B9E2-1B0931030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39" y="3124673"/>
            <a:ext cx="5891561" cy="37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4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A3737E-3CC1-4983-91CA-0AE38E6F1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105473"/>
              </p:ext>
            </p:extLst>
          </p:nvPr>
        </p:nvGraphicFramePr>
        <p:xfrm>
          <a:off x="968030" y="1421354"/>
          <a:ext cx="10497514" cy="3853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54480" imgH="1562040" progId="Equation.DSMT4">
                  <p:embed/>
                </p:oleObj>
              </mc:Choice>
              <mc:Fallback>
                <p:oleObj name="Equation" r:id="rId2" imgW="4254480" imgH="1562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DA3737E-3CC1-4983-91CA-0AE38E6F1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8030" y="1421354"/>
                        <a:ext cx="10497514" cy="3853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40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∆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 i = 1,2,…, n.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41902-536C-4BF3-B9E2-1B0931030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02" y="3492117"/>
            <a:ext cx="5311698" cy="3365883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F8416B-466A-427A-9998-D8A59FDB5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11162"/>
              </p:ext>
            </p:extLst>
          </p:nvPr>
        </p:nvGraphicFramePr>
        <p:xfrm>
          <a:off x="382549" y="1616579"/>
          <a:ext cx="11676346" cy="109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03360" imgH="393480" progId="Equation.DSMT4">
                  <p:embed/>
                </p:oleObj>
              </mc:Choice>
              <mc:Fallback>
                <p:oleObj name="Equation" r:id="rId3" imgW="420336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BF8416B-466A-427A-9998-D8A59FDB5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549" y="1616579"/>
                        <a:ext cx="11676346" cy="1093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93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8D57A43-4228-47DA-97A6-51537556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" y="1313985"/>
            <a:ext cx="11715746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85831BF-BE62-4AD8-AB46-64E6ECD9D822}"/>
              </a:ext>
            </a:extLst>
          </p:cNvPr>
          <p:cNvSpPr/>
          <p:nvPr/>
        </p:nvSpPr>
        <p:spPr>
          <a:xfrm>
            <a:off x="4750418" y="3813718"/>
            <a:ext cx="1137425" cy="624466"/>
          </a:xfrm>
          <a:prstGeom prst="ellipse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224B7-102F-42CC-90DF-E5488FF2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95" y="0"/>
            <a:ext cx="3549805" cy="346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8C79E-0DB2-4864-9607-27F540EE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29" y="3460711"/>
            <a:ext cx="3444671" cy="339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838200" y="1284722"/>
            <a:ext cx="79424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the integral</a:t>
            </a: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= 5, using: </a:t>
            </a: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en-US" sz="3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 </a:t>
            </a: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b. Midpoint Rule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F094B00-0ED8-4079-84BB-915892573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944668"/>
              </p:ext>
            </p:extLst>
          </p:nvPr>
        </p:nvGraphicFramePr>
        <p:xfrm>
          <a:off x="4966011" y="1814554"/>
          <a:ext cx="1797979" cy="124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431640" progId="Equation.DSMT4">
                  <p:embed/>
                </p:oleObj>
              </mc:Choice>
              <mc:Fallback>
                <p:oleObj name="Equation" r:id="rId4" imgW="62208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F094B00-0ED8-4079-84BB-9158925733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6011" y="1814554"/>
                        <a:ext cx="1797979" cy="124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44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224B7-102F-42CC-90DF-E5488FF2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95" y="0"/>
            <a:ext cx="3549805" cy="346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8C79E-0DB2-4864-9607-27F540EE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29" y="3460711"/>
            <a:ext cx="3444671" cy="339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613317" y="1204332"/>
            <a:ext cx="75433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buFontTx/>
              <a:buNone/>
            </a:pPr>
            <a:r>
              <a:rPr lang="en-US" altLang="en-US" sz="3200" b="1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5,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and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2, we have: </a:t>
            </a: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(2 – 1)/5 = 0.2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 1.2; 1.4; 1.6; 1.8; 2.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Trapezoidal Rule gives: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C711B9-3A49-427C-AEDC-8AAEA9161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663883"/>
              </p:ext>
            </p:extLst>
          </p:nvPr>
        </p:nvGraphicFramePr>
        <p:xfrm>
          <a:off x="809839" y="3383523"/>
          <a:ext cx="6994156" cy="317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320" imgH="1295280" progId="Equation.DSMT4">
                  <p:embed/>
                </p:oleObj>
              </mc:Choice>
              <mc:Fallback>
                <p:oleObj name="Equation" r:id="rId4" imgW="2857320" imgH="12952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CC711B9-3A49-427C-AEDC-8AAEA9161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9839" y="3383523"/>
                        <a:ext cx="6994156" cy="3170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10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224B7-102F-42CC-90DF-E5488FF2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95" y="0"/>
            <a:ext cx="3549805" cy="346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8C79E-0DB2-4864-9607-27F540EE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29" y="3460711"/>
            <a:ext cx="3444671" cy="339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613317" y="1204332"/>
            <a:ext cx="7543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buFontTx/>
              <a:buNone/>
            </a:pPr>
            <a:r>
              <a:rPr lang="en-US" altLang="en-US" sz="3200" b="1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Midpoint Rule gives: 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352B99E-8BAB-4101-9BC2-6CEBA1B03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17136"/>
              </p:ext>
            </p:extLst>
          </p:nvPr>
        </p:nvGraphicFramePr>
        <p:xfrm>
          <a:off x="695789" y="1919015"/>
          <a:ext cx="7565391" cy="397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3000" imgH="1270000" progId="Equation.DSMT4">
                  <p:embed/>
                </p:oleObj>
              </mc:Choice>
              <mc:Fallback>
                <p:oleObj name="Equation" r:id="rId4" imgW="2413000" imgH="127000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0352B99E-8BAB-4101-9BC2-6CEBA1B03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89" y="1919015"/>
                        <a:ext cx="7565391" cy="397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7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AAC-CC97-46B6-9E9E-24D3E3BC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76"/>
            <a:ext cx="10515600" cy="5028387"/>
          </a:xfrm>
        </p:spPr>
        <p:txBody>
          <a:bodyPr>
            <a:normAutofit/>
          </a:bodyPr>
          <a:lstStyle/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Integration by Parts</a:t>
            </a:r>
          </a:p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6.2. Approximate Integration</a:t>
            </a:r>
          </a:p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6.3. Improper Integrals</a:t>
            </a:r>
          </a:p>
        </p:txBody>
      </p:sp>
    </p:spTree>
    <p:extLst>
      <p:ext uri="{BB962C8B-B14F-4D97-AF65-F5344CB8AC3E}">
        <p14:creationId xmlns:p14="http://schemas.microsoft.com/office/powerpoint/2010/main" val="371693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F30FC9-4F04-45E9-8127-5780C5C4882B}"/>
              </a:ext>
            </a:extLst>
          </p:cNvPr>
          <p:cNvSpPr/>
          <p:nvPr/>
        </p:nvSpPr>
        <p:spPr>
          <a:xfrm>
            <a:off x="354330" y="1108710"/>
            <a:ext cx="10515600" cy="42668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691377" y="1204332"/>
            <a:ext cx="1088359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buFontTx/>
              <a:buNone/>
            </a:pPr>
            <a:r>
              <a:rPr lang="en-US" altLang="en-US" sz="36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3</a:t>
            </a: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f’’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≤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175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200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200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the errors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the Trapezoidal and Midpoint Rules, then</a:t>
            </a:r>
          </a:p>
          <a:p>
            <a:pPr indent="3175" algn="just"/>
            <a:endParaRPr lang="en-US" altLang="en-US" sz="36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0FBB65-9F78-432F-A333-ECB86E5AA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71932"/>
              </p:ext>
            </p:extLst>
          </p:nvPr>
        </p:nvGraphicFramePr>
        <p:xfrm>
          <a:off x="3073708" y="3842331"/>
          <a:ext cx="6787261" cy="110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419040" progId="Equation.DSMT4">
                  <p:embed/>
                </p:oleObj>
              </mc:Choice>
              <mc:Fallback>
                <p:oleObj name="Equation" r:id="rId2" imgW="2565360" imgH="419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90FBB65-9F78-432F-A333-ECB86E5AA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3708" y="3842331"/>
                        <a:ext cx="6787261" cy="110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8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691377" y="1204332"/>
            <a:ext cx="108835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buFontTx/>
              <a:buNone/>
            </a:pPr>
            <a:r>
              <a:rPr lang="en-US" altLang="en-US" sz="28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Simpson’s Rule—after the English mathematician Thomas Simpson (1710–1761).</a:t>
            </a: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8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even</a:t>
            </a:r>
            <a:r>
              <a:rPr lang="en-US" altLang="en-US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175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∆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3175" eaLnBrk="1" hangingPunct="1">
              <a:buFontTx/>
              <a:buNone/>
            </a:pPr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1F372A-D72B-4314-B7B3-911C0A9A4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568343"/>
              </p:ext>
            </p:extLst>
          </p:nvPr>
        </p:nvGraphicFramePr>
        <p:xfrm>
          <a:off x="2631687" y="2189373"/>
          <a:ext cx="8217247" cy="163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7120" imgH="660240" progId="Equation.DSMT4">
                  <p:embed/>
                </p:oleObj>
              </mc:Choice>
              <mc:Fallback>
                <p:oleObj name="Equation" r:id="rId2" imgW="3327120" imgH="660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41F372A-D72B-4314-B7B3-911C0A9A49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1687" y="2189373"/>
                        <a:ext cx="8217247" cy="1630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024627-E5A0-4E2A-B3F2-2B2320DF6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98" y="3792832"/>
            <a:ext cx="7642301" cy="30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8722113" cy="7834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691377" y="1204332"/>
            <a:ext cx="1088359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buFontTx/>
              <a:buNone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area under the parabola through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still:</a:t>
            </a: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32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even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175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and ∆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3175" eaLnBrk="1" hangingPunct="1">
              <a:buFontTx/>
              <a:buNone/>
            </a:pPr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AC855FB-886D-4FC7-AF1F-69F91E688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113194"/>
              </p:ext>
            </p:extLst>
          </p:nvPr>
        </p:nvGraphicFramePr>
        <p:xfrm>
          <a:off x="3829050" y="2316163"/>
          <a:ext cx="49196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393480" progId="Equation.DSMT4">
                  <p:embed/>
                </p:oleObj>
              </mc:Choice>
              <mc:Fallback>
                <p:oleObj name="Equation" r:id="rId2" imgW="173988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AC855FB-886D-4FC7-AF1F-69F91E6881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9050" y="2316163"/>
                        <a:ext cx="491966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F6E2997-C000-4452-8CD5-FD730FF7B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98" y="3792832"/>
            <a:ext cx="7642301" cy="3065167"/>
          </a:xfrm>
          <a:prstGeom prst="rect">
            <a:avLst/>
          </a:prstGeom>
        </p:spPr>
      </p:pic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EF39FD20-7686-47F5-A2D8-23AA57F37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4885" y="5285714"/>
            <a:ext cx="641195" cy="641195"/>
          </a:xfrm>
          <a:prstGeom prst="rect">
            <a:avLst/>
          </a:prstGeom>
        </p:spPr>
      </p:pic>
      <p:pic>
        <p:nvPicPr>
          <p:cNvPr id="12" name="Graphic 11" descr="Badge outline">
            <a:extLst>
              <a:ext uri="{FF2B5EF4-FFF2-40B4-BE49-F238E27FC236}">
                <a16:creationId xmlns:a16="http://schemas.microsoft.com/office/drawing/2014/main" id="{354783BD-A30D-412E-A3AD-3801F4342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7555" y="5926910"/>
            <a:ext cx="641158" cy="641158"/>
          </a:xfrm>
          <a:prstGeom prst="rect">
            <a:avLst/>
          </a:prstGeom>
        </p:spPr>
      </p:pic>
      <p:pic>
        <p:nvPicPr>
          <p:cNvPr id="14" name="Graphic 13" descr="Badge 3 outline">
            <a:extLst>
              <a:ext uri="{FF2B5EF4-FFF2-40B4-BE49-F238E27FC236}">
                <a16:creationId xmlns:a16="http://schemas.microsoft.com/office/drawing/2014/main" id="{CECCEA2B-7967-4070-8FDA-7641A7B3ED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86773" y="5606311"/>
            <a:ext cx="634328" cy="6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8722113" cy="7834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7D5914E-1F71-44D3-A282-80753A467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08548"/>
              </p:ext>
            </p:extLst>
          </p:nvPr>
        </p:nvGraphicFramePr>
        <p:xfrm>
          <a:off x="1974424" y="1204332"/>
          <a:ext cx="7771742" cy="394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1752480" progId="Equation.DSMT4">
                  <p:embed/>
                </p:oleObj>
              </mc:Choice>
              <mc:Fallback>
                <p:oleObj name="Equation" r:id="rId2" imgW="3454200" imgH="1752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7D5914E-1F71-44D3-A282-80753A467B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4424" y="1204332"/>
                        <a:ext cx="7771742" cy="394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BA434C0-229D-4D1D-B127-536D7C298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346718"/>
              </p:ext>
            </p:extLst>
          </p:nvPr>
        </p:nvGraphicFramePr>
        <p:xfrm>
          <a:off x="472014" y="5379570"/>
          <a:ext cx="11247972" cy="980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2880" imgH="431640" progId="Equation.DSMT4">
                  <p:embed/>
                </p:oleObj>
              </mc:Choice>
              <mc:Fallback>
                <p:oleObj name="Equation" r:id="rId4" imgW="495288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BA434C0-229D-4D1D-B127-536D7C2989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014" y="5379570"/>
                        <a:ext cx="11247972" cy="980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2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CA314-EEE2-4CEF-ABEC-FE1A4C5153B3}"/>
              </a:ext>
            </a:extLst>
          </p:cNvPr>
          <p:cNvSpPr/>
          <p:nvPr/>
        </p:nvSpPr>
        <p:spPr>
          <a:xfrm>
            <a:off x="480060" y="1204332"/>
            <a:ext cx="10389870" cy="41712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BOUND (SIMPSON’S 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713678" y="1482441"/>
            <a:ext cx="10515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4</a:t>
            </a: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≤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3175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the error involved in using Simpson’s Rule, then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DB189A4-BC6A-442B-B8F1-AB8573A3B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168151"/>
              </p:ext>
            </p:extLst>
          </p:nvPr>
        </p:nvGraphicFramePr>
        <p:xfrm>
          <a:off x="4610100" y="3778720"/>
          <a:ext cx="29718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63" imgH="1242339" progId="Equation.DSMT4">
                  <p:embed/>
                </p:oleObj>
              </mc:Choice>
              <mc:Fallback>
                <p:oleObj name="Equation" r:id="rId2" imgW="2971863" imgH="1242339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DB189A4-BC6A-442B-B8F1-AB8573A3BF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10100" y="3778720"/>
                        <a:ext cx="2971800" cy="12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25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646771" y="970156"/>
            <a:ext cx="1093934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: Use Simpson’s Rule with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= 10 to approximate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Putting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) = 1/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= 10, and ∆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= 0.1 in Simpson’s Rule, we obtain: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7A861F-CB73-4A93-8341-BDD9A92D4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21375"/>
              </p:ext>
            </p:extLst>
          </p:nvPr>
        </p:nvGraphicFramePr>
        <p:xfrm>
          <a:off x="9867542" y="713834"/>
          <a:ext cx="1207478" cy="103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93480" progId="Equation.DSMT4">
                  <p:embed/>
                </p:oleObj>
              </mc:Choice>
              <mc:Fallback>
                <p:oleObj name="Equation" r:id="rId2" imgW="45720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07A861F-CB73-4A93-8341-BDD9A92D4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67542" y="713834"/>
                        <a:ext cx="1207478" cy="1039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DB1503E-3121-40A3-8224-AB55B6AB1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24626"/>
              </p:ext>
            </p:extLst>
          </p:nvPr>
        </p:nvGraphicFramePr>
        <p:xfrm>
          <a:off x="687659" y="2727562"/>
          <a:ext cx="11032273" cy="332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1295280" progId="Equation.DSMT4">
                  <p:embed/>
                </p:oleObj>
              </mc:Choice>
              <mc:Fallback>
                <p:oleObj name="Equation" r:id="rId4" imgW="4292280" imgH="12952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DB1503E-3121-40A3-8224-AB55B6AB19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7659" y="2727562"/>
                        <a:ext cx="11032273" cy="3329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0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646771" y="970156"/>
            <a:ext cx="10939346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175">
              <a:lnSpc>
                <a:spcPct val="150000"/>
              </a:lnSpc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Example 4, notice that Simpson’s Rule gives a much better approximation (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≈ 0.693150) to the true value of the integral (ln 2 ≈ 0.693147) than does either:</a:t>
            </a:r>
          </a:p>
          <a:p>
            <a:pPr lvl="1">
              <a:lnSpc>
                <a:spcPct val="150000"/>
              </a:lnSpc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 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0.693771)</a:t>
            </a:r>
          </a:p>
          <a:p>
            <a:pPr lvl="1">
              <a:lnSpc>
                <a:spcPct val="150000"/>
              </a:lnSpc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Midpoint Rule 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0.692835)</a:t>
            </a:r>
          </a:p>
        </p:txBody>
      </p:sp>
    </p:spTree>
    <p:extLst>
      <p:ext uri="{BB962C8B-B14F-4D97-AF65-F5344CB8AC3E}">
        <p14:creationId xmlns:p14="http://schemas.microsoft.com/office/powerpoint/2010/main" val="4201663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301083"/>
            <a:ext cx="10034240" cy="4237464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.3.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INTEGRATION</a:t>
            </a:r>
            <a:br>
              <a:rPr lang="en-US" sz="54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 </a:t>
            </a:r>
            <a:endParaRPr lang="en-US" sz="6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D5F77-71C4-4EE5-9E62-C5CF99A98A32}"/>
              </a:ext>
            </a:extLst>
          </p:cNvPr>
          <p:cNvSpPr txBox="1"/>
          <p:nvPr/>
        </p:nvSpPr>
        <p:spPr>
          <a:xfrm>
            <a:off x="2364988" y="4003289"/>
            <a:ext cx="7449014" cy="1988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definite integrals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interval is infinite and 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function has an infinite discontinuity. </a:t>
            </a:r>
          </a:p>
        </p:txBody>
      </p:sp>
    </p:spTree>
    <p:extLst>
      <p:ext uri="{BB962C8B-B14F-4D97-AF65-F5344CB8AC3E}">
        <p14:creationId xmlns:p14="http://schemas.microsoft.com/office/powerpoint/2010/main" val="8626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D2CEF-9DBE-4C6A-A339-AA0B057A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4" y="2308654"/>
            <a:ext cx="11664795" cy="4023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51FA8-2894-4885-BA30-7B06E4A7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84" y="1151364"/>
            <a:ext cx="3591062" cy="89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AFC289-EA17-4E49-8CC2-B104FCB77C6A}"/>
              </a:ext>
            </a:extLst>
          </p:cNvPr>
          <p:cNvSpPr/>
          <p:nvPr/>
        </p:nvSpPr>
        <p:spPr>
          <a:xfrm>
            <a:off x="472068" y="970156"/>
            <a:ext cx="8500482" cy="29960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 OF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646771" y="970156"/>
            <a:ext cx="1093934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1a:</a:t>
            </a: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	           exists for every number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marL="0" indent="3175" eaLnBrk="1" hangingPunct="1">
              <a:spcBef>
                <a:spcPct val="50000"/>
              </a:spcBef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provided this limit exists (as a 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number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3175"/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CCF016-3AE9-4665-9538-9FF2504F6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864527"/>
              </p:ext>
            </p:extLst>
          </p:nvPr>
        </p:nvGraphicFramePr>
        <p:xfrm>
          <a:off x="4034007" y="2291014"/>
          <a:ext cx="4338151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380880" progId="Equation.DSMT4">
                  <p:embed/>
                </p:oleObj>
              </mc:Choice>
              <mc:Fallback>
                <p:oleObj name="Equation" r:id="rId2" imgW="1739880" imgH="380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CCF016-3AE9-4665-9538-9FF2504F6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4007" y="2291014"/>
                        <a:ext cx="4338151" cy="94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1411B63-778B-42C0-8B55-958328B0A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002275"/>
              </p:ext>
            </p:extLst>
          </p:nvPr>
        </p:nvGraphicFramePr>
        <p:xfrm>
          <a:off x="1155867" y="1529398"/>
          <a:ext cx="1475820" cy="91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475" imgH="757444" progId="Equation.DSMT4">
                  <p:embed/>
                </p:oleObj>
              </mc:Choice>
              <mc:Fallback>
                <p:oleObj name="Equation" r:id="rId4" imgW="1219475" imgH="757444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1411B63-778B-42C0-8B55-958328B0A5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5867" y="1529398"/>
                        <a:ext cx="1475820" cy="916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8932651F-265C-45E8-BE6D-A354203D3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" y="3703320"/>
            <a:ext cx="11206976" cy="31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301083"/>
            <a:ext cx="10034240" cy="4237464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.1.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by Parts</a:t>
            </a:r>
            <a:endParaRPr lang="en-US" sz="6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D5F77-71C4-4EE5-9E62-C5CF99A98A32}"/>
              </a:ext>
            </a:extLst>
          </p:cNvPr>
          <p:cNvSpPr txBox="1"/>
          <p:nvPr/>
        </p:nvSpPr>
        <p:spPr>
          <a:xfrm>
            <a:off x="2263698" y="4087818"/>
            <a:ext cx="7449014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integrate complex functions by parts.</a:t>
            </a:r>
          </a:p>
        </p:txBody>
      </p:sp>
    </p:spTree>
    <p:extLst>
      <p:ext uri="{BB962C8B-B14F-4D97-AF65-F5344CB8AC3E}">
        <p14:creationId xmlns:p14="http://schemas.microsoft.com/office/powerpoint/2010/main" val="7782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993C3A-B4BA-4AC0-A5F1-4B11C88BE08A}"/>
              </a:ext>
            </a:extLst>
          </p:cNvPr>
          <p:cNvSpPr/>
          <p:nvPr/>
        </p:nvSpPr>
        <p:spPr>
          <a:xfrm>
            <a:off x="472068" y="970156"/>
            <a:ext cx="8500482" cy="29960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 OF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646771" y="970156"/>
            <a:ext cx="10939346" cy="336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1b:</a:t>
            </a:r>
          </a:p>
          <a:p>
            <a:pPr marL="0" indent="3175" eaLnBrk="1" hangingPunct="1">
              <a:spcBef>
                <a:spcPct val="4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	             exists for every number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marL="0" indent="3175" eaLnBrk="1" hangingPunct="1">
              <a:spcBef>
                <a:spcPct val="40000"/>
              </a:spcBef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spcBef>
                <a:spcPct val="40000"/>
              </a:spcBef>
              <a:buFontTx/>
              <a:buNone/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spcBef>
                <a:spcPct val="4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provided this limit exists (as a </a:t>
            </a:r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number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3175"/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BCCB1A6C-D3B7-47AB-B62B-3CB2DE5A1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08881"/>
              </p:ext>
            </p:extLst>
          </p:nvPr>
        </p:nvGraphicFramePr>
        <p:xfrm>
          <a:off x="1135380" y="1506503"/>
          <a:ext cx="1751075" cy="89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330200" progId="Equation.DSMT4">
                  <p:embed/>
                </p:oleObj>
              </mc:Choice>
              <mc:Fallback>
                <p:oleObj name="Equation" r:id="rId2" imgW="647700" imgH="3302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BCCB1A6C-D3B7-47AB-B62B-3CB2DE5A1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380" y="1506503"/>
                        <a:ext cx="1751075" cy="893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EEE13E09-F775-4E9C-ABBF-19EBC2BCA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916481"/>
              </p:ext>
            </p:extLst>
          </p:nvPr>
        </p:nvGraphicFramePr>
        <p:xfrm>
          <a:off x="3817619" y="2274116"/>
          <a:ext cx="4878953" cy="101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380880" progId="Equation.DSMT4">
                  <p:embed/>
                </p:oleObj>
              </mc:Choice>
              <mc:Fallback>
                <p:oleObj name="Equation" r:id="rId4" imgW="1828800" imgH="38088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EEE13E09-F775-4E9C-ABBF-19EBC2BCA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619" y="2274116"/>
                        <a:ext cx="4878953" cy="1017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99FDBE-8F56-450E-AB03-70AFE8178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8" y="3794760"/>
            <a:ext cx="11247864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17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708EF6-DCAA-4631-BD93-7EFE3B11D006}"/>
              </a:ext>
            </a:extLst>
          </p:cNvPr>
          <p:cNvSpPr/>
          <p:nvPr/>
        </p:nvSpPr>
        <p:spPr>
          <a:xfrm>
            <a:off x="422910" y="1325880"/>
            <a:ext cx="11385395" cy="3028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CONVERGENT AND DIVERGENT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626327" y="1513708"/>
            <a:ext cx="1093934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1b:</a:t>
            </a:r>
          </a:p>
          <a:p>
            <a:pPr marL="0" indent="3175" eaLnBrk="1" hangingPunct="1">
              <a:spcBef>
                <a:spcPts val="12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and                      are called:</a:t>
            </a:r>
          </a:p>
          <a:p>
            <a:pPr lvl="1" eaLnBrk="1" hangingPunct="1">
              <a:spcBef>
                <a:spcPts val="1200"/>
              </a:spcBef>
            </a:pPr>
            <a:endParaRPr lang="en-US" altLang="en-US" sz="6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if the corresponding limit exists.</a:t>
            </a:r>
          </a:p>
          <a:p>
            <a:pPr marL="914400" lvl="1" indent="-457200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if the limit does not exist.</a:t>
            </a:r>
          </a:p>
          <a:p>
            <a:pPr indent="3175"/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E71AF68B-07BE-4CDB-B7D4-798F9D4BD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70039"/>
              </p:ext>
            </p:extLst>
          </p:nvPr>
        </p:nvGraphicFramePr>
        <p:xfrm>
          <a:off x="4834889" y="1957511"/>
          <a:ext cx="1946909" cy="95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330057" progId="Equation.DSMT4">
                  <p:embed/>
                </p:oleObj>
              </mc:Choice>
              <mc:Fallback>
                <p:oleObj name="Equation" r:id="rId2" imgW="672808" imgH="330057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E71AF68B-07BE-4CDB-B7D4-798F9D4BD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889" y="1957511"/>
                        <a:ext cx="1946909" cy="955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9EAC71E2-4B58-4896-9D78-F63CF26F6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09220"/>
              </p:ext>
            </p:extLst>
          </p:nvPr>
        </p:nvGraphicFramePr>
        <p:xfrm>
          <a:off x="7510693" y="1957511"/>
          <a:ext cx="2016673" cy="95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500" imgH="330200" progId="Equation.DSMT4">
                  <p:embed/>
                </p:oleObj>
              </mc:Choice>
              <mc:Fallback>
                <p:oleObj name="Equation" r:id="rId4" imgW="698500" imgH="3302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9EAC71E2-4B58-4896-9D78-F63CF26F6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693" y="1957511"/>
                        <a:ext cx="2016673" cy="955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31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334537" y="1328430"/>
            <a:ext cx="1152292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</a:p>
          <a:p>
            <a:pPr indent="3175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 what values of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the integral		  convergent ?</a:t>
            </a:r>
          </a:p>
          <a:p>
            <a:pPr indent="3175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4400"/>
              <a:t>We know from Example 1 that, if </a:t>
            </a:r>
            <a:r>
              <a:rPr lang="en-US" altLang="en-US" sz="4400" i="1"/>
              <a:t>p</a:t>
            </a:r>
            <a:r>
              <a:rPr lang="en-US" altLang="en-US" sz="4400"/>
              <a:t> = 1, </a:t>
            </a:r>
            <a:br>
              <a:rPr lang="en-US" altLang="en-US" sz="4400"/>
            </a:br>
            <a:r>
              <a:rPr lang="en-US" altLang="en-US" sz="4400"/>
              <a:t>the integral is divergent.</a:t>
            </a:r>
          </a:p>
          <a:p>
            <a:pPr lvl="1" eaLnBrk="1" hangingPunct="1"/>
            <a:endParaRPr lang="en-US" altLang="en-US" sz="4400"/>
          </a:p>
          <a:p>
            <a:pPr lvl="1" eaLnBrk="1" hangingPunct="1"/>
            <a:r>
              <a:rPr lang="en-US" altLang="en-US" sz="4400"/>
              <a:t>So, let’s assume that </a:t>
            </a:r>
            <a:r>
              <a:rPr lang="en-US" altLang="en-US" sz="4400" i="1"/>
              <a:t>p</a:t>
            </a:r>
            <a:r>
              <a:rPr lang="en-US" altLang="en-US" sz="4400"/>
              <a:t> </a:t>
            </a:r>
            <a:r>
              <a:rPr lang="en-US" altLang="en-US" sz="4400">
                <a:cs typeface="Arial" panose="020B0604020202020204" pitchFamily="34" charset="0"/>
              </a:rPr>
              <a:t>≠ 1</a:t>
            </a:r>
            <a:r>
              <a:rPr lang="en-US" altLang="en-US" sz="4400"/>
              <a:t>.</a:t>
            </a:r>
          </a:p>
          <a:p>
            <a:pPr indent="3175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5ACFDC7-2BC1-4A6B-9099-70A5D3FA3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41154"/>
              </p:ext>
            </p:extLst>
          </p:nvPr>
        </p:nvGraphicFramePr>
        <p:xfrm>
          <a:off x="6186488" y="1491753"/>
          <a:ext cx="17621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1744" imgH="1243781" progId="Equation.DSMT4">
                  <p:embed/>
                </p:oleObj>
              </mc:Choice>
              <mc:Fallback>
                <p:oleObj name="Equation" r:id="rId2" imgW="1761744" imgH="1243781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5ACFDC7-2BC1-4A6B-9099-70A5D3FA3A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86488" y="1491753"/>
                        <a:ext cx="1762125" cy="12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830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582930" y="1204332"/>
            <a:ext cx="11041380" cy="43252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822959" y="1328430"/>
            <a:ext cx="1068705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2:</a:t>
            </a:r>
          </a:p>
          <a:p>
            <a:pPr marL="0" indent="3175" eaLnBrk="1" hangingPunct="1"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summarize the result of </a:t>
            </a:r>
            <a:r>
              <a:rPr lang="en-US" altLang="en-US" sz="3200" b="1" dirty="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reference:</a:t>
            </a:r>
          </a:p>
          <a:p>
            <a:pPr marL="0" indent="3175" eaLnBrk="1" hangingPunct="1">
              <a:buFontTx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is:</a:t>
            </a:r>
          </a:p>
          <a:p>
            <a:pPr lvl="1" eaLnBrk="1" hangingPunct="1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Convergent if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Divergent if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≤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indent="3175"/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3200" dirty="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5ACFDC7-2BC1-4A6B-9099-70A5D3FA3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61939"/>
              </p:ext>
            </p:extLst>
          </p:nvPr>
        </p:nvGraphicFramePr>
        <p:xfrm>
          <a:off x="822959" y="2544507"/>
          <a:ext cx="1900692" cy="133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393480" progId="Equation.DSMT4">
                  <p:embed/>
                </p:oleObj>
              </mc:Choice>
              <mc:Fallback>
                <p:oleObj name="Equation" r:id="rId2" imgW="55872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5ACFDC7-2BC1-4A6B-9099-70A5D3FA3A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2959" y="2544507"/>
                        <a:ext cx="1900692" cy="1339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013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582930" y="1204332"/>
            <a:ext cx="11041380" cy="3253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822959" y="1328430"/>
            <a:ext cx="106870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3a: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is continuous on [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and is discontinuous at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this limit exists (as a finite number).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B89405-017D-4790-A00B-1C2F75DED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692992"/>
              </p:ext>
            </p:extLst>
          </p:nvPr>
        </p:nvGraphicFramePr>
        <p:xfrm>
          <a:off x="9099598" y="1328430"/>
          <a:ext cx="2410412" cy="88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355320" progId="Equation.DSMT4">
                  <p:embed/>
                </p:oleObj>
              </mc:Choice>
              <mc:Fallback>
                <p:oleObj name="Equation" r:id="rId2" imgW="965160" imgH="355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DB89405-017D-4790-A00B-1C2F75DED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99598" y="1328430"/>
                        <a:ext cx="2410412" cy="888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80A3160-820A-4C58-A63E-6D74A22AF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410939"/>
              </p:ext>
            </p:extLst>
          </p:nvPr>
        </p:nvGraphicFramePr>
        <p:xfrm>
          <a:off x="1804642" y="2704921"/>
          <a:ext cx="6609622" cy="1055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12849" imgH="975557" progId="Equation.DSMT4">
                  <p:embed/>
                </p:oleObj>
              </mc:Choice>
              <mc:Fallback>
                <p:oleObj name="Equation" r:id="rId4" imgW="6112849" imgH="975557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80A3160-820A-4C58-A63E-6D74A22AF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4642" y="2704921"/>
                        <a:ext cx="6609622" cy="1055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5443AE7-1199-41D1-BBDE-7F1AAE586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560" y="4483123"/>
            <a:ext cx="6566197" cy="23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8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582930" y="1204332"/>
            <a:ext cx="11041380" cy="3253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822959" y="1328430"/>
            <a:ext cx="106870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3a: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is continuous on (a, b] and is discontinuous at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this limit exists (as a finite number).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80A3160-820A-4C58-A63E-6D74A22AF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18590"/>
              </p:ext>
            </p:extLst>
          </p:nvPr>
        </p:nvGraphicFramePr>
        <p:xfrm>
          <a:off x="1804988" y="2697480"/>
          <a:ext cx="6615572" cy="104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380880" progId="Equation.DSMT4">
                  <p:embed/>
                </p:oleObj>
              </mc:Choice>
              <mc:Fallback>
                <p:oleObj name="Equation" r:id="rId2" imgW="2412720" imgH="380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80A3160-820A-4C58-A63E-6D74A22AF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4988" y="2697480"/>
                        <a:ext cx="6615572" cy="1042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9D24EA-A0AD-4AC3-9AA3-09B8BB9DF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474369"/>
              </p:ext>
            </p:extLst>
          </p:nvPr>
        </p:nvGraphicFramePr>
        <p:xfrm>
          <a:off x="9314102" y="1328373"/>
          <a:ext cx="219590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355320" progId="Equation.DSMT4">
                  <p:embed/>
                </p:oleObj>
              </mc:Choice>
              <mc:Fallback>
                <p:oleObj name="Equation" r:id="rId4" imgW="977760" imgH="3553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19D24EA-A0AD-4AC3-9AA3-09B8BB9DF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14102" y="1328373"/>
                        <a:ext cx="219590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DCB34C7-14E1-4223-9E64-906E21283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210" y="4457700"/>
            <a:ext cx="822579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11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582930" y="1204332"/>
            <a:ext cx="11041380" cy="26932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822959" y="1328430"/>
            <a:ext cx="1068705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3b:</a:t>
            </a: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improper integral		         is called:</a:t>
            </a:r>
          </a:p>
          <a:p>
            <a:pPr lvl="1" eaLnBrk="1" hangingPunct="1"/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if the corresponding limit exists. </a:t>
            </a:r>
          </a:p>
          <a:p>
            <a:pPr marL="914400" lvl="1" indent="-457200" eaLnBrk="1" hangingPunct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if the limit does not exist.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1C53E2-26B8-415D-B38E-CC4ED06B2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16383"/>
              </p:ext>
            </p:extLst>
          </p:nvPr>
        </p:nvGraphicFramePr>
        <p:xfrm>
          <a:off x="4566284" y="1667104"/>
          <a:ext cx="1765936" cy="90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330120" progId="Equation.DSMT4">
                  <p:embed/>
                </p:oleObj>
              </mc:Choice>
              <mc:Fallback>
                <p:oleObj name="Equation" r:id="rId2" imgW="647640" imgH="330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A1C53E2-26B8-415D-B38E-CC4ED06B2D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6284" y="1667104"/>
                        <a:ext cx="1765936" cy="900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200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697043" y="877274"/>
            <a:ext cx="11137002" cy="31960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922019" y="1006140"/>
            <a:ext cx="10687051" cy="196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3c:</a:t>
            </a:r>
          </a:p>
          <a:p>
            <a:pPr marL="0" indent="3175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has a discontinuity at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and both                  and                  are convergent, then we define: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56FAF61-7C7C-4C16-8140-EB6A15DD5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958581"/>
              </p:ext>
            </p:extLst>
          </p:nvPr>
        </p:nvGraphicFramePr>
        <p:xfrm>
          <a:off x="9925810" y="1591349"/>
          <a:ext cx="1733294" cy="88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330200" progId="Equation.DSMT4">
                  <p:embed/>
                </p:oleObj>
              </mc:Choice>
              <mc:Fallback>
                <p:oleObj name="Equation" r:id="rId2" imgW="647700" imgH="3302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D56FAF61-7C7C-4C16-8140-EB6A15DD5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810" y="1591349"/>
                        <a:ext cx="1733294" cy="882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BA65CAD-6C8C-4B18-BFB3-62EE92F9D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080311"/>
              </p:ext>
            </p:extLst>
          </p:nvPr>
        </p:nvGraphicFramePr>
        <p:xfrm>
          <a:off x="1657218" y="2229812"/>
          <a:ext cx="1731230" cy="88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330200" progId="Equation.DSMT4">
                  <p:embed/>
                </p:oleObj>
              </mc:Choice>
              <mc:Fallback>
                <p:oleObj name="Equation" r:id="rId4" imgW="647700" imgH="3302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0BA65CAD-6C8C-4B18-BFB3-62EE92F9D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218" y="2229812"/>
                        <a:ext cx="1731230" cy="882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35CC026C-4C45-4AB2-8910-FF08121B6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989214"/>
              </p:ext>
            </p:extLst>
          </p:nvPr>
        </p:nvGraphicFramePr>
        <p:xfrm>
          <a:off x="3701331" y="3182761"/>
          <a:ext cx="57880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6300" imgH="330200" progId="Equation.DSMT4">
                  <p:embed/>
                </p:oleObj>
              </mc:Choice>
              <mc:Fallback>
                <p:oleObj name="Equation" r:id="rId6" imgW="2146300" imgH="33020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35CC026C-4C45-4AB2-8910-FF08121B6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331" y="3182761"/>
                        <a:ext cx="57880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3432CDB4-8D1F-419A-8404-7E4032A78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8751"/>
              </p:ext>
            </p:extLst>
          </p:nvPr>
        </p:nvGraphicFramePr>
        <p:xfrm>
          <a:off x="1933443" y="5031140"/>
          <a:ext cx="26479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DSMT4">
                  <p:embed/>
                </p:oleObj>
              </mc:Choice>
              <mc:Fallback>
                <p:oleObj name="Equation" r:id="rId8" imgW="889000" imgH="279400" progId="Equation.DSMT4">
                  <p:embed/>
                  <p:pic>
                    <p:nvPicPr>
                      <p:cNvPr id="11" name="Object 1">
                        <a:extLst>
                          <a:ext uri="{FF2B5EF4-FFF2-40B4-BE49-F238E27FC236}">
                            <a16:creationId xmlns:a16="http://schemas.microsoft.com/office/drawing/2014/main" id="{3432CDB4-8D1F-419A-8404-7E4032A781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443" y="5031140"/>
                        <a:ext cx="26479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F0BEB7D-AB83-4CFD-8439-7C3CAD1AEB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9320" y="4088172"/>
            <a:ext cx="6202679" cy="26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697043" y="877274"/>
            <a:ext cx="11137002" cy="31960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922019" y="1006140"/>
            <a:ext cx="10687051" cy="288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Theorem:</a:t>
            </a:r>
          </a:p>
          <a:p>
            <a:pPr marL="0" indent="3175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are continuous functions with 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0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2338" lvl="1" indent="-457200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 is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then                   is convergent.</a:t>
            </a:r>
          </a:p>
          <a:p>
            <a:pPr marL="922338" lvl="1" indent="-457200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 is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then                   is divergent.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D3801E38-E52D-4062-AC02-CED125495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745768"/>
              </p:ext>
            </p:extLst>
          </p:nvPr>
        </p:nvGraphicFramePr>
        <p:xfrm>
          <a:off x="2311270" y="2509550"/>
          <a:ext cx="15049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330057" progId="Equation.DSMT4">
                  <p:embed/>
                </p:oleObj>
              </mc:Choice>
              <mc:Fallback>
                <p:oleObj name="Equation" r:id="rId2" imgW="672808" imgH="330057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D3801E38-E52D-4062-AC02-CED125495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270" y="2509550"/>
                        <a:ext cx="15049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8A70984F-B898-4AA7-965D-D10C00C78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93253"/>
              </p:ext>
            </p:extLst>
          </p:nvPr>
        </p:nvGraphicFramePr>
        <p:xfrm>
          <a:off x="6714173" y="2515707"/>
          <a:ext cx="144303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113" imgH="330057" progId="Equation.DSMT4">
                  <p:embed/>
                </p:oleObj>
              </mc:Choice>
              <mc:Fallback>
                <p:oleObj name="Equation" r:id="rId4" imgW="660113" imgH="330057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8A70984F-B898-4AA7-965D-D10C00C78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173" y="2515707"/>
                        <a:ext cx="144303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38F420AA-832B-40CC-AB6E-AC347CBEA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54318"/>
              </p:ext>
            </p:extLst>
          </p:nvPr>
        </p:nvGraphicFramePr>
        <p:xfrm>
          <a:off x="2309878" y="3244851"/>
          <a:ext cx="14303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113" imgH="330057" progId="Equation.DSMT4">
                  <p:embed/>
                </p:oleObj>
              </mc:Choice>
              <mc:Fallback>
                <p:oleObj name="Equation" r:id="rId6" imgW="660113" imgH="330057" progId="Equation.DSMT4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38F420AA-832B-40CC-AB6E-AC347CBEA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78" y="3244851"/>
                        <a:ext cx="1430337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F780CECF-B684-495C-A6FC-B6E2D4ED4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42688"/>
              </p:ext>
            </p:extLst>
          </p:nvPr>
        </p:nvGraphicFramePr>
        <p:xfrm>
          <a:off x="6397407" y="3233738"/>
          <a:ext cx="15049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08" imgH="330057" progId="Equation.DSMT4">
                  <p:embed/>
                </p:oleObj>
              </mc:Choice>
              <mc:Fallback>
                <p:oleObj name="Equation" r:id="rId7" imgW="672808" imgH="330057" progId="Equation.DSMT4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F780CECF-B684-495C-A6FC-B6E2D4ED4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407" y="3233738"/>
                        <a:ext cx="15049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BE50C0-642E-43FE-ABA6-B9C37261573A}"/>
              </a:ext>
            </a:extLst>
          </p:cNvPr>
          <p:cNvSpPr/>
          <p:nvPr/>
        </p:nvSpPr>
        <p:spPr>
          <a:xfrm>
            <a:off x="4170556" y="5051502"/>
            <a:ext cx="3724507" cy="9395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448C99-3349-4228-84EC-A601F14B0985}"/>
              </a:ext>
            </a:extLst>
          </p:cNvPr>
          <p:cNvSpPr/>
          <p:nvPr/>
        </p:nvSpPr>
        <p:spPr>
          <a:xfrm>
            <a:off x="2943922" y="1349298"/>
            <a:ext cx="7605132" cy="9395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349298"/>
            <a:ext cx="11117767" cy="4827665"/>
          </a:xfrm>
        </p:spPr>
        <p:txBody>
          <a:bodyPr>
            <a:normAutofit/>
          </a:bodyPr>
          <a:lstStyle/>
          <a:p>
            <a:pPr marL="0" indent="3175" algn="just" eaLnBrk="1" hangingPunct="1"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1:</a:t>
            </a:r>
          </a:p>
          <a:p>
            <a:pPr marL="0" indent="3175" algn="just" eaLnBrk="1" hangingPunct="1">
              <a:buFontTx/>
              <a:buNone/>
            </a:pPr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algn="just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6088" indent="-446088" algn="just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the differentials are:</a:t>
            </a:r>
          </a:p>
          <a:p>
            <a:pPr marL="0" indent="3175" algn="ctr" eaLnBrk="1" hangingPunct="1">
              <a:buFontTx/>
              <a:buNone/>
            </a:pP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 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175" algn="just" eaLnBrk="1" hangingPunct="1">
              <a:buFontTx/>
              <a:buNone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by the Substitution Rule, the formula for integration by parts becomes:</a:t>
            </a:r>
          </a:p>
          <a:p>
            <a:pPr marL="0" indent="3175" algn="just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6FF22D5-B345-4826-BC79-93379A991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195350"/>
              </p:ext>
            </p:extLst>
          </p:nvPr>
        </p:nvGraphicFramePr>
        <p:xfrm>
          <a:off x="3216853" y="1424094"/>
          <a:ext cx="7161374" cy="76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279360" progId="Equation.DSMT4">
                  <p:embed/>
                </p:oleObj>
              </mc:Choice>
              <mc:Fallback>
                <p:oleObj name="Equation" r:id="rId2" imgW="2616120" imgH="279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6FF22D5-B345-4826-BC79-93379A991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16853" y="1424094"/>
                        <a:ext cx="7161374" cy="764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2419F7F-BE11-46E1-8914-72B608EDC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080730"/>
              </p:ext>
            </p:extLst>
          </p:nvPr>
        </p:nvGraphicFramePr>
        <p:xfrm>
          <a:off x="4446549" y="5150345"/>
          <a:ext cx="3298901" cy="807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79360" progId="Equation.DSMT4">
                  <p:embed/>
                </p:oleObj>
              </mc:Choice>
              <mc:Fallback>
                <p:oleObj name="Equation" r:id="rId4" imgW="1143000" imgH="27936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B2419F7F-BE11-46E1-8914-72B608EDCB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49" y="5150345"/>
                        <a:ext cx="3298901" cy="807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7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349298"/>
            <a:ext cx="11117767" cy="5062653"/>
          </a:xfrm>
        </p:spPr>
        <p:txBody>
          <a:bodyPr>
            <a:normAutofit/>
          </a:bodyPr>
          <a:lstStyle/>
          <a:p>
            <a:pPr marL="0" indent="3175" algn="just" eaLnBrk="1" hangingPunct="1"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6:</a:t>
            </a:r>
          </a:p>
          <a:p>
            <a:pPr marL="0" indent="3175" algn="just" eaLnBrk="1" hangingPunct="1">
              <a:buFontTx/>
              <a:buNone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both sides of </a:t>
            </a: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1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assuming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and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are continuous, and using the </a:t>
            </a: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FTC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obtain:</a:t>
            </a:r>
          </a:p>
          <a:p>
            <a:pPr marL="0" indent="3175" algn="just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D19F13D-6872-4035-AD9D-3DCEA6205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13344"/>
              </p:ext>
            </p:extLst>
          </p:nvPr>
        </p:nvGraphicFramePr>
        <p:xfrm>
          <a:off x="1509625" y="2938771"/>
          <a:ext cx="9479288" cy="347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6680" imgH="1269720" progId="Equation.DSMT4">
                  <p:embed/>
                </p:oleObj>
              </mc:Choice>
              <mc:Fallback>
                <p:oleObj name="Equation" r:id="rId2" imgW="3136680" imgH="1269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D19F13D-6872-4035-AD9D-3DCEA62051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9625" y="2938771"/>
                        <a:ext cx="9479288" cy="347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1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014296"/>
            <a:ext cx="11117767" cy="5397655"/>
          </a:xfrm>
        </p:spPr>
        <p:txBody>
          <a:bodyPr>
            <a:normAutofit/>
          </a:bodyPr>
          <a:lstStyle/>
          <a:p>
            <a:pPr marL="0" indent="3175" algn="just" eaLnBrk="1" hangingPunct="1"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3175" algn="just">
              <a:buNone/>
            </a:pPr>
            <a:endParaRPr lang="en-US" alt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Find                       ?</a:t>
            </a:r>
          </a:p>
          <a:p>
            <a:pPr marL="0" indent="3175" eaLnBrk="1" hangingPunct="1">
              <a:buFontTx/>
              <a:buNone/>
            </a:pPr>
            <a:endParaRPr lang="en-US" altLang="en-US" sz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</a:p>
          <a:p>
            <a:pPr marL="0" indent="3175" eaLnBrk="1" hangingPunct="1">
              <a:buFontTx/>
              <a:buNone/>
            </a:pP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endParaRPr lang="en-US" altLang="en-US" sz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 2, we have:</a:t>
            </a:r>
          </a:p>
          <a:p>
            <a:pPr marL="0" indent="3175" algn="just">
              <a:buNone/>
            </a:pPr>
            <a:endParaRPr lang="en-US" altLang="en-US" sz="3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 eaLnBrk="1" hangingPunct="1">
              <a:buFontTx/>
              <a:buNone/>
            </a:pPr>
            <a:endParaRPr lang="en-US" altLang="en-US" sz="3200" b="1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72AD38-D8A6-4384-94FC-41B883B18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666137"/>
              </p:ext>
            </p:extLst>
          </p:nvPr>
        </p:nvGraphicFramePr>
        <p:xfrm>
          <a:off x="1382752" y="1597063"/>
          <a:ext cx="2019580" cy="8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79360" progId="Equation.DSMT4">
                  <p:embed/>
                </p:oleObj>
              </mc:Choice>
              <mc:Fallback>
                <p:oleObj name="Equation" r:id="rId2" imgW="660240" imgH="279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672AD38-D8A6-4384-94FC-41B883B18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2752" y="1597063"/>
                        <a:ext cx="2019580" cy="85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AB0A160-3061-4FDD-8E91-1E261002E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25019"/>
              </p:ext>
            </p:extLst>
          </p:nvPr>
        </p:nvGraphicFramePr>
        <p:xfrm>
          <a:off x="1643568" y="2368666"/>
          <a:ext cx="50101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40" imgH="457200" progId="Equation.DSMT4">
                  <p:embed/>
                </p:oleObj>
              </mc:Choice>
              <mc:Fallback>
                <p:oleObj name="Equation" r:id="rId4" imgW="1790640" imgH="4572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DAB0A160-3061-4FDD-8E91-1E261002E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68" y="2368666"/>
                        <a:ext cx="501015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B75FF04-6095-4DDE-922D-ED88AE1F4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18005"/>
              </p:ext>
            </p:extLst>
          </p:nvPr>
        </p:nvGraphicFramePr>
        <p:xfrm>
          <a:off x="3040063" y="3913226"/>
          <a:ext cx="8313737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24080" imgH="939600" progId="Equation.DSMT4">
                  <p:embed/>
                </p:oleObj>
              </mc:Choice>
              <mc:Fallback>
                <p:oleObj name="Equation" r:id="rId6" imgW="3124080" imgH="9396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2B75FF04-6095-4DDE-922D-ED88AE1F48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3913226"/>
                        <a:ext cx="8313737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83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014296"/>
            <a:ext cx="11117767" cy="5397655"/>
          </a:xfrm>
        </p:spPr>
        <p:txBody>
          <a:bodyPr>
            <a:normAutofit/>
          </a:bodyPr>
          <a:lstStyle/>
          <a:p>
            <a:pPr marL="0" indent="3175" algn="just" eaLnBrk="1" hangingPunct="1"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pPr marL="0" indent="3175" algn="just">
              <a:buNone/>
            </a:pPr>
            <a:endParaRPr lang="en-US" alt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Find                        ?</a:t>
            </a:r>
          </a:p>
          <a:p>
            <a:pPr marL="0" indent="3175" eaLnBrk="1" hangingPunct="1">
              <a:buFontTx/>
              <a:buNone/>
            </a:pPr>
            <a:endParaRPr lang="en-US" altLang="en-US" sz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>
              <a:buNone/>
            </a:pPr>
            <a:endParaRPr lang="en-US" altLang="en-US" sz="3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 eaLnBrk="1" hangingPunct="1">
              <a:buFontTx/>
              <a:buNone/>
            </a:pPr>
            <a:endParaRPr lang="en-US" altLang="en-US" sz="3200" b="1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72AD38-D8A6-4384-94FC-41B883B18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119508"/>
              </p:ext>
            </p:extLst>
          </p:nvPr>
        </p:nvGraphicFramePr>
        <p:xfrm>
          <a:off x="1382984" y="1608176"/>
          <a:ext cx="21748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79360" progId="Equation.DSMT4">
                  <p:embed/>
                </p:oleObj>
              </mc:Choice>
              <mc:Fallback>
                <p:oleObj name="Equation" r:id="rId2" imgW="711000" imgH="279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672AD38-D8A6-4384-94FC-41B883B18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2984" y="1608176"/>
                        <a:ext cx="217487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95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150820"/>
            <a:ext cx="11117767" cy="561796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continuous and differentiable, 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 = 4 and   </a:t>
            </a: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800000"/>
              </a:solidFill>
              <a:effectLst/>
              <a:latin typeface="Times New Roman" panose="02020603050405020304" pitchFamily="18" charset="0"/>
              <a:ea typeface="Calibri" pitchFamily="34" charset="0"/>
              <a:cs typeface="Times New Roman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Find</a:t>
            </a: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0" i="0" u="none" strike="noStrike" kern="1200" baseline="0">
              <a:ln>
                <a:noFill/>
              </a:ln>
              <a:solidFill>
                <a:srgbClr val="8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kern="120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4/5.</a:t>
            </a:r>
            <a:endParaRPr lang="en-US" sz="30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kern="120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5/4.</a:t>
            </a:r>
            <a:endParaRPr lang="en-US" sz="30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kern="120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1.</a:t>
            </a:r>
            <a:endParaRPr lang="en-US" sz="30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kern="120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None of the others.</a:t>
            </a:r>
            <a:endParaRPr lang="en-US" sz="30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kern="120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-1.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B44746AA-E13B-4A24-ADCC-1FC078D01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518233"/>
              </p:ext>
            </p:extLst>
          </p:nvPr>
        </p:nvGraphicFramePr>
        <p:xfrm>
          <a:off x="9868828" y="882612"/>
          <a:ext cx="2074127" cy="125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799753" imgH="482391" progId="Equation.DSMT4">
                  <p:embed/>
                </p:oleObj>
              </mc:Choice>
              <mc:Fallback>
                <p:oleObj name="MathType 6.0 Equation" r:id="rId2" imgW="799753" imgH="482391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B44746AA-E13B-4A24-ADCC-1FC078D01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8828" y="882612"/>
                        <a:ext cx="2074127" cy="1252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E4A3198F-A2CB-45B2-8CFD-589591D98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68164"/>
              </p:ext>
            </p:extLst>
          </p:nvPr>
        </p:nvGraphicFramePr>
        <p:xfrm>
          <a:off x="1460404" y="1728128"/>
          <a:ext cx="182086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482400" progId="Equation.DSMT4">
                  <p:embed/>
                </p:oleObj>
              </mc:Choice>
              <mc:Fallback>
                <p:oleObj name="Equation" r:id="rId4" imgW="660240" imgH="4824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E4A3198F-A2CB-45B2-8CFD-589591D98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404" y="1728128"/>
                        <a:ext cx="182086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00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150821"/>
            <a:ext cx="11117767" cy="517192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Suppose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is continuous and differentiable,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(1) = 3,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(3) = 1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What is the </a:t>
            </a:r>
            <a:r>
              <a:rPr kumimoji="0" lang="en-US" sz="3000" b="0" i="0" u="sng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average value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of f on the interval [1, 3]?</a:t>
            </a: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b="0" i="0" u="none" strike="noStrike" kern="1200" baseline="0">
              <a:ln>
                <a:noFill/>
              </a:ln>
              <a:solidFill>
                <a:srgbClr val="8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20FE6D-32C3-4C3B-AA5C-B9E78D445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42771"/>
              </p:ext>
            </p:extLst>
          </p:nvPr>
        </p:nvGraphicFramePr>
        <p:xfrm>
          <a:off x="4493942" y="1585183"/>
          <a:ext cx="2426319" cy="116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69800" progId="Equation.DSMT4">
                  <p:embed/>
                </p:oleObj>
              </mc:Choice>
              <mc:Fallback>
                <p:oleObj name="Equation" r:id="rId2" imgW="977760" imgH="469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620FE6D-32C3-4C3B-AA5C-B9E78D445D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3942" y="1585183"/>
                        <a:ext cx="2426319" cy="1166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BBC86688-1537-49CA-9FC9-0BC15F253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9086"/>
              </p:ext>
            </p:extLst>
          </p:nvPr>
        </p:nvGraphicFramePr>
        <p:xfrm>
          <a:off x="4103649" y="3363646"/>
          <a:ext cx="4162968" cy="295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1218960" progId="Equation.DSMT4">
                  <p:embed/>
                </p:oleObj>
              </mc:Choice>
              <mc:Fallback>
                <p:oleObj name="Equation" r:id="rId4" imgW="1714320" imgH="1218960" progId="Equation.DSMT4">
                  <p:embed/>
                  <p:pic>
                    <p:nvPicPr>
                      <p:cNvPr id="7" name="Object 1">
                        <a:extLst>
                          <a:ext uri="{FF2B5EF4-FFF2-40B4-BE49-F238E27FC236}">
                            <a16:creationId xmlns:a16="http://schemas.microsoft.com/office/drawing/2014/main" id="{BBC86688-1537-49CA-9FC9-0BC15F253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49" y="3363646"/>
                        <a:ext cx="4162968" cy="295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75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5846</TotalTime>
  <Words>1169</Words>
  <Application>Microsoft Office PowerPoint</Application>
  <PresentationFormat>Widescreen</PresentationFormat>
  <Paragraphs>254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.VnMemorandum</vt:lpstr>
      <vt:lpstr>Agency FB</vt:lpstr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MathType 6.0 Equation</vt:lpstr>
      <vt:lpstr>MathType 7.0 Equation</vt:lpstr>
      <vt:lpstr>CALCULUS</vt:lpstr>
      <vt:lpstr>PowerPoint Presentation</vt:lpstr>
      <vt:lpstr>6.1.  Integration by Parts</vt:lpstr>
      <vt:lpstr>INTEGRATION BY PARTS</vt:lpstr>
      <vt:lpstr>INTEGRATION BY PARTS</vt:lpstr>
      <vt:lpstr>INTEGRATION BY PARTS</vt:lpstr>
      <vt:lpstr>INTEGRATION BY PARTS</vt:lpstr>
      <vt:lpstr>QUIZ…</vt:lpstr>
      <vt:lpstr>QUIZ…</vt:lpstr>
      <vt:lpstr>QUIZ…</vt:lpstr>
      <vt:lpstr>6.2.  TECHNIQUES OF INTEGRATION Approximate Integration</vt:lpstr>
      <vt:lpstr>TRAPEZOIDAL RULE</vt:lpstr>
      <vt:lpstr>TRAPEZOIDAL RULE</vt:lpstr>
      <vt:lpstr>TRAPEZOIDAL RULE</vt:lpstr>
      <vt:lpstr>TRAPEZOIDAL RULE</vt:lpstr>
      <vt:lpstr>QUIZ…</vt:lpstr>
      <vt:lpstr>EXAMPLE</vt:lpstr>
      <vt:lpstr>EXAMPLE</vt:lpstr>
      <vt:lpstr>EXAMPLE</vt:lpstr>
      <vt:lpstr>ERROR BOUNDS</vt:lpstr>
      <vt:lpstr>SIMPSON’S RULE</vt:lpstr>
      <vt:lpstr>APPROXIMATE INTEGRATION</vt:lpstr>
      <vt:lpstr>APPROXIMATE INTEGRATION</vt:lpstr>
      <vt:lpstr>ERROR BOUND (SIMPSON’S RULE)</vt:lpstr>
      <vt:lpstr>SIMPSON’S RULE</vt:lpstr>
      <vt:lpstr>SIMPSON’S RULE</vt:lpstr>
      <vt:lpstr>6.3.  TECHNIQUES OF INTEGRATION IMPROPER INTEGRAL </vt:lpstr>
      <vt:lpstr>PowerPoint Presentation</vt:lpstr>
      <vt:lpstr>IMPROPER INTEGRAL OF TYPE 1</vt:lpstr>
      <vt:lpstr>IMPROPER INTEGRAL OF TYPE 1</vt:lpstr>
      <vt:lpstr>CONVERGENT AND DIVERGENT</vt:lpstr>
      <vt:lpstr>IMPROPER INTEGRALS OF TYPE 1</vt:lpstr>
      <vt:lpstr>IMPROPER INTEGRALS OF TYPE 1</vt:lpstr>
      <vt:lpstr>IMPROPER INTEGRALS OF TYPE 2</vt:lpstr>
      <vt:lpstr>IMPROPER INTEGRALS OF TYPE 2</vt:lpstr>
      <vt:lpstr>IMPROPER INTEGRALS OF TYPE 2</vt:lpstr>
      <vt:lpstr>IMPROPER INTEGRALS OF TYPE 2</vt:lpstr>
      <vt:lpstr>COMPARISON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Dũng Trần</dc:creator>
  <cp:lastModifiedBy>Dung Tran Trinh Manh</cp:lastModifiedBy>
  <cp:revision>48</cp:revision>
  <dcterms:created xsi:type="dcterms:W3CDTF">2022-08-07T20:07:39Z</dcterms:created>
  <dcterms:modified xsi:type="dcterms:W3CDTF">2024-02-20T01:53:48Z</dcterms:modified>
</cp:coreProperties>
</file>