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57" r:id="rId6"/>
    <p:sldId id="269" r:id="rId7"/>
    <p:sldId id="339" r:id="rId8"/>
    <p:sldId id="281" r:id="rId9"/>
    <p:sldId id="370" r:id="rId10"/>
    <p:sldId id="371" r:id="rId11"/>
    <p:sldId id="372" r:id="rId12"/>
    <p:sldId id="373" r:id="rId13"/>
    <p:sldId id="377" r:id="rId14"/>
    <p:sldId id="378" r:id="rId15"/>
    <p:sldId id="379" r:id="rId16"/>
    <p:sldId id="275" r:id="rId17"/>
    <p:sldId id="374" r:id="rId18"/>
    <p:sldId id="375" r:id="rId19"/>
    <p:sldId id="376" r:id="rId20"/>
    <p:sldId id="3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3710" autoAdjust="0"/>
  </p:normalViewPr>
  <p:slideViewPr>
    <p:cSldViewPr snapToGrid="0" showGuides="1">
      <p:cViewPr>
        <p:scale>
          <a:sx n="60" d="100"/>
          <a:sy n="60" d="100"/>
        </p:scale>
        <p:origin x="70" y="-444"/>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11-Oct-23</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dirty="0"/>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11-Oct-23</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dirty="0"/>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1" dirty="0">
                <a:latin typeface="Arial" pitchFamily="34" charset="0"/>
                <a:cs typeface="Arial" pitchFamily="34" charset="0"/>
              </a:rPr>
              <a:t>NOTE:</a:t>
            </a:r>
          </a:p>
          <a:p>
            <a:r>
              <a:rPr lang="en-US" i="1" dirty="0">
                <a:latin typeface="Arial" pitchFamily="34" charset="0"/>
                <a:cs typeface="Arial" pitchFamily="34" charset="0"/>
              </a:rPr>
              <a:t>To change the  image on this slide, select the picture and delete it. Then click the Pictures icon in the placeholder to insert your own image.</a:t>
            </a: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dirty="0"/>
          </a:p>
        </p:txBody>
      </p:sp>
    </p:spTree>
    <p:extLst>
      <p:ext uri="{BB962C8B-B14F-4D97-AF65-F5344CB8AC3E}">
        <p14:creationId xmlns:p14="http://schemas.microsoft.com/office/powerpoint/2010/main" val="2406150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Ô</a:t>
            </a:r>
            <a:r>
              <a:rPr lang="en-US" baseline="0" dirty="0" smtClean="0"/>
              <a:t> </a:t>
            </a:r>
            <a:r>
              <a:rPr lang="en-US" baseline="0" dirty="0" err="1" smtClean="0"/>
              <a:t>màu</a:t>
            </a:r>
            <a:r>
              <a:rPr lang="en-US" baseline="0" dirty="0" smtClean="0"/>
              <a:t> </a:t>
            </a:r>
            <a:r>
              <a:rPr lang="en-US" baseline="0" dirty="0" err="1" smtClean="0"/>
              <a:t>đỏ</a:t>
            </a:r>
            <a:r>
              <a:rPr lang="en-US" baseline="0" dirty="0" smtClean="0"/>
              <a:t> </a:t>
            </a:r>
            <a:r>
              <a:rPr lang="en-US" baseline="0" dirty="0" err="1" smtClean="0"/>
              <a:t>là</a:t>
            </a:r>
            <a:r>
              <a:rPr lang="en-US" baseline="0" dirty="0" smtClean="0"/>
              <a:t> </a:t>
            </a:r>
            <a:r>
              <a:rPr lang="en-US" baseline="0" dirty="0" err="1" smtClean="0"/>
              <a:t>kết</a:t>
            </a:r>
            <a:r>
              <a:rPr lang="en-US" baseline="0" dirty="0" smtClean="0"/>
              <a:t> </a:t>
            </a:r>
            <a:r>
              <a:rPr lang="en-US" baseline="0" dirty="0" err="1" smtClean="0"/>
              <a:t>thúc</a:t>
            </a:r>
            <a:r>
              <a:rPr lang="en-US" baseline="0" smtClean="0"/>
              <a:t> file.</a:t>
            </a:r>
            <a:endParaRPr lang="en-US" smtClean="0"/>
          </a:p>
          <a:p>
            <a:r>
              <a:rPr lang="vi-VN" dirty="0" smtClean="0"/>
              <a:t>Hai thuật ngữ được sử dụng để phân loại tệp: tệp văn bản và tệp nhị phân. Tệp được lưu trữ trên thiết bị lưu trữ là một chuỗi bit có thể được chương trình ứng dụng hiểu dưới dạng tệp văn bản hoặc tệp nhị phân,</a:t>
            </a:r>
            <a:endParaRPr lang="en-US" dirty="0"/>
          </a:p>
        </p:txBody>
      </p:sp>
      <p:sp>
        <p:nvSpPr>
          <p:cNvPr id="4" name="Slide Number Placeholder 3"/>
          <p:cNvSpPr>
            <a:spLocks noGrp="1"/>
          </p:cNvSpPr>
          <p:nvPr>
            <p:ph type="sldNum" sz="quarter" idx="10"/>
          </p:nvPr>
        </p:nvSpPr>
        <p:spPr/>
        <p:txBody>
          <a:bodyPr/>
          <a:lstStyle/>
          <a:p>
            <a:fld id="{0A3C37BE-C303-496D-B5CD-85F2937540FC}" type="slidenum">
              <a:rPr lang="en-US" smtClean="0"/>
              <a:t>14</a:t>
            </a:fld>
            <a:endParaRPr lang="en-US" dirty="0"/>
          </a:p>
        </p:txBody>
      </p:sp>
    </p:spTree>
    <p:extLst>
      <p:ext uri="{BB962C8B-B14F-4D97-AF65-F5344CB8AC3E}">
        <p14:creationId xmlns:p14="http://schemas.microsoft.com/office/powerpoint/2010/main" val="148244665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1" name="Picture 10"/>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4445" y="0"/>
            <a:ext cx="1747524" cy="2292094"/>
          </a:xfrm>
          <a:prstGeom prst="rect">
            <a:avLst/>
          </a:prstGeom>
        </p:spPr>
      </p:pic>
      <p:sp>
        <p:nvSpPr>
          <p:cNvPr id="2" name="Title 1"/>
          <p:cNvSpPr>
            <a:spLocks noGrp="1"/>
          </p:cNvSpPr>
          <p:nvPr>
            <p:ph type="ctrTitle"/>
          </p:nvPr>
        </p:nvSpPr>
        <p:spPr>
          <a:xfrm>
            <a:off x="1104900" y="2292094"/>
            <a:ext cx="1009650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898" y="4511784"/>
            <a:ext cx="10096501"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4" name="Date Placeholder 3"/>
          <p:cNvSpPr>
            <a:spLocks noGrp="1"/>
          </p:cNvSpPr>
          <p:nvPr>
            <p:ph type="dt" sz="half" idx="10"/>
          </p:nvPr>
        </p:nvSpPr>
        <p:spPr/>
        <p:txBody>
          <a:bodyPr/>
          <a:lstStyle>
            <a:lvl1pPr>
              <a:defRPr baseline="0">
                <a:solidFill>
                  <a:schemeClr val="tx1">
                    <a:lumMod val="20000"/>
                    <a:lumOff val="80000"/>
                  </a:schemeClr>
                </a:solidFill>
              </a:defRPr>
            </a:lvl1pPr>
          </a:lstStyle>
          <a:p>
            <a:fld id="{402B9795-92DC-40DC-A1CA-9A4B349D7824}" type="datetimeFigureOut">
              <a:rPr lang="en-US" smtClean="0"/>
              <a:pPr/>
              <a:t>11-Oct-23</a:t>
            </a:fld>
            <a:endParaRPr lang="en-US" dirty="0"/>
          </a:p>
        </p:txBody>
      </p:sp>
      <p:sp>
        <p:nvSpPr>
          <p:cNvPr id="5" name="Footer Placeholder 4"/>
          <p:cNvSpPr>
            <a:spLocks noGrp="1"/>
          </p:cNvSpPr>
          <p:nvPr>
            <p:ph type="ftr" sz="quarter" idx="11"/>
          </p:nvPr>
        </p:nvSpPr>
        <p:spPr/>
        <p:txBody>
          <a:bodyPr/>
          <a:lstStyle>
            <a:lvl1pPr>
              <a:defRPr baseline="0">
                <a:solidFill>
                  <a:schemeClr val="tx1">
                    <a:lumMod val="20000"/>
                    <a:lumOff val="80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baseline="0">
                <a:solidFill>
                  <a:schemeClr val="tx1">
                    <a:lumMod val="20000"/>
                    <a:lumOff val="80000"/>
                  </a:schemeClr>
                </a:solidFill>
              </a:defRPr>
            </a:lvl1pPr>
          </a:lstStyle>
          <a:p>
            <a:fld id="{0FF54DE5-C571-48E8-A5BC-B369434E2F44}" type="slidenum">
              <a:rPr lang="en-US" smtClean="0"/>
              <a:pPr/>
              <a:t>‹#›</a:t>
            </a:fld>
            <a:endParaRPr lang="en-US" dirty="0"/>
          </a:p>
        </p:txBody>
      </p:sp>
    </p:spTree>
    <p:extLst>
      <p:ext uri="{BB962C8B-B14F-4D97-AF65-F5344CB8AC3E}">
        <p14:creationId xmlns:p14="http://schemas.microsoft.com/office/powerpoint/2010/main" val="16597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3396996"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654671" y="1600199"/>
            <a:ext cx="6430912" cy="4572001"/>
          </a:xfrm>
        </p:spPr>
        <p:txBody>
          <a:bodyPr tIns="118872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5" name="Date Placeholder 4"/>
          <p:cNvSpPr>
            <a:spLocks noGrp="1"/>
          </p:cNvSpPr>
          <p:nvPr>
            <p:ph type="dt" sz="half" idx="10"/>
          </p:nvPr>
        </p:nvSpPr>
        <p:spPr/>
        <p:txBody>
          <a:bodyPr/>
          <a:lstStyle/>
          <a:p>
            <a:fld id="{402B9795-92DC-40DC-A1CA-9A4B349D7824}" type="datetimeFigureOut">
              <a:rPr lang="en-US"/>
              <a:t>11-Oct-23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76963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11-Oct-23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2012076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0" y="365125"/>
            <a:ext cx="1714500" cy="58118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04900" y="365125"/>
            <a:ext cx="8098896"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11-Oct-23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grpSp>
        <p:nvGrpSpPr>
          <p:cNvPr id="7" name="Group 6"/>
          <p:cNvGrpSpPr/>
          <p:nvPr/>
        </p:nvGrpSpPr>
        <p:grpSpPr>
          <a:xfrm rot="5400000">
            <a:off x="6514047" y="3228843"/>
            <a:ext cx="5632704" cy="84403"/>
            <a:chOff x="1073150" y="1219201"/>
            <a:chExt cx="10058400" cy="63125"/>
          </a:xfrm>
        </p:grpSpPr>
        <p:cxnSp>
          <p:nvCxnSpPr>
            <p:cNvPr id="8" name="Straight Connector 7"/>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45927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402B9795-92DC-40DC-A1CA-9A4B349D7824}" type="datetimeFigureOut">
              <a:rPr lang="en-US"/>
              <a:t>11-Oct-23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8687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dirty="0"/>
              <a:t>Click icon to add picture</a:t>
            </a:r>
            <a:endParaRPr dirty="0"/>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Tree>
    <p:extLst>
      <p:ext uri="{BB962C8B-B14F-4D97-AF65-F5344CB8AC3E}">
        <p14:creationId xmlns:p14="http://schemas.microsoft.com/office/powerpoint/2010/main" val="2673943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2514600"/>
            <a:ext cx="12192000" cy="3194035"/>
            <a:chOff x="647402" y="2514600"/>
            <a:chExt cx="10838688" cy="3194035"/>
          </a:xfrm>
        </p:grpSpPr>
        <p:grpSp>
          <p:nvGrpSpPr>
            <p:cNvPr id="9" name="Group 8"/>
            <p:cNvGrpSpPr/>
            <p:nvPr/>
          </p:nvGrpSpPr>
          <p:grpSpPr>
            <a:xfrm>
              <a:off x="647402" y="2514600"/>
              <a:ext cx="10838688" cy="63125"/>
              <a:chOff x="507492" y="1501519"/>
              <a:chExt cx="8129016" cy="63125"/>
            </a:xfrm>
          </p:grpSpPr>
          <p:cxnSp>
            <p:nvCxnSpPr>
              <p:cNvPr id="14" name="Straight Connector 13"/>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0" name="Rectangle 9"/>
            <p:cNvSpPr/>
            <p:nvPr/>
          </p:nvSpPr>
          <p:spPr>
            <a:xfrm>
              <a:off x="647402" y="2640850"/>
              <a:ext cx="10838688" cy="29415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nvGrpSpPr>
            <p:cNvPr id="11" name="Group 10"/>
            <p:cNvGrpSpPr/>
            <p:nvPr/>
          </p:nvGrpSpPr>
          <p:grpSpPr>
            <a:xfrm rot="10800000">
              <a:off x="647402" y="5645510"/>
              <a:ext cx="10838688" cy="63125"/>
              <a:chOff x="507492" y="1501519"/>
              <a:chExt cx="8129016" cy="63125"/>
            </a:xfrm>
          </p:grpSpPr>
          <p:cxnSp>
            <p:nvCxnSpPr>
              <p:cNvPr id="12" name="Straight Connector 11"/>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pic>
        <p:nvPicPr>
          <p:cNvPr id="7" name="Picture 6"/>
          <p:cNvPicPr>
            <a:picLocks noChangeAspect="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325880" y="0"/>
            <a:ext cx="1783188" cy="2971806"/>
          </a:xfrm>
          <a:prstGeom prst="rect">
            <a:avLst/>
          </a:prstGeom>
        </p:spPr>
      </p:pic>
      <p:sp>
        <p:nvSpPr>
          <p:cNvPr id="2" name="Title 1"/>
          <p:cNvSpPr>
            <a:spLocks noGrp="1"/>
          </p:cNvSpPr>
          <p:nvPr>
            <p:ph type="title"/>
          </p:nvPr>
        </p:nvSpPr>
        <p:spPr>
          <a:xfrm>
            <a:off x="1104899" y="2971806"/>
            <a:ext cx="10071099" cy="1684150"/>
          </a:xfrm>
        </p:spPr>
        <p:txBody>
          <a:bodyPr anchor="ctr">
            <a:normAutofit/>
          </a:bodyPr>
          <a:lstStyle>
            <a:lvl1pPr>
              <a:defRPr sz="4400" cap="all"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1104899" y="4655956"/>
            <a:ext cx="10071099" cy="509750"/>
          </a:xfrm>
        </p:spPr>
        <p:txBody>
          <a:bodyPr>
            <a:normAutofit/>
          </a:bodyPr>
          <a:lstStyle>
            <a:lvl1pPr marL="0" indent="0">
              <a:spcBef>
                <a:spcPts val="0"/>
              </a:spcBef>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a:t>11-Oct-23</a:t>
            </a:fld>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60267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04900" y="1600200"/>
            <a:ext cx="4914900" cy="4571999"/>
          </a:xfr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172200" y="1600200"/>
            <a:ext cx="4914900" cy="4571999"/>
          </a:xfrm>
        </p:spPr>
        <p:txBody>
          <a:bodyPr/>
          <a:lstStyle>
            <a:lvl5pPr>
              <a:defRPr/>
            </a:lvl5pPr>
            <a:lvl6pPr>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11-Oct-23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527791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10490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490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166110" y="1600200"/>
            <a:ext cx="4919472" cy="823912"/>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6110" y="2424112"/>
            <a:ext cx="4919472" cy="3748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402B9795-92DC-40DC-A1CA-9A4B349D7824}" type="datetimeFigureOut">
              <a:rPr lang="en-US"/>
              <a:t>11-Oct-23</a:t>
            </a:fld>
            <a:endParaRPr dirty="0"/>
          </a:p>
        </p:txBody>
      </p:sp>
      <p:sp>
        <p:nvSpPr>
          <p:cNvPr id="8" name="Footer Placeholder 7"/>
          <p:cNvSpPr>
            <a:spLocks noGrp="1"/>
          </p:cNvSpPr>
          <p:nvPr>
            <p:ph type="ftr" sz="quarter" idx="11"/>
          </p:nvPr>
        </p:nvSpPr>
        <p:spPr/>
        <p:txBody>
          <a:bodyPr/>
          <a:lstStyle/>
          <a:p>
            <a:endParaRPr dirty="0"/>
          </a:p>
        </p:txBody>
      </p:sp>
      <p:sp>
        <p:nvSpPr>
          <p:cNvPr id="9" name="Slide Number Placeholder 8"/>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97101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02B9795-92DC-40DC-A1CA-9A4B349D7824}" type="datetimeFigureOut">
              <a:rPr lang="en-US"/>
              <a:t>11-Oct-23</a:t>
            </a:fld>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1758111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9795-92DC-40DC-A1CA-9A4B349D7824}" type="datetimeFigureOut">
              <a:rPr lang="en-US"/>
              <a:t>11-Oct-23</a:t>
            </a:fld>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02416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lvl1pPr>
              <a:defRPr sz="3200"/>
            </a:lvl1pPr>
          </a:lstStyle>
          <a:p>
            <a:r>
              <a:rPr lang="en-US"/>
              <a:t>Click to edit Master title style</a:t>
            </a:r>
            <a:endParaRPr/>
          </a:p>
        </p:txBody>
      </p:sp>
      <p:sp>
        <p:nvSpPr>
          <p:cNvPr id="4" name="Text Placeholder 3"/>
          <p:cNvSpPr>
            <a:spLocks noGrp="1"/>
          </p:cNvSpPr>
          <p:nvPr>
            <p:ph type="body" sz="half" idx="2"/>
          </p:nvPr>
        </p:nvSpPr>
        <p:spPr>
          <a:xfrm>
            <a:off x="1104900" y="1600200"/>
            <a:ext cx="4384548" cy="4572000"/>
          </a:xfrm>
        </p:spPr>
        <p:txBody>
          <a:bodyPr>
            <a:normAutofit/>
          </a:bodyPr>
          <a:lstStyle>
            <a:lvl1pPr marL="0" indent="0">
              <a:spcBef>
                <a:spcPts val="120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p:cNvSpPr>
            <a:spLocks noGrp="1"/>
          </p:cNvSpPr>
          <p:nvPr>
            <p:ph idx="1"/>
          </p:nvPr>
        </p:nvSpPr>
        <p:spPr>
          <a:xfrm>
            <a:off x="5641848" y="1600199"/>
            <a:ext cx="5445252" cy="4572001"/>
          </a:xfrm>
        </p:spPr>
        <p:txBody>
          <a:bodyPr>
            <a:normAutofit/>
          </a:bodyPr>
          <a:lstStyle>
            <a:lvl1pPr>
              <a:defRPr sz="2000"/>
            </a:lvl1pPr>
            <a:lvl2pPr>
              <a:defRPr sz="16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402B9795-92DC-40DC-A1CA-9A4B349D7824}" type="datetimeFigureOut">
              <a:rPr lang="en-US"/>
              <a:t>11-Oct-23</a:t>
            </a:fld>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0FF54DE5-C571-48E8-A5BC-B369434E2F44}" type="slidenum">
              <a:rPr/>
              <a:t>‹#›</a:t>
            </a:fld>
            <a:endParaRPr dirty="0"/>
          </a:p>
        </p:txBody>
      </p:sp>
    </p:spTree>
    <p:extLst>
      <p:ext uri="{BB962C8B-B14F-4D97-AF65-F5344CB8AC3E}">
        <p14:creationId xmlns:p14="http://schemas.microsoft.com/office/powerpoint/2010/main" val="3769764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04900" y="76200"/>
            <a:ext cx="9980682" cy="1096962"/>
          </a:xfrm>
          <a:prstGeom prst="rect">
            <a:avLst/>
          </a:prstGeom>
        </p:spPr>
        <p:txBody>
          <a:bodyPr vert="horz" lIns="0" tIns="45720" rIns="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104900" y="1600200"/>
            <a:ext cx="9982200" cy="457200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104899" y="6356351"/>
            <a:ext cx="1829559" cy="365125"/>
          </a:xfrm>
          <a:prstGeom prst="rect">
            <a:avLst/>
          </a:prstGeom>
        </p:spPr>
        <p:txBody>
          <a:bodyPr vert="horz" lIns="0" tIns="45720" rIns="0" bIns="45720" rtlCol="0" anchor="ctr"/>
          <a:lstStyle>
            <a:lvl1pPr algn="l">
              <a:defRPr sz="1200" baseline="0">
                <a:solidFill>
                  <a:schemeClr val="tx1">
                    <a:lumMod val="75000"/>
                  </a:schemeClr>
                </a:solidFill>
              </a:defRPr>
            </a:lvl1pPr>
          </a:lstStyle>
          <a:p>
            <a:fld id="{402B9795-92DC-40DC-A1CA-9A4B349D7824}" type="datetimeFigureOut">
              <a:rPr lang="en-US" smtClean="0"/>
              <a:pPr/>
              <a:t>11-Oct-23</a:t>
            </a:fld>
            <a:endParaRPr lang="en-US" dirty="0"/>
          </a:p>
        </p:txBody>
      </p:sp>
      <p:sp>
        <p:nvSpPr>
          <p:cNvPr id="5" name="Footer Placeholder 4"/>
          <p:cNvSpPr>
            <a:spLocks noGrp="1"/>
          </p:cNvSpPr>
          <p:nvPr>
            <p:ph type="ftr" sz="quarter" idx="3"/>
          </p:nvPr>
        </p:nvSpPr>
        <p:spPr>
          <a:xfrm>
            <a:off x="2934459" y="6356350"/>
            <a:ext cx="6323082" cy="365126"/>
          </a:xfrm>
          <a:prstGeom prst="rect">
            <a:avLst/>
          </a:prstGeom>
        </p:spPr>
        <p:txBody>
          <a:bodyPr vert="horz" lIns="0" tIns="45720" rIns="0" bIns="45720" rtlCol="0" anchor="ctr"/>
          <a:lstStyle>
            <a:lvl1pPr algn="ctr">
              <a:defRPr sz="1200" baseline="0">
                <a:solidFill>
                  <a:schemeClr val="tx1">
                    <a:lumMod val="75000"/>
                  </a:schemeClr>
                </a:solidFill>
              </a:defRPr>
            </a:lvl1pPr>
          </a:lstStyle>
          <a:p>
            <a:endParaRPr lang="en-US" dirty="0"/>
          </a:p>
        </p:txBody>
      </p:sp>
      <p:sp>
        <p:nvSpPr>
          <p:cNvPr id="6" name="Slide Number Placeholder 5"/>
          <p:cNvSpPr>
            <a:spLocks noGrp="1"/>
          </p:cNvSpPr>
          <p:nvPr>
            <p:ph type="sldNum" sz="quarter" idx="4"/>
          </p:nvPr>
        </p:nvSpPr>
        <p:spPr>
          <a:xfrm>
            <a:off x="9256782" y="6356351"/>
            <a:ext cx="1828800" cy="365125"/>
          </a:xfrm>
          <a:prstGeom prst="rect">
            <a:avLst/>
          </a:prstGeom>
        </p:spPr>
        <p:txBody>
          <a:bodyPr vert="horz" lIns="0" tIns="45720" rIns="0" bIns="45720" rtlCol="0" anchor="ctr"/>
          <a:lstStyle>
            <a:lvl1pPr algn="r">
              <a:defRPr sz="1200" baseline="0">
                <a:solidFill>
                  <a:schemeClr val="tx1">
                    <a:lumMod val="75000"/>
                  </a:schemeClr>
                </a:solidFill>
              </a:defRPr>
            </a:lvl1pPr>
          </a:lstStyle>
          <a:p>
            <a:fld id="{0FF54DE5-C571-48E8-A5BC-B369434E2F44}" type="slidenum">
              <a:rPr lang="en-US" smtClean="0"/>
              <a:pPr/>
              <a:t>‹#›</a:t>
            </a:fld>
            <a:endParaRPr lang="en-US" dirty="0"/>
          </a:p>
        </p:txBody>
      </p:sp>
      <p:grpSp>
        <p:nvGrpSpPr>
          <p:cNvPr id="15" name="Group 14"/>
          <p:cNvGrpSpPr/>
          <p:nvPr/>
        </p:nvGrpSpPr>
        <p:grpSpPr>
          <a:xfrm>
            <a:off x="1103376" y="1219201"/>
            <a:ext cx="9985248" cy="84403"/>
            <a:chOff x="1073150" y="1219201"/>
            <a:chExt cx="10058400" cy="63125"/>
          </a:xfrm>
        </p:grpSpPr>
        <p:cxnSp>
          <p:nvCxnSpPr>
            <p:cNvPr id="13" name="Straight Connector 12"/>
            <p:cNvCxnSpPr/>
            <p:nvPr/>
          </p:nvCxnSpPr>
          <p:spPr>
            <a:xfrm rot="10800000">
              <a:off x="1073150" y="1219201"/>
              <a:ext cx="10058400"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1073150" y="1282326"/>
              <a:ext cx="10058400"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6251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800"/>
        </a:spcBef>
        <a:buFont typeface="Wingdings" panose="05000000000000000000" pitchFamily="2" charset="2"/>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Font typeface="Wingdings" panose="05000000000000000000" pitchFamily="2" charset="2"/>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Font typeface="Wingdings" panose="05000000000000000000" pitchFamily="2"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Wingdings" panose="05000000000000000000" pitchFamily="2" charset="2"/>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104900" y="2292094"/>
            <a:ext cx="5734050" cy="2219691"/>
          </a:xfrm>
        </p:spPr>
        <p:txBody>
          <a:bodyPr anchor="ctr"/>
          <a:lstStyle/>
          <a:p>
            <a:r>
              <a:rPr lang="en-US" dirty="0"/>
              <a:t>10. File structure</a:t>
            </a:r>
          </a:p>
        </p:txBody>
      </p:sp>
      <p:sp>
        <p:nvSpPr>
          <p:cNvPr id="7" name="Subtitle 6"/>
          <p:cNvSpPr>
            <a:spLocks noGrp="1"/>
          </p:cNvSpPr>
          <p:nvPr>
            <p:ph type="subTitle" idx="1"/>
          </p:nvPr>
        </p:nvSpPr>
        <p:spPr/>
        <p:txBody>
          <a:bodyPr/>
          <a:lstStyle/>
          <a:p>
            <a:r>
              <a:rPr lang="en-US" dirty="0"/>
              <a:t>Subtitle</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5" name="Picture 4" descr="logo - Trường Đại học FPT">
            <a:extLst>
              <a:ext uri="{FF2B5EF4-FFF2-40B4-BE49-F238E27FC236}">
                <a16:creationId xmlns:a16="http://schemas.microsoft.com/office/drawing/2014/main" xmlns="" id="{8C44F51A-6824-5C90-CBBA-A78E53537E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964" y="4079631"/>
            <a:ext cx="4462686" cy="143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3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ADC2D-FB45-4D88-A974-ADB0F3542079}"/>
              </a:ext>
            </a:extLst>
          </p:cNvPr>
          <p:cNvSpPr>
            <a:spLocks noGrp="1"/>
          </p:cNvSpPr>
          <p:nvPr>
            <p:ph type="title"/>
          </p:nvPr>
        </p:nvSpPr>
        <p:spPr/>
        <p:txBody>
          <a:bodyPr/>
          <a:lstStyle/>
          <a:p>
            <a:r>
              <a:rPr lang="en-US" dirty="0"/>
              <a:t>Hashing methods</a:t>
            </a:r>
          </a:p>
        </p:txBody>
      </p:sp>
      <p:sp>
        <p:nvSpPr>
          <p:cNvPr id="3" name="Content Placeholder 2">
            <a:extLst>
              <a:ext uri="{FF2B5EF4-FFF2-40B4-BE49-F238E27FC236}">
                <a16:creationId xmlns:a16="http://schemas.microsoft.com/office/drawing/2014/main" xmlns="" id="{55F7CB2F-C77F-4E5F-B3CD-B0F87BAFAFAC}"/>
              </a:ext>
            </a:extLst>
          </p:cNvPr>
          <p:cNvSpPr>
            <a:spLocks noGrp="1"/>
          </p:cNvSpPr>
          <p:nvPr>
            <p:ph idx="1"/>
          </p:nvPr>
        </p:nvSpPr>
        <p:spPr>
          <a:xfrm>
            <a:off x="1104900" y="1600201"/>
            <a:ext cx="9982200" cy="1828800"/>
          </a:xfrm>
        </p:spPr>
        <p:txBody>
          <a:bodyPr/>
          <a:lstStyle/>
          <a:p>
            <a:pPr algn="l"/>
            <a:r>
              <a:rPr lang="en-US" sz="1800" b="1" i="1" u="none" strike="noStrike" baseline="0" dirty="0">
                <a:solidFill>
                  <a:srgbClr val="00B0F0"/>
                </a:solidFill>
                <a:latin typeface="Frutiger-BoldItalic"/>
              </a:rPr>
              <a:t>Direct hashing</a:t>
            </a:r>
          </a:p>
          <a:p>
            <a:pPr algn="l"/>
            <a:r>
              <a:rPr lang="en-US" sz="1800" b="0" i="0" u="none" strike="noStrike" baseline="0" dirty="0">
                <a:latin typeface="BerlingLTStd-Roman"/>
              </a:rPr>
              <a:t>In </a:t>
            </a:r>
            <a:r>
              <a:rPr lang="en-US" sz="1800" b="1" i="0" u="none" strike="noStrike" baseline="0" dirty="0">
                <a:latin typeface="BerlingLTStd-Bold"/>
              </a:rPr>
              <a:t>direct hashing</a:t>
            </a:r>
            <a:r>
              <a:rPr lang="en-US" sz="1800" b="0" i="0" u="none" strike="noStrike" baseline="0" dirty="0">
                <a:latin typeface="BerlingLTStd-Roman"/>
              </a:rPr>
              <a:t>, the key is the data file address without any algorithmic manipulation. The file must therefore contain a record for every possible key. Although situations suitable for direct hashing are limited, it can be very powerful because it guarantees that there are no </a:t>
            </a:r>
            <a:r>
              <a:rPr lang="en-US" sz="1800" b="0" i="1" u="none" strike="noStrike" baseline="0" dirty="0">
                <a:latin typeface="BerlingLTStd-Italic"/>
              </a:rPr>
              <a:t>synonyms </a:t>
            </a:r>
            <a:r>
              <a:rPr lang="en-US" sz="1800" b="0" i="0" u="none" strike="noStrike" baseline="0" dirty="0">
                <a:latin typeface="BerlingLTStd-Roman"/>
              </a:rPr>
              <a:t>or </a:t>
            </a:r>
            <a:r>
              <a:rPr lang="en-US" sz="1800" b="0" i="1" u="none" strike="noStrike" baseline="0" dirty="0">
                <a:latin typeface="BerlingLTStd-Italic"/>
              </a:rPr>
              <a:t>collisions </a:t>
            </a:r>
            <a:r>
              <a:rPr lang="en-US" sz="1800" b="0" i="0" u="none" strike="noStrike" baseline="0" dirty="0">
                <a:latin typeface="BerlingLTStd-Roman"/>
              </a:rPr>
              <a:t>(discussed later in this chapter), as with other methods</a:t>
            </a:r>
            <a:endParaRPr lang="en-US" dirty="0"/>
          </a:p>
        </p:txBody>
      </p:sp>
      <p:pic>
        <p:nvPicPr>
          <p:cNvPr id="5" name="Picture 4">
            <a:extLst>
              <a:ext uri="{FF2B5EF4-FFF2-40B4-BE49-F238E27FC236}">
                <a16:creationId xmlns:a16="http://schemas.microsoft.com/office/drawing/2014/main" xmlns="" id="{FAEF3CE5-7C79-45D0-89DE-33EF707F20E8}"/>
              </a:ext>
            </a:extLst>
          </p:cNvPr>
          <p:cNvPicPr>
            <a:picLocks noChangeAspect="1"/>
          </p:cNvPicPr>
          <p:nvPr/>
        </p:nvPicPr>
        <p:blipFill>
          <a:blip r:embed="rId2"/>
          <a:stretch>
            <a:fillRect/>
          </a:stretch>
        </p:blipFill>
        <p:spPr>
          <a:xfrm>
            <a:off x="3359174" y="3193002"/>
            <a:ext cx="4887726" cy="2888202"/>
          </a:xfrm>
          <a:prstGeom prst="rect">
            <a:avLst/>
          </a:prstGeom>
        </p:spPr>
      </p:pic>
      <p:sp>
        <p:nvSpPr>
          <p:cNvPr id="7" name="TextBox 6">
            <a:extLst>
              <a:ext uri="{FF2B5EF4-FFF2-40B4-BE49-F238E27FC236}">
                <a16:creationId xmlns:a16="http://schemas.microsoft.com/office/drawing/2014/main" xmlns="" id="{77FA6D9C-81AA-4323-9FA9-402F7D0DA205}"/>
              </a:ext>
            </a:extLst>
          </p:cNvPr>
          <p:cNvSpPr txBox="1"/>
          <p:nvPr/>
        </p:nvSpPr>
        <p:spPr>
          <a:xfrm>
            <a:off x="4600853" y="6149551"/>
            <a:ext cx="6094520" cy="369332"/>
          </a:xfrm>
          <a:prstGeom prst="rect">
            <a:avLst/>
          </a:prstGeom>
          <a:noFill/>
        </p:spPr>
        <p:txBody>
          <a:bodyPr wrap="square">
            <a:spAutoFit/>
          </a:bodyPr>
          <a:lstStyle/>
          <a:p>
            <a:r>
              <a:rPr lang="en-US" sz="1800" b="1" i="0" u="none" strike="noStrike" baseline="0" dirty="0">
                <a:latin typeface="Frutiger-Bold"/>
              </a:rPr>
              <a:t>Figure 10.6 </a:t>
            </a:r>
            <a:r>
              <a:rPr lang="en-US" sz="1800" b="0" i="1" u="none" strike="noStrike" baseline="0" dirty="0">
                <a:latin typeface="Frutiger-Italic"/>
              </a:rPr>
              <a:t>Direct hashing</a:t>
            </a:r>
            <a:endParaRPr lang="en-US" dirty="0"/>
          </a:p>
        </p:txBody>
      </p:sp>
    </p:spTree>
    <p:extLst>
      <p:ext uri="{BB962C8B-B14F-4D97-AF65-F5344CB8AC3E}">
        <p14:creationId xmlns:p14="http://schemas.microsoft.com/office/powerpoint/2010/main" val="3656037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9ADC2D-FB45-4D88-A974-ADB0F3542079}"/>
              </a:ext>
            </a:extLst>
          </p:cNvPr>
          <p:cNvSpPr>
            <a:spLocks noGrp="1"/>
          </p:cNvSpPr>
          <p:nvPr>
            <p:ph type="title"/>
          </p:nvPr>
        </p:nvSpPr>
        <p:spPr/>
        <p:txBody>
          <a:bodyPr/>
          <a:lstStyle/>
          <a:p>
            <a:r>
              <a:rPr lang="en-US" dirty="0"/>
              <a:t>Hashing methods (</a:t>
            </a:r>
            <a:r>
              <a:rPr lang="en-US" dirty="0" err="1"/>
              <a:t>cont</a:t>
            </a:r>
            <a:r>
              <a:rPr lang="en-US" dirty="0"/>
              <a:t>)</a:t>
            </a:r>
          </a:p>
        </p:txBody>
      </p:sp>
      <p:sp>
        <p:nvSpPr>
          <p:cNvPr id="3" name="Content Placeholder 2">
            <a:extLst>
              <a:ext uri="{FF2B5EF4-FFF2-40B4-BE49-F238E27FC236}">
                <a16:creationId xmlns:a16="http://schemas.microsoft.com/office/drawing/2014/main" xmlns="" id="{55F7CB2F-C77F-4E5F-B3CD-B0F87BAFAFAC}"/>
              </a:ext>
            </a:extLst>
          </p:cNvPr>
          <p:cNvSpPr>
            <a:spLocks noGrp="1"/>
          </p:cNvSpPr>
          <p:nvPr>
            <p:ph idx="1"/>
          </p:nvPr>
        </p:nvSpPr>
        <p:spPr>
          <a:xfrm>
            <a:off x="1104900" y="1600201"/>
            <a:ext cx="9982200" cy="1828800"/>
          </a:xfrm>
        </p:spPr>
        <p:txBody>
          <a:bodyPr>
            <a:normAutofit/>
          </a:bodyPr>
          <a:lstStyle/>
          <a:p>
            <a:pPr algn="l"/>
            <a:r>
              <a:rPr lang="en-US" sz="1800" b="1" i="1" u="none" strike="noStrike" baseline="0" dirty="0">
                <a:solidFill>
                  <a:srgbClr val="00B0F0"/>
                </a:solidFill>
                <a:latin typeface="Frutiger-BoldItalic"/>
              </a:rPr>
              <a:t>Modulo division hashing</a:t>
            </a:r>
          </a:p>
          <a:p>
            <a:pPr algn="l"/>
            <a:r>
              <a:rPr lang="en-US" sz="1800" b="0" i="0" u="none" strike="noStrike" baseline="0" dirty="0">
                <a:latin typeface="BerlingLTStd-Roman"/>
              </a:rPr>
              <a:t>Also known as </a:t>
            </a:r>
            <a:r>
              <a:rPr lang="en-US" sz="1800" b="1" i="0" u="none" strike="noStrike" baseline="0" dirty="0">
                <a:latin typeface="BerlingLTStd-Bold"/>
              </a:rPr>
              <a:t>division remainder hashing</a:t>
            </a:r>
            <a:r>
              <a:rPr lang="en-US" sz="1800" b="0" i="0" u="none" strike="noStrike" baseline="0" dirty="0">
                <a:latin typeface="BerlingLTStd-Roman"/>
              </a:rPr>
              <a:t>, the </a:t>
            </a:r>
            <a:r>
              <a:rPr lang="en-US" sz="1800" b="1" i="0" u="none" strike="noStrike" baseline="0" dirty="0">
                <a:latin typeface="BerlingLTStd-Bold"/>
              </a:rPr>
              <a:t>modulo division </a:t>
            </a:r>
            <a:r>
              <a:rPr lang="en-US" sz="1800" b="0" i="0" u="none" strike="noStrike" baseline="0" dirty="0">
                <a:latin typeface="BerlingLTStd-Roman"/>
              </a:rPr>
              <a:t>method divides the key by the file size and uses the remainder plus 1 for the address. This gives the simple hashing algorithm that follows, where </a:t>
            </a:r>
            <a:r>
              <a:rPr lang="en-US" sz="1800" b="0" i="1" u="none" strike="noStrike" baseline="0" dirty="0" err="1">
                <a:latin typeface="BerlingLTStd-Italic"/>
              </a:rPr>
              <a:t>list_size</a:t>
            </a:r>
            <a:r>
              <a:rPr lang="en-US" sz="1800" b="0" i="1" u="none" strike="noStrike" baseline="0" dirty="0">
                <a:latin typeface="BerlingLTStd-Italic"/>
              </a:rPr>
              <a:t> </a:t>
            </a:r>
            <a:r>
              <a:rPr lang="en-US" sz="1800" b="0" i="0" u="none" strike="noStrike" baseline="0" dirty="0">
                <a:latin typeface="BerlingLTStd-Roman"/>
              </a:rPr>
              <a:t>is the number of elements in the file. The reason for adding a 1 to the mod operation result is that our list starts with 1 instead of 0:</a:t>
            </a:r>
            <a:endParaRPr lang="en-US" dirty="0"/>
          </a:p>
        </p:txBody>
      </p:sp>
      <p:pic>
        <p:nvPicPr>
          <p:cNvPr id="6" name="Picture 5">
            <a:extLst>
              <a:ext uri="{FF2B5EF4-FFF2-40B4-BE49-F238E27FC236}">
                <a16:creationId xmlns:a16="http://schemas.microsoft.com/office/drawing/2014/main" xmlns="" id="{6D51F3F1-0107-4EAE-8B59-EE821AD88C2C}"/>
              </a:ext>
            </a:extLst>
          </p:cNvPr>
          <p:cNvPicPr>
            <a:picLocks noChangeAspect="1"/>
          </p:cNvPicPr>
          <p:nvPr/>
        </p:nvPicPr>
        <p:blipFill>
          <a:blip r:embed="rId2"/>
          <a:stretch>
            <a:fillRect/>
          </a:stretch>
        </p:blipFill>
        <p:spPr>
          <a:xfrm>
            <a:off x="3450186" y="3236557"/>
            <a:ext cx="5291628" cy="2809136"/>
          </a:xfrm>
          <a:prstGeom prst="rect">
            <a:avLst/>
          </a:prstGeom>
        </p:spPr>
      </p:pic>
      <p:sp>
        <p:nvSpPr>
          <p:cNvPr id="9" name="TextBox 8">
            <a:extLst>
              <a:ext uri="{FF2B5EF4-FFF2-40B4-BE49-F238E27FC236}">
                <a16:creationId xmlns:a16="http://schemas.microsoft.com/office/drawing/2014/main" xmlns="" id="{E57C7F0B-9E07-42BA-99B6-3FB478CC7992}"/>
              </a:ext>
            </a:extLst>
          </p:cNvPr>
          <p:cNvSpPr txBox="1"/>
          <p:nvPr/>
        </p:nvSpPr>
        <p:spPr>
          <a:xfrm>
            <a:off x="4680751" y="6158429"/>
            <a:ext cx="3255886" cy="369332"/>
          </a:xfrm>
          <a:prstGeom prst="rect">
            <a:avLst/>
          </a:prstGeom>
          <a:noFill/>
        </p:spPr>
        <p:txBody>
          <a:bodyPr wrap="square">
            <a:spAutoFit/>
          </a:bodyPr>
          <a:lstStyle/>
          <a:p>
            <a:r>
              <a:rPr lang="en-US" sz="1800" b="1" i="0" u="none" strike="noStrike" baseline="0" dirty="0">
                <a:latin typeface="Frutiger-Bold"/>
              </a:rPr>
              <a:t>Figure 10.7 </a:t>
            </a:r>
            <a:r>
              <a:rPr lang="en-US" sz="1800" b="0" i="1" u="none" strike="noStrike" baseline="0" dirty="0">
                <a:latin typeface="Frutiger-Italic"/>
              </a:rPr>
              <a:t>Modulo division</a:t>
            </a:r>
            <a:endParaRPr lang="en-US" dirty="0"/>
          </a:p>
        </p:txBody>
      </p:sp>
    </p:spTree>
    <p:extLst>
      <p:ext uri="{BB962C8B-B14F-4D97-AF65-F5344CB8AC3E}">
        <p14:creationId xmlns:p14="http://schemas.microsoft.com/office/powerpoint/2010/main" val="2736847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F9DB73-EE6E-47C2-9D4E-A0B2EA3ECBC8}"/>
              </a:ext>
            </a:extLst>
          </p:cNvPr>
          <p:cNvSpPr>
            <a:spLocks noGrp="1"/>
          </p:cNvSpPr>
          <p:nvPr>
            <p:ph type="title"/>
          </p:nvPr>
        </p:nvSpPr>
        <p:spPr/>
        <p:txBody>
          <a:bodyPr/>
          <a:lstStyle/>
          <a:p>
            <a:r>
              <a:rPr lang="en-US" dirty="0"/>
              <a:t>5. Collision resolution</a:t>
            </a:r>
          </a:p>
        </p:txBody>
      </p:sp>
      <p:sp>
        <p:nvSpPr>
          <p:cNvPr id="3" name="Content Placeholder 2">
            <a:extLst>
              <a:ext uri="{FF2B5EF4-FFF2-40B4-BE49-F238E27FC236}">
                <a16:creationId xmlns:a16="http://schemas.microsoft.com/office/drawing/2014/main" xmlns="" id="{8E59D2B0-0040-48EC-BB51-322F720A56C7}"/>
              </a:ext>
            </a:extLst>
          </p:cNvPr>
          <p:cNvSpPr>
            <a:spLocks noGrp="1"/>
          </p:cNvSpPr>
          <p:nvPr>
            <p:ph idx="1"/>
          </p:nvPr>
        </p:nvSpPr>
        <p:spPr>
          <a:xfrm>
            <a:off x="1104900" y="1600201"/>
            <a:ext cx="9982200" cy="1357878"/>
          </a:xfrm>
        </p:spPr>
        <p:txBody>
          <a:bodyPr/>
          <a:lstStyle/>
          <a:p>
            <a:r>
              <a:rPr lang="en-US" altLang="en-US" dirty="0">
                <a:latin typeface="Times New Roman" panose="02020603050405020304" pitchFamily="18" charset="0"/>
              </a:rPr>
              <a:t>W</a:t>
            </a:r>
            <a:r>
              <a:rPr lang="en-US" altLang="en-US" sz="2000" b="0" dirty="0">
                <a:latin typeface="Times New Roman" panose="02020603050405020304" pitchFamily="18" charset="0"/>
              </a:rPr>
              <a:t>hen we hash a new key to an address, we may create a collision. </a:t>
            </a:r>
          </a:p>
          <a:p>
            <a:r>
              <a:rPr lang="en-US" altLang="en-US" sz="2000" b="0" dirty="0">
                <a:latin typeface="Times New Roman" panose="02020603050405020304" pitchFamily="18" charset="0"/>
              </a:rPr>
              <a:t>There are several methods for handling collisions, each of them independent of the hashing algorithm. That is, any hashing method can be used with any collision resolution method</a:t>
            </a:r>
            <a:endParaRPr lang="en-US" dirty="0"/>
          </a:p>
        </p:txBody>
      </p:sp>
      <p:pic>
        <p:nvPicPr>
          <p:cNvPr id="5" name="Picture 4">
            <a:extLst>
              <a:ext uri="{FF2B5EF4-FFF2-40B4-BE49-F238E27FC236}">
                <a16:creationId xmlns:a16="http://schemas.microsoft.com/office/drawing/2014/main" xmlns="" id="{8440D65F-706F-4DC4-ADB5-9F33400EF9FE}"/>
              </a:ext>
            </a:extLst>
          </p:cNvPr>
          <p:cNvPicPr>
            <a:picLocks noChangeAspect="1"/>
          </p:cNvPicPr>
          <p:nvPr/>
        </p:nvPicPr>
        <p:blipFill>
          <a:blip r:embed="rId2"/>
          <a:stretch>
            <a:fillRect/>
          </a:stretch>
        </p:blipFill>
        <p:spPr>
          <a:xfrm>
            <a:off x="2444080" y="2958079"/>
            <a:ext cx="7302321" cy="1316477"/>
          </a:xfrm>
          <a:prstGeom prst="rect">
            <a:avLst/>
          </a:prstGeom>
        </p:spPr>
      </p:pic>
      <p:pic>
        <p:nvPicPr>
          <p:cNvPr id="7" name="Picture 6">
            <a:extLst>
              <a:ext uri="{FF2B5EF4-FFF2-40B4-BE49-F238E27FC236}">
                <a16:creationId xmlns:a16="http://schemas.microsoft.com/office/drawing/2014/main" xmlns="" id="{4D111B8C-7C4D-40A1-A48D-6A1EC9472275}"/>
              </a:ext>
            </a:extLst>
          </p:cNvPr>
          <p:cNvPicPr>
            <a:picLocks noChangeAspect="1"/>
          </p:cNvPicPr>
          <p:nvPr/>
        </p:nvPicPr>
        <p:blipFill>
          <a:blip r:embed="rId3"/>
          <a:stretch>
            <a:fillRect/>
          </a:stretch>
        </p:blipFill>
        <p:spPr>
          <a:xfrm>
            <a:off x="2444080" y="4757237"/>
            <a:ext cx="7410134" cy="1357878"/>
          </a:xfrm>
          <a:prstGeom prst="rect">
            <a:avLst/>
          </a:prstGeom>
        </p:spPr>
      </p:pic>
      <p:sp>
        <p:nvSpPr>
          <p:cNvPr id="9" name="TextBox 8">
            <a:extLst>
              <a:ext uri="{FF2B5EF4-FFF2-40B4-BE49-F238E27FC236}">
                <a16:creationId xmlns:a16="http://schemas.microsoft.com/office/drawing/2014/main" xmlns="" id="{9EB336AB-3E76-4D11-B673-2C19A69EC5A3}"/>
              </a:ext>
            </a:extLst>
          </p:cNvPr>
          <p:cNvSpPr txBox="1"/>
          <p:nvPr/>
        </p:nvSpPr>
        <p:spPr>
          <a:xfrm>
            <a:off x="2949606" y="4274556"/>
            <a:ext cx="6094520" cy="369332"/>
          </a:xfrm>
          <a:prstGeom prst="rect">
            <a:avLst/>
          </a:prstGeom>
          <a:noFill/>
        </p:spPr>
        <p:txBody>
          <a:bodyPr wrap="square">
            <a:spAutoFit/>
          </a:bodyPr>
          <a:lstStyle/>
          <a:p>
            <a:r>
              <a:rPr lang="en-US" sz="1800" b="1" i="0" u="none" strike="noStrike" baseline="0" dirty="0">
                <a:latin typeface="Frutiger-Bold"/>
              </a:rPr>
              <a:t>Figure 13.11 </a:t>
            </a:r>
            <a:r>
              <a:rPr lang="en-US" sz="1800" b="0" i="1" u="none" strike="noStrike" baseline="0" dirty="0">
                <a:latin typeface="Frutiger-Italic"/>
              </a:rPr>
              <a:t>Open addressing resolution</a:t>
            </a:r>
            <a:endParaRPr lang="en-US" dirty="0"/>
          </a:p>
        </p:txBody>
      </p:sp>
      <p:sp>
        <p:nvSpPr>
          <p:cNvPr id="11" name="TextBox 10">
            <a:extLst>
              <a:ext uri="{FF2B5EF4-FFF2-40B4-BE49-F238E27FC236}">
                <a16:creationId xmlns:a16="http://schemas.microsoft.com/office/drawing/2014/main" xmlns="" id="{18820028-FE63-474B-8313-E0BC2DA6855A}"/>
              </a:ext>
            </a:extLst>
          </p:cNvPr>
          <p:cNvSpPr txBox="1"/>
          <p:nvPr/>
        </p:nvSpPr>
        <p:spPr>
          <a:xfrm>
            <a:off x="2949606" y="6214506"/>
            <a:ext cx="6094520" cy="369332"/>
          </a:xfrm>
          <a:prstGeom prst="rect">
            <a:avLst/>
          </a:prstGeom>
          <a:noFill/>
        </p:spPr>
        <p:txBody>
          <a:bodyPr wrap="square">
            <a:spAutoFit/>
          </a:bodyPr>
          <a:lstStyle/>
          <a:p>
            <a:r>
              <a:rPr lang="en-US" sz="1800" b="1" i="0" u="none" strike="noStrike" baseline="0" dirty="0">
                <a:latin typeface="Frutiger-Bold"/>
              </a:rPr>
              <a:t>Figure 10.8 </a:t>
            </a:r>
            <a:r>
              <a:rPr lang="en-US" sz="1800" b="0" i="1" u="none" strike="noStrike" baseline="0" dirty="0">
                <a:latin typeface="Frutiger-Italic"/>
              </a:rPr>
              <a:t>Linked list resolution</a:t>
            </a:r>
            <a:endParaRPr lang="en-US" dirty="0"/>
          </a:p>
        </p:txBody>
      </p:sp>
    </p:spTree>
    <p:extLst>
      <p:ext uri="{BB962C8B-B14F-4D97-AF65-F5344CB8AC3E}">
        <p14:creationId xmlns:p14="http://schemas.microsoft.com/office/powerpoint/2010/main" val="75329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Text versus Binary</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58383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97AB53-37F0-4584-A9C3-B24E6213B558}"/>
              </a:ext>
            </a:extLst>
          </p:cNvPr>
          <p:cNvSpPr>
            <a:spLocks noGrp="1"/>
          </p:cNvSpPr>
          <p:nvPr>
            <p:ph type="title"/>
          </p:nvPr>
        </p:nvSpPr>
        <p:spPr/>
        <p:txBody>
          <a:bodyPr/>
          <a:lstStyle/>
          <a:p>
            <a:r>
              <a:rPr lang="en-US" dirty="0"/>
              <a:t>1. TEXT VERSUS BINARY</a:t>
            </a:r>
          </a:p>
        </p:txBody>
      </p:sp>
      <p:sp>
        <p:nvSpPr>
          <p:cNvPr id="3" name="Content Placeholder 2">
            <a:extLst>
              <a:ext uri="{FF2B5EF4-FFF2-40B4-BE49-F238E27FC236}">
                <a16:creationId xmlns:a16="http://schemas.microsoft.com/office/drawing/2014/main" xmlns="" id="{8F4CFA4D-0067-4BDA-86C0-07C9B5DEBECA}"/>
              </a:ext>
            </a:extLst>
          </p:cNvPr>
          <p:cNvSpPr>
            <a:spLocks noGrp="1"/>
          </p:cNvSpPr>
          <p:nvPr>
            <p:ph idx="1"/>
          </p:nvPr>
        </p:nvSpPr>
        <p:spPr>
          <a:xfrm>
            <a:off x="1104900" y="1600200"/>
            <a:ext cx="9982200" cy="1329431"/>
          </a:xfrm>
        </p:spPr>
        <p:txBody>
          <a:bodyPr/>
          <a:lstStyle/>
          <a:p>
            <a:pPr algn="just"/>
            <a:r>
              <a:rPr lang="en-US" dirty="0"/>
              <a:t>Two terms used to categorize files: text files and binary files. A file stored on a storage device is a sequence of bits that can be interpreted by an application program as a text file or a binary file, as shown in Figure 13.15.</a:t>
            </a:r>
          </a:p>
        </p:txBody>
      </p:sp>
      <p:pic>
        <p:nvPicPr>
          <p:cNvPr id="5" name="Picture 4">
            <a:extLst>
              <a:ext uri="{FF2B5EF4-FFF2-40B4-BE49-F238E27FC236}">
                <a16:creationId xmlns:a16="http://schemas.microsoft.com/office/drawing/2014/main" xmlns="" id="{2A04A4C9-78BE-407F-A41F-6CA0602F7B70}"/>
              </a:ext>
            </a:extLst>
          </p:cNvPr>
          <p:cNvPicPr>
            <a:picLocks noChangeAspect="1"/>
          </p:cNvPicPr>
          <p:nvPr/>
        </p:nvPicPr>
        <p:blipFill>
          <a:blip r:embed="rId3"/>
          <a:stretch>
            <a:fillRect/>
          </a:stretch>
        </p:blipFill>
        <p:spPr>
          <a:xfrm>
            <a:off x="2637961" y="2845339"/>
            <a:ext cx="6213076" cy="1393919"/>
          </a:xfrm>
          <a:prstGeom prst="rect">
            <a:avLst/>
          </a:prstGeom>
        </p:spPr>
      </p:pic>
      <p:sp>
        <p:nvSpPr>
          <p:cNvPr id="7" name="TextBox 6">
            <a:extLst>
              <a:ext uri="{FF2B5EF4-FFF2-40B4-BE49-F238E27FC236}">
                <a16:creationId xmlns:a16="http://schemas.microsoft.com/office/drawing/2014/main" xmlns="" id="{D5D661D2-4658-4B65-A1BF-3E0644D5CB3B}"/>
              </a:ext>
            </a:extLst>
          </p:cNvPr>
          <p:cNvSpPr txBox="1"/>
          <p:nvPr/>
        </p:nvSpPr>
        <p:spPr>
          <a:xfrm>
            <a:off x="3180425" y="4711368"/>
            <a:ext cx="6094520" cy="369332"/>
          </a:xfrm>
          <a:prstGeom prst="rect">
            <a:avLst/>
          </a:prstGeom>
          <a:noFill/>
        </p:spPr>
        <p:txBody>
          <a:bodyPr wrap="square">
            <a:spAutoFit/>
          </a:bodyPr>
          <a:lstStyle/>
          <a:p>
            <a:r>
              <a:rPr lang="en-US" sz="1800" b="1" i="0" u="none" strike="noStrike" baseline="0" dirty="0">
                <a:latin typeface="Frutiger-Bold"/>
              </a:rPr>
              <a:t>Figure 10.9 </a:t>
            </a:r>
            <a:r>
              <a:rPr lang="en-US" sz="1800" b="0" i="1" u="none" strike="noStrike" baseline="0" dirty="0">
                <a:latin typeface="Frutiger-Italic"/>
              </a:rPr>
              <a:t>Text and binary interpretations of a file</a:t>
            </a:r>
            <a:endParaRPr lang="en-US" dirty="0"/>
          </a:p>
        </p:txBody>
      </p:sp>
    </p:spTree>
    <p:extLst>
      <p:ext uri="{BB962C8B-B14F-4D97-AF65-F5344CB8AC3E}">
        <p14:creationId xmlns:p14="http://schemas.microsoft.com/office/powerpoint/2010/main" val="414867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33B7C6E-5D89-4A3C-B738-7AA74877AB69}"/>
              </a:ext>
            </a:extLst>
          </p:cNvPr>
          <p:cNvSpPr>
            <a:spLocks noGrp="1"/>
          </p:cNvSpPr>
          <p:nvPr>
            <p:ph type="title"/>
          </p:nvPr>
        </p:nvSpPr>
        <p:spPr/>
        <p:txBody>
          <a:bodyPr/>
          <a:lstStyle/>
          <a:p>
            <a:r>
              <a:rPr lang="en-US" dirty="0"/>
              <a:t>2. Text File</a:t>
            </a:r>
          </a:p>
        </p:txBody>
      </p:sp>
      <p:sp>
        <p:nvSpPr>
          <p:cNvPr id="3" name="Content Placeholder 2">
            <a:extLst>
              <a:ext uri="{FF2B5EF4-FFF2-40B4-BE49-F238E27FC236}">
                <a16:creationId xmlns:a16="http://schemas.microsoft.com/office/drawing/2014/main" xmlns="" id="{1F2F8F15-7A08-480F-BBDF-F47B33425E04}"/>
              </a:ext>
            </a:extLst>
          </p:cNvPr>
          <p:cNvSpPr>
            <a:spLocks noGrp="1"/>
          </p:cNvSpPr>
          <p:nvPr>
            <p:ph idx="1"/>
          </p:nvPr>
        </p:nvSpPr>
        <p:spPr>
          <a:xfrm>
            <a:off x="1104900" y="1600199"/>
            <a:ext cx="9982200" cy="1409331"/>
          </a:xfrm>
        </p:spPr>
        <p:txBody>
          <a:bodyPr>
            <a:normAutofit/>
          </a:bodyPr>
          <a:lstStyle/>
          <a:p>
            <a:pPr algn="just"/>
            <a:r>
              <a:rPr lang="en-US" b="0" i="0" u="none" strike="noStrike" baseline="0" dirty="0"/>
              <a:t>A </a:t>
            </a:r>
            <a:r>
              <a:rPr lang="en-US" b="1" i="0" u="none" strike="noStrike" baseline="0" dirty="0"/>
              <a:t>text file </a:t>
            </a:r>
            <a:r>
              <a:rPr lang="en-US" b="0" i="0" u="none" strike="noStrike" baseline="0" dirty="0"/>
              <a:t>is a file of characters. It cannot contain integers, floating-point numbers, or any other data structures in their internal memory format. To store these data types, they must be converted to their character equivalent formats.</a:t>
            </a:r>
            <a:endParaRPr lang="en-US" dirty="0"/>
          </a:p>
        </p:txBody>
      </p:sp>
      <p:pic>
        <p:nvPicPr>
          <p:cNvPr id="5" name="Picture 4">
            <a:extLst>
              <a:ext uri="{FF2B5EF4-FFF2-40B4-BE49-F238E27FC236}">
                <a16:creationId xmlns:a16="http://schemas.microsoft.com/office/drawing/2014/main" xmlns="" id="{1B95E820-265F-40C6-9ADF-B0C1DEA3972C}"/>
              </a:ext>
            </a:extLst>
          </p:cNvPr>
          <p:cNvPicPr>
            <a:picLocks noChangeAspect="1"/>
          </p:cNvPicPr>
          <p:nvPr/>
        </p:nvPicPr>
        <p:blipFill>
          <a:blip r:embed="rId2"/>
          <a:stretch>
            <a:fillRect/>
          </a:stretch>
        </p:blipFill>
        <p:spPr>
          <a:xfrm>
            <a:off x="3368289" y="2792167"/>
            <a:ext cx="5000198" cy="2898420"/>
          </a:xfrm>
          <a:prstGeom prst="rect">
            <a:avLst/>
          </a:prstGeom>
        </p:spPr>
      </p:pic>
      <p:sp>
        <p:nvSpPr>
          <p:cNvPr id="6" name="TextBox 5">
            <a:extLst>
              <a:ext uri="{FF2B5EF4-FFF2-40B4-BE49-F238E27FC236}">
                <a16:creationId xmlns:a16="http://schemas.microsoft.com/office/drawing/2014/main" xmlns="" id="{5720D948-3C30-4CFE-8BBA-7E5AAD82CE17}"/>
              </a:ext>
            </a:extLst>
          </p:cNvPr>
          <p:cNvSpPr txBox="1"/>
          <p:nvPr/>
        </p:nvSpPr>
        <p:spPr>
          <a:xfrm>
            <a:off x="4424732" y="5998630"/>
            <a:ext cx="2952612" cy="369332"/>
          </a:xfrm>
          <a:prstGeom prst="rect">
            <a:avLst/>
          </a:prstGeom>
          <a:noFill/>
        </p:spPr>
        <p:txBody>
          <a:bodyPr wrap="square">
            <a:spAutoFit/>
          </a:bodyPr>
          <a:lstStyle/>
          <a:p>
            <a:r>
              <a:rPr lang="en-US" sz="1800" b="1" i="0" u="none" strike="noStrike" baseline="0" dirty="0">
                <a:latin typeface="Frutiger-Bold"/>
              </a:rPr>
              <a:t>Figure 10.10 </a:t>
            </a:r>
            <a:r>
              <a:rPr lang="en-US" sz="1800" b="0" i="1" u="none" strike="noStrike" baseline="0" dirty="0">
                <a:latin typeface="Frutiger-Italic"/>
              </a:rPr>
              <a:t>Text file</a:t>
            </a:r>
            <a:endParaRPr lang="en-US" dirty="0"/>
          </a:p>
        </p:txBody>
      </p:sp>
    </p:spTree>
    <p:extLst>
      <p:ext uri="{BB962C8B-B14F-4D97-AF65-F5344CB8AC3E}">
        <p14:creationId xmlns:p14="http://schemas.microsoft.com/office/powerpoint/2010/main" val="2983307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73E4E2-DB1D-4689-A76B-C488D3110C3F}"/>
              </a:ext>
            </a:extLst>
          </p:cNvPr>
          <p:cNvSpPr>
            <a:spLocks noGrp="1"/>
          </p:cNvSpPr>
          <p:nvPr>
            <p:ph type="title"/>
          </p:nvPr>
        </p:nvSpPr>
        <p:spPr/>
        <p:txBody>
          <a:bodyPr/>
          <a:lstStyle/>
          <a:p>
            <a:r>
              <a:rPr lang="en-US" dirty="0"/>
              <a:t>3. Binary files</a:t>
            </a:r>
          </a:p>
        </p:txBody>
      </p:sp>
      <p:sp>
        <p:nvSpPr>
          <p:cNvPr id="3" name="Content Placeholder 2">
            <a:extLst>
              <a:ext uri="{FF2B5EF4-FFF2-40B4-BE49-F238E27FC236}">
                <a16:creationId xmlns:a16="http://schemas.microsoft.com/office/drawing/2014/main" xmlns="" id="{F9A16859-D525-4F44-8FE9-7ED2416DE9F6}"/>
              </a:ext>
            </a:extLst>
          </p:cNvPr>
          <p:cNvSpPr>
            <a:spLocks noGrp="1"/>
          </p:cNvSpPr>
          <p:nvPr>
            <p:ph idx="1"/>
          </p:nvPr>
        </p:nvSpPr>
        <p:spPr>
          <a:xfrm>
            <a:off x="1104900" y="1600200"/>
            <a:ext cx="9982200" cy="1222899"/>
          </a:xfrm>
        </p:spPr>
        <p:txBody>
          <a:bodyPr>
            <a:normAutofit/>
          </a:bodyPr>
          <a:lstStyle/>
          <a:p>
            <a:pPr algn="l"/>
            <a:r>
              <a:rPr lang="en-US" b="0" i="0" u="none" strike="noStrike" baseline="0" dirty="0"/>
              <a:t>A </a:t>
            </a:r>
            <a:r>
              <a:rPr lang="en-US" b="1" i="0" u="none" strike="noStrike" baseline="0" dirty="0"/>
              <a:t>binary file </a:t>
            </a:r>
            <a:r>
              <a:rPr lang="en-US" b="0" i="0" u="none" strike="noStrike" baseline="0" dirty="0"/>
              <a:t>is a collection of data stored in the internal format of the computer. In this definition, data can be an integer (including other data types represented as unsigned integers, such as image, audio, or video), a floating-point number, or any other structured data (except a file).</a:t>
            </a:r>
            <a:endParaRPr lang="en-US" dirty="0"/>
          </a:p>
        </p:txBody>
      </p:sp>
      <p:pic>
        <p:nvPicPr>
          <p:cNvPr id="5" name="Picture 4">
            <a:extLst>
              <a:ext uri="{FF2B5EF4-FFF2-40B4-BE49-F238E27FC236}">
                <a16:creationId xmlns:a16="http://schemas.microsoft.com/office/drawing/2014/main" xmlns="" id="{F6F07941-91E5-4DB2-8041-9467CC8A7999}"/>
              </a:ext>
            </a:extLst>
          </p:cNvPr>
          <p:cNvPicPr>
            <a:picLocks noChangeAspect="1"/>
          </p:cNvPicPr>
          <p:nvPr/>
        </p:nvPicPr>
        <p:blipFill>
          <a:blip r:embed="rId2"/>
          <a:stretch>
            <a:fillRect/>
          </a:stretch>
        </p:blipFill>
        <p:spPr>
          <a:xfrm>
            <a:off x="2503194" y="3077706"/>
            <a:ext cx="7184093" cy="2268661"/>
          </a:xfrm>
          <a:prstGeom prst="rect">
            <a:avLst/>
          </a:prstGeom>
        </p:spPr>
      </p:pic>
      <p:sp>
        <p:nvSpPr>
          <p:cNvPr id="6" name="TextBox 5">
            <a:extLst>
              <a:ext uri="{FF2B5EF4-FFF2-40B4-BE49-F238E27FC236}">
                <a16:creationId xmlns:a16="http://schemas.microsoft.com/office/drawing/2014/main" xmlns="" id="{7564A9DF-138D-4C55-B734-63ABE6BC13BF}"/>
              </a:ext>
            </a:extLst>
          </p:cNvPr>
          <p:cNvSpPr txBox="1"/>
          <p:nvPr/>
        </p:nvSpPr>
        <p:spPr>
          <a:xfrm>
            <a:off x="4698505" y="5600974"/>
            <a:ext cx="2971802" cy="369332"/>
          </a:xfrm>
          <a:prstGeom prst="rect">
            <a:avLst/>
          </a:prstGeom>
          <a:noFill/>
        </p:spPr>
        <p:txBody>
          <a:bodyPr wrap="square">
            <a:spAutoFit/>
          </a:bodyPr>
          <a:lstStyle/>
          <a:p>
            <a:r>
              <a:rPr lang="en-US" sz="1800" b="1" i="0" u="none" strike="noStrike" baseline="0" dirty="0">
                <a:latin typeface="Frutiger-Bold"/>
              </a:rPr>
              <a:t>Figure 10.11 </a:t>
            </a:r>
            <a:r>
              <a:rPr lang="en-US" i="1" dirty="0">
                <a:latin typeface="Frutiger-Italic"/>
              </a:rPr>
              <a:t>B</a:t>
            </a:r>
            <a:r>
              <a:rPr lang="en-US" sz="1800" b="0" i="1" u="none" strike="noStrike" baseline="0" dirty="0">
                <a:latin typeface="Frutiger-Italic"/>
              </a:rPr>
              <a:t>inary file</a:t>
            </a:r>
            <a:endParaRPr lang="en-US" dirty="0"/>
          </a:p>
        </p:txBody>
      </p:sp>
    </p:spTree>
    <p:extLst>
      <p:ext uri="{BB962C8B-B14F-4D97-AF65-F5344CB8AC3E}">
        <p14:creationId xmlns:p14="http://schemas.microsoft.com/office/powerpoint/2010/main" val="143739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97487D-3E8F-44B0-BD87-8B4336345CE0}"/>
              </a:ext>
            </a:extLst>
          </p:cNvPr>
          <p:cNvSpPr>
            <a:spLocks noGrp="1"/>
          </p:cNvSpPr>
          <p:nvPr>
            <p:ph type="title"/>
          </p:nvPr>
        </p:nvSpPr>
        <p:spPr/>
        <p:txBody>
          <a:bodyPr/>
          <a:lstStyle/>
          <a:p>
            <a:r>
              <a:rPr lang="en-US" dirty="0"/>
              <a:t>4. DIRECTORIES</a:t>
            </a:r>
          </a:p>
        </p:txBody>
      </p:sp>
      <p:sp>
        <p:nvSpPr>
          <p:cNvPr id="3" name="Content Placeholder 2">
            <a:extLst>
              <a:ext uri="{FF2B5EF4-FFF2-40B4-BE49-F238E27FC236}">
                <a16:creationId xmlns:a16="http://schemas.microsoft.com/office/drawing/2014/main" xmlns="" id="{1BC7039A-A4EB-41D4-AB1A-9D911D14CBDF}"/>
              </a:ext>
            </a:extLst>
          </p:cNvPr>
          <p:cNvSpPr>
            <a:spLocks noGrp="1"/>
          </p:cNvSpPr>
          <p:nvPr>
            <p:ph idx="1"/>
          </p:nvPr>
        </p:nvSpPr>
        <p:spPr>
          <a:xfrm>
            <a:off x="1104900" y="1600199"/>
            <a:ext cx="4887527" cy="4356717"/>
          </a:xfrm>
        </p:spPr>
        <p:txBody>
          <a:bodyPr>
            <a:normAutofit lnSpcReduction="10000"/>
          </a:bodyPr>
          <a:lstStyle/>
          <a:p>
            <a:pPr algn="just"/>
            <a:r>
              <a:rPr lang="en-US" b="1" dirty="0">
                <a:solidFill>
                  <a:srgbClr val="00B0F0"/>
                </a:solidFill>
              </a:rPr>
              <a:t>Directories</a:t>
            </a:r>
            <a:r>
              <a:rPr lang="en-US" dirty="0"/>
              <a:t> are provided by most operating systems for organizing files. A directory performs the same function as a folder in a filing cabinet. However, a directory in most operating systems is represented as a special type of file that holds information about other files. </a:t>
            </a:r>
          </a:p>
          <a:p>
            <a:pPr algn="just"/>
            <a:r>
              <a:rPr lang="en-US" dirty="0">
                <a:solidFill>
                  <a:srgbClr val="00B0F0"/>
                </a:solidFill>
              </a:rPr>
              <a:t>A </a:t>
            </a:r>
            <a:r>
              <a:rPr lang="en-US" b="1" dirty="0">
                <a:solidFill>
                  <a:srgbClr val="00B0F0"/>
                </a:solidFill>
              </a:rPr>
              <a:t>directory</a:t>
            </a:r>
            <a:r>
              <a:rPr lang="en-US" dirty="0"/>
              <a:t> not only serves as a kind of index that tells the operating system where files are located on an auxiliary storage device, but can also contain other information about the files it contains, such as who has access to each file, or the date when each file was created, accessed, or modified.</a:t>
            </a:r>
          </a:p>
        </p:txBody>
      </p:sp>
      <p:pic>
        <p:nvPicPr>
          <p:cNvPr id="5" name="Picture 4">
            <a:extLst>
              <a:ext uri="{FF2B5EF4-FFF2-40B4-BE49-F238E27FC236}">
                <a16:creationId xmlns:a16="http://schemas.microsoft.com/office/drawing/2014/main" xmlns="" id="{69623248-54DD-496E-9645-B76393A5238D}"/>
              </a:ext>
            </a:extLst>
          </p:cNvPr>
          <p:cNvPicPr>
            <a:picLocks noChangeAspect="1"/>
          </p:cNvPicPr>
          <p:nvPr/>
        </p:nvPicPr>
        <p:blipFill>
          <a:blip r:embed="rId2"/>
          <a:stretch>
            <a:fillRect/>
          </a:stretch>
        </p:blipFill>
        <p:spPr>
          <a:xfrm>
            <a:off x="6471822" y="1600200"/>
            <a:ext cx="4684126" cy="3262062"/>
          </a:xfrm>
          <a:prstGeom prst="rect">
            <a:avLst/>
          </a:prstGeom>
        </p:spPr>
      </p:pic>
      <p:sp>
        <p:nvSpPr>
          <p:cNvPr id="6" name="TextBox 5">
            <a:extLst>
              <a:ext uri="{FF2B5EF4-FFF2-40B4-BE49-F238E27FC236}">
                <a16:creationId xmlns:a16="http://schemas.microsoft.com/office/drawing/2014/main" xmlns="" id="{5EFE4975-D366-4A0A-A9C5-C8DF3FB7B366}"/>
              </a:ext>
            </a:extLst>
          </p:cNvPr>
          <p:cNvSpPr txBox="1"/>
          <p:nvPr/>
        </p:nvSpPr>
        <p:spPr>
          <a:xfrm>
            <a:off x="7225359" y="5257800"/>
            <a:ext cx="3930589" cy="369332"/>
          </a:xfrm>
          <a:prstGeom prst="rect">
            <a:avLst/>
          </a:prstGeom>
          <a:noFill/>
        </p:spPr>
        <p:txBody>
          <a:bodyPr wrap="square">
            <a:spAutoFit/>
          </a:bodyPr>
          <a:lstStyle/>
          <a:p>
            <a:r>
              <a:rPr lang="en-US" sz="1800" b="1" i="0" u="none" strike="noStrike" baseline="0" dirty="0">
                <a:latin typeface="Frutiger-Bold"/>
              </a:rPr>
              <a:t>Figure 10.12</a:t>
            </a:r>
            <a:r>
              <a:rPr lang="en-US" sz="1800" i="0" u="none" strike="noStrike" baseline="0" dirty="0">
                <a:latin typeface="Frutiger-Bold"/>
              </a:rPr>
              <a:t> </a:t>
            </a:r>
            <a:r>
              <a:rPr lang="en-US" dirty="0"/>
              <a:t>Directories in Window</a:t>
            </a:r>
          </a:p>
        </p:txBody>
      </p:sp>
    </p:spTree>
    <p:extLst>
      <p:ext uri="{BB962C8B-B14F-4D97-AF65-F5344CB8AC3E}">
        <p14:creationId xmlns:p14="http://schemas.microsoft.com/office/powerpoint/2010/main" val="192509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Content</a:t>
            </a:r>
          </a:p>
        </p:txBody>
      </p:sp>
      <p:sp>
        <p:nvSpPr>
          <p:cNvPr id="14" name="Content Placeholder 13"/>
          <p:cNvSpPr>
            <a:spLocks noGrp="1"/>
          </p:cNvSpPr>
          <p:nvPr>
            <p:ph idx="1"/>
          </p:nvPr>
        </p:nvSpPr>
        <p:spPr/>
        <p:txBody>
          <a:bodyPr/>
          <a:lstStyle/>
          <a:p>
            <a:r>
              <a:rPr lang="de-DE" dirty="0"/>
              <a:t>10.1 Text versus Binary</a:t>
            </a:r>
          </a:p>
          <a:p>
            <a:r>
              <a:rPr lang="de-DE" dirty="0"/>
              <a:t>10.2 Access methods</a:t>
            </a:r>
          </a:p>
        </p:txBody>
      </p:sp>
    </p:spTree>
    <p:extLst>
      <p:ext uri="{BB962C8B-B14F-4D97-AF65-F5344CB8AC3E}">
        <p14:creationId xmlns:p14="http://schemas.microsoft.com/office/powerpoint/2010/main" val="1654255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A05816-480F-4562-A0B0-67911686C9B4}"/>
              </a:ext>
            </a:extLst>
          </p:cNvPr>
          <p:cNvSpPr>
            <a:spLocks noGrp="1"/>
          </p:cNvSpPr>
          <p:nvPr>
            <p:ph type="title"/>
          </p:nvPr>
        </p:nvSpPr>
        <p:spPr/>
        <p:txBody>
          <a:bodyPr/>
          <a:lstStyle/>
          <a:p>
            <a:r>
              <a:rPr lang="en-US" b="1" dirty="0"/>
              <a:t>Objectives</a:t>
            </a:r>
          </a:p>
        </p:txBody>
      </p:sp>
      <p:sp>
        <p:nvSpPr>
          <p:cNvPr id="3" name="Content Placeholder 2">
            <a:extLst>
              <a:ext uri="{FF2B5EF4-FFF2-40B4-BE49-F238E27FC236}">
                <a16:creationId xmlns:a16="http://schemas.microsoft.com/office/drawing/2014/main" xmlns="" id="{AE2D34A0-3683-4DDE-9682-58E4F15C353A}"/>
              </a:ext>
            </a:extLst>
          </p:cNvPr>
          <p:cNvSpPr>
            <a:spLocks noGrp="1"/>
          </p:cNvSpPr>
          <p:nvPr>
            <p:ph idx="1"/>
          </p:nvPr>
        </p:nvSpPr>
        <p:spPr>
          <a:xfrm>
            <a:off x="1104899" y="1600200"/>
            <a:ext cx="10382805" cy="4572000"/>
          </a:xfrm>
        </p:spPr>
        <p:txBody>
          <a:bodyPr>
            <a:noAutofit/>
          </a:bodyPr>
          <a:lstStyle/>
          <a:p>
            <a:pPr marL="0" indent="0">
              <a:buNone/>
            </a:pPr>
            <a:r>
              <a:rPr lang="en-US" sz="1800" b="1" dirty="0">
                <a:solidFill>
                  <a:srgbClr val="FF0000"/>
                </a:solidFill>
              </a:rPr>
              <a:t>After studying this chapter, the student should be able to:</a:t>
            </a:r>
            <a:endParaRPr lang="en-US" sz="1800" b="0" i="0" u="none" strike="noStrike" baseline="0" dirty="0">
              <a:solidFill>
                <a:srgbClr val="000000"/>
              </a:solidFill>
              <a:latin typeface="Times New Roman" panose="02020603050405020304" pitchFamily="18" charset="0"/>
            </a:endParaRPr>
          </a:p>
          <a:p>
            <a:pPr algn="l"/>
            <a:r>
              <a:rPr lang="en-US" sz="1800" b="0" i="0" u="none" strike="noStrike" baseline="0" dirty="0">
                <a:latin typeface="BerlingLTStd-Roman"/>
              </a:rPr>
              <a:t>Define two categories of access methods: sequential access and random access.</a:t>
            </a:r>
          </a:p>
          <a:p>
            <a:pPr algn="l"/>
            <a:r>
              <a:rPr lang="en-US" sz="1800" b="0" i="0" u="none" strike="noStrike" baseline="0" dirty="0">
                <a:latin typeface="BerlingLTStd-Roman"/>
              </a:rPr>
              <a:t>Understand the structure of sequential files and how they are updated.</a:t>
            </a:r>
          </a:p>
          <a:p>
            <a:pPr algn="l"/>
            <a:r>
              <a:rPr lang="en-US" sz="1800" b="0" i="0" u="none" strike="noStrike" baseline="0" dirty="0">
                <a:latin typeface="BerlingLTStd-Roman"/>
              </a:rPr>
              <a:t>Understand the structure of indexed files and the relation between the index and the</a:t>
            </a:r>
          </a:p>
          <a:p>
            <a:pPr algn="l"/>
            <a:r>
              <a:rPr lang="en-US" sz="1800" b="0" i="0" u="none" strike="noStrike" baseline="0" dirty="0">
                <a:latin typeface="BerlingLTStd-Roman"/>
              </a:rPr>
              <a:t>data file.</a:t>
            </a:r>
          </a:p>
          <a:p>
            <a:pPr algn="l"/>
            <a:r>
              <a:rPr lang="en-US" sz="1800" b="0" i="0" u="none" strike="noStrike" baseline="0" dirty="0">
                <a:latin typeface="BerlingLTStd-Roman"/>
              </a:rPr>
              <a:t>Understand the idea behind hashed files and describe some hashing methods.</a:t>
            </a:r>
          </a:p>
          <a:p>
            <a:pPr algn="l"/>
            <a:r>
              <a:rPr lang="en-US" sz="1800" b="0" i="0" u="none" strike="noStrike" baseline="0" dirty="0">
                <a:latin typeface="BerlingLTStd-Roman"/>
              </a:rPr>
              <a:t>Describe address collisions and how they can be resolved.</a:t>
            </a:r>
          </a:p>
          <a:p>
            <a:pPr algn="l"/>
            <a:r>
              <a:rPr lang="en-US" sz="1800" b="0" i="0" u="none" strike="noStrike" baseline="0" dirty="0">
                <a:latin typeface="BerlingLTStd-Roman"/>
              </a:rPr>
              <a:t>Define directories and how they can be used to organize files.</a:t>
            </a:r>
          </a:p>
          <a:p>
            <a:pPr algn="l"/>
            <a:r>
              <a:rPr lang="en-US" sz="1800" b="0" i="0" u="none" strike="noStrike" baseline="0" dirty="0">
                <a:latin typeface="BerlingLTStd-Roman"/>
              </a:rPr>
              <a:t>Distinguish between text and binary files.</a:t>
            </a:r>
            <a:endParaRPr lang="en-US" sz="180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76731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 Access methods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63639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7878E3-BD5E-429B-885C-50E6A2D70F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xmlns="" id="{5D279687-0592-4A37-92FA-1A268A3743F6}"/>
              </a:ext>
            </a:extLst>
          </p:cNvPr>
          <p:cNvSpPr>
            <a:spLocks noGrp="1"/>
          </p:cNvSpPr>
          <p:nvPr>
            <p:ph idx="1"/>
          </p:nvPr>
        </p:nvSpPr>
        <p:spPr>
          <a:xfrm>
            <a:off x="1104900" y="1600200"/>
            <a:ext cx="9980682" cy="1480352"/>
          </a:xfrm>
        </p:spPr>
        <p:txBody>
          <a:bodyPr>
            <a:normAutofit/>
          </a:bodyPr>
          <a:lstStyle/>
          <a:p>
            <a:pPr algn="l"/>
            <a:r>
              <a:rPr lang="en-US" sz="1800" b="0" i="0" u="none" strike="noStrike" baseline="0" dirty="0">
                <a:latin typeface="BerlingLTStd-Roman"/>
              </a:rPr>
              <a:t>Files are stored on auxiliary or secondary storage devices. The two most common forms of secondary storage are disk and tape. Files in secondary storage can be both read from and written to. Files can also exist in forms that the computer can write to but not read. For example, the display of information on the system monitor is a form of file, as is data sent to a printer. In a general sense, the keyboard is also a file, although it cannot store data. </a:t>
            </a:r>
            <a:endParaRPr lang="en-US" altLang="en-US" sz="1800" b="1" dirty="0">
              <a:solidFill>
                <a:srgbClr val="00B0F0"/>
              </a:solidFill>
              <a:latin typeface="Times New Roman" panose="02020603050405020304" pitchFamily="18" charset="0"/>
            </a:endParaRPr>
          </a:p>
        </p:txBody>
      </p:sp>
      <p:pic>
        <p:nvPicPr>
          <p:cNvPr id="5" name="Picture 4">
            <a:extLst>
              <a:ext uri="{FF2B5EF4-FFF2-40B4-BE49-F238E27FC236}">
                <a16:creationId xmlns:a16="http://schemas.microsoft.com/office/drawing/2014/main" xmlns="" id="{101CA5BF-C79F-4DDC-9EF8-B1617A88E5FB}"/>
              </a:ext>
            </a:extLst>
          </p:cNvPr>
          <p:cNvPicPr>
            <a:picLocks noChangeAspect="1"/>
          </p:cNvPicPr>
          <p:nvPr/>
        </p:nvPicPr>
        <p:blipFill>
          <a:blip r:embed="rId2"/>
          <a:stretch>
            <a:fillRect/>
          </a:stretch>
        </p:blipFill>
        <p:spPr>
          <a:xfrm>
            <a:off x="3577867" y="3148965"/>
            <a:ext cx="4243360" cy="1775368"/>
          </a:xfrm>
          <a:prstGeom prst="rect">
            <a:avLst/>
          </a:prstGeom>
        </p:spPr>
      </p:pic>
      <p:sp>
        <p:nvSpPr>
          <p:cNvPr id="9" name="TextBox 8">
            <a:extLst>
              <a:ext uri="{FF2B5EF4-FFF2-40B4-BE49-F238E27FC236}">
                <a16:creationId xmlns:a16="http://schemas.microsoft.com/office/drawing/2014/main" xmlns="" id="{B10ACF48-7784-4423-9F78-2130D9ADDC8D}"/>
              </a:ext>
            </a:extLst>
          </p:cNvPr>
          <p:cNvSpPr txBox="1"/>
          <p:nvPr/>
        </p:nvSpPr>
        <p:spPr>
          <a:xfrm>
            <a:off x="3577867" y="5257800"/>
            <a:ext cx="6094520" cy="369332"/>
          </a:xfrm>
          <a:prstGeom prst="rect">
            <a:avLst/>
          </a:prstGeom>
          <a:noFill/>
        </p:spPr>
        <p:txBody>
          <a:bodyPr wrap="square">
            <a:spAutoFit/>
          </a:bodyPr>
          <a:lstStyle/>
          <a:p>
            <a:r>
              <a:rPr lang="en-US" sz="1800" b="1" i="0" u="none" strike="noStrike" baseline="0" dirty="0">
                <a:latin typeface="Frutiger-Bold"/>
              </a:rPr>
              <a:t>Figure 10.1 </a:t>
            </a:r>
            <a:r>
              <a:rPr lang="en-US" sz="1800" b="0" i="1" u="none" strike="noStrike" baseline="0" dirty="0">
                <a:latin typeface="Frutiger-Italic"/>
              </a:rPr>
              <a:t>A taxonomy of file structures</a:t>
            </a:r>
            <a:endParaRPr lang="en-US" dirty="0"/>
          </a:p>
        </p:txBody>
      </p:sp>
    </p:spTree>
    <p:extLst>
      <p:ext uri="{BB962C8B-B14F-4D97-AF65-F5344CB8AC3E}">
        <p14:creationId xmlns:p14="http://schemas.microsoft.com/office/powerpoint/2010/main" val="3946011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CD30AA-4521-4476-805F-5B8985CD9079}"/>
              </a:ext>
            </a:extLst>
          </p:cNvPr>
          <p:cNvSpPr>
            <a:spLocks noGrp="1"/>
          </p:cNvSpPr>
          <p:nvPr>
            <p:ph type="title"/>
          </p:nvPr>
        </p:nvSpPr>
        <p:spPr/>
        <p:txBody>
          <a:bodyPr/>
          <a:lstStyle/>
          <a:p>
            <a:r>
              <a:rPr lang="en-US" dirty="0"/>
              <a:t>2. SEQUENTIAL FILES</a:t>
            </a:r>
          </a:p>
        </p:txBody>
      </p:sp>
      <p:sp>
        <p:nvSpPr>
          <p:cNvPr id="3" name="Content Placeholder 2">
            <a:extLst>
              <a:ext uri="{FF2B5EF4-FFF2-40B4-BE49-F238E27FC236}">
                <a16:creationId xmlns:a16="http://schemas.microsoft.com/office/drawing/2014/main" xmlns="" id="{DF4F5325-75F7-4744-8474-C1D963E36907}"/>
              </a:ext>
            </a:extLst>
          </p:cNvPr>
          <p:cNvSpPr>
            <a:spLocks noGrp="1"/>
          </p:cNvSpPr>
          <p:nvPr>
            <p:ph idx="1"/>
          </p:nvPr>
        </p:nvSpPr>
        <p:spPr>
          <a:xfrm>
            <a:off x="1104900" y="1600200"/>
            <a:ext cx="9982200" cy="1285043"/>
          </a:xfrm>
        </p:spPr>
        <p:txBody>
          <a:bodyPr/>
          <a:lstStyle/>
          <a:p>
            <a:r>
              <a:rPr lang="en-US" dirty="0"/>
              <a:t>A sequential file is one in which records can only be accessed one after another from beginning to end. Figure 13.2 shows the layout of a sequential file. Records are stored one after another in auxiliary storage, such as tape or disk, and there is an EOF (end-of-file) marker after the last record.</a:t>
            </a:r>
          </a:p>
        </p:txBody>
      </p:sp>
      <p:sp>
        <p:nvSpPr>
          <p:cNvPr id="5" name="TextBox 4">
            <a:extLst>
              <a:ext uri="{FF2B5EF4-FFF2-40B4-BE49-F238E27FC236}">
                <a16:creationId xmlns:a16="http://schemas.microsoft.com/office/drawing/2014/main" xmlns="" id="{215BE5D5-BD75-4804-9AB1-4845271201F6}"/>
              </a:ext>
            </a:extLst>
          </p:cNvPr>
          <p:cNvSpPr txBox="1"/>
          <p:nvPr/>
        </p:nvSpPr>
        <p:spPr>
          <a:xfrm>
            <a:off x="3792985" y="4630159"/>
            <a:ext cx="3326906" cy="369332"/>
          </a:xfrm>
          <a:prstGeom prst="rect">
            <a:avLst/>
          </a:prstGeom>
          <a:noFill/>
        </p:spPr>
        <p:txBody>
          <a:bodyPr wrap="square">
            <a:spAutoFit/>
          </a:bodyPr>
          <a:lstStyle/>
          <a:p>
            <a:r>
              <a:rPr lang="en-US" sz="1800" b="1" i="0" u="none" strike="noStrike" baseline="0" dirty="0">
                <a:latin typeface="Frutiger-Bold"/>
              </a:rPr>
              <a:t>Figure 10.2 </a:t>
            </a:r>
            <a:r>
              <a:rPr lang="en-US" sz="1800" b="0" i="1" u="none" strike="noStrike" baseline="0" dirty="0">
                <a:latin typeface="Frutiger-Italic"/>
              </a:rPr>
              <a:t>A sequential file</a:t>
            </a:r>
            <a:endParaRPr lang="en-US" dirty="0"/>
          </a:p>
        </p:txBody>
      </p:sp>
      <p:pic>
        <p:nvPicPr>
          <p:cNvPr id="7" name="Picture 6">
            <a:extLst>
              <a:ext uri="{FF2B5EF4-FFF2-40B4-BE49-F238E27FC236}">
                <a16:creationId xmlns:a16="http://schemas.microsoft.com/office/drawing/2014/main" xmlns="" id="{5ACD47CB-8F65-424A-972A-40679C78E147}"/>
              </a:ext>
            </a:extLst>
          </p:cNvPr>
          <p:cNvPicPr>
            <a:picLocks noChangeAspect="1"/>
          </p:cNvPicPr>
          <p:nvPr/>
        </p:nvPicPr>
        <p:blipFill>
          <a:blip r:embed="rId2"/>
          <a:stretch>
            <a:fillRect/>
          </a:stretch>
        </p:blipFill>
        <p:spPr>
          <a:xfrm>
            <a:off x="3142862" y="3027443"/>
            <a:ext cx="4942338" cy="1189450"/>
          </a:xfrm>
          <a:prstGeom prst="rect">
            <a:avLst/>
          </a:prstGeom>
        </p:spPr>
      </p:pic>
    </p:spTree>
    <p:extLst>
      <p:ext uri="{BB962C8B-B14F-4D97-AF65-F5344CB8AC3E}">
        <p14:creationId xmlns:p14="http://schemas.microsoft.com/office/powerpoint/2010/main" val="18330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FC330F-6DAD-4096-B9E2-866F7975F58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xmlns="" id="{6BC895FC-AA6B-41BE-BB3B-18499F892409}"/>
              </a:ext>
            </a:extLst>
          </p:cNvPr>
          <p:cNvSpPr>
            <a:spLocks noGrp="1"/>
          </p:cNvSpPr>
          <p:nvPr>
            <p:ph idx="1"/>
          </p:nvPr>
        </p:nvSpPr>
        <p:spPr>
          <a:xfrm>
            <a:off x="1104900" y="1600201"/>
            <a:ext cx="9982200" cy="1187388"/>
          </a:xfrm>
        </p:spPr>
        <p:txBody>
          <a:bodyPr>
            <a:normAutofit/>
          </a:bodyPr>
          <a:lstStyle/>
          <a:p>
            <a:r>
              <a:rPr lang="en-US" dirty="0"/>
              <a:t>Algorithm 10.1 shows how records in a sequential file are processed. We process the records one by one. After the operating system processes the last record, the EOF is detected and the loop is exited.</a:t>
            </a:r>
          </a:p>
        </p:txBody>
      </p:sp>
      <p:pic>
        <p:nvPicPr>
          <p:cNvPr id="5" name="Picture 4">
            <a:extLst>
              <a:ext uri="{FF2B5EF4-FFF2-40B4-BE49-F238E27FC236}">
                <a16:creationId xmlns:a16="http://schemas.microsoft.com/office/drawing/2014/main" xmlns="" id="{27E7B6BA-7C8D-40BD-992A-D471633F3898}"/>
              </a:ext>
            </a:extLst>
          </p:cNvPr>
          <p:cNvPicPr>
            <a:picLocks noChangeAspect="1"/>
          </p:cNvPicPr>
          <p:nvPr/>
        </p:nvPicPr>
        <p:blipFill>
          <a:blip r:embed="rId2"/>
          <a:stretch>
            <a:fillRect/>
          </a:stretch>
        </p:blipFill>
        <p:spPr>
          <a:xfrm>
            <a:off x="3262682" y="2787589"/>
            <a:ext cx="5505319" cy="2900307"/>
          </a:xfrm>
          <a:prstGeom prst="rect">
            <a:avLst/>
          </a:prstGeom>
        </p:spPr>
      </p:pic>
      <p:sp>
        <p:nvSpPr>
          <p:cNvPr id="7" name="TextBox 6">
            <a:extLst>
              <a:ext uri="{FF2B5EF4-FFF2-40B4-BE49-F238E27FC236}">
                <a16:creationId xmlns:a16="http://schemas.microsoft.com/office/drawing/2014/main" xmlns="" id="{8DF76517-76D0-4A9E-87A8-26697CF7BCAC}"/>
              </a:ext>
            </a:extLst>
          </p:cNvPr>
          <p:cNvSpPr txBox="1"/>
          <p:nvPr/>
        </p:nvSpPr>
        <p:spPr>
          <a:xfrm>
            <a:off x="2443578" y="6046562"/>
            <a:ext cx="6718178" cy="369332"/>
          </a:xfrm>
          <a:prstGeom prst="rect">
            <a:avLst/>
          </a:prstGeom>
          <a:noFill/>
        </p:spPr>
        <p:txBody>
          <a:bodyPr wrap="square">
            <a:spAutoFit/>
          </a:bodyPr>
          <a:lstStyle/>
          <a:p>
            <a:r>
              <a:rPr lang="en-US" sz="1800" b="1" i="0" u="none" strike="noStrike" baseline="0" dirty="0">
                <a:latin typeface="Frutiger-Bold"/>
              </a:rPr>
              <a:t>Algorithm 10.1 </a:t>
            </a:r>
            <a:r>
              <a:rPr lang="en-US" sz="1800" b="0" i="0" u="none" strike="noStrike" baseline="0" dirty="0">
                <a:latin typeface="Frutiger-Roman"/>
              </a:rPr>
              <a:t>Pseudocode for processing records in a sequential file</a:t>
            </a:r>
            <a:endParaRPr lang="en-US" dirty="0"/>
          </a:p>
        </p:txBody>
      </p:sp>
    </p:spTree>
    <p:extLst>
      <p:ext uri="{BB962C8B-B14F-4D97-AF65-F5344CB8AC3E}">
        <p14:creationId xmlns:p14="http://schemas.microsoft.com/office/powerpoint/2010/main" val="264491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D6DEDE-5C18-4082-8955-AAD1598AB2F3}"/>
              </a:ext>
            </a:extLst>
          </p:cNvPr>
          <p:cNvSpPr>
            <a:spLocks noGrp="1"/>
          </p:cNvSpPr>
          <p:nvPr>
            <p:ph type="title"/>
          </p:nvPr>
        </p:nvSpPr>
        <p:spPr/>
        <p:txBody>
          <a:bodyPr/>
          <a:lstStyle/>
          <a:p>
            <a:r>
              <a:rPr lang="en-US" dirty="0"/>
              <a:t>3. INDEXED FILES</a:t>
            </a:r>
          </a:p>
        </p:txBody>
      </p:sp>
      <p:sp>
        <p:nvSpPr>
          <p:cNvPr id="3" name="Content Placeholder 2">
            <a:extLst>
              <a:ext uri="{FF2B5EF4-FFF2-40B4-BE49-F238E27FC236}">
                <a16:creationId xmlns:a16="http://schemas.microsoft.com/office/drawing/2014/main" xmlns="" id="{A3D12BDC-24F9-4200-8728-99EED8DAA09F}"/>
              </a:ext>
            </a:extLst>
          </p:cNvPr>
          <p:cNvSpPr>
            <a:spLocks noGrp="1"/>
          </p:cNvSpPr>
          <p:nvPr>
            <p:ph idx="1"/>
          </p:nvPr>
        </p:nvSpPr>
        <p:spPr>
          <a:xfrm>
            <a:off x="1104900" y="1600200"/>
            <a:ext cx="9982200" cy="2119544"/>
          </a:xfrm>
        </p:spPr>
        <p:txBody>
          <a:bodyPr/>
          <a:lstStyle/>
          <a:p>
            <a:r>
              <a:rPr lang="en-US" dirty="0"/>
              <a:t>To access a record in a </a:t>
            </a:r>
            <a:r>
              <a:rPr lang="en-US" dirty="0" err="1"/>
              <a:t>f﻿ile</a:t>
            </a:r>
            <a:r>
              <a:rPr lang="en-US" dirty="0"/>
              <a:t> randomly, we need to know the address of the record. For example, suppose a customer wants to check their bank account. Neither the customer nor the teller knows the address of the customer’s record. The customer can only give the teller their account number (key). Here, an indexed file can relate the account number (key) to the record address (Figure 13.5).</a:t>
            </a:r>
          </a:p>
        </p:txBody>
      </p:sp>
      <p:pic>
        <p:nvPicPr>
          <p:cNvPr id="5" name="Picture 4">
            <a:extLst>
              <a:ext uri="{FF2B5EF4-FFF2-40B4-BE49-F238E27FC236}">
                <a16:creationId xmlns:a16="http://schemas.microsoft.com/office/drawing/2014/main" xmlns="" id="{528E6580-5057-4D41-9C57-36CB62F98F1B}"/>
              </a:ext>
            </a:extLst>
          </p:cNvPr>
          <p:cNvPicPr>
            <a:picLocks noChangeAspect="1"/>
          </p:cNvPicPr>
          <p:nvPr/>
        </p:nvPicPr>
        <p:blipFill>
          <a:blip r:embed="rId2"/>
          <a:stretch>
            <a:fillRect/>
          </a:stretch>
        </p:blipFill>
        <p:spPr>
          <a:xfrm>
            <a:off x="1296682" y="3328709"/>
            <a:ext cx="4509116" cy="2184324"/>
          </a:xfrm>
          <a:prstGeom prst="rect">
            <a:avLst/>
          </a:prstGeom>
        </p:spPr>
      </p:pic>
      <p:pic>
        <p:nvPicPr>
          <p:cNvPr id="7" name="Picture 6">
            <a:extLst>
              <a:ext uri="{FF2B5EF4-FFF2-40B4-BE49-F238E27FC236}">
                <a16:creationId xmlns:a16="http://schemas.microsoft.com/office/drawing/2014/main" xmlns="" id="{67B179E3-ED8B-438B-8E58-B28B02655500}"/>
              </a:ext>
            </a:extLst>
          </p:cNvPr>
          <p:cNvPicPr>
            <a:picLocks noChangeAspect="1"/>
          </p:cNvPicPr>
          <p:nvPr/>
        </p:nvPicPr>
        <p:blipFill>
          <a:blip r:embed="rId3"/>
          <a:stretch>
            <a:fillRect/>
          </a:stretch>
        </p:blipFill>
        <p:spPr>
          <a:xfrm>
            <a:off x="6448911" y="3328709"/>
            <a:ext cx="4636671" cy="2898345"/>
          </a:xfrm>
          <a:prstGeom prst="rect">
            <a:avLst/>
          </a:prstGeom>
        </p:spPr>
      </p:pic>
      <p:sp>
        <p:nvSpPr>
          <p:cNvPr id="9" name="TextBox 8">
            <a:extLst>
              <a:ext uri="{FF2B5EF4-FFF2-40B4-BE49-F238E27FC236}">
                <a16:creationId xmlns:a16="http://schemas.microsoft.com/office/drawing/2014/main" xmlns="" id="{F387FA8E-1DFF-4532-A538-600AC1B6D3D1}"/>
              </a:ext>
            </a:extLst>
          </p:cNvPr>
          <p:cNvSpPr txBox="1"/>
          <p:nvPr/>
        </p:nvSpPr>
        <p:spPr>
          <a:xfrm>
            <a:off x="1296682" y="6288780"/>
            <a:ext cx="4358394"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.3 </a:t>
            </a:r>
            <a:r>
              <a:rPr lang="en-US" sz="1800" b="0" i="1" u="none" strike="noStrike" baseline="0" dirty="0">
                <a:latin typeface="Frutiger-Italic"/>
              </a:rPr>
              <a:t>Mapping in an indexed file</a:t>
            </a:r>
            <a:endParaRPr lang="en-US" dirty="0"/>
          </a:p>
        </p:txBody>
      </p:sp>
      <p:sp>
        <p:nvSpPr>
          <p:cNvPr id="11" name="TextBox 10">
            <a:extLst>
              <a:ext uri="{FF2B5EF4-FFF2-40B4-BE49-F238E27FC236}">
                <a16:creationId xmlns:a16="http://schemas.microsoft.com/office/drawing/2014/main" xmlns="" id="{3C83DD7D-B339-4C60-B87D-D426D16F20DC}"/>
              </a:ext>
            </a:extLst>
          </p:cNvPr>
          <p:cNvSpPr txBox="1"/>
          <p:nvPr/>
        </p:nvSpPr>
        <p:spPr>
          <a:xfrm>
            <a:off x="6550956" y="6288780"/>
            <a:ext cx="4534626" cy="369332"/>
          </a:xfrm>
          <a:prstGeom prst="rect">
            <a:avLst/>
          </a:prstGeom>
          <a:noFill/>
        </p:spPr>
        <p:txBody>
          <a:bodyPr wrap="square">
            <a:spAutoFit/>
          </a:bodyPr>
          <a:lstStyle/>
          <a:p>
            <a:r>
              <a:rPr lang="en-US" sz="1800" b="1" i="0" u="none" strike="noStrike" baseline="0" dirty="0">
                <a:latin typeface="Frutiger-Bold"/>
              </a:rPr>
              <a:t>Figure 10.4 </a:t>
            </a:r>
            <a:r>
              <a:rPr lang="en-US" sz="1800" b="0" i="1" u="none" strike="noStrike" baseline="0" dirty="0">
                <a:latin typeface="Frutiger-Italic"/>
              </a:rPr>
              <a:t>Logical view of an indexed file</a:t>
            </a:r>
            <a:endParaRPr lang="en-US" dirty="0"/>
          </a:p>
        </p:txBody>
      </p:sp>
    </p:spTree>
    <p:extLst>
      <p:ext uri="{BB962C8B-B14F-4D97-AF65-F5344CB8AC3E}">
        <p14:creationId xmlns:p14="http://schemas.microsoft.com/office/powerpoint/2010/main" val="222747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0EB2E7-9AA3-4C49-A9C2-5007BE0410DF}"/>
              </a:ext>
            </a:extLst>
          </p:cNvPr>
          <p:cNvSpPr>
            <a:spLocks noGrp="1"/>
          </p:cNvSpPr>
          <p:nvPr>
            <p:ph type="title"/>
          </p:nvPr>
        </p:nvSpPr>
        <p:spPr/>
        <p:txBody>
          <a:bodyPr/>
          <a:lstStyle/>
          <a:p>
            <a:r>
              <a:rPr lang="en-US" dirty="0"/>
              <a:t>4. HASHED FILES</a:t>
            </a:r>
          </a:p>
        </p:txBody>
      </p:sp>
      <p:sp>
        <p:nvSpPr>
          <p:cNvPr id="3" name="Content Placeholder 2">
            <a:extLst>
              <a:ext uri="{FF2B5EF4-FFF2-40B4-BE49-F238E27FC236}">
                <a16:creationId xmlns:a16="http://schemas.microsoft.com/office/drawing/2014/main" xmlns="" id="{3BF92B52-65DF-452F-B3F9-E30ECA6F38AE}"/>
              </a:ext>
            </a:extLst>
          </p:cNvPr>
          <p:cNvSpPr>
            <a:spLocks noGrp="1"/>
          </p:cNvSpPr>
          <p:nvPr>
            <p:ph idx="1"/>
          </p:nvPr>
        </p:nvSpPr>
        <p:spPr>
          <a:xfrm>
            <a:off x="1104900" y="1600200"/>
            <a:ext cx="9982200" cy="1382697"/>
          </a:xfrm>
        </p:spPr>
        <p:txBody>
          <a:bodyPr/>
          <a:lstStyle/>
          <a:p>
            <a:pPr algn="just"/>
            <a:r>
              <a:rPr lang="en-US" dirty="0"/>
              <a:t>In an indexed file, the index maps the key to the address. A hashed file uses a mathematical function to accomplish this mapping. The user gives the key, the function maps the key to the address and passes it to the operating system, and the record is retrieved (Figure 10.5).</a:t>
            </a:r>
          </a:p>
        </p:txBody>
      </p:sp>
      <p:pic>
        <p:nvPicPr>
          <p:cNvPr id="5" name="Picture 4">
            <a:extLst>
              <a:ext uri="{FF2B5EF4-FFF2-40B4-BE49-F238E27FC236}">
                <a16:creationId xmlns:a16="http://schemas.microsoft.com/office/drawing/2014/main" xmlns="" id="{95379065-8D91-4437-9388-9418E2240580}"/>
              </a:ext>
            </a:extLst>
          </p:cNvPr>
          <p:cNvPicPr>
            <a:picLocks noChangeAspect="1"/>
          </p:cNvPicPr>
          <p:nvPr/>
        </p:nvPicPr>
        <p:blipFill>
          <a:blip r:embed="rId2"/>
          <a:stretch>
            <a:fillRect/>
          </a:stretch>
        </p:blipFill>
        <p:spPr>
          <a:xfrm>
            <a:off x="2778804" y="3080735"/>
            <a:ext cx="6367864" cy="1837493"/>
          </a:xfrm>
          <a:prstGeom prst="rect">
            <a:avLst/>
          </a:prstGeom>
        </p:spPr>
      </p:pic>
      <p:sp>
        <p:nvSpPr>
          <p:cNvPr id="7" name="TextBox 6">
            <a:extLst>
              <a:ext uri="{FF2B5EF4-FFF2-40B4-BE49-F238E27FC236}">
                <a16:creationId xmlns:a16="http://schemas.microsoft.com/office/drawing/2014/main" xmlns="" id="{F2C44F8A-BC2E-4000-852F-9B6E89C59415}"/>
              </a:ext>
            </a:extLst>
          </p:cNvPr>
          <p:cNvSpPr txBox="1"/>
          <p:nvPr/>
        </p:nvSpPr>
        <p:spPr>
          <a:xfrm>
            <a:off x="4183602" y="5257800"/>
            <a:ext cx="4117019" cy="369332"/>
          </a:xfrm>
          <a:prstGeom prst="rect">
            <a:avLst/>
          </a:prstGeom>
          <a:noFill/>
        </p:spPr>
        <p:txBody>
          <a:bodyPr wrap="square">
            <a:spAutoFit/>
          </a:bodyPr>
          <a:lstStyle/>
          <a:p>
            <a:r>
              <a:rPr lang="en-US" sz="1800" b="1" i="0" u="none" strike="noStrike" baseline="0" dirty="0">
                <a:latin typeface="Frutiger-Bold"/>
              </a:rPr>
              <a:t>Figure </a:t>
            </a:r>
            <a:r>
              <a:rPr lang="en-US" b="1" dirty="0">
                <a:latin typeface="Frutiger-Bold"/>
              </a:rPr>
              <a:t>10</a:t>
            </a:r>
            <a:r>
              <a:rPr lang="en-US" sz="1800" b="1" i="0" u="none" strike="noStrike" baseline="0" dirty="0">
                <a:latin typeface="Frutiger-Bold"/>
              </a:rPr>
              <a:t>.5 </a:t>
            </a:r>
            <a:r>
              <a:rPr lang="en-US" sz="1800" b="0" i="1" u="none" strike="noStrike" baseline="0" dirty="0">
                <a:latin typeface="Frutiger-Italic"/>
              </a:rPr>
              <a:t>Mapping in a hashed file</a:t>
            </a:r>
            <a:endParaRPr lang="en-US" dirty="0"/>
          </a:p>
        </p:txBody>
      </p:sp>
    </p:spTree>
    <p:extLst>
      <p:ext uri="{BB962C8B-B14F-4D97-AF65-F5344CB8AC3E}">
        <p14:creationId xmlns:p14="http://schemas.microsoft.com/office/powerpoint/2010/main" val="354456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cademic Literature 16x9">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3431380.potx" id="{B573BD99-E105-4D2A-964B-B901A176567A}" vid="{B1D363B9-18DE-4874-9E2B-FD69B5C6548D}"/>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purl.org/dc/elements/1.1/"/>
    <ds:schemaRef ds:uri="http://schemas.microsoft.com/office/2006/metadata/properties"/>
    <ds:schemaRef ds:uri="4873beb7-5857-4685-be1f-d57550cc96cc"/>
    <ds:schemaRef ds:uri="http://schemas.openxmlformats.org/package/2006/metadata/core-properties"/>
    <ds:schemaRef ds:uri="http://purl.org/dc/term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Academic presentation, pinstripe and ribbon design (widescreen)</Template>
  <TotalTime>8902</TotalTime>
  <Words>1037</Words>
  <Application>Microsoft Office PowerPoint</Application>
  <PresentationFormat>Widescreen</PresentationFormat>
  <Paragraphs>65</Paragraphs>
  <Slides>17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vt:i4>
      </vt:variant>
    </vt:vector>
  </HeadingPairs>
  <TitlesOfParts>
    <vt:vector size="30" baseType="lpstr">
      <vt:lpstr>Arial</vt:lpstr>
      <vt:lpstr>BerlingLTStd-Bold</vt:lpstr>
      <vt:lpstr>BerlingLTStd-Italic</vt:lpstr>
      <vt:lpstr>BerlingLTStd-Roman</vt:lpstr>
      <vt:lpstr>Euphemia</vt:lpstr>
      <vt:lpstr>Frutiger-Bold</vt:lpstr>
      <vt:lpstr>Frutiger-BoldItalic</vt:lpstr>
      <vt:lpstr>Frutiger-Italic</vt:lpstr>
      <vt:lpstr>Frutiger-Roman</vt:lpstr>
      <vt:lpstr>Plantagenet Cherokee</vt:lpstr>
      <vt:lpstr>Times New Roman</vt:lpstr>
      <vt:lpstr>Wingdings</vt:lpstr>
      <vt:lpstr>Academic Literature 16x9</vt:lpstr>
      <vt:lpstr>10. File structure</vt:lpstr>
      <vt:lpstr>Content</vt:lpstr>
      <vt:lpstr>Objectives</vt:lpstr>
      <vt:lpstr>1 - Access methods</vt:lpstr>
      <vt:lpstr>1. Introduction</vt:lpstr>
      <vt:lpstr>2. SEQUENTIAL FILES</vt:lpstr>
      <vt:lpstr>Example</vt:lpstr>
      <vt:lpstr>3. INDEXED FILES</vt:lpstr>
      <vt:lpstr>4. HASHED FILES</vt:lpstr>
      <vt:lpstr>Hashing methods</vt:lpstr>
      <vt:lpstr>Hashing methods (cont)</vt:lpstr>
      <vt:lpstr>5. Collision resolution</vt:lpstr>
      <vt:lpstr>2- Text versus Binary</vt:lpstr>
      <vt:lpstr>1. TEXT VERSUS BINARY</vt:lpstr>
      <vt:lpstr>2. Text File</vt:lpstr>
      <vt:lpstr>3. Binary files</vt:lpstr>
      <vt:lpstr>4. DIRECTORIES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With Picture Layout</dc:title>
  <dc:creator>Pham Ngoc Ha (FU HN)</dc:creator>
  <cp:lastModifiedBy>TuanMT</cp:lastModifiedBy>
  <cp:revision>598</cp:revision>
  <dcterms:created xsi:type="dcterms:W3CDTF">2021-08-24T09:33:39Z</dcterms:created>
  <dcterms:modified xsi:type="dcterms:W3CDTF">2023-10-11T04:05:42Z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