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9"/>
  </p:notesMasterIdLst>
  <p:handoutMasterIdLst>
    <p:handoutMasterId r:id="rId60"/>
  </p:handoutMasterIdLst>
  <p:sldIdLst>
    <p:sldId id="256" r:id="rId5"/>
    <p:sldId id="257" r:id="rId6"/>
    <p:sldId id="269" r:id="rId7"/>
    <p:sldId id="275" r:id="rId8"/>
    <p:sldId id="270" r:id="rId9"/>
    <p:sldId id="307" r:id="rId10"/>
    <p:sldId id="308" r:id="rId11"/>
    <p:sldId id="279" r:id="rId12"/>
    <p:sldId id="309" r:id="rId13"/>
    <p:sldId id="310" r:id="rId14"/>
    <p:sldId id="318" r:id="rId15"/>
    <p:sldId id="319" r:id="rId16"/>
    <p:sldId id="320" r:id="rId17"/>
    <p:sldId id="321" r:id="rId18"/>
    <p:sldId id="322" r:id="rId19"/>
    <p:sldId id="323" r:id="rId20"/>
    <p:sldId id="324" r:id="rId21"/>
    <p:sldId id="325" r:id="rId22"/>
    <p:sldId id="280" r:id="rId23"/>
    <p:sldId id="311" r:id="rId24"/>
    <p:sldId id="316" r:id="rId25"/>
    <p:sldId id="317" r:id="rId26"/>
    <p:sldId id="326" r:id="rId27"/>
    <p:sldId id="327" r:id="rId28"/>
    <p:sldId id="328" r:id="rId29"/>
    <p:sldId id="329" r:id="rId30"/>
    <p:sldId id="330" r:id="rId31"/>
    <p:sldId id="331" r:id="rId32"/>
    <p:sldId id="332" r:id="rId33"/>
    <p:sldId id="333" r:id="rId34"/>
    <p:sldId id="334" r:id="rId35"/>
    <p:sldId id="357"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 id="355" r:id="rId57"/>
    <p:sldId id="35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528"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5/6/2022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5/6/2022</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32</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5/6/2022</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5/6/2022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5/6/2022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3.1 Data storage</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5" name="Picture 4" descr="logo - Trường Đại học FPT">
            <a:extLst>
              <a:ext uri="{FF2B5EF4-FFF2-40B4-BE49-F238E27FC236}">
                <a16:creationId xmlns:a16="http://schemas.microsoft.com/office/drawing/2014/main" id="{0A72C55C-21D8-F94F-9331-910A5BB89C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10" y="3886200"/>
            <a:ext cx="4462686" cy="143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A95C-3CCD-4FEA-BCE4-7B812EECE704}"/>
              </a:ext>
            </a:extLst>
          </p:cNvPr>
          <p:cNvSpPr>
            <a:spLocks noGrp="1"/>
          </p:cNvSpPr>
          <p:nvPr>
            <p:ph type="title"/>
          </p:nvPr>
        </p:nvSpPr>
        <p:spPr/>
        <p:txBody>
          <a:bodyPr/>
          <a:lstStyle/>
          <a:p>
            <a:r>
              <a:rPr lang="en-US" dirty="0"/>
              <a:t>2. Storing Integers</a:t>
            </a:r>
          </a:p>
        </p:txBody>
      </p:sp>
      <p:sp>
        <p:nvSpPr>
          <p:cNvPr id="3" name="Content Placeholder 2">
            <a:extLst>
              <a:ext uri="{FF2B5EF4-FFF2-40B4-BE49-F238E27FC236}">
                <a16:creationId xmlns:a16="http://schemas.microsoft.com/office/drawing/2014/main" id="{9038191C-C31B-458A-A463-B07B579C9DAB}"/>
              </a:ext>
            </a:extLst>
          </p:cNvPr>
          <p:cNvSpPr>
            <a:spLocks noGrp="1"/>
          </p:cNvSpPr>
          <p:nvPr>
            <p:ph idx="1"/>
          </p:nvPr>
        </p:nvSpPr>
        <p:spPr>
          <a:xfrm>
            <a:off x="1104900" y="1600200"/>
            <a:ext cx="9982200" cy="2821790"/>
          </a:xfrm>
        </p:spPr>
        <p:txBody>
          <a:bodyPr>
            <a:noAutofit/>
          </a:bodyPr>
          <a:lstStyle/>
          <a:p>
            <a:r>
              <a:rPr lang="en-US" b="0" i="0" u="none" strike="noStrike" baseline="0" dirty="0">
                <a:solidFill>
                  <a:srgbClr val="000000"/>
                </a:solidFill>
              </a:rPr>
              <a:t>Integers are whole numbers (numbers without a fractional part). </a:t>
            </a:r>
          </a:p>
          <a:p>
            <a:r>
              <a:rPr lang="en-US" b="0" i="0" u="none" strike="noStrike" baseline="0" dirty="0">
                <a:solidFill>
                  <a:srgbClr val="000000"/>
                </a:solidFill>
              </a:rPr>
              <a:t>For example, </a:t>
            </a:r>
            <a:r>
              <a:rPr lang="en-US" b="1" i="0" u="none" strike="noStrike" baseline="0" dirty="0">
                <a:solidFill>
                  <a:srgbClr val="000000"/>
                </a:solidFill>
              </a:rPr>
              <a:t>134 and −125 are integers</a:t>
            </a:r>
            <a:r>
              <a:rPr lang="en-US" b="0" i="0" u="none" strike="noStrike" baseline="0" dirty="0">
                <a:solidFill>
                  <a:srgbClr val="000000"/>
                </a:solidFill>
              </a:rPr>
              <a:t>, whereas 134.23 and −0.235 are not. </a:t>
            </a:r>
          </a:p>
          <a:p>
            <a:r>
              <a:rPr lang="en-US" b="0" i="0" u="none" strike="noStrike" baseline="0" dirty="0">
                <a:solidFill>
                  <a:srgbClr val="000000"/>
                </a:solidFill>
              </a:rPr>
              <a:t>An integer can be thought of as a number in which the position of the decimal point is fixed: the decimal point is to the right of the least significant (rightmost) bit. </a:t>
            </a:r>
          </a:p>
          <a:p>
            <a:r>
              <a:rPr lang="en-US" b="0" i="0" u="none" strike="noStrike" baseline="0" dirty="0">
                <a:solidFill>
                  <a:srgbClr val="000000"/>
                </a:solidFill>
              </a:rPr>
              <a:t>For this reason, </a:t>
            </a:r>
            <a:r>
              <a:rPr lang="en-US" b="1" i="0" u="none" strike="noStrike" baseline="0" dirty="0">
                <a:solidFill>
                  <a:srgbClr val="000000"/>
                </a:solidFill>
              </a:rPr>
              <a:t>fixed-point representation is used to store an integer</a:t>
            </a:r>
            <a:r>
              <a:rPr lang="en-US" b="0" i="0" u="none" strike="noStrike" baseline="0" dirty="0">
                <a:solidFill>
                  <a:srgbClr val="000000"/>
                </a:solidFill>
              </a:rPr>
              <a:t>, as shown below. </a:t>
            </a:r>
            <a:endParaRPr lang="en-US" dirty="0"/>
          </a:p>
        </p:txBody>
      </p:sp>
      <p:pic>
        <p:nvPicPr>
          <p:cNvPr id="5" name="Picture 4">
            <a:extLst>
              <a:ext uri="{FF2B5EF4-FFF2-40B4-BE49-F238E27FC236}">
                <a16:creationId xmlns:a16="http://schemas.microsoft.com/office/drawing/2014/main" id="{0F2C4B89-AA02-465B-9652-284B84F685BB}"/>
              </a:ext>
            </a:extLst>
          </p:cNvPr>
          <p:cNvPicPr>
            <a:picLocks noChangeAspect="1"/>
          </p:cNvPicPr>
          <p:nvPr/>
        </p:nvPicPr>
        <p:blipFill>
          <a:blip r:embed="rId2"/>
          <a:stretch>
            <a:fillRect/>
          </a:stretch>
        </p:blipFill>
        <p:spPr>
          <a:xfrm>
            <a:off x="2069771" y="4759342"/>
            <a:ext cx="8050939" cy="1369602"/>
          </a:xfrm>
          <a:prstGeom prst="rect">
            <a:avLst/>
          </a:prstGeom>
        </p:spPr>
      </p:pic>
    </p:spTree>
    <p:extLst>
      <p:ext uri="{BB962C8B-B14F-4D97-AF65-F5344CB8AC3E}">
        <p14:creationId xmlns:p14="http://schemas.microsoft.com/office/powerpoint/2010/main" val="216602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7C3A-85D4-400A-81B0-7B180816051B}"/>
              </a:ext>
            </a:extLst>
          </p:cNvPr>
          <p:cNvSpPr>
            <a:spLocks noGrp="1"/>
          </p:cNvSpPr>
          <p:nvPr>
            <p:ph type="title"/>
          </p:nvPr>
        </p:nvSpPr>
        <p:spPr/>
        <p:txBody>
          <a:bodyPr/>
          <a:lstStyle/>
          <a:p>
            <a:r>
              <a:rPr lang="en-US" dirty="0"/>
              <a:t>Unsigned Representation</a:t>
            </a:r>
          </a:p>
        </p:txBody>
      </p:sp>
      <p:sp>
        <p:nvSpPr>
          <p:cNvPr id="3" name="Content Placeholder 2">
            <a:extLst>
              <a:ext uri="{FF2B5EF4-FFF2-40B4-BE49-F238E27FC236}">
                <a16:creationId xmlns:a16="http://schemas.microsoft.com/office/drawing/2014/main" id="{0F0EBC02-8FD5-47CA-A2FA-8FDF34DB8C26}"/>
              </a:ext>
            </a:extLst>
          </p:cNvPr>
          <p:cNvSpPr>
            <a:spLocks noGrp="1"/>
          </p:cNvSpPr>
          <p:nvPr>
            <p:ph idx="1"/>
          </p:nvPr>
        </p:nvSpPr>
        <p:spPr>
          <a:xfrm>
            <a:off x="1104900" y="1600200"/>
            <a:ext cx="9982200" cy="4196917"/>
          </a:xfrm>
        </p:spPr>
        <p:txBody>
          <a:bodyPr>
            <a:normAutofit lnSpcReduction="10000"/>
          </a:bodyPr>
          <a:lstStyle/>
          <a:p>
            <a:pPr marL="0" indent="0">
              <a:buNone/>
            </a:pPr>
            <a:r>
              <a:rPr lang="en-US" b="0" i="0" u="none" strike="noStrike" baseline="0" dirty="0">
                <a:solidFill>
                  <a:srgbClr val="000000"/>
                </a:solidFill>
              </a:rPr>
              <a:t>An </a:t>
            </a:r>
            <a:r>
              <a:rPr lang="en-US" b="1" i="0" u="none" strike="noStrike" baseline="0" dirty="0">
                <a:solidFill>
                  <a:srgbClr val="FF0000"/>
                </a:solidFill>
              </a:rPr>
              <a:t>unsigned integer </a:t>
            </a:r>
            <a:r>
              <a:rPr lang="en-US" b="0" i="0" u="none" strike="noStrike" baseline="0" dirty="0">
                <a:solidFill>
                  <a:srgbClr val="000000"/>
                </a:solidFill>
              </a:rPr>
              <a:t>is an integer that can never be negative and can take only 0 or positive values. Its range is between 0 and positive infinity. An input device stores an unsigned integer using the following steps: </a:t>
            </a:r>
          </a:p>
          <a:p>
            <a:r>
              <a:rPr lang="en-US" b="0" i="0" u="none" strike="noStrike" baseline="0" dirty="0">
                <a:solidFill>
                  <a:srgbClr val="000000"/>
                </a:solidFill>
              </a:rPr>
              <a:t>1. The integer is changed to binary. </a:t>
            </a:r>
          </a:p>
          <a:p>
            <a:r>
              <a:rPr lang="en-US" b="1" i="0" u="none" strike="noStrike" baseline="0" dirty="0">
                <a:solidFill>
                  <a:srgbClr val="000000"/>
                </a:solidFill>
              </a:rPr>
              <a:t>2. </a:t>
            </a:r>
            <a:r>
              <a:rPr lang="en-US" b="1" i="0" u="none" strike="noStrike" baseline="0" dirty="0">
                <a:solidFill>
                  <a:srgbClr val="FF0000"/>
                </a:solidFill>
              </a:rPr>
              <a:t>If the number of bits is less than </a:t>
            </a:r>
            <a:r>
              <a:rPr lang="en-US" b="1" i="1" u="none" strike="noStrike" baseline="0" dirty="0">
                <a:solidFill>
                  <a:srgbClr val="FF0000"/>
                </a:solidFill>
              </a:rPr>
              <a:t>n</a:t>
            </a:r>
            <a:r>
              <a:rPr lang="en-US" b="1" i="0" u="none" strike="noStrike" baseline="0" dirty="0">
                <a:solidFill>
                  <a:srgbClr val="FF0000"/>
                </a:solidFill>
              </a:rPr>
              <a:t>, 0s are added to the left</a:t>
            </a:r>
          </a:p>
          <a:p>
            <a:pPr marL="0" indent="0">
              <a:buNone/>
            </a:pPr>
            <a:r>
              <a:rPr lang="en-US" b="1" i="0" u="none" strike="noStrike" baseline="0" dirty="0">
                <a:solidFill>
                  <a:srgbClr val="000000"/>
                </a:solidFill>
              </a:rPr>
              <a:t>Example 3.1 Store 7 in an 8-bit </a:t>
            </a:r>
            <a:r>
              <a:rPr lang="en-US" b="0" i="0" u="none" strike="noStrike" baseline="0" dirty="0">
                <a:solidFill>
                  <a:srgbClr val="000000"/>
                </a:solidFill>
              </a:rPr>
              <a:t>memory location using unsigned representation. </a:t>
            </a:r>
          </a:p>
          <a:p>
            <a:pPr marL="0" indent="0">
              <a:buNone/>
            </a:pPr>
            <a:r>
              <a:rPr lang="en-US" b="1" i="0" u="none" strike="noStrike" baseline="0" dirty="0">
                <a:solidFill>
                  <a:srgbClr val="000000"/>
                </a:solidFill>
              </a:rPr>
              <a:t>Solution </a:t>
            </a:r>
            <a:endParaRPr lang="en-US" b="0" i="0" u="none" strike="noStrike" baseline="0" dirty="0">
              <a:solidFill>
                <a:srgbClr val="000000"/>
              </a:solidFill>
            </a:endParaRPr>
          </a:p>
          <a:p>
            <a:r>
              <a:rPr lang="en-US" b="0" i="0" u="none" strike="noStrike" baseline="0" dirty="0">
                <a:solidFill>
                  <a:srgbClr val="000000"/>
                </a:solidFill>
              </a:rPr>
              <a:t>First change the integer to binary, (111)2. </a:t>
            </a:r>
          </a:p>
          <a:p>
            <a:r>
              <a:rPr lang="en-US" b="0" i="0" u="none" strike="noStrike" baseline="0" dirty="0">
                <a:solidFill>
                  <a:srgbClr val="000000"/>
                </a:solidFill>
              </a:rPr>
              <a:t>Add five 0s to make a total of eight bits, (00000111)2. The integer is stored in the memory location.</a:t>
            </a:r>
          </a:p>
          <a:p>
            <a:endParaRPr lang="en-US" dirty="0"/>
          </a:p>
        </p:txBody>
      </p:sp>
      <p:pic>
        <p:nvPicPr>
          <p:cNvPr id="7" name="Picture 6">
            <a:extLst>
              <a:ext uri="{FF2B5EF4-FFF2-40B4-BE49-F238E27FC236}">
                <a16:creationId xmlns:a16="http://schemas.microsoft.com/office/drawing/2014/main" id="{4F31B7A5-4A79-48B7-A6CB-C506C6D2E33F}"/>
              </a:ext>
            </a:extLst>
          </p:cNvPr>
          <p:cNvPicPr>
            <a:picLocks noChangeAspect="1"/>
          </p:cNvPicPr>
          <p:nvPr/>
        </p:nvPicPr>
        <p:blipFill>
          <a:blip r:embed="rId2"/>
          <a:stretch>
            <a:fillRect/>
          </a:stretch>
        </p:blipFill>
        <p:spPr>
          <a:xfrm>
            <a:off x="2357825" y="5521551"/>
            <a:ext cx="7474831" cy="1056064"/>
          </a:xfrm>
          <a:prstGeom prst="rect">
            <a:avLst/>
          </a:prstGeom>
        </p:spPr>
      </p:pic>
    </p:spTree>
    <p:extLst>
      <p:ext uri="{BB962C8B-B14F-4D97-AF65-F5344CB8AC3E}">
        <p14:creationId xmlns:p14="http://schemas.microsoft.com/office/powerpoint/2010/main" val="387222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7676-21E2-4F8F-8648-D556376671B5}"/>
              </a:ext>
            </a:extLst>
          </p:cNvPr>
          <p:cNvSpPr>
            <a:spLocks noGrp="1"/>
          </p:cNvSpPr>
          <p:nvPr>
            <p:ph type="title"/>
          </p:nvPr>
        </p:nvSpPr>
        <p:spPr/>
        <p:txBody>
          <a:bodyPr/>
          <a:lstStyle/>
          <a:p>
            <a:r>
              <a:rPr lang="en-US" dirty="0"/>
              <a:t>Overflow in unsigned integers</a:t>
            </a:r>
          </a:p>
        </p:txBody>
      </p:sp>
      <p:sp>
        <p:nvSpPr>
          <p:cNvPr id="3" name="Content Placeholder 2">
            <a:extLst>
              <a:ext uri="{FF2B5EF4-FFF2-40B4-BE49-F238E27FC236}">
                <a16:creationId xmlns:a16="http://schemas.microsoft.com/office/drawing/2014/main" id="{D29D48A0-5193-4207-BB58-E62343BA36E0}"/>
              </a:ext>
            </a:extLst>
          </p:cNvPr>
          <p:cNvSpPr>
            <a:spLocks noGrp="1"/>
          </p:cNvSpPr>
          <p:nvPr>
            <p:ph idx="1"/>
          </p:nvPr>
        </p:nvSpPr>
        <p:spPr>
          <a:xfrm>
            <a:off x="1104900" y="1600200"/>
            <a:ext cx="9982200" cy="1009835"/>
          </a:xfrm>
        </p:spPr>
        <p:txBody>
          <a:bodyPr>
            <a:normAutofit/>
          </a:bodyPr>
          <a:lstStyle/>
          <a:p>
            <a:r>
              <a:rPr lang="en-US" b="0" i="0" u="none" strike="noStrike" baseline="0" dirty="0">
                <a:solidFill>
                  <a:srgbClr val="000000"/>
                </a:solidFill>
              </a:rPr>
              <a:t>What happens if we try to store an integer that is larger than 24 − 1 = 15 in a memory location that can only hold four bits. </a:t>
            </a:r>
            <a:endParaRPr lang="en-US" dirty="0"/>
          </a:p>
        </p:txBody>
      </p:sp>
      <p:pic>
        <p:nvPicPr>
          <p:cNvPr id="5" name="Picture 4">
            <a:extLst>
              <a:ext uri="{FF2B5EF4-FFF2-40B4-BE49-F238E27FC236}">
                <a16:creationId xmlns:a16="http://schemas.microsoft.com/office/drawing/2014/main" id="{72FAF3D0-775C-4E37-BAE8-46123EDDA8E9}"/>
              </a:ext>
            </a:extLst>
          </p:cNvPr>
          <p:cNvPicPr>
            <a:picLocks noChangeAspect="1"/>
          </p:cNvPicPr>
          <p:nvPr/>
        </p:nvPicPr>
        <p:blipFill>
          <a:blip r:embed="rId2"/>
          <a:stretch>
            <a:fillRect/>
          </a:stretch>
        </p:blipFill>
        <p:spPr>
          <a:xfrm>
            <a:off x="3044809" y="2476870"/>
            <a:ext cx="5547190" cy="3790765"/>
          </a:xfrm>
          <a:prstGeom prst="rect">
            <a:avLst/>
          </a:prstGeom>
        </p:spPr>
      </p:pic>
    </p:spTree>
    <p:extLst>
      <p:ext uri="{BB962C8B-B14F-4D97-AF65-F5344CB8AC3E}">
        <p14:creationId xmlns:p14="http://schemas.microsoft.com/office/powerpoint/2010/main" val="55327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973E-F417-4F1C-84C9-E4DFF0A5BBEF}"/>
              </a:ext>
            </a:extLst>
          </p:cNvPr>
          <p:cNvSpPr>
            <a:spLocks noGrp="1"/>
          </p:cNvSpPr>
          <p:nvPr>
            <p:ph type="title"/>
          </p:nvPr>
        </p:nvSpPr>
        <p:spPr/>
        <p:txBody>
          <a:bodyPr/>
          <a:lstStyle/>
          <a:p>
            <a:r>
              <a:rPr lang="en-US" dirty="0"/>
              <a:t>Sign-and-Magnitude Representation</a:t>
            </a:r>
          </a:p>
        </p:txBody>
      </p:sp>
      <p:sp>
        <p:nvSpPr>
          <p:cNvPr id="3" name="Content Placeholder 2">
            <a:extLst>
              <a:ext uri="{FF2B5EF4-FFF2-40B4-BE49-F238E27FC236}">
                <a16:creationId xmlns:a16="http://schemas.microsoft.com/office/drawing/2014/main" id="{040FE236-7C03-4686-90A0-88B43B231CA0}"/>
              </a:ext>
            </a:extLst>
          </p:cNvPr>
          <p:cNvSpPr>
            <a:spLocks noGrp="1"/>
          </p:cNvSpPr>
          <p:nvPr>
            <p:ph idx="1"/>
          </p:nvPr>
        </p:nvSpPr>
        <p:spPr>
          <a:xfrm>
            <a:off x="1104900" y="1600200"/>
            <a:ext cx="9982200" cy="1240654"/>
          </a:xfrm>
        </p:spPr>
        <p:txBody>
          <a:bodyPr/>
          <a:lstStyle/>
          <a:p>
            <a:r>
              <a:rPr lang="en-US" sz="1800" b="0" i="0" u="none" strike="noStrike" baseline="0" dirty="0">
                <a:solidFill>
                  <a:srgbClr val="000000"/>
                </a:solidFill>
                <a:latin typeface="Times New Roman" panose="02020603050405020304" pitchFamily="18" charset="0"/>
              </a:rPr>
              <a:t>In this method, the available range for </a:t>
            </a:r>
            <a:r>
              <a:rPr lang="en-US" sz="1800" b="1" i="0" u="none" strike="noStrike" baseline="0" dirty="0">
                <a:solidFill>
                  <a:srgbClr val="000000"/>
                </a:solidFill>
                <a:latin typeface="Times New Roman" panose="02020603050405020304" pitchFamily="18" charset="0"/>
              </a:rPr>
              <a:t>unsigned integers (0 to 2</a:t>
            </a:r>
            <a:r>
              <a:rPr lang="en-US" sz="1800" b="1" i="1" u="none" strike="noStrike" baseline="0" dirty="0">
                <a:solidFill>
                  <a:srgbClr val="000000"/>
                </a:solidFill>
                <a:latin typeface="Times New Roman" panose="02020603050405020304" pitchFamily="18" charset="0"/>
              </a:rPr>
              <a:t>n</a:t>
            </a:r>
            <a:r>
              <a:rPr lang="en-US" sz="1800" b="1" i="0" u="none" strike="noStrike" baseline="0" dirty="0">
                <a:solidFill>
                  <a:srgbClr val="000000"/>
                </a:solidFill>
                <a:latin typeface="Times New Roman" panose="02020603050405020304" pitchFamily="18" charset="0"/>
              </a:rPr>
              <a:t>−1) </a:t>
            </a:r>
            <a:r>
              <a:rPr lang="en-US" sz="1800" b="0" i="0" u="none" strike="noStrike" baseline="0" dirty="0">
                <a:solidFill>
                  <a:srgbClr val="000000"/>
                </a:solidFill>
                <a:latin typeface="Times New Roman" panose="02020603050405020304" pitchFamily="18" charset="0"/>
              </a:rPr>
              <a:t>is divided into two equal sub-ranges. </a:t>
            </a:r>
            <a:r>
              <a:rPr lang="en-US" sz="1800" b="1" i="0" u="none" strike="noStrike" baseline="0" dirty="0">
                <a:solidFill>
                  <a:srgbClr val="000000"/>
                </a:solidFill>
                <a:latin typeface="Times New Roman" panose="02020603050405020304" pitchFamily="18" charset="0"/>
              </a:rPr>
              <a:t>The first half represents positive integers</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the second half, negative integers</a:t>
            </a:r>
            <a:r>
              <a:rPr lang="en-US" sz="1800" b="0" i="0" u="none" strike="noStrike" baseline="0" dirty="0">
                <a:solidFill>
                  <a:srgbClr val="000000"/>
                </a:solidFill>
                <a:latin typeface="Times New Roman" panose="02020603050405020304" pitchFamily="18" charset="0"/>
              </a:rPr>
              <a:t>.</a:t>
            </a:r>
          </a:p>
          <a:p>
            <a:r>
              <a:rPr lang="en-US" sz="1800" b="0" i="0" u="none" strike="noStrike" baseline="0" dirty="0">
                <a:solidFill>
                  <a:srgbClr val="000000"/>
                </a:solidFill>
                <a:latin typeface="Times New Roman" panose="02020603050405020304" pitchFamily="18" charset="0"/>
              </a:rPr>
              <a:t> Noted that there are </a:t>
            </a:r>
            <a:r>
              <a:rPr lang="en-US" sz="1800" b="1" i="0" u="none" strike="noStrike" baseline="0" dirty="0">
                <a:solidFill>
                  <a:srgbClr val="000000"/>
                </a:solidFill>
                <a:latin typeface="Times New Roman" panose="02020603050405020304" pitchFamily="18" charset="0"/>
              </a:rPr>
              <a:t>two different representations for zero</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8D635DB0-91F8-40EC-913B-C06F61F1505F}"/>
              </a:ext>
            </a:extLst>
          </p:cNvPr>
          <p:cNvPicPr>
            <a:picLocks noChangeAspect="1"/>
          </p:cNvPicPr>
          <p:nvPr/>
        </p:nvPicPr>
        <p:blipFill>
          <a:blip r:embed="rId2"/>
          <a:stretch>
            <a:fillRect/>
          </a:stretch>
        </p:blipFill>
        <p:spPr>
          <a:xfrm>
            <a:off x="1683519" y="2740148"/>
            <a:ext cx="8623943" cy="3261155"/>
          </a:xfrm>
          <a:prstGeom prst="rect">
            <a:avLst/>
          </a:prstGeom>
        </p:spPr>
      </p:pic>
    </p:spTree>
    <p:extLst>
      <p:ext uri="{BB962C8B-B14F-4D97-AF65-F5344CB8AC3E}">
        <p14:creationId xmlns:p14="http://schemas.microsoft.com/office/powerpoint/2010/main" val="184207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83F78-02A0-459C-BD52-0A3004B7EF0A}"/>
              </a:ext>
            </a:extLst>
          </p:cNvPr>
          <p:cNvSpPr>
            <a:spLocks noGrp="1"/>
          </p:cNvSpPr>
          <p:nvPr>
            <p:ph type="title"/>
          </p:nvPr>
        </p:nvSpPr>
        <p:spPr/>
        <p:txBody>
          <a:bodyPr/>
          <a:lstStyle/>
          <a:p>
            <a:r>
              <a:rPr lang="en-US" dirty="0"/>
              <a:t>Overflow in sign-and-magnitude representation</a:t>
            </a:r>
          </a:p>
        </p:txBody>
      </p:sp>
      <p:sp>
        <p:nvSpPr>
          <p:cNvPr id="3" name="Content Placeholder 2">
            <a:extLst>
              <a:ext uri="{FF2B5EF4-FFF2-40B4-BE49-F238E27FC236}">
                <a16:creationId xmlns:a16="http://schemas.microsoft.com/office/drawing/2014/main" id="{6938FBC8-B546-4BED-B1A1-1C871EC177C1}"/>
              </a:ext>
            </a:extLst>
          </p:cNvPr>
          <p:cNvSpPr>
            <a:spLocks noGrp="1"/>
          </p:cNvSpPr>
          <p:nvPr>
            <p:ph idx="1"/>
          </p:nvPr>
        </p:nvSpPr>
        <p:spPr>
          <a:xfrm>
            <a:off x="1104900" y="1600200"/>
            <a:ext cx="9982200" cy="1096962"/>
          </a:xfrm>
        </p:spPr>
        <p:txBody>
          <a:bodyPr/>
          <a:lstStyle/>
          <a:p>
            <a:r>
              <a:rPr lang="en-US" sz="1800" b="0" i="0" u="none" strike="noStrike" baseline="0" dirty="0">
                <a:solidFill>
                  <a:srgbClr val="000000"/>
                </a:solidFill>
                <a:latin typeface="Times New Roman" panose="02020603050405020304" pitchFamily="18" charset="0"/>
              </a:rPr>
              <a:t>Both </a:t>
            </a:r>
            <a:r>
              <a:rPr lang="en-US" sz="1800" b="1" i="0" u="none" strike="noStrike" baseline="0" dirty="0">
                <a:solidFill>
                  <a:srgbClr val="000000"/>
                </a:solidFill>
                <a:latin typeface="Times New Roman" panose="02020603050405020304" pitchFamily="18" charset="0"/>
              </a:rPr>
              <a:t>positive and negative overflow </a:t>
            </a:r>
            <a:r>
              <a:rPr lang="en-US" sz="1800" b="0" i="0" u="none" strike="noStrike" baseline="0" dirty="0">
                <a:solidFill>
                  <a:srgbClr val="000000"/>
                </a:solidFill>
                <a:latin typeface="Times New Roman" panose="02020603050405020304" pitchFamily="18" charset="0"/>
              </a:rPr>
              <a:t>when storing an integer in sign-and-magnitude representation using a 4-bit memory location. </a:t>
            </a:r>
            <a:endParaRPr lang="en-US" dirty="0"/>
          </a:p>
        </p:txBody>
      </p:sp>
      <p:pic>
        <p:nvPicPr>
          <p:cNvPr id="5" name="Picture 4">
            <a:extLst>
              <a:ext uri="{FF2B5EF4-FFF2-40B4-BE49-F238E27FC236}">
                <a16:creationId xmlns:a16="http://schemas.microsoft.com/office/drawing/2014/main" id="{A6B5324C-813E-4862-AFC6-704EA4497380}"/>
              </a:ext>
            </a:extLst>
          </p:cNvPr>
          <p:cNvPicPr>
            <a:picLocks noChangeAspect="1"/>
          </p:cNvPicPr>
          <p:nvPr/>
        </p:nvPicPr>
        <p:blipFill>
          <a:blip r:embed="rId2"/>
          <a:stretch>
            <a:fillRect/>
          </a:stretch>
        </p:blipFill>
        <p:spPr>
          <a:xfrm>
            <a:off x="2632207" y="2320802"/>
            <a:ext cx="6456812" cy="3866934"/>
          </a:xfrm>
          <a:prstGeom prst="rect">
            <a:avLst/>
          </a:prstGeom>
        </p:spPr>
      </p:pic>
    </p:spTree>
    <p:extLst>
      <p:ext uri="{BB962C8B-B14F-4D97-AF65-F5344CB8AC3E}">
        <p14:creationId xmlns:p14="http://schemas.microsoft.com/office/powerpoint/2010/main" val="213950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6412-DF41-44BA-A308-0946AED70CF8}"/>
              </a:ext>
            </a:extLst>
          </p:cNvPr>
          <p:cNvSpPr>
            <a:spLocks noGrp="1"/>
          </p:cNvSpPr>
          <p:nvPr>
            <p:ph type="title"/>
          </p:nvPr>
        </p:nvSpPr>
        <p:spPr/>
        <p:txBody>
          <a:bodyPr/>
          <a:lstStyle/>
          <a:p>
            <a:r>
              <a:rPr lang="en-US" dirty="0"/>
              <a:t>Two’s Complementing</a:t>
            </a:r>
          </a:p>
        </p:txBody>
      </p:sp>
      <p:sp>
        <p:nvSpPr>
          <p:cNvPr id="3" name="Content Placeholder 2">
            <a:extLst>
              <a:ext uri="{FF2B5EF4-FFF2-40B4-BE49-F238E27FC236}">
                <a16:creationId xmlns:a16="http://schemas.microsoft.com/office/drawing/2014/main" id="{8B754C5C-48DD-4C87-9B33-75C27E93B947}"/>
              </a:ext>
            </a:extLst>
          </p:cNvPr>
          <p:cNvSpPr>
            <a:spLocks noGrp="1"/>
          </p:cNvSpPr>
          <p:nvPr>
            <p:ph idx="1"/>
          </p:nvPr>
        </p:nvSpPr>
        <p:spPr>
          <a:xfrm>
            <a:off x="1104900" y="1600200"/>
            <a:ext cx="9982200" cy="2052962"/>
          </a:xfrm>
        </p:spPr>
        <p:txBody>
          <a:bodyPr>
            <a:normAutofit/>
          </a:bodyPr>
          <a:lstStyle/>
          <a:p>
            <a:r>
              <a:rPr lang="en-US" b="0" i="0" u="none" strike="noStrike" baseline="0" dirty="0">
                <a:solidFill>
                  <a:srgbClr val="000000"/>
                </a:solidFill>
              </a:rPr>
              <a:t>The second operation is called </a:t>
            </a:r>
            <a:r>
              <a:rPr lang="en-US" b="1" i="1" u="none" strike="noStrike" baseline="0" dirty="0">
                <a:solidFill>
                  <a:srgbClr val="FF0000"/>
                </a:solidFill>
              </a:rPr>
              <a:t>two’s complementing </a:t>
            </a:r>
            <a:r>
              <a:rPr lang="en-US" b="0" i="0" u="none" strike="noStrike" baseline="0" dirty="0">
                <a:solidFill>
                  <a:srgbClr val="000000"/>
                </a:solidFill>
              </a:rPr>
              <a:t>or taking the two’s complement of an integer in binary. This operation is done in two steps. </a:t>
            </a:r>
          </a:p>
          <a:p>
            <a:r>
              <a:rPr lang="en-US" b="1" i="0" u="none" strike="noStrike" baseline="0" dirty="0">
                <a:solidFill>
                  <a:srgbClr val="FF0000"/>
                </a:solidFill>
              </a:rPr>
              <a:t>First, we copy bits from the right until a 1 is copied; then, we flip the rest of the bits. </a:t>
            </a:r>
          </a:p>
          <a:p>
            <a:r>
              <a:rPr lang="en-US" b="1" i="0" u="none" strike="noStrike" baseline="0" dirty="0">
                <a:solidFill>
                  <a:srgbClr val="000000"/>
                </a:solidFill>
              </a:rPr>
              <a:t>Example 3.10 </a:t>
            </a:r>
            <a:r>
              <a:rPr lang="en-US" b="0" i="0" u="none" strike="noStrike" baseline="0" dirty="0">
                <a:solidFill>
                  <a:srgbClr val="000000"/>
                </a:solidFill>
              </a:rPr>
              <a:t>The following shows how we take the two’s complement of the integer 00110100. </a:t>
            </a:r>
            <a:endParaRPr lang="en-US" dirty="0"/>
          </a:p>
        </p:txBody>
      </p:sp>
      <p:pic>
        <p:nvPicPr>
          <p:cNvPr id="5" name="Picture 4">
            <a:extLst>
              <a:ext uri="{FF2B5EF4-FFF2-40B4-BE49-F238E27FC236}">
                <a16:creationId xmlns:a16="http://schemas.microsoft.com/office/drawing/2014/main" id="{A1966032-C2E6-42D6-B553-6B842686D44A}"/>
              </a:ext>
            </a:extLst>
          </p:cNvPr>
          <p:cNvPicPr>
            <a:picLocks noChangeAspect="1"/>
          </p:cNvPicPr>
          <p:nvPr/>
        </p:nvPicPr>
        <p:blipFill>
          <a:blip r:embed="rId2"/>
          <a:stretch>
            <a:fillRect/>
          </a:stretch>
        </p:blipFill>
        <p:spPr>
          <a:xfrm>
            <a:off x="2035653" y="3653162"/>
            <a:ext cx="7880704" cy="1346816"/>
          </a:xfrm>
          <a:prstGeom prst="rect">
            <a:avLst/>
          </a:prstGeom>
        </p:spPr>
      </p:pic>
    </p:spTree>
    <p:extLst>
      <p:ext uri="{BB962C8B-B14F-4D97-AF65-F5344CB8AC3E}">
        <p14:creationId xmlns:p14="http://schemas.microsoft.com/office/powerpoint/2010/main" val="361131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47C1-4EB2-4C66-973B-9E248EFFC4BF}"/>
              </a:ext>
            </a:extLst>
          </p:cNvPr>
          <p:cNvSpPr>
            <a:spLocks noGrp="1"/>
          </p:cNvSpPr>
          <p:nvPr>
            <p:ph type="title"/>
          </p:nvPr>
        </p:nvSpPr>
        <p:spPr/>
        <p:txBody>
          <a:bodyPr/>
          <a:lstStyle/>
          <a:p>
            <a:r>
              <a:rPr lang="en-US" dirty="0"/>
              <a:t>Overflow in two’s complement representation</a:t>
            </a:r>
          </a:p>
        </p:txBody>
      </p:sp>
      <p:pic>
        <p:nvPicPr>
          <p:cNvPr id="5" name="Content Placeholder 4">
            <a:extLst>
              <a:ext uri="{FF2B5EF4-FFF2-40B4-BE49-F238E27FC236}">
                <a16:creationId xmlns:a16="http://schemas.microsoft.com/office/drawing/2014/main" id="{8C395F5A-CE2F-4E18-AA91-87E03307FBCC}"/>
              </a:ext>
            </a:extLst>
          </p:cNvPr>
          <p:cNvPicPr>
            <a:picLocks noGrp="1" noChangeAspect="1"/>
          </p:cNvPicPr>
          <p:nvPr>
            <p:ph idx="1"/>
          </p:nvPr>
        </p:nvPicPr>
        <p:blipFill>
          <a:blip r:embed="rId2"/>
          <a:stretch>
            <a:fillRect/>
          </a:stretch>
        </p:blipFill>
        <p:spPr>
          <a:xfrm>
            <a:off x="2050741" y="1543569"/>
            <a:ext cx="7212737" cy="4821721"/>
          </a:xfrm>
        </p:spPr>
      </p:pic>
    </p:spTree>
    <p:extLst>
      <p:ext uri="{BB962C8B-B14F-4D97-AF65-F5344CB8AC3E}">
        <p14:creationId xmlns:p14="http://schemas.microsoft.com/office/powerpoint/2010/main" val="131715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4F79-CD2F-4F12-B1BE-24EE99B592FB}"/>
              </a:ext>
            </a:extLst>
          </p:cNvPr>
          <p:cNvSpPr>
            <a:spLocks noGrp="1"/>
          </p:cNvSpPr>
          <p:nvPr>
            <p:ph type="title"/>
          </p:nvPr>
        </p:nvSpPr>
        <p:spPr/>
        <p:txBody>
          <a:bodyPr/>
          <a:lstStyle/>
          <a:p>
            <a:r>
              <a:rPr lang="en-US" dirty="0"/>
              <a:t>Storing Reals</a:t>
            </a:r>
          </a:p>
        </p:txBody>
      </p:sp>
      <p:sp>
        <p:nvSpPr>
          <p:cNvPr id="3" name="Content Placeholder 2">
            <a:extLst>
              <a:ext uri="{FF2B5EF4-FFF2-40B4-BE49-F238E27FC236}">
                <a16:creationId xmlns:a16="http://schemas.microsoft.com/office/drawing/2014/main" id="{C3B35DF9-6448-4590-8106-770E16424DE3}"/>
              </a:ext>
            </a:extLst>
          </p:cNvPr>
          <p:cNvSpPr>
            <a:spLocks noGrp="1"/>
          </p:cNvSpPr>
          <p:nvPr>
            <p:ph idx="1"/>
          </p:nvPr>
        </p:nvSpPr>
        <p:spPr>
          <a:xfrm>
            <a:off x="1104899" y="1600200"/>
            <a:ext cx="10773423" cy="2039645"/>
          </a:xfrm>
        </p:spPr>
        <p:txBody>
          <a:bodyPr>
            <a:normAutofit/>
          </a:bodyPr>
          <a:lstStyle/>
          <a:p>
            <a:r>
              <a:rPr lang="en-US" b="1" i="0" u="none" strike="noStrike" baseline="0" dirty="0">
                <a:solidFill>
                  <a:srgbClr val="000000"/>
                </a:solidFill>
              </a:rPr>
              <a:t>A real is a number with an integral part and a fractional part</a:t>
            </a:r>
            <a:r>
              <a:rPr lang="en-US" b="0" i="0" u="none" strike="noStrike" baseline="0" dirty="0">
                <a:solidFill>
                  <a:srgbClr val="000000"/>
                </a:solidFill>
              </a:rPr>
              <a:t>. </a:t>
            </a:r>
          </a:p>
          <a:p>
            <a:r>
              <a:rPr lang="en-US" b="0" i="0" u="none" strike="noStrike" baseline="0" dirty="0">
                <a:solidFill>
                  <a:srgbClr val="000000"/>
                </a:solidFill>
              </a:rPr>
              <a:t>For example, 23.7 is a real number—the integral part is 27 and the fractional part is 7/10. </a:t>
            </a:r>
          </a:p>
          <a:p>
            <a:r>
              <a:rPr lang="en-US" b="0" i="0" u="none" strike="noStrike" baseline="0" dirty="0">
                <a:solidFill>
                  <a:srgbClr val="000000"/>
                </a:solidFill>
              </a:rPr>
              <a:t>Although a </a:t>
            </a:r>
            <a:r>
              <a:rPr lang="en-US" b="1" i="0" u="none" strike="noStrike" baseline="0" dirty="0">
                <a:solidFill>
                  <a:srgbClr val="000000"/>
                </a:solidFill>
              </a:rPr>
              <a:t>fixed-point representation can be used to represent a real number</a:t>
            </a:r>
            <a:r>
              <a:rPr lang="en-US" b="0" i="0" u="none" strike="noStrike" baseline="0" dirty="0">
                <a:solidFill>
                  <a:srgbClr val="000000"/>
                </a:solidFill>
              </a:rPr>
              <a:t>, the result </a:t>
            </a:r>
            <a:r>
              <a:rPr lang="en-US" b="1" i="0" u="none" strike="noStrike" baseline="0" dirty="0">
                <a:solidFill>
                  <a:srgbClr val="000000"/>
                </a:solidFill>
              </a:rPr>
              <a:t>may not be accurate </a:t>
            </a:r>
            <a:r>
              <a:rPr lang="en-US" b="0" i="0" u="none" strike="noStrike" baseline="0" dirty="0">
                <a:solidFill>
                  <a:srgbClr val="000000"/>
                </a:solidFill>
              </a:rPr>
              <a:t>or it </a:t>
            </a:r>
            <a:r>
              <a:rPr lang="en-US" b="1" i="0" u="none" strike="noStrike" baseline="0" dirty="0">
                <a:solidFill>
                  <a:srgbClr val="000000"/>
                </a:solidFill>
              </a:rPr>
              <a:t>may not have the required precision</a:t>
            </a:r>
            <a:r>
              <a:rPr lang="en-US" b="0" i="0" u="none" strike="noStrike" baseline="0" dirty="0">
                <a:solidFill>
                  <a:srgbClr val="000000"/>
                </a:solidFill>
              </a:rPr>
              <a:t>. The next two examples explain why. </a:t>
            </a:r>
            <a:endParaRPr lang="en-US" dirty="0"/>
          </a:p>
        </p:txBody>
      </p:sp>
      <p:pic>
        <p:nvPicPr>
          <p:cNvPr id="5" name="Picture 4">
            <a:extLst>
              <a:ext uri="{FF2B5EF4-FFF2-40B4-BE49-F238E27FC236}">
                <a16:creationId xmlns:a16="http://schemas.microsoft.com/office/drawing/2014/main" id="{E07EEAFE-19FC-425D-A3D8-DF21D3ED1549}"/>
              </a:ext>
            </a:extLst>
          </p:cNvPr>
          <p:cNvPicPr>
            <a:picLocks noChangeAspect="1"/>
          </p:cNvPicPr>
          <p:nvPr/>
        </p:nvPicPr>
        <p:blipFill>
          <a:blip r:embed="rId2"/>
          <a:stretch>
            <a:fillRect/>
          </a:stretch>
        </p:blipFill>
        <p:spPr>
          <a:xfrm>
            <a:off x="2917168" y="3429000"/>
            <a:ext cx="7020994" cy="1261164"/>
          </a:xfrm>
          <a:prstGeom prst="rect">
            <a:avLst/>
          </a:prstGeom>
        </p:spPr>
      </p:pic>
      <p:sp>
        <p:nvSpPr>
          <p:cNvPr id="13" name="TextBox 12">
            <a:extLst>
              <a:ext uri="{FF2B5EF4-FFF2-40B4-BE49-F238E27FC236}">
                <a16:creationId xmlns:a16="http://schemas.microsoft.com/office/drawing/2014/main" id="{844916CC-78D1-4382-897E-CD7E1FAFF976}"/>
              </a:ext>
            </a:extLst>
          </p:cNvPr>
          <p:cNvSpPr txBox="1"/>
          <p:nvPr/>
        </p:nvSpPr>
        <p:spPr>
          <a:xfrm>
            <a:off x="1104900" y="4618594"/>
            <a:ext cx="9980681" cy="1938992"/>
          </a:xfrm>
          <a:prstGeom prst="rect">
            <a:avLst/>
          </a:prstGeom>
          <a:noFill/>
        </p:spPr>
        <p:txBody>
          <a:bodyPr wrap="square">
            <a:spAutoFit/>
          </a:bodyPr>
          <a:lstStyle/>
          <a:p>
            <a:r>
              <a:rPr lang="en-US" sz="2000" b="1" i="0" u="none" strike="noStrike" baseline="0" dirty="0"/>
              <a:t>Example 3.1</a:t>
            </a:r>
          </a:p>
          <a:p>
            <a:r>
              <a:rPr lang="en-US" sz="2000" b="0" i="0" u="none" strike="noStrike" baseline="0" dirty="0">
                <a:solidFill>
                  <a:srgbClr val="000000"/>
                </a:solidFill>
              </a:rPr>
              <a:t>In the decimal system, assume that we use a </a:t>
            </a:r>
            <a:r>
              <a:rPr lang="en-US" sz="2000" b="1" i="0" u="none" strike="noStrike" baseline="0" dirty="0">
                <a:solidFill>
                  <a:srgbClr val="FF0000"/>
                </a:solidFill>
              </a:rPr>
              <a:t>fixed-point representation </a:t>
            </a:r>
            <a:r>
              <a:rPr lang="en-US" sz="2000" b="0" i="0" u="none" strike="noStrike" baseline="0" dirty="0">
                <a:solidFill>
                  <a:srgbClr val="000000"/>
                </a:solidFill>
              </a:rPr>
              <a:t>with two digits at the right of the decimal point and fourteen digits at the left of the decimal point, for a total of sixteen digits. </a:t>
            </a:r>
          </a:p>
          <a:p>
            <a:r>
              <a:rPr lang="en-US" sz="2000" b="0" i="0" u="none" strike="noStrike" baseline="0" dirty="0">
                <a:solidFill>
                  <a:srgbClr val="000000"/>
                </a:solidFill>
              </a:rPr>
              <a:t>The </a:t>
            </a:r>
            <a:r>
              <a:rPr lang="en-US" sz="2000" b="1" i="0" u="none" strike="noStrike" baseline="0" dirty="0">
                <a:solidFill>
                  <a:srgbClr val="FF0000"/>
                </a:solidFill>
              </a:rPr>
              <a:t>precision</a:t>
            </a:r>
            <a:r>
              <a:rPr lang="en-US" sz="2000" b="1" i="0" u="none" strike="noStrike" baseline="0" dirty="0">
                <a:solidFill>
                  <a:srgbClr val="000000"/>
                </a:solidFill>
              </a:rPr>
              <a:t> </a:t>
            </a:r>
            <a:r>
              <a:rPr lang="en-US" sz="2000" b="0" i="0" u="none" strike="noStrike" baseline="0" dirty="0">
                <a:solidFill>
                  <a:srgbClr val="000000"/>
                </a:solidFill>
              </a:rPr>
              <a:t>of a real number in this system is lost if we try to represent a decimal number such as </a:t>
            </a:r>
            <a:r>
              <a:rPr lang="en-US" sz="2000" b="1" i="0" u="none" strike="noStrike" baseline="0" dirty="0">
                <a:solidFill>
                  <a:srgbClr val="FF0000"/>
                </a:solidFill>
              </a:rPr>
              <a:t>1.00234</a:t>
            </a:r>
            <a:r>
              <a:rPr lang="en-US" sz="2000" b="0" i="0" u="none" strike="noStrike" baseline="0" dirty="0">
                <a:solidFill>
                  <a:srgbClr val="FF0000"/>
                </a:solidFill>
              </a:rPr>
              <a:t>:</a:t>
            </a:r>
            <a:r>
              <a:rPr lang="en-US" sz="2000" b="0" i="0" u="none" strike="noStrike" baseline="0" dirty="0">
                <a:solidFill>
                  <a:srgbClr val="000000"/>
                </a:solidFill>
              </a:rPr>
              <a:t> the system stores the number as </a:t>
            </a:r>
            <a:r>
              <a:rPr lang="en-US" sz="2000" b="1" i="0" u="none" strike="noStrike" baseline="0" dirty="0">
                <a:solidFill>
                  <a:srgbClr val="FF0000"/>
                </a:solidFill>
              </a:rPr>
              <a:t>1.00</a:t>
            </a:r>
            <a:r>
              <a:rPr lang="en-US" sz="2000" b="0" i="0" u="none" strike="noStrike" baseline="0" dirty="0">
                <a:solidFill>
                  <a:srgbClr val="FF0000"/>
                </a:solidFill>
              </a:rPr>
              <a:t>.</a:t>
            </a:r>
            <a:r>
              <a:rPr lang="en-US" sz="2000" b="0" i="0" u="none" strike="noStrike" baseline="0" dirty="0">
                <a:solidFill>
                  <a:srgbClr val="000000"/>
                </a:solidFill>
              </a:rPr>
              <a:t> </a:t>
            </a:r>
            <a:endParaRPr lang="en-US" sz="2000" dirty="0"/>
          </a:p>
        </p:txBody>
      </p:sp>
    </p:spTree>
    <p:extLst>
      <p:ext uri="{BB962C8B-B14F-4D97-AF65-F5344CB8AC3E}">
        <p14:creationId xmlns:p14="http://schemas.microsoft.com/office/powerpoint/2010/main" val="394339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EDBB-7AB8-470B-B9CD-774197FA023A}"/>
              </a:ext>
            </a:extLst>
          </p:cNvPr>
          <p:cNvSpPr>
            <a:spLocks noGrp="1"/>
          </p:cNvSpPr>
          <p:nvPr>
            <p:ph type="title"/>
          </p:nvPr>
        </p:nvSpPr>
        <p:spPr/>
        <p:txBody>
          <a:bodyPr/>
          <a:lstStyle/>
          <a:p>
            <a:r>
              <a:rPr lang="en-US" dirty="0"/>
              <a:t>Floating-Point Representation for a Real number</a:t>
            </a:r>
          </a:p>
        </p:txBody>
      </p:sp>
      <p:sp>
        <p:nvSpPr>
          <p:cNvPr id="3" name="Content Placeholder 2">
            <a:extLst>
              <a:ext uri="{FF2B5EF4-FFF2-40B4-BE49-F238E27FC236}">
                <a16:creationId xmlns:a16="http://schemas.microsoft.com/office/drawing/2014/main" id="{BFDDB6B4-14CD-4145-B040-A556B64A6B43}"/>
              </a:ext>
            </a:extLst>
          </p:cNvPr>
          <p:cNvSpPr>
            <a:spLocks noGrp="1"/>
          </p:cNvSpPr>
          <p:nvPr>
            <p:ph idx="1"/>
          </p:nvPr>
        </p:nvSpPr>
        <p:spPr>
          <a:xfrm>
            <a:off x="1104900" y="1600200"/>
            <a:ext cx="9982200" cy="1435963"/>
          </a:xfrm>
        </p:spPr>
        <p:txBody>
          <a:bodyPr/>
          <a:lstStyle/>
          <a:p>
            <a:r>
              <a:rPr lang="en-US" sz="1800" b="0" i="0" u="none" strike="noStrike" baseline="0" dirty="0">
                <a:solidFill>
                  <a:srgbClr val="000000"/>
                </a:solidFill>
                <a:latin typeface="Times New Roman" panose="02020603050405020304" pitchFamily="18" charset="0"/>
              </a:rPr>
              <a:t>The solution for maintaining accuracy or precision is to use </a:t>
            </a:r>
            <a:r>
              <a:rPr lang="en-US" sz="1800" b="1" i="0" u="none" strike="noStrike" baseline="0" dirty="0">
                <a:solidFill>
                  <a:srgbClr val="00B0F0"/>
                </a:solidFill>
                <a:latin typeface="Times New Roman" panose="02020603050405020304" pitchFamily="18" charset="0"/>
              </a:rPr>
              <a:t>floating-point representation</a:t>
            </a:r>
            <a:r>
              <a:rPr lang="en-US" sz="1800" b="0" i="0" u="none" strike="noStrike" baseline="0" dirty="0">
                <a:solidFill>
                  <a:srgbClr val="00B0F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 floating point representation of a number is made up of three parts: </a:t>
            </a:r>
            <a:r>
              <a:rPr lang="en-US" sz="1800" b="1" i="0" u="none" strike="noStrike" baseline="0" dirty="0">
                <a:solidFill>
                  <a:srgbClr val="FF0000"/>
                </a:solidFill>
                <a:latin typeface="Times New Roman" panose="02020603050405020304" pitchFamily="18" charset="0"/>
              </a:rPr>
              <a:t>a sign, a shifter and a fixed-point number</a:t>
            </a:r>
            <a:r>
              <a:rPr lang="en-US" sz="1800" b="0" i="0" u="none" strike="noStrike" baseline="0" dirty="0">
                <a:solidFill>
                  <a:srgbClr val="FF0000"/>
                </a:solidFill>
                <a:latin typeface="Times New Roman" panose="02020603050405020304" pitchFamily="18" charset="0"/>
              </a:rPr>
              <a:t>. </a:t>
            </a:r>
            <a:endParaRPr lang="en-US" dirty="0">
              <a:solidFill>
                <a:srgbClr val="FF0000"/>
              </a:solidFill>
            </a:endParaRPr>
          </a:p>
        </p:txBody>
      </p:sp>
      <p:pic>
        <p:nvPicPr>
          <p:cNvPr id="5" name="Picture 4">
            <a:extLst>
              <a:ext uri="{FF2B5EF4-FFF2-40B4-BE49-F238E27FC236}">
                <a16:creationId xmlns:a16="http://schemas.microsoft.com/office/drawing/2014/main" id="{C5A93562-1C42-4C37-9180-7DCD6DF9714C}"/>
              </a:ext>
            </a:extLst>
          </p:cNvPr>
          <p:cNvPicPr>
            <a:picLocks noChangeAspect="1"/>
          </p:cNvPicPr>
          <p:nvPr/>
        </p:nvPicPr>
        <p:blipFill>
          <a:blip r:embed="rId2"/>
          <a:stretch>
            <a:fillRect/>
          </a:stretch>
        </p:blipFill>
        <p:spPr>
          <a:xfrm>
            <a:off x="2467533" y="2731409"/>
            <a:ext cx="5893855" cy="1174765"/>
          </a:xfrm>
          <a:prstGeom prst="rect">
            <a:avLst/>
          </a:prstGeom>
        </p:spPr>
      </p:pic>
      <p:sp>
        <p:nvSpPr>
          <p:cNvPr id="9" name="TextBox 8">
            <a:extLst>
              <a:ext uri="{FF2B5EF4-FFF2-40B4-BE49-F238E27FC236}">
                <a16:creationId xmlns:a16="http://schemas.microsoft.com/office/drawing/2014/main" id="{8ED556CD-3313-4420-8C5F-9183DD02D1A0}"/>
              </a:ext>
            </a:extLst>
          </p:cNvPr>
          <p:cNvSpPr txBox="1"/>
          <p:nvPr/>
        </p:nvSpPr>
        <p:spPr>
          <a:xfrm>
            <a:off x="1104900" y="4159259"/>
            <a:ext cx="10134230" cy="707886"/>
          </a:xfrm>
          <a:prstGeom prst="rect">
            <a:avLst/>
          </a:prstGeom>
          <a:noFill/>
        </p:spPr>
        <p:txBody>
          <a:bodyPr wrap="square">
            <a:spAutoFit/>
          </a:bodyPr>
          <a:lstStyle/>
          <a:p>
            <a:r>
              <a:rPr lang="en-US" sz="2000" b="1" i="0" u="none" strike="noStrike" baseline="0" dirty="0">
                <a:solidFill>
                  <a:srgbClr val="000000"/>
                </a:solidFill>
                <a:latin typeface="Times New Roman" panose="02020603050405020304" pitchFamily="18" charset="0"/>
              </a:rPr>
              <a:t>Example 3.2 </a:t>
            </a:r>
            <a:r>
              <a:rPr lang="en-US" sz="2000" b="0" i="0" u="none" strike="noStrike" baseline="0" dirty="0">
                <a:solidFill>
                  <a:srgbClr val="000000"/>
                </a:solidFill>
                <a:latin typeface="Times New Roman" panose="02020603050405020304" pitchFamily="18" charset="0"/>
              </a:rPr>
              <a:t>The following shows the decimal number </a:t>
            </a:r>
            <a:r>
              <a:rPr lang="en-US" sz="2000" b="1" i="0" u="none" strike="noStrike" baseline="0" dirty="0">
                <a:solidFill>
                  <a:srgbClr val="000000"/>
                </a:solidFill>
                <a:latin typeface="Times New Roman" panose="02020603050405020304" pitchFamily="18" charset="0"/>
              </a:rPr>
              <a:t>7,425,000,000,000,000,000,000.00 </a:t>
            </a:r>
            <a:r>
              <a:rPr lang="en-US" sz="2000" b="0" i="0" u="none" strike="noStrike" baseline="0" dirty="0">
                <a:solidFill>
                  <a:srgbClr val="000000"/>
                </a:solidFill>
                <a:latin typeface="Times New Roman" panose="02020603050405020304" pitchFamily="18" charset="0"/>
              </a:rPr>
              <a:t>in scientific notation (floating-point representation). </a:t>
            </a:r>
            <a:endParaRPr lang="en-US" sz="2000" dirty="0"/>
          </a:p>
        </p:txBody>
      </p:sp>
      <p:pic>
        <p:nvPicPr>
          <p:cNvPr id="11" name="Picture 10">
            <a:extLst>
              <a:ext uri="{FF2B5EF4-FFF2-40B4-BE49-F238E27FC236}">
                <a16:creationId xmlns:a16="http://schemas.microsoft.com/office/drawing/2014/main" id="{078E203F-1107-4283-B1E6-1750E369FDED}"/>
              </a:ext>
            </a:extLst>
          </p:cNvPr>
          <p:cNvPicPr>
            <a:picLocks noChangeAspect="1"/>
          </p:cNvPicPr>
          <p:nvPr/>
        </p:nvPicPr>
        <p:blipFill>
          <a:blip r:embed="rId3"/>
          <a:stretch>
            <a:fillRect/>
          </a:stretch>
        </p:blipFill>
        <p:spPr>
          <a:xfrm>
            <a:off x="2467534" y="5204565"/>
            <a:ext cx="5893983" cy="903271"/>
          </a:xfrm>
          <a:prstGeom prst="rect">
            <a:avLst/>
          </a:prstGeom>
        </p:spPr>
      </p:pic>
    </p:spTree>
    <p:extLst>
      <p:ext uri="{BB962C8B-B14F-4D97-AF65-F5344CB8AC3E}">
        <p14:creationId xmlns:p14="http://schemas.microsoft.com/office/powerpoint/2010/main" val="381540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 Storing Text, Media, Image, Video</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053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3.1 Data types </a:t>
            </a:r>
          </a:p>
          <a:p>
            <a:r>
              <a:rPr lang="de-DE" dirty="0"/>
              <a:t>3.2 Storing Numbers</a:t>
            </a:r>
          </a:p>
          <a:p>
            <a:r>
              <a:rPr lang="de-DE" dirty="0"/>
              <a:t>3.3 Storing Text, Media, Image, Video</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6A8C-3500-47A1-87ED-D77887C31EE3}"/>
              </a:ext>
            </a:extLst>
          </p:cNvPr>
          <p:cNvSpPr>
            <a:spLocks noGrp="1"/>
          </p:cNvSpPr>
          <p:nvPr>
            <p:ph type="title"/>
          </p:nvPr>
        </p:nvSpPr>
        <p:spPr/>
        <p:txBody>
          <a:bodyPr/>
          <a:lstStyle/>
          <a:p>
            <a:r>
              <a:rPr lang="en-US" dirty="0"/>
              <a:t>3.1 Storing Text</a:t>
            </a:r>
          </a:p>
        </p:txBody>
      </p:sp>
      <p:sp>
        <p:nvSpPr>
          <p:cNvPr id="3" name="Content Placeholder 2">
            <a:extLst>
              <a:ext uri="{FF2B5EF4-FFF2-40B4-BE49-F238E27FC236}">
                <a16:creationId xmlns:a16="http://schemas.microsoft.com/office/drawing/2014/main" id="{6FDA5FB0-516F-49E0-9FD7-82A02DD01FF5}"/>
              </a:ext>
            </a:extLst>
          </p:cNvPr>
          <p:cNvSpPr>
            <a:spLocks noGrp="1"/>
          </p:cNvSpPr>
          <p:nvPr>
            <p:ph idx="1"/>
          </p:nvPr>
        </p:nvSpPr>
        <p:spPr>
          <a:xfrm>
            <a:off x="1104900" y="1600200"/>
            <a:ext cx="9982200" cy="3078332"/>
          </a:xfrm>
        </p:spPr>
        <p:txBody>
          <a:bodyPr/>
          <a:lstStyle/>
          <a:p>
            <a:r>
              <a:rPr lang="en-US" sz="1800" b="0" i="0" u="none" strike="noStrike" baseline="0" dirty="0">
                <a:solidFill>
                  <a:srgbClr val="000000"/>
                </a:solidFill>
                <a:latin typeface="Times New Roman" panose="02020603050405020304" pitchFamily="18" charset="0"/>
              </a:rPr>
              <a:t>A section of text in any language is a sequence of symbols used to represent an idea in that language. </a:t>
            </a:r>
          </a:p>
          <a:p>
            <a:r>
              <a:rPr lang="en-US" sz="1800" b="0" i="0" u="none" strike="noStrike" baseline="0" dirty="0">
                <a:solidFill>
                  <a:srgbClr val="000000"/>
                </a:solidFill>
                <a:latin typeface="Times New Roman" panose="02020603050405020304" pitchFamily="18" charset="0"/>
              </a:rPr>
              <a:t>For example, the English language uses 26 symbols (</a:t>
            </a:r>
            <a:r>
              <a:rPr lang="en-US" sz="1800" b="1" i="0" u="none" strike="noStrike" baseline="0" dirty="0">
                <a:solidFill>
                  <a:srgbClr val="FF0000"/>
                </a:solidFill>
                <a:latin typeface="Times New Roman" panose="02020603050405020304" pitchFamily="18" charset="0"/>
              </a:rPr>
              <a:t>A, B, C,…, Z) </a:t>
            </a:r>
            <a:r>
              <a:rPr lang="en-US" sz="1800" b="0" i="0" u="none" strike="noStrike" baseline="0" dirty="0">
                <a:solidFill>
                  <a:srgbClr val="000000"/>
                </a:solidFill>
                <a:latin typeface="Times New Roman" panose="02020603050405020304" pitchFamily="18" charset="0"/>
              </a:rPr>
              <a:t>to represent uppercase letters, 26 symbols </a:t>
            </a:r>
            <a:r>
              <a:rPr lang="en-US" sz="1800" b="1" i="0" u="none" strike="noStrike" baseline="0" dirty="0">
                <a:solidFill>
                  <a:srgbClr val="FF0000"/>
                </a:solidFill>
                <a:latin typeface="Times New Roman" panose="02020603050405020304" pitchFamily="18" charset="0"/>
              </a:rPr>
              <a:t>(a, b, c, …, z) </a:t>
            </a:r>
            <a:r>
              <a:rPr lang="en-US" sz="1800" b="0" i="0" u="none" strike="noStrike" baseline="0" dirty="0">
                <a:solidFill>
                  <a:srgbClr val="000000"/>
                </a:solidFill>
                <a:latin typeface="Times New Roman" panose="02020603050405020304" pitchFamily="18" charset="0"/>
              </a:rPr>
              <a:t>to represent lowercase letters, nine symbols </a:t>
            </a:r>
            <a:r>
              <a:rPr lang="en-US" sz="1800" b="1" i="0" u="none" strike="noStrike" baseline="0" dirty="0">
                <a:solidFill>
                  <a:srgbClr val="FF0000"/>
                </a:solidFill>
                <a:latin typeface="Times New Roman" panose="02020603050405020304" pitchFamily="18" charset="0"/>
              </a:rPr>
              <a:t>(0, 1, 2, …, 9)</a:t>
            </a:r>
            <a:r>
              <a:rPr lang="en-US" sz="1800" b="0" i="0" u="none" strike="noStrike" baseline="0" dirty="0">
                <a:solidFill>
                  <a:srgbClr val="000000"/>
                </a:solidFill>
                <a:latin typeface="Times New Roman" panose="02020603050405020304" pitchFamily="18" charset="0"/>
              </a:rPr>
              <a:t> to represent numeric characters and symbols </a:t>
            </a:r>
            <a:r>
              <a:rPr lang="en-US" sz="1800" b="1" i="0" u="none" strike="noStrike" baseline="0" dirty="0">
                <a:solidFill>
                  <a:srgbClr val="FF0000"/>
                </a:solidFill>
                <a:latin typeface="Times New Roman" panose="02020603050405020304" pitchFamily="18" charset="0"/>
              </a:rPr>
              <a:t>(., ?, :, ; , …, !) </a:t>
            </a:r>
            <a:r>
              <a:rPr lang="en-US" sz="1800" b="0" i="0" u="none" strike="noStrike" baseline="0" dirty="0">
                <a:solidFill>
                  <a:srgbClr val="000000"/>
                </a:solidFill>
                <a:latin typeface="Times New Roman" panose="02020603050405020304" pitchFamily="18" charset="0"/>
              </a:rPr>
              <a:t>to represent punctuation. </a:t>
            </a:r>
          </a:p>
          <a:p>
            <a:r>
              <a:rPr lang="en-US" sz="1800" b="0" i="0" u="none" strike="noStrike" baseline="0" dirty="0">
                <a:solidFill>
                  <a:srgbClr val="000000"/>
                </a:solidFill>
                <a:latin typeface="Times New Roman" panose="02020603050405020304" pitchFamily="18" charset="0"/>
              </a:rPr>
              <a:t>Other symbols such as blank, newline, and tab are used for text alignment and readability. </a:t>
            </a:r>
          </a:p>
          <a:p>
            <a:pPr marL="0" indent="0">
              <a:buNone/>
            </a:pPr>
            <a:r>
              <a:rPr lang="en-US" sz="1800" b="1" i="0" u="none" strike="noStrike" baseline="0" dirty="0">
                <a:solidFill>
                  <a:srgbClr val="FF0000"/>
                </a:solidFill>
                <a:latin typeface="Times New Roman" panose="02020603050405020304" pitchFamily="18" charset="0"/>
              </a:rPr>
              <a:t>Representing symbols using bit patterns </a:t>
            </a:r>
          </a:p>
          <a:p>
            <a:r>
              <a:rPr lang="en-US" sz="1800" b="0" i="0" u="none" strike="noStrike" baseline="0" dirty="0">
                <a:solidFill>
                  <a:srgbClr val="000000"/>
                </a:solidFill>
                <a:latin typeface="Times New Roman" panose="02020603050405020304" pitchFamily="18" charset="0"/>
              </a:rPr>
              <a:t>We can represent each symbol with a bit pattern. In other words, text such as “CATS”, which is made up from four symbols, can be represented as four </a:t>
            </a:r>
            <a:r>
              <a:rPr lang="en-US" sz="1800" b="0" i="1" u="none" strike="noStrike" baseline="0" dirty="0">
                <a:solidFill>
                  <a:srgbClr val="000000"/>
                </a:solidFill>
                <a:latin typeface="Times New Roman" panose="02020603050405020304" pitchFamily="18" charset="0"/>
              </a:rPr>
              <a:t>n</a:t>
            </a:r>
            <a:r>
              <a:rPr lang="en-US" sz="1800" b="0" i="0" u="none" strike="noStrike" baseline="0" dirty="0">
                <a:solidFill>
                  <a:srgbClr val="000000"/>
                </a:solidFill>
                <a:latin typeface="Times New Roman" panose="02020603050405020304" pitchFamily="18" charset="0"/>
              </a:rPr>
              <a:t>-bit patterns, each pattern defining a single symbol. </a:t>
            </a:r>
            <a:endParaRPr lang="en-US" dirty="0"/>
          </a:p>
        </p:txBody>
      </p:sp>
      <p:pic>
        <p:nvPicPr>
          <p:cNvPr id="5" name="Picture 4">
            <a:extLst>
              <a:ext uri="{FF2B5EF4-FFF2-40B4-BE49-F238E27FC236}">
                <a16:creationId xmlns:a16="http://schemas.microsoft.com/office/drawing/2014/main" id="{63DEFAA1-1F5B-4053-8FF7-39D23E83F037}"/>
              </a:ext>
            </a:extLst>
          </p:cNvPr>
          <p:cNvPicPr>
            <a:picLocks noChangeAspect="1"/>
          </p:cNvPicPr>
          <p:nvPr/>
        </p:nvPicPr>
        <p:blipFill>
          <a:blip r:embed="rId2"/>
          <a:stretch>
            <a:fillRect/>
          </a:stretch>
        </p:blipFill>
        <p:spPr>
          <a:xfrm>
            <a:off x="2580933" y="4900474"/>
            <a:ext cx="7028615" cy="1225118"/>
          </a:xfrm>
          <a:prstGeom prst="rect">
            <a:avLst/>
          </a:prstGeom>
        </p:spPr>
      </p:pic>
    </p:spTree>
    <p:extLst>
      <p:ext uri="{BB962C8B-B14F-4D97-AF65-F5344CB8AC3E}">
        <p14:creationId xmlns:p14="http://schemas.microsoft.com/office/powerpoint/2010/main" val="273311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6A8C-3500-47A1-87ED-D77887C31EE3}"/>
              </a:ext>
            </a:extLst>
          </p:cNvPr>
          <p:cNvSpPr>
            <a:spLocks noGrp="1"/>
          </p:cNvSpPr>
          <p:nvPr>
            <p:ph type="title"/>
          </p:nvPr>
        </p:nvSpPr>
        <p:spPr/>
        <p:txBody>
          <a:bodyPr/>
          <a:lstStyle/>
          <a:p>
            <a:r>
              <a:rPr lang="en-US" dirty="0"/>
              <a:t>Codes</a:t>
            </a:r>
          </a:p>
        </p:txBody>
      </p:sp>
      <p:sp>
        <p:nvSpPr>
          <p:cNvPr id="3" name="Content Placeholder 2">
            <a:extLst>
              <a:ext uri="{FF2B5EF4-FFF2-40B4-BE49-F238E27FC236}">
                <a16:creationId xmlns:a16="http://schemas.microsoft.com/office/drawing/2014/main" id="{6FDA5FB0-516F-49E0-9FD7-82A02DD01FF5}"/>
              </a:ext>
            </a:extLst>
          </p:cNvPr>
          <p:cNvSpPr>
            <a:spLocks noGrp="1"/>
          </p:cNvSpPr>
          <p:nvPr>
            <p:ph idx="1"/>
          </p:nvPr>
        </p:nvSpPr>
        <p:spPr>
          <a:xfrm>
            <a:off x="1104900" y="1600200"/>
            <a:ext cx="9982200" cy="3069454"/>
          </a:xfrm>
        </p:spPr>
        <p:txBody>
          <a:bodyPr>
            <a:normAutofit/>
          </a:bodyPr>
          <a:lstStyle/>
          <a:p>
            <a:r>
              <a:rPr lang="en-US" sz="1800" b="1" i="0" u="none" strike="noStrike" baseline="0" dirty="0">
                <a:solidFill>
                  <a:srgbClr val="000000"/>
                </a:solidFill>
                <a:latin typeface="Times New Roman" panose="02020603050405020304" pitchFamily="18" charset="0"/>
              </a:rPr>
              <a:t>ASCII</a:t>
            </a:r>
            <a:r>
              <a:rPr lang="en-US" sz="1800" i="0" u="none" strike="noStrike" baseline="0" dirty="0">
                <a:solidFill>
                  <a:srgbClr val="000000"/>
                </a:solidFill>
                <a:latin typeface="Times New Roman" panose="02020603050405020304" pitchFamily="18" charset="0"/>
              </a:rPr>
              <a:t> (American Standard Code of Information Interchange): </a:t>
            </a:r>
          </a:p>
          <a:p>
            <a:r>
              <a:rPr lang="en-US" sz="1800" b="1" i="0" u="none" strike="noStrike" baseline="0" dirty="0">
                <a:solidFill>
                  <a:srgbClr val="000000"/>
                </a:solidFill>
                <a:latin typeface="Times New Roman" panose="02020603050405020304" pitchFamily="18" charset="0"/>
              </a:rPr>
              <a:t>ASCII</a:t>
            </a:r>
            <a:r>
              <a:rPr lang="en-US" sz="1800" i="0" u="none" strike="noStrike" baseline="0" dirty="0">
                <a:solidFill>
                  <a:srgbClr val="000000"/>
                </a:solidFill>
                <a:latin typeface="Times New Roman" panose="02020603050405020304" pitchFamily="18" charset="0"/>
              </a:rPr>
              <a:t>: Using 7 bits for each symbol </a:t>
            </a:r>
          </a:p>
          <a:p>
            <a:r>
              <a:rPr lang="en-US" sz="1800" b="1" i="0" u="none" strike="noStrike" baseline="0" dirty="0">
                <a:solidFill>
                  <a:srgbClr val="000000"/>
                </a:solidFill>
                <a:latin typeface="Times New Roman" panose="02020603050405020304" pitchFamily="18" charset="0"/>
              </a:rPr>
              <a:t>Extended ASCII</a:t>
            </a:r>
            <a:r>
              <a:rPr lang="en-US" sz="1800" i="0" u="none" strike="noStrike" baseline="0" dirty="0">
                <a:solidFill>
                  <a:srgbClr val="000000"/>
                </a:solidFill>
                <a:latin typeface="Times New Roman" panose="02020603050405020304" pitchFamily="18" charset="0"/>
              </a:rPr>
              <a:t>: Using 8 bits for each symbol </a:t>
            </a:r>
          </a:p>
          <a:p>
            <a:r>
              <a:rPr lang="en-US" sz="1800" i="0" u="none" strike="noStrike" baseline="0" dirty="0">
                <a:solidFill>
                  <a:srgbClr val="000000"/>
                </a:solidFill>
                <a:latin typeface="Times New Roman" panose="02020603050405020304" pitchFamily="18" charset="0"/>
              </a:rPr>
              <a:t>Using 32 bits to represent up to 232 symbols (including </a:t>
            </a:r>
            <a:r>
              <a:rPr lang="en-US" sz="1800" dirty="0">
                <a:solidFill>
                  <a:srgbClr val="000000"/>
                </a:solidFill>
                <a:latin typeface="Times New Roman" panose="02020603050405020304" pitchFamily="18" charset="0"/>
              </a:rPr>
              <a:t> </a:t>
            </a:r>
            <a:r>
              <a:rPr lang="en-US" sz="1800" i="0" u="none" strike="noStrike" baseline="0" dirty="0">
                <a:solidFill>
                  <a:srgbClr val="000000"/>
                </a:solidFill>
                <a:latin typeface="Times New Roman" panose="02020603050405020304" pitchFamily="18" charset="0"/>
              </a:rPr>
              <a:t>graphical and special symbols). </a:t>
            </a:r>
          </a:p>
          <a:p>
            <a:r>
              <a:rPr lang="en-US" sz="1800" i="0" u="none" strike="noStrike" baseline="0" dirty="0">
                <a:solidFill>
                  <a:srgbClr val="000000"/>
                </a:solidFill>
                <a:latin typeface="Times New Roman" panose="02020603050405020304" pitchFamily="18" charset="0"/>
              </a:rPr>
              <a:t>Unicode is suitable for the communication in multiple </a:t>
            </a:r>
            <a:r>
              <a:rPr lang="en-US" sz="1800" dirty="0">
                <a:solidFill>
                  <a:srgbClr val="000000"/>
                </a:solidFill>
                <a:latin typeface="Times New Roman" panose="02020603050405020304" pitchFamily="18" charset="0"/>
              </a:rPr>
              <a:t> </a:t>
            </a:r>
            <a:r>
              <a:rPr lang="en-US" sz="1800" i="0" u="none" strike="noStrike" baseline="0" dirty="0">
                <a:solidFill>
                  <a:srgbClr val="000000"/>
                </a:solidFill>
                <a:latin typeface="Times New Roman" panose="02020603050405020304" pitchFamily="18" charset="0"/>
              </a:rPr>
              <a:t>languages. ASCII and extended ASCII are parts of Unicode. </a:t>
            </a:r>
          </a:p>
          <a:p>
            <a:r>
              <a:rPr lang="en-US" sz="1800" i="0" u="none" strike="noStrike" baseline="0" dirty="0">
                <a:solidFill>
                  <a:srgbClr val="000000"/>
                </a:solidFill>
                <a:latin typeface="Times New Roman" panose="02020603050405020304" pitchFamily="18" charset="0"/>
              </a:rPr>
              <a:t>Other Codes </a:t>
            </a:r>
          </a:p>
          <a:p>
            <a:endParaRPr lang="en-US" dirty="0"/>
          </a:p>
        </p:txBody>
      </p:sp>
      <p:pic>
        <p:nvPicPr>
          <p:cNvPr id="5" name="Picture 4">
            <a:extLst>
              <a:ext uri="{FF2B5EF4-FFF2-40B4-BE49-F238E27FC236}">
                <a16:creationId xmlns:a16="http://schemas.microsoft.com/office/drawing/2014/main" id="{271FAAD9-EBAF-4441-89AB-2A1FFE1F35EA}"/>
              </a:ext>
            </a:extLst>
          </p:cNvPr>
          <p:cNvPicPr>
            <a:picLocks noChangeAspect="1"/>
          </p:cNvPicPr>
          <p:nvPr/>
        </p:nvPicPr>
        <p:blipFill>
          <a:blip r:embed="rId2"/>
          <a:stretch>
            <a:fillRect/>
          </a:stretch>
        </p:blipFill>
        <p:spPr>
          <a:xfrm>
            <a:off x="3510907" y="4669654"/>
            <a:ext cx="5750941" cy="1975392"/>
          </a:xfrm>
          <a:prstGeom prst="rect">
            <a:avLst/>
          </a:prstGeom>
        </p:spPr>
      </p:pic>
      <p:pic>
        <p:nvPicPr>
          <p:cNvPr id="7" name="Picture 6">
            <a:extLst>
              <a:ext uri="{FF2B5EF4-FFF2-40B4-BE49-F238E27FC236}">
                <a16:creationId xmlns:a16="http://schemas.microsoft.com/office/drawing/2014/main" id="{C93EF1B8-6DF1-49AE-AF48-8570D95DC0F7}"/>
              </a:ext>
            </a:extLst>
          </p:cNvPr>
          <p:cNvPicPr>
            <a:picLocks noChangeAspect="1"/>
          </p:cNvPicPr>
          <p:nvPr/>
        </p:nvPicPr>
        <p:blipFill>
          <a:blip r:embed="rId3"/>
          <a:stretch>
            <a:fillRect/>
          </a:stretch>
        </p:blipFill>
        <p:spPr>
          <a:xfrm>
            <a:off x="3850699" y="4179342"/>
            <a:ext cx="5071359" cy="302045"/>
          </a:xfrm>
          <a:prstGeom prst="rect">
            <a:avLst/>
          </a:prstGeom>
        </p:spPr>
      </p:pic>
    </p:spTree>
    <p:extLst>
      <p:ext uri="{BB962C8B-B14F-4D97-AF65-F5344CB8AC3E}">
        <p14:creationId xmlns:p14="http://schemas.microsoft.com/office/powerpoint/2010/main" val="408938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6A8C-3500-47A1-87ED-D77887C31EE3}"/>
              </a:ext>
            </a:extLst>
          </p:cNvPr>
          <p:cNvSpPr>
            <a:spLocks noGrp="1"/>
          </p:cNvSpPr>
          <p:nvPr>
            <p:ph type="title"/>
          </p:nvPr>
        </p:nvSpPr>
        <p:spPr/>
        <p:txBody>
          <a:bodyPr/>
          <a:lstStyle/>
          <a:p>
            <a:r>
              <a:rPr lang="en-US" dirty="0"/>
              <a:t>3.2 Storing Audio</a:t>
            </a:r>
          </a:p>
        </p:txBody>
      </p:sp>
      <p:sp>
        <p:nvSpPr>
          <p:cNvPr id="3" name="Content Placeholder 2">
            <a:extLst>
              <a:ext uri="{FF2B5EF4-FFF2-40B4-BE49-F238E27FC236}">
                <a16:creationId xmlns:a16="http://schemas.microsoft.com/office/drawing/2014/main" id="{6FDA5FB0-516F-49E0-9FD7-82A02DD01FF5}"/>
              </a:ext>
            </a:extLst>
          </p:cNvPr>
          <p:cNvSpPr>
            <a:spLocks noGrp="1"/>
          </p:cNvSpPr>
          <p:nvPr>
            <p:ph idx="1"/>
          </p:nvPr>
        </p:nvSpPr>
        <p:spPr>
          <a:xfrm>
            <a:off x="1104900" y="1600200"/>
            <a:ext cx="9982200" cy="1586883"/>
          </a:xfrm>
        </p:spPr>
        <p:txBody>
          <a:bodyPr/>
          <a:lstStyle/>
          <a:p>
            <a:r>
              <a:rPr lang="en-US" sz="1800" b="1" i="0" u="none" strike="noStrike" baseline="0" dirty="0">
                <a:solidFill>
                  <a:srgbClr val="000000"/>
                </a:solidFill>
                <a:latin typeface="Times New Roman" panose="02020603050405020304" pitchFamily="18" charset="0"/>
              </a:rPr>
              <a:t>Audio is a representation of sound or music</a:t>
            </a:r>
            <a:r>
              <a:rPr lang="en-US" sz="1800" b="0" i="0" u="none" strike="noStrike" baseline="0" dirty="0">
                <a:solidFill>
                  <a:srgbClr val="000000"/>
                </a:solidFill>
                <a:latin typeface="Times New Roman" panose="02020603050405020304" pitchFamily="18" charset="0"/>
              </a:rPr>
              <a:t>. Audio is not countable. </a:t>
            </a:r>
            <a:r>
              <a:rPr lang="en-US" sz="1800" b="1" i="0" u="none" strike="noStrike" baseline="0" dirty="0">
                <a:solidFill>
                  <a:srgbClr val="000000"/>
                </a:solidFill>
                <a:latin typeface="Times New Roman" panose="02020603050405020304" pitchFamily="18" charset="0"/>
              </a:rPr>
              <a:t>Audio is an example of analog data</a:t>
            </a:r>
            <a:r>
              <a:rPr lang="en-US" sz="1800" b="0" i="0" u="none" strike="noStrike" baseline="0" dirty="0">
                <a:solidFill>
                  <a:srgbClr val="000000"/>
                </a:solidFill>
                <a:latin typeface="Times New Roman" panose="02020603050405020304" pitchFamily="18" charset="0"/>
              </a:rPr>
              <a:t>. Even if we are able to measure all its values in a period of time, we cannot store these in the computer’s memory, as we would need an infinite number of memory locations. Audio varies with time. </a:t>
            </a:r>
            <a:endParaRPr lang="en-US" dirty="0"/>
          </a:p>
        </p:txBody>
      </p:sp>
      <p:pic>
        <p:nvPicPr>
          <p:cNvPr id="5" name="Picture 4">
            <a:extLst>
              <a:ext uri="{FF2B5EF4-FFF2-40B4-BE49-F238E27FC236}">
                <a16:creationId xmlns:a16="http://schemas.microsoft.com/office/drawing/2014/main" id="{101F7566-E801-4866-A044-E34B436BF403}"/>
              </a:ext>
            </a:extLst>
          </p:cNvPr>
          <p:cNvPicPr>
            <a:picLocks noChangeAspect="1"/>
          </p:cNvPicPr>
          <p:nvPr/>
        </p:nvPicPr>
        <p:blipFill>
          <a:blip r:embed="rId2"/>
          <a:stretch>
            <a:fillRect/>
          </a:stretch>
        </p:blipFill>
        <p:spPr>
          <a:xfrm>
            <a:off x="2504289" y="2594593"/>
            <a:ext cx="6781755" cy="2421290"/>
          </a:xfrm>
          <a:prstGeom prst="rect">
            <a:avLst/>
          </a:prstGeom>
        </p:spPr>
      </p:pic>
      <p:sp>
        <p:nvSpPr>
          <p:cNvPr id="6" name="TextBox 5">
            <a:extLst>
              <a:ext uri="{FF2B5EF4-FFF2-40B4-BE49-F238E27FC236}">
                <a16:creationId xmlns:a16="http://schemas.microsoft.com/office/drawing/2014/main" id="{654D511D-F7A5-43FF-9040-E1C530755D9D}"/>
              </a:ext>
            </a:extLst>
          </p:cNvPr>
          <p:cNvSpPr txBox="1"/>
          <p:nvPr/>
        </p:nvSpPr>
        <p:spPr>
          <a:xfrm>
            <a:off x="3615755" y="5504151"/>
            <a:ext cx="6094520" cy="369332"/>
          </a:xfrm>
          <a:prstGeom prst="rect">
            <a:avLst/>
          </a:prstGeom>
          <a:noFill/>
        </p:spPr>
        <p:txBody>
          <a:bodyPr wrap="square">
            <a:spAutoFit/>
          </a:bodyPr>
          <a:lstStyle/>
          <a:p>
            <a:pPr marL="0" indent="0">
              <a:buNone/>
            </a:pPr>
            <a:r>
              <a:rPr lang="en-US" b="1" dirty="0"/>
              <a:t>Figure -3.3 </a:t>
            </a:r>
            <a:r>
              <a:rPr lang="en-US" dirty="0"/>
              <a:t>an example of analog data</a:t>
            </a:r>
          </a:p>
        </p:txBody>
      </p:sp>
    </p:spTree>
    <p:extLst>
      <p:ext uri="{BB962C8B-B14F-4D97-AF65-F5344CB8AC3E}">
        <p14:creationId xmlns:p14="http://schemas.microsoft.com/office/powerpoint/2010/main" val="66341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6A89-C393-4930-BDCC-56DF8B06EFC9}"/>
              </a:ext>
            </a:extLst>
          </p:cNvPr>
          <p:cNvSpPr>
            <a:spLocks noGrp="1"/>
          </p:cNvSpPr>
          <p:nvPr>
            <p:ph type="title"/>
          </p:nvPr>
        </p:nvSpPr>
        <p:spPr/>
        <p:txBody>
          <a:bodyPr/>
          <a:lstStyle/>
          <a:p>
            <a:r>
              <a:rPr lang="en-US" dirty="0"/>
              <a:t>Sampling</a:t>
            </a:r>
          </a:p>
        </p:txBody>
      </p:sp>
      <p:sp>
        <p:nvSpPr>
          <p:cNvPr id="3" name="Content Placeholder 2">
            <a:extLst>
              <a:ext uri="{FF2B5EF4-FFF2-40B4-BE49-F238E27FC236}">
                <a16:creationId xmlns:a16="http://schemas.microsoft.com/office/drawing/2014/main" id="{9B5F9223-CC6D-487A-A2C4-A612A78F1EC5}"/>
              </a:ext>
            </a:extLst>
          </p:cNvPr>
          <p:cNvSpPr>
            <a:spLocks noGrp="1"/>
          </p:cNvSpPr>
          <p:nvPr>
            <p:ph idx="1"/>
          </p:nvPr>
        </p:nvSpPr>
        <p:spPr>
          <a:xfrm>
            <a:off x="1104900" y="1600200"/>
            <a:ext cx="9982200" cy="1240654"/>
          </a:xfrm>
        </p:spPr>
        <p:txBody>
          <a:bodyPr/>
          <a:lstStyle/>
          <a:p>
            <a:r>
              <a:rPr lang="en-US" sz="1800" b="0" i="0" u="none" strike="noStrike" baseline="0" dirty="0">
                <a:solidFill>
                  <a:srgbClr val="000000"/>
                </a:solidFill>
                <a:latin typeface="Times New Roman" panose="02020603050405020304" pitchFamily="18" charset="0"/>
              </a:rPr>
              <a:t>If we cannot record all the values of an audio signal over an interval, we can record some of them. </a:t>
            </a:r>
            <a:r>
              <a:rPr lang="en-US" sz="1800" b="1" i="0" u="none" strike="noStrike" baseline="0" dirty="0">
                <a:solidFill>
                  <a:srgbClr val="000000"/>
                </a:solidFill>
                <a:latin typeface="Times New Roman" panose="02020603050405020304" pitchFamily="18" charset="0"/>
              </a:rPr>
              <a:t>Sampling means that we select only a finite number of points on the analog signal, measure their values, and record them</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A54095C4-E687-416C-9517-2B5B9C2C406B}"/>
              </a:ext>
            </a:extLst>
          </p:cNvPr>
          <p:cNvPicPr>
            <a:picLocks noChangeAspect="1"/>
          </p:cNvPicPr>
          <p:nvPr/>
        </p:nvPicPr>
        <p:blipFill>
          <a:blip r:embed="rId2"/>
          <a:stretch>
            <a:fillRect/>
          </a:stretch>
        </p:blipFill>
        <p:spPr>
          <a:xfrm>
            <a:off x="2376631" y="2840854"/>
            <a:ext cx="7104950" cy="2162971"/>
          </a:xfrm>
          <a:prstGeom prst="rect">
            <a:avLst/>
          </a:prstGeom>
        </p:spPr>
      </p:pic>
      <p:sp>
        <p:nvSpPr>
          <p:cNvPr id="6" name="TextBox 5">
            <a:extLst>
              <a:ext uri="{FF2B5EF4-FFF2-40B4-BE49-F238E27FC236}">
                <a16:creationId xmlns:a16="http://schemas.microsoft.com/office/drawing/2014/main" id="{DFA46135-F01E-48CC-90E5-06A877414FCA}"/>
              </a:ext>
            </a:extLst>
          </p:cNvPr>
          <p:cNvSpPr txBox="1"/>
          <p:nvPr/>
        </p:nvSpPr>
        <p:spPr>
          <a:xfrm>
            <a:off x="3615755" y="5504151"/>
            <a:ext cx="6094520" cy="369332"/>
          </a:xfrm>
          <a:prstGeom prst="rect">
            <a:avLst/>
          </a:prstGeom>
          <a:noFill/>
        </p:spPr>
        <p:txBody>
          <a:bodyPr wrap="square">
            <a:spAutoFit/>
          </a:bodyPr>
          <a:lstStyle/>
          <a:p>
            <a:pPr marL="0" indent="0">
              <a:buNone/>
            </a:pPr>
            <a:r>
              <a:rPr lang="en-US" b="1" dirty="0"/>
              <a:t>Figure -3.4 </a:t>
            </a:r>
            <a:r>
              <a:rPr lang="en-US" dirty="0"/>
              <a:t>an example of sampling</a:t>
            </a:r>
          </a:p>
        </p:txBody>
      </p:sp>
    </p:spTree>
    <p:extLst>
      <p:ext uri="{BB962C8B-B14F-4D97-AF65-F5344CB8AC3E}">
        <p14:creationId xmlns:p14="http://schemas.microsoft.com/office/powerpoint/2010/main" val="123592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5CCB-C501-4E83-A030-B852C510A63B}"/>
              </a:ext>
            </a:extLst>
          </p:cNvPr>
          <p:cNvSpPr>
            <a:spLocks noGrp="1"/>
          </p:cNvSpPr>
          <p:nvPr>
            <p:ph type="title"/>
          </p:nvPr>
        </p:nvSpPr>
        <p:spPr/>
        <p:txBody>
          <a:bodyPr/>
          <a:lstStyle/>
          <a:p>
            <a:r>
              <a:rPr lang="en-US" dirty="0"/>
              <a:t>Quantization</a:t>
            </a:r>
          </a:p>
        </p:txBody>
      </p:sp>
      <p:sp>
        <p:nvSpPr>
          <p:cNvPr id="3" name="Content Placeholder 2">
            <a:extLst>
              <a:ext uri="{FF2B5EF4-FFF2-40B4-BE49-F238E27FC236}">
                <a16:creationId xmlns:a16="http://schemas.microsoft.com/office/drawing/2014/main" id="{B40AEAFA-B24A-4B56-8655-45E65907E7D8}"/>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The value measured for each sample is a real number. This means that we can </a:t>
            </a:r>
            <a:r>
              <a:rPr lang="en-US" sz="1800" b="1" i="0" u="none" strike="noStrike" baseline="0" dirty="0">
                <a:solidFill>
                  <a:srgbClr val="000000"/>
                </a:solidFill>
                <a:latin typeface="Times New Roman" panose="02020603050405020304" pitchFamily="18" charset="0"/>
              </a:rPr>
              <a:t>store 40,000 real values for each one second sample</a:t>
            </a:r>
            <a:r>
              <a:rPr lang="en-US" sz="1800" b="0" i="0" u="none" strike="noStrike" baseline="0" dirty="0">
                <a:solidFill>
                  <a:srgbClr val="000000"/>
                </a:solidFill>
                <a:latin typeface="Times New Roman" panose="02020603050405020304" pitchFamily="18" charset="0"/>
              </a:rPr>
              <a:t>. However, it is simpler to use an unsigned integer (a bit pattern) for each sample. </a:t>
            </a:r>
          </a:p>
          <a:p>
            <a:r>
              <a:rPr lang="en-US" sz="1800" b="1" i="0" u="none" strike="noStrike" baseline="0" dirty="0">
                <a:solidFill>
                  <a:srgbClr val="000000"/>
                </a:solidFill>
                <a:latin typeface="Times New Roman" panose="02020603050405020304" pitchFamily="18" charset="0"/>
              </a:rPr>
              <a:t>Quantization refers to a process that rounds the value of a sample to the closest integer value</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For example, if the real value is 17.2, it can be rounded down to 17: if the value is 17.7, it can be rounded up to 18. </a:t>
            </a:r>
            <a:endParaRPr lang="en-US" dirty="0"/>
          </a:p>
        </p:txBody>
      </p:sp>
    </p:spTree>
    <p:extLst>
      <p:ext uri="{BB962C8B-B14F-4D97-AF65-F5344CB8AC3E}">
        <p14:creationId xmlns:p14="http://schemas.microsoft.com/office/powerpoint/2010/main" val="243566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9444-0392-42AC-88F7-0FBD6835F557}"/>
              </a:ext>
            </a:extLst>
          </p:cNvPr>
          <p:cNvSpPr>
            <a:spLocks noGrp="1"/>
          </p:cNvSpPr>
          <p:nvPr>
            <p:ph type="title"/>
          </p:nvPr>
        </p:nvSpPr>
        <p:spPr/>
        <p:txBody>
          <a:bodyPr/>
          <a:lstStyle/>
          <a:p>
            <a:r>
              <a:rPr lang="en-US" dirty="0"/>
              <a:t>Encoding</a:t>
            </a:r>
          </a:p>
        </p:txBody>
      </p:sp>
      <p:sp>
        <p:nvSpPr>
          <p:cNvPr id="3" name="Content Placeholder 2">
            <a:extLst>
              <a:ext uri="{FF2B5EF4-FFF2-40B4-BE49-F238E27FC236}">
                <a16:creationId xmlns:a16="http://schemas.microsoft.com/office/drawing/2014/main" id="{1090A67C-6585-47D3-B383-01B1CFF8ECC4}"/>
              </a:ext>
            </a:extLst>
          </p:cNvPr>
          <p:cNvSpPr>
            <a:spLocks noGrp="1"/>
          </p:cNvSpPr>
          <p:nvPr>
            <p:ph idx="1"/>
          </p:nvPr>
        </p:nvSpPr>
        <p:spPr>
          <a:xfrm>
            <a:off x="1104900" y="1600200"/>
            <a:ext cx="9982200" cy="2288219"/>
          </a:xfrm>
        </p:spPr>
        <p:txBody>
          <a:bodyPr/>
          <a:lstStyle/>
          <a:p>
            <a:r>
              <a:rPr lang="en-US" sz="1800" b="0" i="0" u="none" strike="noStrike" baseline="0" dirty="0">
                <a:solidFill>
                  <a:srgbClr val="000000"/>
                </a:solidFill>
                <a:latin typeface="Times New Roman" panose="02020603050405020304" pitchFamily="18" charset="0"/>
              </a:rPr>
              <a:t>The quantized sample values need to be encoded as bit patterns. Some systems assign positive and negative values to samples, some just shift the curve to the positive part and assign only positive values. </a:t>
            </a:r>
          </a:p>
          <a:p>
            <a:r>
              <a:rPr lang="en-US" sz="1800" b="0" i="0" u="none" strike="noStrike" baseline="0" dirty="0">
                <a:solidFill>
                  <a:srgbClr val="000000"/>
                </a:solidFill>
                <a:latin typeface="Times New Roman" panose="02020603050405020304" pitchFamily="18" charset="0"/>
              </a:rPr>
              <a:t>If we call the </a:t>
            </a:r>
            <a:r>
              <a:rPr lang="en-US" sz="1800" b="1" i="0" u="none" strike="noStrike" baseline="0" dirty="0">
                <a:solidFill>
                  <a:srgbClr val="000000"/>
                </a:solidFill>
                <a:latin typeface="Times New Roman" panose="02020603050405020304" pitchFamily="18" charset="0"/>
              </a:rPr>
              <a:t>bit depth </a:t>
            </a:r>
            <a:r>
              <a:rPr lang="en-US" sz="1800" b="0" i="0" u="none" strike="noStrike" baseline="0" dirty="0">
                <a:solidFill>
                  <a:srgbClr val="000000"/>
                </a:solidFill>
                <a:latin typeface="Times New Roman" panose="02020603050405020304" pitchFamily="18" charset="0"/>
              </a:rPr>
              <a:t>or </a:t>
            </a:r>
            <a:r>
              <a:rPr lang="en-US" sz="1800" b="1" i="0" u="none" strike="noStrike" baseline="0" dirty="0">
                <a:solidFill>
                  <a:srgbClr val="000000"/>
                </a:solidFill>
                <a:latin typeface="Times New Roman" panose="02020603050405020304" pitchFamily="18" charset="0"/>
              </a:rPr>
              <a:t>number of bits per sample B, the number of samples per second, S, we need to store S </a:t>
            </a:r>
            <a:r>
              <a:rPr lang="en-US" sz="1800" b="0" i="0" u="none" strike="noStrike" baseline="0" dirty="0">
                <a:solidFill>
                  <a:srgbClr val="000000"/>
                </a:solidFill>
                <a:latin typeface="PMingLiU" panose="02020500000000000000" pitchFamily="18" charset="-120"/>
              </a:rPr>
              <a:t>× </a:t>
            </a:r>
            <a:r>
              <a:rPr lang="en-US" sz="1800" b="1" i="0" u="none" strike="noStrike" baseline="0" dirty="0">
                <a:solidFill>
                  <a:srgbClr val="000000"/>
                </a:solidFill>
                <a:latin typeface="Times New Roman" panose="02020603050405020304" pitchFamily="18" charset="0"/>
              </a:rPr>
              <a:t>B bits for each second of audio</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This product is sometimes referred to as </a:t>
            </a:r>
            <a:r>
              <a:rPr lang="en-US" sz="1800" b="1" i="0" u="none" strike="noStrike" baseline="0" dirty="0">
                <a:solidFill>
                  <a:srgbClr val="000000"/>
                </a:solidFill>
                <a:latin typeface="Times New Roman" panose="02020603050405020304" pitchFamily="18" charset="0"/>
              </a:rPr>
              <a:t>bit rate</a:t>
            </a:r>
            <a:r>
              <a:rPr lang="en-US" sz="1800" b="0" i="0" u="none" strike="noStrike" baseline="0" dirty="0">
                <a:solidFill>
                  <a:srgbClr val="000000"/>
                </a:solidFill>
                <a:latin typeface="Times New Roman" panose="02020603050405020304" pitchFamily="18" charset="0"/>
              </a:rPr>
              <a:t>, R. For example, </a:t>
            </a:r>
            <a:r>
              <a:rPr lang="en-US" sz="1800" b="1" i="0" u="none" strike="noStrike" baseline="0" dirty="0">
                <a:solidFill>
                  <a:srgbClr val="000000"/>
                </a:solidFill>
                <a:latin typeface="Times New Roman" panose="02020603050405020304" pitchFamily="18" charset="0"/>
              </a:rPr>
              <a:t>if we use 40,000 samples per second and 16 bits per each sample, the bit rate is </a:t>
            </a:r>
            <a:endParaRPr lang="en-US" dirty="0"/>
          </a:p>
        </p:txBody>
      </p:sp>
      <p:pic>
        <p:nvPicPr>
          <p:cNvPr id="5" name="Picture 4">
            <a:extLst>
              <a:ext uri="{FF2B5EF4-FFF2-40B4-BE49-F238E27FC236}">
                <a16:creationId xmlns:a16="http://schemas.microsoft.com/office/drawing/2014/main" id="{8C61D1C4-46BD-465E-BFFE-F94A4EF5344A}"/>
              </a:ext>
            </a:extLst>
          </p:cNvPr>
          <p:cNvPicPr>
            <a:picLocks noChangeAspect="1"/>
          </p:cNvPicPr>
          <p:nvPr/>
        </p:nvPicPr>
        <p:blipFill>
          <a:blip r:embed="rId2"/>
          <a:stretch>
            <a:fillRect/>
          </a:stretch>
        </p:blipFill>
        <p:spPr>
          <a:xfrm>
            <a:off x="2094871" y="3880451"/>
            <a:ext cx="8000739" cy="523736"/>
          </a:xfrm>
          <a:prstGeom prst="rect">
            <a:avLst/>
          </a:prstGeom>
        </p:spPr>
      </p:pic>
    </p:spTree>
    <p:extLst>
      <p:ext uri="{BB962C8B-B14F-4D97-AF65-F5344CB8AC3E}">
        <p14:creationId xmlns:p14="http://schemas.microsoft.com/office/powerpoint/2010/main" val="3879172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8762-2A5B-4CB0-91A0-F5AB7FB5D079}"/>
              </a:ext>
            </a:extLst>
          </p:cNvPr>
          <p:cNvSpPr>
            <a:spLocks noGrp="1"/>
          </p:cNvSpPr>
          <p:nvPr>
            <p:ph type="title"/>
          </p:nvPr>
        </p:nvSpPr>
        <p:spPr/>
        <p:txBody>
          <a:bodyPr/>
          <a:lstStyle/>
          <a:p>
            <a:r>
              <a:rPr lang="en-US" dirty="0"/>
              <a:t>Standards for Sound Encoding</a:t>
            </a:r>
          </a:p>
        </p:txBody>
      </p:sp>
      <p:sp>
        <p:nvSpPr>
          <p:cNvPr id="3" name="Content Placeholder 2">
            <a:extLst>
              <a:ext uri="{FF2B5EF4-FFF2-40B4-BE49-F238E27FC236}">
                <a16:creationId xmlns:a16="http://schemas.microsoft.com/office/drawing/2014/main" id="{4EC6159A-F09F-4E71-8BDA-97BC44A1D882}"/>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Today the dominant standard for storing audio is </a:t>
            </a:r>
            <a:r>
              <a:rPr lang="en-US" sz="1800" b="1" i="0" u="none" strike="noStrike" baseline="0" dirty="0">
                <a:solidFill>
                  <a:srgbClr val="000000"/>
                </a:solidFill>
                <a:latin typeface="Times New Roman" panose="02020603050405020304" pitchFamily="18" charset="0"/>
              </a:rPr>
              <a:t>MP3 </a:t>
            </a:r>
            <a:r>
              <a:rPr lang="en-US" sz="1800" b="0" i="0" u="none" strike="noStrike" baseline="0" dirty="0">
                <a:solidFill>
                  <a:srgbClr val="000000"/>
                </a:solidFill>
                <a:latin typeface="Times New Roman" panose="02020603050405020304" pitchFamily="18" charset="0"/>
              </a:rPr>
              <a:t>(short for </a:t>
            </a:r>
            <a:r>
              <a:rPr lang="en-US" sz="1800" b="1" i="0" u="none" strike="noStrike" baseline="0" dirty="0">
                <a:solidFill>
                  <a:srgbClr val="000000"/>
                </a:solidFill>
                <a:latin typeface="Times New Roman" panose="02020603050405020304" pitchFamily="18" charset="0"/>
              </a:rPr>
              <a:t>MPEG Layer 3</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This standard is a modification of the </a:t>
            </a:r>
            <a:r>
              <a:rPr lang="en-US" sz="1800" b="1" i="0" u="none" strike="noStrike" baseline="0" dirty="0">
                <a:solidFill>
                  <a:srgbClr val="000000"/>
                </a:solidFill>
                <a:latin typeface="Times New Roman" panose="02020603050405020304" pitchFamily="18" charset="0"/>
              </a:rPr>
              <a:t>MPEG </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Motion Picture Experts Group</a:t>
            </a:r>
            <a:r>
              <a:rPr lang="en-US" sz="1800" b="0" i="0" u="none" strike="noStrike" baseline="0" dirty="0">
                <a:solidFill>
                  <a:srgbClr val="000000"/>
                </a:solidFill>
                <a:latin typeface="Times New Roman" panose="02020603050405020304" pitchFamily="18" charset="0"/>
              </a:rPr>
              <a:t>) compression method used for video. It uses </a:t>
            </a:r>
            <a:r>
              <a:rPr lang="en-US" sz="1800" b="1" i="0" u="none" strike="noStrike" baseline="0" dirty="0">
                <a:solidFill>
                  <a:srgbClr val="000000"/>
                </a:solidFill>
                <a:latin typeface="Times New Roman" panose="02020603050405020304" pitchFamily="18" charset="0"/>
              </a:rPr>
              <a:t>44100 samples per second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16 bits per sample</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The result is a signal with a bit rate of </a:t>
            </a:r>
            <a:r>
              <a:rPr lang="en-US" sz="1800" b="1" i="0" u="none" strike="noStrike" baseline="0" dirty="0">
                <a:solidFill>
                  <a:srgbClr val="000000"/>
                </a:solidFill>
                <a:latin typeface="Times New Roman" panose="02020603050405020304" pitchFamily="18" charset="0"/>
              </a:rPr>
              <a:t>705,600 bits per second</a:t>
            </a:r>
            <a:r>
              <a:rPr lang="en-US" sz="1800" b="0" i="0" u="none" strike="noStrike" baseline="0" dirty="0">
                <a:solidFill>
                  <a:srgbClr val="000000"/>
                </a:solidFill>
                <a:latin typeface="Times New Roman" panose="02020603050405020304" pitchFamily="18" charset="0"/>
              </a:rPr>
              <a:t>, which is compressed using a compression method that discards information that cannot be detected by the human ear. This is called </a:t>
            </a:r>
            <a:r>
              <a:rPr lang="en-US" sz="1800" b="1" i="0" u="none" strike="noStrike" baseline="0" dirty="0">
                <a:solidFill>
                  <a:srgbClr val="000000"/>
                </a:solidFill>
                <a:latin typeface="Times New Roman" panose="02020603050405020304" pitchFamily="18" charset="0"/>
              </a:rPr>
              <a:t>lossy compression</a:t>
            </a:r>
            <a:r>
              <a:rPr lang="en-US" sz="1800" b="0" i="0" u="none" strike="noStrike" baseline="0" dirty="0">
                <a:solidFill>
                  <a:srgbClr val="000000"/>
                </a:solidFill>
                <a:latin typeface="Times New Roman" panose="02020603050405020304" pitchFamily="18" charset="0"/>
              </a:rPr>
              <a:t>, as opposed to </a:t>
            </a:r>
            <a:r>
              <a:rPr lang="en-US" sz="1800" b="1" i="0" u="none" strike="noStrike" baseline="0" dirty="0">
                <a:solidFill>
                  <a:srgbClr val="000000"/>
                </a:solidFill>
                <a:latin typeface="Times New Roman" panose="02020603050405020304" pitchFamily="18" charset="0"/>
              </a:rPr>
              <a:t>lossless compression</a:t>
            </a:r>
            <a:r>
              <a:rPr lang="en-US" sz="1800" b="0" i="0" u="none" strike="noStrike" baseline="0" dirty="0">
                <a:solidFill>
                  <a:srgbClr val="000000"/>
                </a:solidFill>
                <a:latin typeface="Times New Roman" panose="02020603050405020304" pitchFamily="18" charset="0"/>
              </a:rPr>
              <a:t>: see Chapter 15. </a:t>
            </a:r>
            <a:endParaRPr lang="en-US" dirty="0"/>
          </a:p>
        </p:txBody>
      </p:sp>
    </p:spTree>
    <p:extLst>
      <p:ext uri="{BB962C8B-B14F-4D97-AF65-F5344CB8AC3E}">
        <p14:creationId xmlns:p14="http://schemas.microsoft.com/office/powerpoint/2010/main" val="189113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FA6E-AF07-4F84-9952-D441D22BDAFE}"/>
              </a:ext>
            </a:extLst>
          </p:cNvPr>
          <p:cNvSpPr>
            <a:spLocks noGrp="1"/>
          </p:cNvSpPr>
          <p:nvPr>
            <p:ph type="title"/>
          </p:nvPr>
        </p:nvSpPr>
        <p:spPr/>
        <p:txBody>
          <a:bodyPr/>
          <a:lstStyle/>
          <a:p>
            <a:r>
              <a:rPr lang="en-US" dirty="0"/>
              <a:t>3.3 Storing Images</a:t>
            </a:r>
          </a:p>
        </p:txBody>
      </p:sp>
      <p:sp>
        <p:nvSpPr>
          <p:cNvPr id="3" name="Content Placeholder 2">
            <a:extLst>
              <a:ext uri="{FF2B5EF4-FFF2-40B4-BE49-F238E27FC236}">
                <a16:creationId xmlns:a16="http://schemas.microsoft.com/office/drawing/2014/main" id="{A09E95D9-5D12-4554-B828-E2CFB189BD92}"/>
              </a:ext>
            </a:extLst>
          </p:cNvPr>
          <p:cNvSpPr>
            <a:spLocks noGrp="1"/>
          </p:cNvSpPr>
          <p:nvPr>
            <p:ph idx="1"/>
          </p:nvPr>
        </p:nvSpPr>
        <p:spPr>
          <a:xfrm>
            <a:off x="1104900" y="1600199"/>
            <a:ext cx="9982200" cy="4330084"/>
          </a:xfrm>
        </p:spPr>
        <p:txBody>
          <a:bodyPr>
            <a:normAutofit/>
          </a:bodyPr>
          <a:lstStyle/>
          <a:p>
            <a:r>
              <a:rPr lang="en-US" sz="1800" b="0" i="0" u="none" strike="noStrike" baseline="0" dirty="0">
                <a:solidFill>
                  <a:srgbClr val="000000"/>
                </a:solidFill>
                <a:latin typeface="Times New Roman" panose="02020603050405020304" pitchFamily="18" charset="0"/>
              </a:rPr>
              <a:t>Images are stored in computers using two different techniques: </a:t>
            </a:r>
            <a:r>
              <a:rPr lang="en-US" sz="1800" b="1" i="0" u="none" strike="noStrike" baseline="0" dirty="0">
                <a:solidFill>
                  <a:srgbClr val="000000"/>
                </a:solidFill>
                <a:latin typeface="Times New Roman" panose="02020603050405020304" pitchFamily="18" charset="0"/>
              </a:rPr>
              <a:t>raster graphics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vector graphics </a:t>
            </a:r>
          </a:p>
          <a:p>
            <a:pPr marL="0" indent="0">
              <a:buNone/>
            </a:pPr>
            <a:r>
              <a:rPr lang="en-US" sz="1800" b="1" i="0" u="none" strike="noStrike" baseline="0" dirty="0">
                <a:solidFill>
                  <a:srgbClr val="000000"/>
                </a:solidFill>
                <a:latin typeface="Times New Roman" panose="02020603050405020304" pitchFamily="18" charset="0"/>
              </a:rPr>
              <a:t>Raster graphics </a:t>
            </a:r>
          </a:p>
          <a:p>
            <a:r>
              <a:rPr lang="en-US" sz="1800" b="1" i="0" u="none" strike="noStrike" baseline="0" dirty="0">
                <a:solidFill>
                  <a:srgbClr val="000000"/>
                </a:solidFill>
                <a:latin typeface="Times New Roman" panose="02020603050405020304" pitchFamily="18" charset="0"/>
              </a:rPr>
              <a:t>Raster graphics </a:t>
            </a:r>
            <a:r>
              <a:rPr lang="en-US" sz="1800" b="0" i="0" u="none" strike="noStrike" baseline="0" dirty="0">
                <a:solidFill>
                  <a:srgbClr val="000000"/>
                </a:solidFill>
                <a:latin typeface="Times New Roman" panose="02020603050405020304" pitchFamily="18" charset="0"/>
              </a:rPr>
              <a:t>(or </a:t>
            </a:r>
            <a:r>
              <a:rPr lang="en-US" sz="1800" b="1" i="0" u="none" strike="noStrike" baseline="0" dirty="0">
                <a:solidFill>
                  <a:srgbClr val="000000"/>
                </a:solidFill>
                <a:latin typeface="Times New Roman" panose="02020603050405020304" pitchFamily="18" charset="0"/>
              </a:rPr>
              <a:t>bitmap graphics</a:t>
            </a:r>
            <a:r>
              <a:rPr lang="en-US" sz="1800" b="0" i="0" u="none" strike="noStrike" baseline="0" dirty="0">
                <a:solidFill>
                  <a:srgbClr val="000000"/>
                </a:solidFill>
                <a:latin typeface="Times New Roman" panose="02020603050405020304" pitchFamily="18" charset="0"/>
              </a:rPr>
              <a:t>) is used when we </a:t>
            </a:r>
            <a:r>
              <a:rPr lang="en-US" sz="1800" b="1" i="0" u="none" strike="noStrike" baseline="0" dirty="0">
                <a:solidFill>
                  <a:srgbClr val="000000"/>
                </a:solidFill>
                <a:latin typeface="Times New Roman" panose="02020603050405020304" pitchFamily="18" charset="0"/>
              </a:rPr>
              <a:t>need to store an analog image such as a photograph</a:t>
            </a:r>
            <a:r>
              <a:rPr lang="en-US" sz="1800" b="0" i="0" u="none" strike="noStrike" baseline="0" dirty="0">
                <a:solidFill>
                  <a:srgbClr val="000000"/>
                </a:solidFill>
                <a:latin typeface="Times New Roman" panose="02020603050405020304" pitchFamily="18" charset="0"/>
              </a:rPr>
              <a:t>. A photograph consists of analog data, similar to audio information. The difference is that the intensity (color) of data varies in space instead of in time. </a:t>
            </a:r>
          </a:p>
          <a:p>
            <a:r>
              <a:rPr lang="en-US" sz="1800" b="0" i="0" u="none" strike="noStrike" baseline="0" dirty="0">
                <a:solidFill>
                  <a:srgbClr val="000000"/>
                </a:solidFill>
                <a:latin typeface="Times New Roman" panose="02020603050405020304" pitchFamily="18" charset="0"/>
              </a:rPr>
              <a:t>This means that data must be sampled. However, sampling in this case is normally called </a:t>
            </a:r>
            <a:r>
              <a:rPr lang="en-US" sz="1800" b="1" i="0" u="none" strike="noStrike" baseline="0" dirty="0">
                <a:solidFill>
                  <a:srgbClr val="000000"/>
                </a:solidFill>
                <a:latin typeface="Times New Roman" panose="02020603050405020304" pitchFamily="18" charset="0"/>
              </a:rPr>
              <a:t>scanning</a:t>
            </a:r>
            <a:r>
              <a:rPr lang="en-US" sz="1800" b="0" i="0" u="none" strike="noStrike" baseline="0" dirty="0">
                <a:solidFill>
                  <a:srgbClr val="000000"/>
                </a:solidFill>
                <a:latin typeface="Times New Roman" panose="02020603050405020304" pitchFamily="18" charset="0"/>
              </a:rPr>
              <a:t>. The samples are called </a:t>
            </a:r>
            <a:r>
              <a:rPr lang="en-US" sz="1800" b="1" i="0" u="none" strike="noStrike" baseline="0" dirty="0">
                <a:solidFill>
                  <a:srgbClr val="000000"/>
                </a:solidFill>
                <a:latin typeface="Times New Roman" panose="02020603050405020304" pitchFamily="18" charset="0"/>
              </a:rPr>
              <a:t>pixels </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picture elements</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FF0000"/>
                </a:solidFill>
                <a:latin typeface="Times New Roman" panose="02020603050405020304" pitchFamily="18" charset="0"/>
              </a:rPr>
              <a:t>Resolution</a:t>
            </a:r>
            <a:r>
              <a:rPr lang="en-US" sz="1800" b="1" i="0" u="none" strike="noStrike" baseline="0" dirty="0">
                <a:solidFill>
                  <a:srgbClr val="000000"/>
                </a:solidFill>
                <a:latin typeface="Times New Roman" panose="02020603050405020304" pitchFamily="18" charset="0"/>
              </a:rPr>
              <a:t> : </a:t>
            </a:r>
            <a:r>
              <a:rPr lang="en-US" sz="1800" b="0" i="0" u="none" strike="noStrike" baseline="0" dirty="0">
                <a:solidFill>
                  <a:srgbClr val="000000"/>
                </a:solidFill>
                <a:latin typeface="Times New Roman" panose="02020603050405020304" pitchFamily="18" charset="0"/>
              </a:rPr>
              <a:t>Just like audio sampling, in image scanning we need to decide how many pixels we should record for each square or linear inch. </a:t>
            </a:r>
            <a:r>
              <a:rPr lang="en-US" sz="1800" b="1" i="0" u="none" strike="noStrike" baseline="0" dirty="0">
                <a:solidFill>
                  <a:srgbClr val="000000"/>
                </a:solidFill>
                <a:latin typeface="Times New Roman" panose="02020603050405020304" pitchFamily="18" charset="0"/>
              </a:rPr>
              <a:t>The scanning rate in image processing is called resolution</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FF0000"/>
                </a:solidFill>
                <a:latin typeface="Times New Roman" panose="02020603050405020304" pitchFamily="18" charset="0"/>
              </a:rPr>
              <a:t>Color Depth </a:t>
            </a:r>
            <a:r>
              <a:rPr lang="en-US" sz="1800" b="1" i="0" u="none" strike="noStrike" baseline="0" dirty="0">
                <a:solidFill>
                  <a:srgbClr val="000000"/>
                </a:solidFill>
                <a:latin typeface="Times New Roman" panose="02020603050405020304" pitchFamily="18" charset="0"/>
              </a:rPr>
              <a:t>: The number of bits used to represent a pixel</a:t>
            </a:r>
            <a:r>
              <a:rPr lang="en-US" sz="1800" b="0" i="0" u="none" strike="noStrike" baseline="0" dirty="0">
                <a:solidFill>
                  <a:srgbClr val="000000"/>
                </a:solidFill>
                <a:latin typeface="Times New Roman" panose="02020603050405020304" pitchFamily="18" charset="0"/>
              </a:rPr>
              <a:t>, its </a:t>
            </a:r>
            <a:r>
              <a:rPr lang="en-US" sz="1800" b="1" i="0" u="none" strike="noStrike" baseline="0" dirty="0">
                <a:solidFill>
                  <a:srgbClr val="000000"/>
                </a:solidFill>
                <a:latin typeface="Times New Roman" panose="02020603050405020304" pitchFamily="18" charset="0"/>
              </a:rPr>
              <a:t>color depth</a:t>
            </a:r>
            <a:r>
              <a:rPr lang="en-US" sz="1800" b="0" i="0" u="none" strike="noStrike" baseline="0" dirty="0">
                <a:solidFill>
                  <a:srgbClr val="000000"/>
                </a:solidFill>
                <a:latin typeface="Times New Roman" panose="02020603050405020304" pitchFamily="18" charset="0"/>
              </a:rPr>
              <a:t>, depends on how the pixel’s color is handled by different encoding techniques. The perception of color is how our eyes respond to a beam of light </a:t>
            </a:r>
            <a:endParaRPr lang="en-US" dirty="0"/>
          </a:p>
        </p:txBody>
      </p:sp>
    </p:spTree>
    <p:extLst>
      <p:ext uri="{BB962C8B-B14F-4D97-AF65-F5344CB8AC3E}">
        <p14:creationId xmlns:p14="http://schemas.microsoft.com/office/powerpoint/2010/main" val="2164667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4A37-C740-430E-859B-0385EDDCBA89}"/>
              </a:ext>
            </a:extLst>
          </p:cNvPr>
          <p:cNvSpPr>
            <a:spLocks noGrp="1"/>
          </p:cNvSpPr>
          <p:nvPr>
            <p:ph type="title"/>
          </p:nvPr>
        </p:nvSpPr>
        <p:spPr/>
        <p:txBody>
          <a:bodyPr/>
          <a:lstStyle/>
          <a:p>
            <a:r>
              <a:rPr lang="en-US" dirty="0"/>
              <a:t>Color</a:t>
            </a:r>
          </a:p>
        </p:txBody>
      </p:sp>
      <p:sp>
        <p:nvSpPr>
          <p:cNvPr id="3" name="Content Placeholder 2">
            <a:extLst>
              <a:ext uri="{FF2B5EF4-FFF2-40B4-BE49-F238E27FC236}">
                <a16:creationId xmlns:a16="http://schemas.microsoft.com/office/drawing/2014/main" id="{9923F7D9-896D-4245-90DF-A37D43CBD843}"/>
              </a:ext>
            </a:extLst>
          </p:cNvPr>
          <p:cNvSpPr>
            <a:spLocks noGrp="1"/>
          </p:cNvSpPr>
          <p:nvPr>
            <p:ph idx="1"/>
          </p:nvPr>
        </p:nvSpPr>
        <p:spPr>
          <a:xfrm>
            <a:off x="1104899" y="1600200"/>
            <a:ext cx="4614765" cy="1828800"/>
          </a:xfrm>
        </p:spPr>
        <p:txBody>
          <a:bodyPr>
            <a:normAutofit/>
          </a:bodyPr>
          <a:lstStyle/>
          <a:p>
            <a:r>
              <a:rPr lang="en-US" sz="1800" b="1" i="1" u="none" strike="noStrike" baseline="0" dirty="0">
                <a:solidFill>
                  <a:srgbClr val="000000"/>
                </a:solidFill>
                <a:latin typeface="Times New Roman" panose="02020603050405020304" pitchFamily="18" charset="0"/>
              </a:rPr>
              <a:t>True-Color </a:t>
            </a:r>
            <a:r>
              <a:rPr lang="en-US" sz="1800" b="0" i="0" u="none" strike="noStrike" baseline="0" dirty="0">
                <a:solidFill>
                  <a:srgbClr val="000000"/>
                </a:solidFill>
                <a:latin typeface="Times New Roman" panose="02020603050405020304" pitchFamily="18" charset="0"/>
              </a:rPr>
              <a:t>One of the techniques used to </a:t>
            </a:r>
            <a:r>
              <a:rPr lang="en-US" sz="1800" b="1" i="0" u="none" strike="noStrike" baseline="0" dirty="0">
                <a:solidFill>
                  <a:srgbClr val="000000"/>
                </a:solidFill>
                <a:latin typeface="Times New Roman" panose="02020603050405020304" pitchFamily="18" charset="0"/>
              </a:rPr>
              <a:t>encode a pixel </a:t>
            </a:r>
            <a:r>
              <a:rPr lang="en-US" sz="1800" b="0" i="0" u="none" strike="noStrike" baseline="0" dirty="0">
                <a:solidFill>
                  <a:srgbClr val="000000"/>
                </a:solidFill>
                <a:latin typeface="Times New Roman" panose="02020603050405020304" pitchFamily="18" charset="0"/>
              </a:rPr>
              <a:t>is called </a:t>
            </a:r>
            <a:r>
              <a:rPr lang="en-US" sz="1800" b="1" i="0" u="none" strike="noStrike" baseline="0" dirty="0">
                <a:solidFill>
                  <a:srgbClr val="000000"/>
                </a:solidFill>
                <a:latin typeface="Times New Roman" panose="02020603050405020304" pitchFamily="18" charset="0"/>
              </a:rPr>
              <a:t>True- Color, which uses 24 bits to encode a pixel </a:t>
            </a:r>
            <a:endParaRPr lang="en-US" dirty="0"/>
          </a:p>
        </p:txBody>
      </p:sp>
      <p:sp>
        <p:nvSpPr>
          <p:cNvPr id="4" name="Content Placeholder 2">
            <a:extLst>
              <a:ext uri="{FF2B5EF4-FFF2-40B4-BE49-F238E27FC236}">
                <a16:creationId xmlns:a16="http://schemas.microsoft.com/office/drawing/2014/main" id="{98DCC942-2B0E-4EB6-B5B1-1B04A935FF2C}"/>
              </a:ext>
            </a:extLst>
          </p:cNvPr>
          <p:cNvSpPr txBox="1">
            <a:spLocks/>
          </p:cNvSpPr>
          <p:nvPr/>
        </p:nvSpPr>
        <p:spPr>
          <a:xfrm>
            <a:off x="1170215" y="4347313"/>
            <a:ext cx="4353508" cy="919065"/>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1" u="none" strike="noStrike" baseline="0" dirty="0">
                <a:solidFill>
                  <a:srgbClr val="000000"/>
                </a:solidFill>
                <a:latin typeface="Times New Roman" panose="02020603050405020304" pitchFamily="18" charset="0"/>
              </a:rPr>
              <a:t>Indexed Color </a:t>
            </a:r>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000000"/>
                </a:solidFill>
                <a:latin typeface="Times New Roman" panose="02020603050405020304" pitchFamily="18" charset="0"/>
              </a:rPr>
              <a:t>indexed color</a:t>
            </a:r>
            <a:r>
              <a:rPr lang="en-US" sz="1800" b="0" i="0" u="none" strike="noStrike" baseline="0" dirty="0">
                <a:solidFill>
                  <a:srgbClr val="000000"/>
                </a:solidFill>
                <a:latin typeface="Times New Roman" panose="02020603050405020304" pitchFamily="18" charset="0"/>
              </a:rPr>
              <a:t>—or </a:t>
            </a:r>
            <a:r>
              <a:rPr lang="en-US" sz="1800" b="1" i="0" u="none" strike="noStrike" baseline="0" dirty="0">
                <a:solidFill>
                  <a:srgbClr val="000000"/>
                </a:solidFill>
                <a:latin typeface="Times New Roman" panose="02020603050405020304" pitchFamily="18" charset="0"/>
              </a:rPr>
              <a:t>palette color—</a:t>
            </a:r>
            <a:r>
              <a:rPr lang="en-US" sz="1800" b="0" i="0" u="none" strike="noStrike" baseline="0" dirty="0">
                <a:solidFill>
                  <a:srgbClr val="000000"/>
                </a:solidFill>
                <a:latin typeface="Times New Roman" panose="02020603050405020304" pitchFamily="18" charset="0"/>
              </a:rPr>
              <a:t>scheme uses only a portion of these colors </a:t>
            </a:r>
            <a:endParaRPr lang="en-US" dirty="0"/>
          </a:p>
        </p:txBody>
      </p:sp>
      <p:pic>
        <p:nvPicPr>
          <p:cNvPr id="6" name="Picture 5">
            <a:extLst>
              <a:ext uri="{FF2B5EF4-FFF2-40B4-BE49-F238E27FC236}">
                <a16:creationId xmlns:a16="http://schemas.microsoft.com/office/drawing/2014/main" id="{28904CBE-E17C-4483-8E58-D7DE10BE04FD}"/>
              </a:ext>
            </a:extLst>
          </p:cNvPr>
          <p:cNvPicPr>
            <a:picLocks noChangeAspect="1"/>
          </p:cNvPicPr>
          <p:nvPr/>
        </p:nvPicPr>
        <p:blipFill>
          <a:blip r:embed="rId2"/>
          <a:stretch>
            <a:fillRect/>
          </a:stretch>
        </p:blipFill>
        <p:spPr>
          <a:xfrm>
            <a:off x="6342738" y="1600200"/>
            <a:ext cx="4742844" cy="2074890"/>
          </a:xfrm>
          <a:prstGeom prst="rect">
            <a:avLst/>
          </a:prstGeom>
        </p:spPr>
      </p:pic>
      <p:pic>
        <p:nvPicPr>
          <p:cNvPr id="8" name="Picture 7">
            <a:extLst>
              <a:ext uri="{FF2B5EF4-FFF2-40B4-BE49-F238E27FC236}">
                <a16:creationId xmlns:a16="http://schemas.microsoft.com/office/drawing/2014/main" id="{F74C140C-BCF3-450C-B0CE-8E6A3094C301}"/>
              </a:ext>
            </a:extLst>
          </p:cNvPr>
          <p:cNvPicPr>
            <a:picLocks noChangeAspect="1"/>
          </p:cNvPicPr>
          <p:nvPr/>
        </p:nvPicPr>
        <p:blipFill>
          <a:blip r:embed="rId3"/>
          <a:stretch>
            <a:fillRect/>
          </a:stretch>
        </p:blipFill>
        <p:spPr>
          <a:xfrm>
            <a:off x="6342738" y="3852004"/>
            <a:ext cx="4013965" cy="2443834"/>
          </a:xfrm>
          <a:prstGeom prst="rect">
            <a:avLst/>
          </a:prstGeom>
        </p:spPr>
      </p:pic>
      <p:sp>
        <p:nvSpPr>
          <p:cNvPr id="9" name="Arrow: Right 8">
            <a:extLst>
              <a:ext uri="{FF2B5EF4-FFF2-40B4-BE49-F238E27FC236}">
                <a16:creationId xmlns:a16="http://schemas.microsoft.com/office/drawing/2014/main" id="{F7731491-5CAD-4AB4-B39F-5F36020C410A}"/>
              </a:ext>
            </a:extLst>
          </p:cNvPr>
          <p:cNvSpPr/>
          <p:nvPr/>
        </p:nvSpPr>
        <p:spPr>
          <a:xfrm>
            <a:off x="5719664" y="1880879"/>
            <a:ext cx="376336" cy="298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03E91F8-0E35-494E-A38C-E87A8E16391C}"/>
              </a:ext>
            </a:extLst>
          </p:cNvPr>
          <p:cNvSpPr/>
          <p:nvPr/>
        </p:nvSpPr>
        <p:spPr>
          <a:xfrm>
            <a:off x="5719664" y="4529252"/>
            <a:ext cx="376336" cy="298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55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B89D-3B75-4943-A804-3E2BCC62DBDA}"/>
              </a:ext>
            </a:extLst>
          </p:cNvPr>
          <p:cNvSpPr>
            <a:spLocks noGrp="1"/>
          </p:cNvSpPr>
          <p:nvPr>
            <p:ph type="title"/>
          </p:nvPr>
        </p:nvSpPr>
        <p:spPr/>
        <p:txBody>
          <a:bodyPr/>
          <a:lstStyle/>
          <a:p>
            <a:r>
              <a:rPr lang="en-US" dirty="0"/>
              <a:t>Standards for Image Encoding</a:t>
            </a:r>
          </a:p>
        </p:txBody>
      </p:sp>
      <p:sp>
        <p:nvSpPr>
          <p:cNvPr id="3" name="Content Placeholder 2">
            <a:extLst>
              <a:ext uri="{FF2B5EF4-FFF2-40B4-BE49-F238E27FC236}">
                <a16:creationId xmlns:a16="http://schemas.microsoft.com/office/drawing/2014/main" id="{F2A2AAEE-FCED-42D5-80E9-C6D611FB36B0}"/>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Several de facto standards for image encoding are in use. </a:t>
            </a:r>
          </a:p>
          <a:p>
            <a:r>
              <a:rPr lang="en-US" sz="1800" b="1" i="0" u="none" strike="noStrike" baseline="0" dirty="0">
                <a:solidFill>
                  <a:srgbClr val="000000"/>
                </a:solidFill>
                <a:latin typeface="Times New Roman" panose="02020603050405020304" pitchFamily="18" charset="0"/>
              </a:rPr>
              <a:t>JPEG </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Joint Photographic Experts Group</a:t>
            </a:r>
            <a:r>
              <a:rPr lang="en-US" sz="1800" b="0" i="0" u="none" strike="noStrike" baseline="0" dirty="0">
                <a:solidFill>
                  <a:srgbClr val="000000"/>
                </a:solidFill>
                <a:latin typeface="Times New Roman" panose="02020603050405020304" pitchFamily="18" charset="0"/>
              </a:rPr>
              <a:t>) uses the </a:t>
            </a:r>
            <a:r>
              <a:rPr lang="en-US" sz="1800" b="1" i="0" u="none" strike="noStrike" baseline="0" dirty="0">
                <a:solidFill>
                  <a:srgbClr val="000000"/>
                </a:solidFill>
                <a:latin typeface="Times New Roman" panose="02020603050405020304" pitchFamily="18" charset="0"/>
              </a:rPr>
              <a:t>True- Color scheme</a:t>
            </a:r>
            <a:r>
              <a:rPr lang="en-US" sz="1800" b="0" i="0" u="none" strike="noStrike" baseline="0" dirty="0">
                <a:solidFill>
                  <a:srgbClr val="000000"/>
                </a:solidFill>
                <a:latin typeface="Times New Roman" panose="02020603050405020304" pitchFamily="18" charset="0"/>
              </a:rPr>
              <a:t>, but compresses the image to reduce the number of bits (see Chapter 15). </a:t>
            </a:r>
          </a:p>
          <a:p>
            <a:r>
              <a:rPr lang="en-US" sz="1800" b="1" i="0" u="none" strike="noStrike" baseline="0" dirty="0">
                <a:solidFill>
                  <a:srgbClr val="000000"/>
                </a:solidFill>
                <a:latin typeface="Times New Roman" panose="02020603050405020304" pitchFamily="18" charset="0"/>
              </a:rPr>
              <a:t>GIF </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Graphic Interchange Format</a:t>
            </a:r>
            <a:r>
              <a:rPr lang="en-US" sz="1800" b="0" i="0" u="none" strike="noStrike" baseline="0" dirty="0">
                <a:solidFill>
                  <a:srgbClr val="000000"/>
                </a:solidFill>
                <a:latin typeface="Times New Roman" panose="02020603050405020304" pitchFamily="18" charset="0"/>
              </a:rPr>
              <a:t>), on the other hand, uses the </a:t>
            </a:r>
            <a:r>
              <a:rPr lang="en-US" sz="1800" b="1" i="0" u="none" strike="noStrike" baseline="0" dirty="0">
                <a:solidFill>
                  <a:srgbClr val="000000"/>
                </a:solidFill>
                <a:latin typeface="Times New Roman" panose="02020603050405020304" pitchFamily="18" charset="0"/>
              </a:rPr>
              <a:t>indexed color scheme</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err="1">
                <a:solidFill>
                  <a:srgbClr val="000000"/>
                </a:solidFill>
                <a:latin typeface="Times New Roman" panose="02020603050405020304" pitchFamily="18" charset="0"/>
              </a:rPr>
              <a:t>Softwares</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Photoshop, </a:t>
            </a:r>
            <a:r>
              <a:rPr lang="en-US" sz="1800" b="1" i="0" u="none" strike="noStrike" baseline="0" dirty="0" err="1">
                <a:solidFill>
                  <a:srgbClr val="000000"/>
                </a:solidFill>
                <a:latin typeface="Times New Roman" panose="02020603050405020304" pitchFamily="18" charset="0"/>
              </a:rPr>
              <a:t>PhotoImpact</a:t>
            </a:r>
            <a:r>
              <a:rPr lang="en-US" sz="1800" b="1" i="0" u="none" strike="noStrike" baseline="0" dirty="0">
                <a:solidFill>
                  <a:srgbClr val="000000"/>
                </a:solidFill>
                <a:latin typeface="Times New Roman" panose="02020603050405020304" pitchFamily="18" charset="0"/>
              </a:rPr>
              <a:t>, Corel Painter </a:t>
            </a:r>
            <a:endParaRPr lang="en-US" dirty="0"/>
          </a:p>
        </p:txBody>
      </p:sp>
    </p:spTree>
    <p:extLst>
      <p:ext uri="{BB962C8B-B14F-4D97-AF65-F5344CB8AC3E}">
        <p14:creationId xmlns:p14="http://schemas.microsoft.com/office/powerpoint/2010/main" val="232371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List five different data types used in a computer. </a:t>
            </a:r>
          </a:p>
          <a:p>
            <a:r>
              <a:rPr lang="en-US" sz="1800" i="0" u="none" strike="noStrike" baseline="0" dirty="0">
                <a:solidFill>
                  <a:srgbClr val="000000"/>
                </a:solidFill>
                <a:latin typeface="Times New Roman" panose="02020603050405020304" pitchFamily="18" charset="0"/>
              </a:rPr>
              <a:t>Describe how integers are stored in a computer. </a:t>
            </a:r>
          </a:p>
          <a:p>
            <a:r>
              <a:rPr lang="en-US" sz="1800" i="0" u="none" strike="noStrike" baseline="0" dirty="0">
                <a:solidFill>
                  <a:srgbClr val="000000"/>
                </a:solidFill>
                <a:latin typeface="Times New Roman" panose="02020603050405020304" pitchFamily="18" charset="0"/>
              </a:rPr>
              <a:t>Describe how reals are stored in a computer. </a:t>
            </a:r>
          </a:p>
          <a:p>
            <a:r>
              <a:rPr lang="en-US" sz="1800" i="0" u="none" strike="noStrike" baseline="0" dirty="0">
                <a:solidFill>
                  <a:srgbClr val="000000"/>
                </a:solidFill>
                <a:latin typeface="Times New Roman" panose="02020603050405020304" pitchFamily="18" charset="0"/>
              </a:rPr>
              <a:t>Describe how text is stored in a computer using one of the various encoding systems. </a:t>
            </a:r>
          </a:p>
          <a:p>
            <a:r>
              <a:rPr lang="en-US" sz="1800" i="0" u="none" strike="noStrike" baseline="0" dirty="0">
                <a:solidFill>
                  <a:srgbClr val="000000"/>
                </a:solidFill>
                <a:latin typeface="Times New Roman" panose="02020603050405020304" pitchFamily="18" charset="0"/>
              </a:rPr>
              <a:t>Describe how audio is stored in a computer using sampling, quantization and encoding. </a:t>
            </a:r>
          </a:p>
          <a:p>
            <a:r>
              <a:rPr lang="en-US" sz="1800" i="0" u="none" strike="noStrike" baseline="0" dirty="0">
                <a:solidFill>
                  <a:srgbClr val="000000"/>
                </a:solidFill>
                <a:latin typeface="Times New Roman" panose="02020603050405020304" pitchFamily="18" charset="0"/>
              </a:rPr>
              <a:t>Describe how images are stored in a computer using raster and vector graphics schemes. </a:t>
            </a:r>
          </a:p>
          <a:p>
            <a:r>
              <a:rPr lang="en-US" sz="1800" i="0" u="none" strike="noStrike" baseline="0" dirty="0">
                <a:solidFill>
                  <a:srgbClr val="000000"/>
                </a:solidFill>
                <a:latin typeface="Times New Roman" panose="02020603050405020304" pitchFamily="18" charset="0"/>
              </a:rPr>
              <a:t>Describe how video is stored in a computer as a representation of images changing in time. </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BC0B-3073-4C1D-B3C9-E2E80147A7BD}"/>
              </a:ext>
            </a:extLst>
          </p:cNvPr>
          <p:cNvSpPr>
            <a:spLocks noGrp="1"/>
          </p:cNvSpPr>
          <p:nvPr>
            <p:ph type="title"/>
          </p:nvPr>
        </p:nvSpPr>
        <p:spPr/>
        <p:txBody>
          <a:bodyPr/>
          <a:lstStyle/>
          <a:p>
            <a:r>
              <a:rPr lang="en-US" dirty="0"/>
              <a:t>Vector Graphics</a:t>
            </a:r>
          </a:p>
        </p:txBody>
      </p:sp>
      <p:sp>
        <p:nvSpPr>
          <p:cNvPr id="3" name="Content Placeholder 2">
            <a:extLst>
              <a:ext uri="{FF2B5EF4-FFF2-40B4-BE49-F238E27FC236}">
                <a16:creationId xmlns:a16="http://schemas.microsoft.com/office/drawing/2014/main" id="{B843EAEF-9D48-486C-A6A0-074B59811EF6}"/>
              </a:ext>
            </a:extLst>
          </p:cNvPr>
          <p:cNvSpPr>
            <a:spLocks noGrp="1"/>
          </p:cNvSpPr>
          <p:nvPr>
            <p:ph idx="1"/>
          </p:nvPr>
        </p:nvSpPr>
        <p:spPr>
          <a:xfrm>
            <a:off x="1104900" y="1600200"/>
            <a:ext cx="9982200" cy="5108510"/>
          </a:xfrm>
        </p:spPr>
        <p:txBody>
          <a:bodyPr>
            <a:normAutofit/>
          </a:bodyPr>
          <a:lstStyle/>
          <a:p>
            <a:r>
              <a:rPr lang="en-US" sz="1800" b="1" i="0" u="none" strike="noStrike" baseline="0" dirty="0">
                <a:solidFill>
                  <a:srgbClr val="FF0000"/>
                </a:solidFill>
                <a:latin typeface="Times New Roman" panose="02020603050405020304" pitchFamily="18" charset="0"/>
              </a:rPr>
              <a:t>Raster graphics </a:t>
            </a:r>
            <a:r>
              <a:rPr lang="en-US" sz="1800" b="0" i="0" u="none" strike="noStrike" baseline="0" dirty="0">
                <a:solidFill>
                  <a:srgbClr val="000000"/>
                </a:solidFill>
                <a:latin typeface="Times New Roman" panose="02020603050405020304" pitchFamily="18" charset="0"/>
              </a:rPr>
              <a:t>has two disadvantages: </a:t>
            </a:r>
            <a:r>
              <a:rPr lang="en-US" sz="1800" b="1" i="0" u="none" strike="noStrike" baseline="0" dirty="0">
                <a:solidFill>
                  <a:srgbClr val="000000"/>
                </a:solidFill>
                <a:latin typeface="Times New Roman" panose="02020603050405020304" pitchFamily="18" charset="0"/>
              </a:rPr>
              <a:t>the file size is big and rescaling is troublesome</a:t>
            </a:r>
            <a:r>
              <a:rPr lang="en-US" sz="1800" b="0" i="0" u="none" strike="noStrike" baseline="0" dirty="0">
                <a:solidFill>
                  <a:srgbClr val="000000"/>
                </a:solidFill>
                <a:latin typeface="Times New Roman" panose="02020603050405020304" pitchFamily="18" charset="0"/>
              </a:rPr>
              <a:t>. To enlarge a raster graphics image means enlarging the pixels, so the </a:t>
            </a:r>
            <a:r>
              <a:rPr lang="en-US" sz="1800" b="1" i="0" u="none" strike="noStrike" baseline="0" dirty="0">
                <a:solidFill>
                  <a:srgbClr val="000000"/>
                </a:solidFill>
                <a:latin typeface="Times New Roman" panose="02020603050405020304" pitchFamily="18" charset="0"/>
              </a:rPr>
              <a:t>image looks ragged when it is enlarged</a:t>
            </a:r>
            <a:r>
              <a:rPr lang="en-US" sz="1800" b="0" i="0" u="none" strike="noStrike" baseline="0" dirty="0">
                <a:solidFill>
                  <a:srgbClr val="000000"/>
                </a:solidFill>
                <a:latin typeface="Times New Roman" panose="02020603050405020304" pitchFamily="18" charset="0"/>
              </a:rPr>
              <a:t>. The </a:t>
            </a:r>
            <a:r>
              <a:rPr lang="en-US" sz="1800" b="1" i="0" u="none" strike="noStrike" baseline="0" dirty="0">
                <a:solidFill>
                  <a:srgbClr val="000000"/>
                </a:solidFill>
                <a:latin typeface="Times New Roman" panose="02020603050405020304" pitchFamily="18" charset="0"/>
              </a:rPr>
              <a:t>vector graphic </a:t>
            </a:r>
            <a:r>
              <a:rPr lang="en-US" sz="1800" b="0" i="0" u="none" strike="noStrike" baseline="0" dirty="0">
                <a:solidFill>
                  <a:srgbClr val="000000"/>
                </a:solidFill>
                <a:latin typeface="Times New Roman" panose="02020603050405020304" pitchFamily="18" charset="0"/>
              </a:rPr>
              <a:t>image encoding method, however, does not store the bit patterns for each pixel. </a:t>
            </a:r>
          </a:p>
          <a:p>
            <a:r>
              <a:rPr lang="en-US" sz="1800" b="1" i="0" u="none" strike="noStrike" baseline="0" dirty="0">
                <a:solidFill>
                  <a:srgbClr val="000000"/>
                </a:solidFill>
                <a:latin typeface="Times New Roman" panose="02020603050405020304" pitchFamily="18" charset="0"/>
              </a:rPr>
              <a:t>An image is decomposed into a combination of geometrical shapes </a:t>
            </a:r>
            <a:r>
              <a:rPr lang="en-US" sz="1800" b="0" i="0" u="none" strike="noStrike" baseline="0" dirty="0">
                <a:solidFill>
                  <a:srgbClr val="000000"/>
                </a:solidFill>
                <a:latin typeface="Times New Roman" panose="02020603050405020304" pitchFamily="18" charset="0"/>
              </a:rPr>
              <a:t>such as lines, squares or circles. For example, consider a circle of radius r. </a:t>
            </a:r>
          </a:p>
          <a:p>
            <a:r>
              <a:rPr lang="en-US" sz="1800" b="0" i="0" u="none" strike="noStrike" baseline="0" dirty="0">
                <a:solidFill>
                  <a:srgbClr val="000000"/>
                </a:solidFill>
                <a:latin typeface="Times New Roman" panose="02020603050405020304" pitchFamily="18" charset="0"/>
              </a:rPr>
              <a:t>The main pieces of information a program needs to draw this circle are: </a:t>
            </a:r>
          </a:p>
          <a:p>
            <a:r>
              <a:rPr lang="en-US" sz="1800" b="1" i="0" u="none" strike="noStrike" baseline="0" dirty="0">
                <a:solidFill>
                  <a:srgbClr val="000000"/>
                </a:solidFill>
                <a:latin typeface="Times New Roman" panose="02020603050405020304" pitchFamily="18" charset="0"/>
              </a:rPr>
              <a:t>1. The radius </a:t>
            </a:r>
            <a:r>
              <a:rPr lang="en-US" sz="1800" b="1" i="1" u="none" strike="noStrike" baseline="0" dirty="0">
                <a:solidFill>
                  <a:srgbClr val="000000"/>
                </a:solidFill>
                <a:latin typeface="Times New Roman" panose="02020603050405020304" pitchFamily="18" charset="0"/>
              </a:rPr>
              <a:t>r </a:t>
            </a:r>
            <a:r>
              <a:rPr lang="en-US" sz="1800" b="1" i="0" u="none" strike="noStrike" baseline="0" dirty="0">
                <a:solidFill>
                  <a:srgbClr val="000000"/>
                </a:solidFill>
                <a:latin typeface="Times New Roman" panose="02020603050405020304" pitchFamily="18" charset="0"/>
              </a:rPr>
              <a:t>and equation of a circle. </a:t>
            </a:r>
          </a:p>
          <a:p>
            <a:r>
              <a:rPr lang="en-US" sz="1800" b="1" i="0" u="none" strike="noStrike" baseline="0" dirty="0">
                <a:solidFill>
                  <a:srgbClr val="000000"/>
                </a:solidFill>
                <a:latin typeface="Times New Roman" panose="02020603050405020304" pitchFamily="18" charset="0"/>
              </a:rPr>
              <a:t>2. The location of the center point of the circle. </a:t>
            </a:r>
          </a:p>
          <a:p>
            <a:r>
              <a:rPr lang="en-US" sz="1800" b="1" i="0" u="none" strike="noStrike" baseline="0" dirty="0">
                <a:solidFill>
                  <a:srgbClr val="000000"/>
                </a:solidFill>
                <a:latin typeface="Times New Roman" panose="02020603050405020304" pitchFamily="18" charset="0"/>
              </a:rPr>
              <a:t>3. The stroke line style and color. </a:t>
            </a:r>
          </a:p>
          <a:p>
            <a:r>
              <a:rPr lang="en-US" sz="1800" b="1" i="0" u="none" strike="noStrike" baseline="0" dirty="0">
                <a:solidFill>
                  <a:srgbClr val="000000"/>
                </a:solidFill>
                <a:latin typeface="Times New Roman" panose="02020603050405020304" pitchFamily="18" charset="0"/>
              </a:rPr>
              <a:t>4. The fill style and color. </a:t>
            </a:r>
          </a:p>
          <a:p>
            <a:r>
              <a:rPr lang="en-US" sz="1800" b="1" i="0" u="none" strike="noStrike" baseline="0" dirty="0">
                <a:solidFill>
                  <a:srgbClr val="000000"/>
                </a:solidFill>
                <a:latin typeface="Times New Roman" panose="02020603050405020304" pitchFamily="18" charset="0"/>
              </a:rPr>
              <a:t>Standards for Vector Graphis </a:t>
            </a:r>
            <a:r>
              <a:rPr lang="en-US" sz="1800" b="0" i="0" u="none" strike="noStrike" baseline="0" dirty="0">
                <a:solidFill>
                  <a:srgbClr val="000000"/>
                </a:solidFill>
                <a:latin typeface="Times New Roman" panose="02020603050405020304" pitchFamily="18" charset="0"/>
              </a:rPr>
              <a:t>EPS, WMF, AI, CDR </a:t>
            </a:r>
          </a:p>
          <a:p>
            <a:r>
              <a:rPr lang="en-US" sz="1800" b="1" i="0" u="none" strike="noStrike" baseline="0" dirty="0" err="1">
                <a:solidFill>
                  <a:srgbClr val="000000"/>
                </a:solidFill>
                <a:latin typeface="Times New Roman" panose="02020603050405020304" pitchFamily="18" charset="0"/>
              </a:rPr>
              <a:t>Softwares</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Illustrator, CorelDRAW, Flash </a:t>
            </a:r>
            <a:endParaRPr lang="en-US" dirty="0"/>
          </a:p>
        </p:txBody>
      </p:sp>
    </p:spTree>
    <p:extLst>
      <p:ext uri="{BB962C8B-B14F-4D97-AF65-F5344CB8AC3E}">
        <p14:creationId xmlns:p14="http://schemas.microsoft.com/office/powerpoint/2010/main" val="288264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247A-FBB5-4E1C-BC43-E872F94AD33B}"/>
              </a:ext>
            </a:extLst>
          </p:cNvPr>
          <p:cNvSpPr>
            <a:spLocks noGrp="1"/>
          </p:cNvSpPr>
          <p:nvPr>
            <p:ph type="title"/>
          </p:nvPr>
        </p:nvSpPr>
        <p:spPr/>
        <p:txBody>
          <a:bodyPr/>
          <a:lstStyle/>
          <a:p>
            <a:r>
              <a:rPr lang="en-US" dirty="0"/>
              <a:t>3.4 Storing Video</a:t>
            </a:r>
          </a:p>
        </p:txBody>
      </p:sp>
      <p:sp>
        <p:nvSpPr>
          <p:cNvPr id="3" name="Content Placeholder 2">
            <a:extLst>
              <a:ext uri="{FF2B5EF4-FFF2-40B4-BE49-F238E27FC236}">
                <a16:creationId xmlns:a16="http://schemas.microsoft.com/office/drawing/2014/main" id="{9C913A46-35DE-45E2-9ADC-03EFA0103CBF}"/>
              </a:ext>
            </a:extLst>
          </p:cNvPr>
          <p:cNvSpPr>
            <a:spLocks noGrp="1"/>
          </p:cNvSpPr>
          <p:nvPr>
            <p:ph idx="1"/>
          </p:nvPr>
        </p:nvSpPr>
        <p:spPr/>
        <p:txBody>
          <a:bodyPr/>
          <a:lstStyle/>
          <a:p>
            <a:r>
              <a:rPr lang="en-US" sz="1800" b="1" i="0" u="none" strike="noStrike" baseline="0" dirty="0">
                <a:solidFill>
                  <a:srgbClr val="000000"/>
                </a:solidFill>
                <a:latin typeface="Times New Roman" panose="02020603050405020304" pitchFamily="18" charset="0"/>
              </a:rPr>
              <a:t>Video is a representation of images (called frames) over time</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000000"/>
                </a:solidFill>
                <a:latin typeface="Times New Roman" panose="02020603050405020304" pitchFamily="18" charset="0"/>
              </a:rPr>
              <a:t>A movie </a:t>
            </a:r>
            <a:r>
              <a:rPr lang="en-US" sz="1800" i="0" u="none" strike="noStrike" baseline="0" dirty="0">
                <a:solidFill>
                  <a:srgbClr val="000000"/>
                </a:solidFill>
                <a:latin typeface="Times New Roman" panose="02020603050405020304" pitchFamily="18" charset="0"/>
              </a:rPr>
              <a:t>consists of a series of frames shown one after another to create the illusion of motion. </a:t>
            </a:r>
          </a:p>
          <a:p>
            <a:r>
              <a:rPr lang="en-US" sz="1800" i="0" u="none" strike="noStrike" baseline="0" dirty="0">
                <a:solidFill>
                  <a:srgbClr val="000000"/>
                </a:solidFill>
                <a:latin typeface="Times New Roman" panose="02020603050405020304" pitchFamily="18" charset="0"/>
              </a:rPr>
              <a:t>In other words, </a:t>
            </a:r>
            <a:r>
              <a:rPr lang="en-US" sz="1800" b="1" i="0" u="none" strike="noStrike" baseline="0" dirty="0">
                <a:solidFill>
                  <a:srgbClr val="FF0000"/>
                </a:solidFill>
                <a:latin typeface="Times New Roman" panose="02020603050405020304" pitchFamily="18" charset="0"/>
              </a:rPr>
              <a:t>video is the representation of information that changes in space (single image) and in time (a series of images). </a:t>
            </a:r>
            <a:endParaRPr lang="en-US" dirty="0">
              <a:solidFill>
                <a:srgbClr val="FF0000"/>
              </a:solidFill>
            </a:endParaRPr>
          </a:p>
        </p:txBody>
      </p:sp>
    </p:spTree>
    <p:extLst>
      <p:ext uri="{BB962C8B-B14F-4D97-AF65-F5344CB8AC3E}">
        <p14:creationId xmlns:p14="http://schemas.microsoft.com/office/powerpoint/2010/main" val="284004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3.2 Operations on Data</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2822472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4.1 Logic</a:t>
            </a:r>
          </a:p>
          <a:p>
            <a:r>
              <a:rPr lang="de-DE" dirty="0"/>
              <a:t>4.2 Shift</a:t>
            </a:r>
          </a:p>
          <a:p>
            <a:r>
              <a:rPr lang="de-DE" dirty="0"/>
              <a:t>4.3 Arithmetic operations</a:t>
            </a:r>
          </a:p>
        </p:txBody>
      </p:sp>
    </p:spTree>
    <p:extLst>
      <p:ext uri="{BB962C8B-B14F-4D97-AF65-F5344CB8AC3E}">
        <p14:creationId xmlns:p14="http://schemas.microsoft.com/office/powerpoint/2010/main" val="41374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List the three categories of operations performed on data.</a:t>
            </a:r>
          </a:p>
          <a:p>
            <a:r>
              <a:rPr lang="en-US" sz="1800" i="0" u="none" strike="noStrike" baseline="0" dirty="0">
                <a:solidFill>
                  <a:srgbClr val="000000"/>
                </a:solidFill>
                <a:latin typeface="Times New Roman" panose="02020603050405020304" pitchFamily="18" charset="0"/>
              </a:rPr>
              <a:t>Perform unary and binary logic operations on bit patterns.</a:t>
            </a:r>
          </a:p>
          <a:p>
            <a:r>
              <a:rPr lang="en-US" sz="1800" i="0" u="none" strike="noStrike" baseline="0" dirty="0">
                <a:solidFill>
                  <a:srgbClr val="000000"/>
                </a:solidFill>
                <a:latin typeface="Times New Roman" panose="02020603050405020304" pitchFamily="18" charset="0"/>
              </a:rPr>
              <a:t>Distinguish between logic and arithmetic shift operations.</a:t>
            </a:r>
          </a:p>
          <a:p>
            <a:r>
              <a:rPr lang="en-US" sz="1800" i="0" u="none" strike="noStrike" baseline="0" dirty="0">
                <a:solidFill>
                  <a:srgbClr val="000000"/>
                </a:solidFill>
                <a:latin typeface="Times New Roman" panose="02020603050405020304" pitchFamily="18" charset="0"/>
              </a:rPr>
              <a:t>Perform addition and subtraction on integers when they are stored in two’s complement format. </a:t>
            </a:r>
          </a:p>
          <a:p>
            <a:r>
              <a:rPr lang="en-US" sz="1800" i="0" u="none" strike="noStrike" baseline="0" dirty="0">
                <a:solidFill>
                  <a:srgbClr val="000000"/>
                </a:solidFill>
                <a:latin typeface="Times New Roman" panose="02020603050405020304" pitchFamily="18" charset="0"/>
              </a:rPr>
              <a:t>Perform addition and subtraction on integers when stored in sign-and-magnitude format. </a:t>
            </a:r>
          </a:p>
          <a:p>
            <a:r>
              <a:rPr lang="en-US" sz="1800" i="0" u="none" strike="noStrike" baseline="0" dirty="0">
                <a:solidFill>
                  <a:srgbClr val="000000"/>
                </a:solidFill>
                <a:latin typeface="Times New Roman" panose="02020603050405020304" pitchFamily="18" charset="0"/>
              </a:rPr>
              <a:t>Perform addition and subtraction operations on reals stored in floating-point format.</a:t>
            </a:r>
          </a:p>
        </p:txBody>
      </p:sp>
    </p:spTree>
    <p:extLst>
      <p:ext uri="{BB962C8B-B14F-4D97-AF65-F5344CB8AC3E}">
        <p14:creationId xmlns:p14="http://schemas.microsoft.com/office/powerpoint/2010/main" val="215903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1-Logic Operations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719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669F-2304-4E63-B176-F03E8311A2ED}"/>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10B3BE2-7B42-4357-A78A-E5E03B8A20C2}"/>
              </a:ext>
            </a:extLst>
          </p:cNvPr>
          <p:cNvSpPr>
            <a:spLocks noGrp="1"/>
          </p:cNvSpPr>
          <p:nvPr>
            <p:ph idx="1"/>
          </p:nvPr>
        </p:nvSpPr>
        <p:spPr>
          <a:xfrm>
            <a:off x="1104900" y="1600199"/>
            <a:ext cx="4780995" cy="4232429"/>
          </a:xfrm>
        </p:spPr>
        <p:txBody>
          <a:bodyPr>
            <a:noAutofit/>
          </a:bodyPr>
          <a:lstStyle/>
          <a:p>
            <a:pPr algn="l"/>
            <a:r>
              <a:rPr lang="en-US" sz="1800" b="1" i="0" u="none" strike="noStrike" baseline="0" dirty="0">
                <a:solidFill>
                  <a:srgbClr val="00B0F0"/>
                </a:solidFill>
                <a:latin typeface="Times New Roman" panose="02020603050405020304" pitchFamily="18" charset="0"/>
              </a:rPr>
              <a:t>Logic operations </a:t>
            </a:r>
            <a:r>
              <a:rPr lang="en-US" sz="1800" b="0" i="0" u="none" strike="noStrike" baseline="0" dirty="0">
                <a:solidFill>
                  <a:srgbClr val="000000"/>
                </a:solidFill>
                <a:latin typeface="Times New Roman" panose="02020603050405020304" pitchFamily="18" charset="0"/>
              </a:rPr>
              <a:t>refer to those operations that apply the same basic operation on </a:t>
            </a:r>
            <a:r>
              <a:rPr lang="en-US" sz="1800" b="1" i="0" u="none" strike="noStrike" baseline="0" dirty="0">
                <a:solidFill>
                  <a:srgbClr val="FF0000"/>
                </a:solidFill>
                <a:latin typeface="Times New Roman" panose="02020603050405020304" pitchFamily="18" charset="0"/>
              </a:rPr>
              <a:t>individual bits of a pattern</a:t>
            </a:r>
            <a:r>
              <a:rPr lang="en-US" sz="1800" b="0" i="0" u="none" strike="noStrike" baseline="0" dirty="0">
                <a:solidFill>
                  <a:srgbClr val="FF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or on </a:t>
            </a:r>
            <a:r>
              <a:rPr lang="en-US" sz="1800" b="1" i="0" u="none" strike="noStrike" baseline="0" dirty="0">
                <a:solidFill>
                  <a:srgbClr val="FF0000"/>
                </a:solidFill>
                <a:latin typeface="Times New Roman" panose="02020603050405020304" pitchFamily="18" charset="0"/>
              </a:rPr>
              <a:t>two corresponding bits in two patterns</a:t>
            </a:r>
            <a:r>
              <a:rPr lang="en-US" sz="1800" b="0" i="0" u="none" strike="noStrike" baseline="0" dirty="0">
                <a:solidFill>
                  <a:srgbClr val="FF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 A logic operation at the </a:t>
            </a:r>
            <a:r>
              <a:rPr lang="en-US" sz="1800" b="1" i="0" u="none" strike="noStrike" baseline="0" dirty="0">
                <a:solidFill>
                  <a:srgbClr val="FF0000"/>
                </a:solidFill>
                <a:latin typeface="Times New Roman" panose="02020603050405020304" pitchFamily="18" charset="0"/>
              </a:rPr>
              <a:t>pattern level </a:t>
            </a:r>
            <a:r>
              <a:rPr lang="en-US" sz="1800" b="0" i="0" u="none" strike="noStrike" baseline="0" dirty="0">
                <a:solidFill>
                  <a:srgbClr val="000000"/>
                </a:solidFill>
                <a:latin typeface="Times New Roman" panose="02020603050405020304" pitchFamily="18" charset="0"/>
              </a:rPr>
              <a:t>is </a:t>
            </a:r>
            <a:r>
              <a:rPr lang="en-US" sz="1800" b="0" i="1" u="none" strike="noStrike" baseline="0" dirty="0">
                <a:solidFill>
                  <a:srgbClr val="000000"/>
                </a:solidFill>
                <a:latin typeface="Times New Roman" panose="02020603050405020304" pitchFamily="18" charset="0"/>
              </a:rPr>
              <a:t>n </a:t>
            </a:r>
            <a:r>
              <a:rPr lang="en-US" sz="1800" b="0" i="0" u="none" strike="noStrike" baseline="0" dirty="0">
                <a:solidFill>
                  <a:srgbClr val="000000"/>
                </a:solidFill>
                <a:latin typeface="Times New Roman" panose="02020603050405020304" pitchFamily="18" charset="0"/>
              </a:rPr>
              <a:t>logic operations, of the same type, at the </a:t>
            </a:r>
            <a:r>
              <a:rPr lang="en-US" sz="1800" b="1" i="0" u="none" strike="noStrike" baseline="0" dirty="0">
                <a:solidFill>
                  <a:srgbClr val="FF0000"/>
                </a:solidFill>
                <a:latin typeface="Times New Roman" panose="02020603050405020304" pitchFamily="18" charset="0"/>
              </a:rPr>
              <a:t>bit level </a:t>
            </a:r>
            <a:r>
              <a:rPr lang="en-US" sz="1800" b="0" i="0" u="none" strike="noStrike" baseline="0" dirty="0">
                <a:solidFill>
                  <a:srgbClr val="000000"/>
                </a:solidFill>
                <a:latin typeface="Times New Roman" panose="02020603050405020304" pitchFamily="18" charset="0"/>
              </a:rPr>
              <a:t>where </a:t>
            </a:r>
            <a:r>
              <a:rPr lang="en-US" sz="1800" b="0" i="1" u="none" strike="noStrike" baseline="0" dirty="0">
                <a:solidFill>
                  <a:srgbClr val="000000"/>
                </a:solidFill>
                <a:latin typeface="Times New Roman" panose="02020603050405020304" pitchFamily="18" charset="0"/>
              </a:rPr>
              <a:t>n </a:t>
            </a:r>
            <a:r>
              <a:rPr lang="en-US" sz="1800" b="0" i="0" u="none" strike="noStrike" baseline="0" dirty="0">
                <a:solidFill>
                  <a:srgbClr val="000000"/>
                </a:solidFill>
                <a:latin typeface="Times New Roman" panose="02020603050405020304" pitchFamily="18" charset="0"/>
              </a:rPr>
              <a:t>is the number of bits in the pattern.</a:t>
            </a:r>
          </a:p>
          <a:p>
            <a:r>
              <a:rPr lang="en-US" sz="2000" b="0" i="0" u="none" strike="noStrike" baseline="0" dirty="0">
                <a:solidFill>
                  <a:srgbClr val="000000"/>
                </a:solidFill>
                <a:latin typeface="Times New Roman" panose="02020603050405020304" pitchFamily="18" charset="0"/>
              </a:rPr>
              <a:t>A bit can take one of the two values: 0 or 1. If we interpret </a:t>
            </a:r>
            <a:r>
              <a:rPr lang="en-US" sz="2000" b="1" i="0" u="none" strike="noStrike" baseline="0" dirty="0">
                <a:solidFill>
                  <a:srgbClr val="00B0F0"/>
                </a:solidFill>
                <a:latin typeface="Times New Roman" panose="02020603050405020304" pitchFamily="18" charset="0"/>
              </a:rPr>
              <a:t>0 as the value </a:t>
            </a:r>
            <a:r>
              <a:rPr lang="en-US" sz="2000" b="1" i="1" u="none" strike="noStrike" baseline="0" dirty="0">
                <a:solidFill>
                  <a:srgbClr val="00B0F0"/>
                </a:solidFill>
                <a:latin typeface="Times New Roman" panose="02020603050405020304" pitchFamily="18" charset="0"/>
              </a:rPr>
              <a:t>false </a:t>
            </a:r>
            <a:r>
              <a:rPr lang="en-US" sz="2000" b="0" i="0" u="none" strike="noStrike" baseline="0" dirty="0">
                <a:solidFill>
                  <a:srgbClr val="000000"/>
                </a:solidFill>
                <a:latin typeface="Times New Roman" panose="02020603050405020304" pitchFamily="18" charset="0"/>
              </a:rPr>
              <a:t>and </a:t>
            </a:r>
            <a:r>
              <a:rPr lang="en-US" sz="2000" b="1" i="0" u="none" strike="noStrike" baseline="0" dirty="0">
                <a:solidFill>
                  <a:srgbClr val="00B0F0"/>
                </a:solidFill>
                <a:latin typeface="Times New Roman" panose="02020603050405020304" pitchFamily="18" charset="0"/>
              </a:rPr>
              <a:t>1 as the value </a:t>
            </a:r>
            <a:r>
              <a:rPr lang="en-US" sz="2000" b="1" i="1" u="none" strike="noStrike" baseline="0" dirty="0">
                <a:solidFill>
                  <a:srgbClr val="00B0F0"/>
                </a:solidFill>
                <a:latin typeface="Times New Roman" panose="02020603050405020304" pitchFamily="18" charset="0"/>
              </a:rPr>
              <a:t>true</a:t>
            </a:r>
            <a:r>
              <a:rPr lang="en-US" sz="2000" b="0" i="0" u="none" strike="noStrike" baseline="0" dirty="0">
                <a:solidFill>
                  <a:srgbClr val="00B0F0"/>
                </a:solidFill>
                <a:latin typeface="Times New Roman" panose="02020603050405020304" pitchFamily="18" charset="0"/>
              </a:rPr>
              <a:t>,</a:t>
            </a:r>
            <a:endParaRPr lang="en-US" b="0" i="0" u="none" strike="noStrike" baseline="0" dirty="0">
              <a:solidFill>
                <a:srgbClr val="00B0F0"/>
              </a:solidFill>
              <a:latin typeface="BerlingLTStd-Roman"/>
            </a:endParaRPr>
          </a:p>
        </p:txBody>
      </p:sp>
      <p:pic>
        <p:nvPicPr>
          <p:cNvPr id="7" name="Picture 6">
            <a:extLst>
              <a:ext uri="{FF2B5EF4-FFF2-40B4-BE49-F238E27FC236}">
                <a16:creationId xmlns:a16="http://schemas.microsoft.com/office/drawing/2014/main" id="{6A106C61-CAE3-4592-87FA-BD6379556F81}"/>
              </a:ext>
            </a:extLst>
          </p:cNvPr>
          <p:cNvPicPr>
            <a:picLocks noChangeAspect="1"/>
          </p:cNvPicPr>
          <p:nvPr/>
        </p:nvPicPr>
        <p:blipFill>
          <a:blip r:embed="rId2"/>
          <a:stretch>
            <a:fillRect/>
          </a:stretch>
        </p:blipFill>
        <p:spPr>
          <a:xfrm>
            <a:off x="6306107" y="1600199"/>
            <a:ext cx="4779475" cy="3436143"/>
          </a:xfrm>
          <a:prstGeom prst="rect">
            <a:avLst/>
          </a:prstGeom>
        </p:spPr>
      </p:pic>
    </p:spTree>
    <p:extLst>
      <p:ext uri="{BB962C8B-B14F-4D97-AF65-F5344CB8AC3E}">
        <p14:creationId xmlns:p14="http://schemas.microsoft.com/office/powerpoint/2010/main" val="20235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482-AC75-4E0D-90B9-0CA6F9C9D949}"/>
              </a:ext>
            </a:extLst>
          </p:cNvPr>
          <p:cNvSpPr>
            <a:spLocks noGrp="1"/>
          </p:cNvSpPr>
          <p:nvPr>
            <p:ph type="title"/>
          </p:nvPr>
        </p:nvSpPr>
        <p:spPr/>
        <p:txBody>
          <a:bodyPr/>
          <a:lstStyle/>
          <a:p>
            <a:r>
              <a:rPr lang="en-US" dirty="0"/>
              <a:t>2. The NOT operator</a:t>
            </a:r>
          </a:p>
        </p:txBody>
      </p:sp>
      <p:sp>
        <p:nvSpPr>
          <p:cNvPr id="3" name="Content Placeholder 2">
            <a:extLst>
              <a:ext uri="{FF2B5EF4-FFF2-40B4-BE49-F238E27FC236}">
                <a16:creationId xmlns:a16="http://schemas.microsoft.com/office/drawing/2014/main" id="{415A1C5B-3D46-4233-BF5E-307AF31BF605}"/>
              </a:ext>
            </a:extLst>
          </p:cNvPr>
          <p:cNvSpPr>
            <a:spLocks noGrp="1"/>
          </p:cNvSpPr>
          <p:nvPr>
            <p:ph idx="1"/>
          </p:nvPr>
        </p:nvSpPr>
        <p:spPr>
          <a:xfrm>
            <a:off x="1104900" y="1600200"/>
            <a:ext cx="9982200" cy="956569"/>
          </a:xfrm>
        </p:spPr>
        <p:txBody>
          <a:bodyPr/>
          <a:lstStyle/>
          <a:p>
            <a:r>
              <a:rPr lang="en-US" sz="1800" b="1" i="0" u="none" strike="noStrike" baseline="0" dirty="0">
                <a:solidFill>
                  <a:srgbClr val="00B0F0"/>
                </a:solidFill>
                <a:latin typeface="Times New Roman" panose="02020603050405020304" pitchFamily="18" charset="0"/>
              </a:rPr>
              <a:t>The NOT operator </a:t>
            </a:r>
            <a:r>
              <a:rPr lang="en-US" sz="1800" b="0" i="0" u="none" strike="noStrike" baseline="0" dirty="0">
                <a:solidFill>
                  <a:srgbClr val="000000"/>
                </a:solidFill>
                <a:latin typeface="Times New Roman" panose="02020603050405020304" pitchFamily="18" charset="0"/>
              </a:rPr>
              <a:t>is a </a:t>
            </a:r>
            <a:r>
              <a:rPr lang="en-US" sz="1800" b="1" i="0" u="none" strike="noStrike" baseline="0" dirty="0">
                <a:solidFill>
                  <a:srgbClr val="00B0F0"/>
                </a:solidFill>
                <a:latin typeface="Times New Roman" panose="02020603050405020304" pitchFamily="18" charset="0"/>
              </a:rPr>
              <a:t>unary operator</a:t>
            </a:r>
            <a:r>
              <a:rPr lang="en-US" sz="1800" b="0" i="0" u="none" strike="noStrike" baseline="0" dirty="0">
                <a:solidFill>
                  <a:srgbClr val="000000"/>
                </a:solidFill>
                <a:latin typeface="Times New Roman" panose="02020603050405020304" pitchFamily="18" charset="0"/>
              </a:rPr>
              <a:t>: it takes only one input. The output bit is the complement of the input.</a:t>
            </a:r>
            <a:endParaRPr lang="en-US" dirty="0"/>
          </a:p>
        </p:txBody>
      </p:sp>
      <p:pic>
        <p:nvPicPr>
          <p:cNvPr id="5" name="Picture 4">
            <a:extLst>
              <a:ext uri="{FF2B5EF4-FFF2-40B4-BE49-F238E27FC236}">
                <a16:creationId xmlns:a16="http://schemas.microsoft.com/office/drawing/2014/main" id="{D09985F2-8775-49D0-9356-14C4DF1659E4}"/>
              </a:ext>
            </a:extLst>
          </p:cNvPr>
          <p:cNvPicPr>
            <a:picLocks noChangeAspect="1"/>
          </p:cNvPicPr>
          <p:nvPr/>
        </p:nvPicPr>
        <p:blipFill>
          <a:blip r:embed="rId2"/>
          <a:stretch>
            <a:fillRect/>
          </a:stretch>
        </p:blipFill>
        <p:spPr>
          <a:xfrm>
            <a:off x="2759746" y="2365443"/>
            <a:ext cx="6389590" cy="1807062"/>
          </a:xfrm>
          <a:prstGeom prst="rect">
            <a:avLst/>
          </a:prstGeom>
        </p:spPr>
      </p:pic>
      <p:sp>
        <p:nvSpPr>
          <p:cNvPr id="7" name="TextBox 6">
            <a:extLst>
              <a:ext uri="{FF2B5EF4-FFF2-40B4-BE49-F238E27FC236}">
                <a16:creationId xmlns:a16="http://schemas.microsoft.com/office/drawing/2014/main" id="{420E12F1-7054-469B-9F1C-5C88DBF1BB57}"/>
              </a:ext>
            </a:extLst>
          </p:cNvPr>
          <p:cNvSpPr txBox="1"/>
          <p:nvPr/>
        </p:nvSpPr>
        <p:spPr>
          <a:xfrm>
            <a:off x="1271725" y="4281283"/>
            <a:ext cx="9914139" cy="646331"/>
          </a:xfrm>
          <a:prstGeom prst="rect">
            <a:avLst/>
          </a:prstGeom>
          <a:noFill/>
        </p:spPr>
        <p:txBody>
          <a:bodyPr wrap="square">
            <a:spAutoFit/>
          </a:bodyPr>
          <a:lstStyle/>
          <a:p>
            <a:r>
              <a:rPr lang="en-US" sz="1800" b="1" i="0" u="none" strike="noStrike" baseline="0" dirty="0">
                <a:solidFill>
                  <a:srgbClr val="00B0F0"/>
                </a:solidFill>
                <a:latin typeface="Times New Roman" panose="02020603050405020304" pitchFamily="18" charset="0"/>
              </a:rPr>
              <a:t>Example 3.3 </a:t>
            </a:r>
            <a:r>
              <a:rPr lang="en-US" sz="1800" b="0" i="0" u="none" strike="noStrike" baseline="0" dirty="0">
                <a:solidFill>
                  <a:srgbClr val="000000"/>
                </a:solidFill>
                <a:latin typeface="Times New Roman" panose="02020603050405020304" pitchFamily="18" charset="0"/>
              </a:rPr>
              <a:t>Use the </a:t>
            </a:r>
            <a:r>
              <a:rPr lang="en-US" sz="1800" b="1" i="0" u="none" strike="noStrike" baseline="0" dirty="0">
                <a:solidFill>
                  <a:srgbClr val="00B0F0"/>
                </a:solidFill>
                <a:latin typeface="Times New Roman" panose="02020603050405020304" pitchFamily="18" charset="0"/>
              </a:rPr>
              <a:t>NOT</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operator on the bit pattern 10011000. </a:t>
            </a:r>
          </a:p>
          <a:p>
            <a:r>
              <a:rPr lang="en-US" sz="1800" b="1" i="0" u="none" strike="noStrike" baseline="0" dirty="0">
                <a:solidFill>
                  <a:srgbClr val="00B0F0"/>
                </a:solidFill>
                <a:latin typeface="Times New Roman" panose="02020603050405020304" pitchFamily="18" charset="0"/>
              </a:rPr>
              <a:t>Solution</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The solution is shown below. Note that the NOT operator changes every 0 to 1 and every 1 to 0. </a:t>
            </a:r>
            <a:endParaRPr lang="en-US" dirty="0"/>
          </a:p>
        </p:txBody>
      </p:sp>
      <p:pic>
        <p:nvPicPr>
          <p:cNvPr id="9" name="Picture 8">
            <a:extLst>
              <a:ext uri="{FF2B5EF4-FFF2-40B4-BE49-F238E27FC236}">
                <a16:creationId xmlns:a16="http://schemas.microsoft.com/office/drawing/2014/main" id="{9BA5F6C2-C1C5-4154-A614-6D9562907908}"/>
              </a:ext>
            </a:extLst>
          </p:cNvPr>
          <p:cNvPicPr>
            <a:picLocks noChangeAspect="1"/>
          </p:cNvPicPr>
          <p:nvPr/>
        </p:nvPicPr>
        <p:blipFill>
          <a:blip r:embed="rId3"/>
          <a:stretch>
            <a:fillRect/>
          </a:stretch>
        </p:blipFill>
        <p:spPr>
          <a:xfrm>
            <a:off x="2759746" y="5377963"/>
            <a:ext cx="5404599" cy="1058348"/>
          </a:xfrm>
          <a:prstGeom prst="rect">
            <a:avLst/>
          </a:prstGeom>
        </p:spPr>
      </p:pic>
    </p:spTree>
    <p:extLst>
      <p:ext uri="{BB962C8B-B14F-4D97-AF65-F5344CB8AC3E}">
        <p14:creationId xmlns:p14="http://schemas.microsoft.com/office/powerpoint/2010/main" val="107251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CCDE-FBB9-40E9-BEFC-01217B27287E}"/>
              </a:ext>
            </a:extLst>
          </p:cNvPr>
          <p:cNvSpPr>
            <a:spLocks noGrp="1"/>
          </p:cNvSpPr>
          <p:nvPr>
            <p:ph type="title"/>
          </p:nvPr>
        </p:nvSpPr>
        <p:spPr/>
        <p:txBody>
          <a:bodyPr/>
          <a:lstStyle/>
          <a:p>
            <a:r>
              <a:rPr lang="en-US" dirty="0"/>
              <a:t>3. The AND operator</a:t>
            </a:r>
          </a:p>
        </p:txBody>
      </p:sp>
      <p:sp>
        <p:nvSpPr>
          <p:cNvPr id="3" name="Content Placeholder 2">
            <a:extLst>
              <a:ext uri="{FF2B5EF4-FFF2-40B4-BE49-F238E27FC236}">
                <a16:creationId xmlns:a16="http://schemas.microsoft.com/office/drawing/2014/main" id="{6B2E26B9-0737-4148-81C7-5D3D4929F899}"/>
              </a:ext>
            </a:extLst>
          </p:cNvPr>
          <p:cNvSpPr>
            <a:spLocks noGrp="1"/>
          </p:cNvSpPr>
          <p:nvPr>
            <p:ph idx="1"/>
          </p:nvPr>
        </p:nvSpPr>
        <p:spPr>
          <a:xfrm>
            <a:off x="1104900" y="1600200"/>
            <a:ext cx="9982200" cy="628095"/>
          </a:xfrm>
        </p:spPr>
        <p:txBody>
          <a:bodyPr/>
          <a:lstStyle/>
          <a:p>
            <a:r>
              <a:rPr lang="en-US" sz="1800" b="1" i="0" u="none" strike="noStrike" baseline="0" dirty="0">
                <a:solidFill>
                  <a:srgbClr val="00B0F0"/>
                </a:solidFill>
                <a:latin typeface="Times New Roman" panose="02020603050405020304" pitchFamily="18" charset="0"/>
              </a:rPr>
              <a:t>The AND operator </a:t>
            </a:r>
            <a:r>
              <a:rPr lang="en-US" sz="1800" b="0" i="0" u="none" strike="noStrike" baseline="0" dirty="0">
                <a:solidFill>
                  <a:srgbClr val="000000"/>
                </a:solidFill>
                <a:latin typeface="Times New Roman" panose="02020603050405020304" pitchFamily="18" charset="0"/>
              </a:rPr>
              <a:t>is a </a:t>
            </a:r>
            <a:r>
              <a:rPr lang="en-US" sz="1800" b="1" i="0" u="none" strike="noStrike" baseline="0" dirty="0">
                <a:solidFill>
                  <a:srgbClr val="00B0F0"/>
                </a:solidFill>
                <a:latin typeface="Times New Roman" panose="02020603050405020304" pitchFamily="18" charset="0"/>
              </a:rPr>
              <a:t>binary operator</a:t>
            </a:r>
            <a:r>
              <a:rPr lang="en-US" sz="1800" b="0" i="0" u="none" strike="noStrike" baseline="0" dirty="0">
                <a:solidFill>
                  <a:srgbClr val="000000"/>
                </a:solidFill>
                <a:latin typeface="Times New Roman" panose="02020603050405020304" pitchFamily="18" charset="0"/>
              </a:rPr>
              <a:t>: it takes two inputs. The output bit is 1 if both inputs are 1s and the output is 0 in the other three cases.</a:t>
            </a:r>
            <a:endParaRPr lang="en-US" dirty="0"/>
          </a:p>
        </p:txBody>
      </p:sp>
      <p:pic>
        <p:nvPicPr>
          <p:cNvPr id="5" name="Picture 4">
            <a:extLst>
              <a:ext uri="{FF2B5EF4-FFF2-40B4-BE49-F238E27FC236}">
                <a16:creationId xmlns:a16="http://schemas.microsoft.com/office/drawing/2014/main" id="{F7D2B506-215C-44BE-8F5B-228E1EBB9A6D}"/>
              </a:ext>
            </a:extLst>
          </p:cNvPr>
          <p:cNvPicPr>
            <a:picLocks noChangeAspect="1"/>
          </p:cNvPicPr>
          <p:nvPr/>
        </p:nvPicPr>
        <p:blipFill>
          <a:blip r:embed="rId2"/>
          <a:stretch>
            <a:fillRect/>
          </a:stretch>
        </p:blipFill>
        <p:spPr>
          <a:xfrm>
            <a:off x="4540782" y="2295184"/>
            <a:ext cx="2371070" cy="533463"/>
          </a:xfrm>
          <a:prstGeom prst="rect">
            <a:avLst/>
          </a:prstGeom>
        </p:spPr>
      </p:pic>
      <p:sp>
        <p:nvSpPr>
          <p:cNvPr id="7" name="TextBox 6">
            <a:extLst>
              <a:ext uri="{FF2B5EF4-FFF2-40B4-BE49-F238E27FC236}">
                <a16:creationId xmlns:a16="http://schemas.microsoft.com/office/drawing/2014/main" id="{BCE6D52D-9409-4E7B-B84F-84D026CBB67E}"/>
              </a:ext>
            </a:extLst>
          </p:cNvPr>
          <p:cNvSpPr txBox="1"/>
          <p:nvPr/>
        </p:nvSpPr>
        <p:spPr>
          <a:xfrm>
            <a:off x="1104900" y="3239511"/>
            <a:ext cx="10143108" cy="923330"/>
          </a:xfrm>
          <a:prstGeom prst="rect">
            <a:avLst/>
          </a:prstGeom>
          <a:noFill/>
        </p:spPr>
        <p:txBody>
          <a:bodyPr wrap="square">
            <a:spAutoFit/>
          </a:bodyPr>
          <a:lstStyle/>
          <a:p>
            <a:r>
              <a:rPr lang="en-US" sz="1800" b="1" i="0" u="none" strike="noStrike" baseline="0" dirty="0">
                <a:solidFill>
                  <a:srgbClr val="00B0F0"/>
                </a:solidFill>
                <a:latin typeface="Times New Roman" panose="02020603050405020304" pitchFamily="18" charset="0"/>
              </a:rPr>
              <a:t>Example 3.4 </a:t>
            </a:r>
            <a:r>
              <a:rPr lang="en-US" sz="1800" b="0" i="0" u="none" strike="noStrike" baseline="0" dirty="0">
                <a:solidFill>
                  <a:srgbClr val="000000"/>
                </a:solidFill>
                <a:latin typeface="Times New Roman" panose="02020603050405020304" pitchFamily="18" charset="0"/>
              </a:rPr>
              <a:t>Use the </a:t>
            </a:r>
            <a:r>
              <a:rPr lang="en-US" sz="1800" b="1" i="0" u="none" strike="noStrike" baseline="0" dirty="0">
                <a:solidFill>
                  <a:srgbClr val="00B0F0"/>
                </a:solidFill>
                <a:latin typeface="Times New Roman" panose="02020603050405020304" pitchFamily="18" charset="0"/>
              </a:rPr>
              <a:t>AND</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operator on the bit patterns 10011000 and 00101010. </a:t>
            </a:r>
          </a:p>
          <a:p>
            <a:r>
              <a:rPr lang="en-US" sz="1800" b="1" i="0" u="none" strike="noStrike" baseline="0" dirty="0">
                <a:solidFill>
                  <a:srgbClr val="00B0F0"/>
                </a:solidFill>
                <a:latin typeface="Times New Roman" panose="02020603050405020304" pitchFamily="18" charset="0"/>
              </a:rPr>
              <a:t>Solution</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The solution is shown below. Note that only one bit in the output is 1, where both corresponding inputs are 1s. </a:t>
            </a:r>
            <a:endParaRPr lang="en-US" dirty="0"/>
          </a:p>
        </p:txBody>
      </p:sp>
      <p:pic>
        <p:nvPicPr>
          <p:cNvPr id="9" name="Picture 8">
            <a:extLst>
              <a:ext uri="{FF2B5EF4-FFF2-40B4-BE49-F238E27FC236}">
                <a16:creationId xmlns:a16="http://schemas.microsoft.com/office/drawing/2014/main" id="{311422AD-CAB6-47C9-870B-F935835CCC51}"/>
              </a:ext>
            </a:extLst>
          </p:cNvPr>
          <p:cNvPicPr>
            <a:picLocks noChangeAspect="1"/>
          </p:cNvPicPr>
          <p:nvPr/>
        </p:nvPicPr>
        <p:blipFill>
          <a:blip r:embed="rId3"/>
          <a:stretch>
            <a:fillRect/>
          </a:stretch>
        </p:blipFill>
        <p:spPr>
          <a:xfrm>
            <a:off x="3616879" y="4296707"/>
            <a:ext cx="4795299" cy="1149835"/>
          </a:xfrm>
          <a:prstGeom prst="rect">
            <a:avLst/>
          </a:prstGeom>
        </p:spPr>
      </p:pic>
    </p:spTree>
    <p:extLst>
      <p:ext uri="{BB962C8B-B14F-4D97-AF65-F5344CB8AC3E}">
        <p14:creationId xmlns:p14="http://schemas.microsoft.com/office/powerpoint/2010/main" val="371599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F598-0BD2-45F2-ABB9-D6C534916909}"/>
              </a:ext>
            </a:extLst>
          </p:cNvPr>
          <p:cNvSpPr>
            <a:spLocks noGrp="1"/>
          </p:cNvSpPr>
          <p:nvPr>
            <p:ph type="title"/>
          </p:nvPr>
        </p:nvSpPr>
        <p:spPr/>
        <p:txBody>
          <a:bodyPr/>
          <a:lstStyle/>
          <a:p>
            <a:r>
              <a:rPr lang="en-US" dirty="0"/>
              <a:t>4. The OR operator </a:t>
            </a:r>
          </a:p>
        </p:txBody>
      </p:sp>
      <p:sp>
        <p:nvSpPr>
          <p:cNvPr id="3" name="Content Placeholder 2">
            <a:extLst>
              <a:ext uri="{FF2B5EF4-FFF2-40B4-BE49-F238E27FC236}">
                <a16:creationId xmlns:a16="http://schemas.microsoft.com/office/drawing/2014/main" id="{4CB99BA8-B141-47C2-9293-0F72EB20C44D}"/>
              </a:ext>
            </a:extLst>
          </p:cNvPr>
          <p:cNvSpPr>
            <a:spLocks noGrp="1"/>
          </p:cNvSpPr>
          <p:nvPr>
            <p:ph idx="1"/>
          </p:nvPr>
        </p:nvSpPr>
        <p:spPr>
          <a:xfrm>
            <a:off x="1104900" y="1600200"/>
            <a:ext cx="9982200" cy="787893"/>
          </a:xfrm>
        </p:spPr>
        <p:txBody>
          <a:bodyPr/>
          <a:lstStyle/>
          <a:p>
            <a:r>
              <a:rPr lang="en-US" sz="1800" b="1" i="0" u="none" strike="noStrike" baseline="0" dirty="0">
                <a:solidFill>
                  <a:srgbClr val="00B0F0"/>
                </a:solidFill>
                <a:latin typeface="Times New Roman" panose="02020603050405020304" pitchFamily="18" charset="0"/>
              </a:rPr>
              <a:t>The OR operator </a:t>
            </a:r>
            <a:r>
              <a:rPr lang="en-US" sz="1800" b="0" i="0" u="none" strike="noStrike" baseline="0" dirty="0">
                <a:solidFill>
                  <a:srgbClr val="000000"/>
                </a:solidFill>
                <a:latin typeface="Times New Roman" panose="02020603050405020304" pitchFamily="18" charset="0"/>
              </a:rPr>
              <a:t>is a binary operator: it takes two inputs. The output bit is 0 if both inputs are 0s and the output is 1 in other three cases.</a:t>
            </a:r>
            <a:endParaRPr lang="en-US" dirty="0"/>
          </a:p>
        </p:txBody>
      </p:sp>
      <p:pic>
        <p:nvPicPr>
          <p:cNvPr id="5" name="Picture 4">
            <a:extLst>
              <a:ext uri="{FF2B5EF4-FFF2-40B4-BE49-F238E27FC236}">
                <a16:creationId xmlns:a16="http://schemas.microsoft.com/office/drawing/2014/main" id="{9DD314CE-156A-4E4F-9038-1464E111C51C}"/>
              </a:ext>
            </a:extLst>
          </p:cNvPr>
          <p:cNvPicPr>
            <a:picLocks noChangeAspect="1"/>
          </p:cNvPicPr>
          <p:nvPr/>
        </p:nvPicPr>
        <p:blipFill>
          <a:blip r:embed="rId2"/>
          <a:stretch>
            <a:fillRect/>
          </a:stretch>
        </p:blipFill>
        <p:spPr>
          <a:xfrm>
            <a:off x="4456591" y="2263402"/>
            <a:ext cx="2259346" cy="607627"/>
          </a:xfrm>
          <a:prstGeom prst="rect">
            <a:avLst/>
          </a:prstGeom>
        </p:spPr>
      </p:pic>
      <p:sp>
        <p:nvSpPr>
          <p:cNvPr id="7" name="TextBox 6">
            <a:extLst>
              <a:ext uri="{FF2B5EF4-FFF2-40B4-BE49-F238E27FC236}">
                <a16:creationId xmlns:a16="http://schemas.microsoft.com/office/drawing/2014/main" id="{95B28D2E-29BC-4A30-90CF-D7B2021E0055}"/>
              </a:ext>
            </a:extLst>
          </p:cNvPr>
          <p:cNvSpPr txBox="1"/>
          <p:nvPr/>
        </p:nvSpPr>
        <p:spPr>
          <a:xfrm>
            <a:off x="1104899" y="3442705"/>
            <a:ext cx="9980681" cy="923330"/>
          </a:xfrm>
          <a:prstGeom prst="rect">
            <a:avLst/>
          </a:prstGeom>
          <a:noFill/>
        </p:spPr>
        <p:txBody>
          <a:bodyPr wrap="square">
            <a:spAutoFit/>
          </a:bodyPr>
          <a:lstStyle/>
          <a:p>
            <a:r>
              <a:rPr lang="en-US" sz="1800" b="1" i="0" u="none" strike="noStrike" baseline="0" dirty="0">
                <a:solidFill>
                  <a:srgbClr val="00B0F0"/>
                </a:solidFill>
                <a:latin typeface="Times New Roman" panose="02020603050405020304" pitchFamily="18" charset="0"/>
              </a:rPr>
              <a:t>Example 3.5 </a:t>
            </a:r>
            <a:r>
              <a:rPr lang="en-US" sz="1800" b="0" i="0" u="none" strike="noStrike" baseline="0" dirty="0">
                <a:solidFill>
                  <a:srgbClr val="000000"/>
                </a:solidFill>
                <a:latin typeface="Times New Roman" panose="02020603050405020304" pitchFamily="18" charset="0"/>
              </a:rPr>
              <a:t>Use the </a:t>
            </a:r>
            <a:r>
              <a:rPr lang="en-US" sz="1800" b="1" i="0" u="none" strike="noStrike" baseline="0" dirty="0">
                <a:solidFill>
                  <a:srgbClr val="000000"/>
                </a:solidFill>
                <a:latin typeface="Times New Roman" panose="02020603050405020304" pitchFamily="18" charset="0"/>
              </a:rPr>
              <a:t>OR </a:t>
            </a:r>
            <a:r>
              <a:rPr lang="en-US" sz="1800" b="0" i="0" u="none" strike="noStrike" baseline="0" dirty="0">
                <a:solidFill>
                  <a:srgbClr val="000000"/>
                </a:solidFill>
                <a:latin typeface="Times New Roman" panose="02020603050405020304" pitchFamily="18" charset="0"/>
              </a:rPr>
              <a:t>operator on the bit patterns 10011001 and 00101110. </a:t>
            </a:r>
          </a:p>
          <a:p>
            <a:r>
              <a:rPr lang="en-US" sz="1800" b="1" i="0" u="none" strike="noStrike" baseline="0" dirty="0">
                <a:solidFill>
                  <a:srgbClr val="00B0F0"/>
                </a:solidFill>
                <a:latin typeface="Times New Roman" panose="02020603050405020304" pitchFamily="18" charset="0"/>
              </a:rPr>
              <a:t>Solution</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The solution is shown below. Note that only one bit in the output is 0, where both corresponding inputs are 0s. </a:t>
            </a:r>
            <a:endParaRPr lang="en-US" dirty="0"/>
          </a:p>
        </p:txBody>
      </p:sp>
      <p:pic>
        <p:nvPicPr>
          <p:cNvPr id="9" name="Picture 8">
            <a:extLst>
              <a:ext uri="{FF2B5EF4-FFF2-40B4-BE49-F238E27FC236}">
                <a16:creationId xmlns:a16="http://schemas.microsoft.com/office/drawing/2014/main" id="{ECA59E35-4BEF-487B-AFDD-B30F0B6965FA}"/>
              </a:ext>
            </a:extLst>
          </p:cNvPr>
          <p:cNvPicPr>
            <a:picLocks noChangeAspect="1"/>
          </p:cNvPicPr>
          <p:nvPr/>
        </p:nvPicPr>
        <p:blipFill>
          <a:blip r:embed="rId3"/>
          <a:stretch>
            <a:fillRect/>
          </a:stretch>
        </p:blipFill>
        <p:spPr>
          <a:xfrm>
            <a:off x="2983438" y="4268159"/>
            <a:ext cx="5807239" cy="1315895"/>
          </a:xfrm>
          <a:prstGeom prst="rect">
            <a:avLst/>
          </a:prstGeom>
        </p:spPr>
      </p:pic>
    </p:spTree>
    <p:extLst>
      <p:ext uri="{BB962C8B-B14F-4D97-AF65-F5344CB8AC3E}">
        <p14:creationId xmlns:p14="http://schemas.microsoft.com/office/powerpoint/2010/main" val="342798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1-Data Types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C9F1-D5F9-488D-9D0A-6367B6BB5D9B}"/>
              </a:ext>
            </a:extLst>
          </p:cNvPr>
          <p:cNvSpPr>
            <a:spLocks noGrp="1"/>
          </p:cNvSpPr>
          <p:nvPr>
            <p:ph type="title"/>
          </p:nvPr>
        </p:nvSpPr>
        <p:spPr/>
        <p:txBody>
          <a:bodyPr/>
          <a:lstStyle/>
          <a:p>
            <a:r>
              <a:rPr lang="en-US" dirty="0"/>
              <a:t>5. The XOR operator </a:t>
            </a:r>
          </a:p>
        </p:txBody>
      </p:sp>
      <p:sp>
        <p:nvSpPr>
          <p:cNvPr id="3" name="Content Placeholder 2">
            <a:extLst>
              <a:ext uri="{FF2B5EF4-FFF2-40B4-BE49-F238E27FC236}">
                <a16:creationId xmlns:a16="http://schemas.microsoft.com/office/drawing/2014/main" id="{907384DC-B914-4086-A215-8ED312DB3BF8}"/>
              </a:ext>
            </a:extLst>
          </p:cNvPr>
          <p:cNvSpPr>
            <a:spLocks noGrp="1"/>
          </p:cNvSpPr>
          <p:nvPr>
            <p:ph idx="1"/>
          </p:nvPr>
        </p:nvSpPr>
        <p:spPr>
          <a:xfrm>
            <a:off x="1104900" y="1600200"/>
            <a:ext cx="9982200" cy="929936"/>
          </a:xfrm>
        </p:spPr>
        <p:txBody>
          <a:bodyPr/>
          <a:lstStyle/>
          <a:p>
            <a:r>
              <a:rPr lang="en-US" sz="1800" b="1" i="0" u="none" strike="noStrike" baseline="0" dirty="0">
                <a:solidFill>
                  <a:srgbClr val="00B0F0"/>
                </a:solidFill>
                <a:latin typeface="Times New Roman" panose="02020603050405020304" pitchFamily="18" charset="0"/>
              </a:rPr>
              <a:t>The XOR operator </a:t>
            </a:r>
            <a:r>
              <a:rPr lang="en-US" sz="1800" b="0" i="0" u="none" strike="noStrike" baseline="0" dirty="0">
                <a:solidFill>
                  <a:srgbClr val="000000"/>
                </a:solidFill>
                <a:latin typeface="Times New Roman" panose="02020603050405020304" pitchFamily="18" charset="0"/>
              </a:rPr>
              <a:t>is a binary operator like the OR operator, with only one difference: the output is 0 if both inputs are 1s.</a:t>
            </a:r>
            <a:endParaRPr lang="en-US" dirty="0"/>
          </a:p>
        </p:txBody>
      </p:sp>
      <p:pic>
        <p:nvPicPr>
          <p:cNvPr id="5" name="Picture 4">
            <a:extLst>
              <a:ext uri="{FF2B5EF4-FFF2-40B4-BE49-F238E27FC236}">
                <a16:creationId xmlns:a16="http://schemas.microsoft.com/office/drawing/2014/main" id="{C7E0383E-9856-48C1-924C-88CEC475CD92}"/>
              </a:ext>
            </a:extLst>
          </p:cNvPr>
          <p:cNvPicPr>
            <a:picLocks noChangeAspect="1"/>
          </p:cNvPicPr>
          <p:nvPr/>
        </p:nvPicPr>
        <p:blipFill>
          <a:blip r:embed="rId2"/>
          <a:stretch>
            <a:fillRect/>
          </a:stretch>
        </p:blipFill>
        <p:spPr>
          <a:xfrm>
            <a:off x="4297931" y="2174809"/>
            <a:ext cx="2358613" cy="470973"/>
          </a:xfrm>
          <a:prstGeom prst="rect">
            <a:avLst/>
          </a:prstGeom>
        </p:spPr>
      </p:pic>
      <p:sp>
        <p:nvSpPr>
          <p:cNvPr id="7" name="TextBox 6">
            <a:extLst>
              <a:ext uri="{FF2B5EF4-FFF2-40B4-BE49-F238E27FC236}">
                <a16:creationId xmlns:a16="http://schemas.microsoft.com/office/drawing/2014/main" id="{87C3AFE7-204B-4CD5-97BF-77A5A59C8339}"/>
              </a:ext>
            </a:extLst>
          </p:cNvPr>
          <p:cNvSpPr txBox="1"/>
          <p:nvPr/>
        </p:nvSpPr>
        <p:spPr>
          <a:xfrm>
            <a:off x="1104900" y="2957174"/>
            <a:ext cx="9980682" cy="1200329"/>
          </a:xfrm>
          <a:prstGeom prst="rect">
            <a:avLst/>
          </a:prstGeom>
          <a:noFill/>
        </p:spPr>
        <p:txBody>
          <a:bodyPr wrap="square">
            <a:spAutoFit/>
          </a:bodyPr>
          <a:lstStyle/>
          <a:p>
            <a:r>
              <a:rPr lang="en-US" sz="1800" b="1" i="0" u="none" strike="noStrike" baseline="0" dirty="0">
                <a:solidFill>
                  <a:srgbClr val="00B0F0"/>
                </a:solidFill>
                <a:latin typeface="Times New Roman" panose="02020603050405020304" pitchFamily="18" charset="0"/>
              </a:rPr>
              <a:t>Example 3.6 </a:t>
            </a:r>
            <a:r>
              <a:rPr lang="en-US" sz="1800" b="0" i="0" u="none" strike="noStrike" baseline="0" dirty="0">
                <a:solidFill>
                  <a:srgbClr val="000000"/>
                </a:solidFill>
                <a:latin typeface="Times New Roman" panose="02020603050405020304" pitchFamily="18" charset="0"/>
              </a:rPr>
              <a:t>Use the </a:t>
            </a:r>
            <a:r>
              <a:rPr lang="en-US" sz="1800" b="1" i="0" u="none" strike="noStrike" baseline="0" dirty="0">
                <a:solidFill>
                  <a:srgbClr val="00B0F0"/>
                </a:solidFill>
                <a:latin typeface="Times New Roman" panose="02020603050405020304" pitchFamily="18" charset="0"/>
              </a:rPr>
              <a:t>XOR</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operator on the bit patterns 10011001 and 00101110. </a:t>
            </a:r>
          </a:p>
          <a:p>
            <a:r>
              <a:rPr lang="en-US" sz="1800" b="1" i="0" u="none" strike="noStrike" baseline="0" dirty="0">
                <a:solidFill>
                  <a:srgbClr val="00B0F0"/>
                </a:solidFill>
                <a:latin typeface="Times New Roman" panose="02020603050405020304" pitchFamily="18" charset="0"/>
              </a:rPr>
              <a:t>Solution</a:t>
            </a:r>
            <a:r>
              <a:rPr lang="en-US" sz="1800" b="1" i="0" u="none" strike="noStrike" baseline="0" dirty="0">
                <a:solidFill>
                  <a:srgbClr val="000000"/>
                </a:solidFill>
                <a:latin typeface="Times New Roman" panose="02020603050405020304" pitchFamily="18" charset="0"/>
              </a:rPr>
              <a:t>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The solution is shown below. Compare the output in this example with the one in Example 4.5. The only difference is that when the two inputs are 1s, the result is 0 (the effect of exclusion). </a:t>
            </a:r>
            <a:endParaRPr lang="en-US" dirty="0"/>
          </a:p>
        </p:txBody>
      </p:sp>
      <p:pic>
        <p:nvPicPr>
          <p:cNvPr id="9" name="Picture 8">
            <a:extLst>
              <a:ext uri="{FF2B5EF4-FFF2-40B4-BE49-F238E27FC236}">
                <a16:creationId xmlns:a16="http://schemas.microsoft.com/office/drawing/2014/main" id="{95FC1EBD-A567-4E30-A8C6-187CD613B18B}"/>
              </a:ext>
            </a:extLst>
          </p:cNvPr>
          <p:cNvPicPr>
            <a:picLocks noChangeAspect="1"/>
          </p:cNvPicPr>
          <p:nvPr/>
        </p:nvPicPr>
        <p:blipFill>
          <a:blip r:embed="rId3"/>
          <a:stretch>
            <a:fillRect/>
          </a:stretch>
        </p:blipFill>
        <p:spPr>
          <a:xfrm>
            <a:off x="3238516" y="4388796"/>
            <a:ext cx="5407911" cy="1200328"/>
          </a:xfrm>
          <a:prstGeom prst="rect">
            <a:avLst/>
          </a:prstGeom>
        </p:spPr>
      </p:pic>
    </p:spTree>
    <p:extLst>
      <p:ext uri="{BB962C8B-B14F-4D97-AF65-F5344CB8AC3E}">
        <p14:creationId xmlns:p14="http://schemas.microsoft.com/office/powerpoint/2010/main" val="209709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Shift Operations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444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FA81-45A1-411E-B3F9-AB3DA3C460BE}"/>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23E20DC8-A852-4C4A-AA9B-F441C062D475}"/>
              </a:ext>
            </a:extLst>
          </p:cNvPr>
          <p:cNvSpPr>
            <a:spLocks noGrp="1"/>
          </p:cNvSpPr>
          <p:nvPr>
            <p:ph idx="1"/>
          </p:nvPr>
        </p:nvSpPr>
        <p:spPr/>
        <p:txBody>
          <a:bodyPr/>
          <a:lstStyle/>
          <a:p>
            <a:pPr algn="l"/>
            <a:r>
              <a:rPr lang="en-US" b="1" i="0" u="none" strike="noStrike" baseline="0" dirty="0">
                <a:solidFill>
                  <a:srgbClr val="00B0F0"/>
                </a:solidFill>
              </a:rPr>
              <a:t>Shift operations </a:t>
            </a:r>
            <a:r>
              <a:rPr lang="en-US" b="0" i="0" u="none" strike="noStrike" baseline="0" dirty="0">
                <a:solidFill>
                  <a:srgbClr val="000000"/>
                </a:solidFill>
              </a:rPr>
              <a:t>move the bits in a pattern, changing the positions of the bits. They can move bits to the left or to the right. </a:t>
            </a:r>
          </a:p>
          <a:p>
            <a:pPr algn="l"/>
            <a:r>
              <a:rPr lang="en-US" b="0" i="0" u="none" strike="noStrike" baseline="0" dirty="0">
                <a:solidFill>
                  <a:srgbClr val="000000"/>
                </a:solidFill>
              </a:rPr>
              <a:t>We can divide shift operations into two categories: </a:t>
            </a:r>
            <a:r>
              <a:rPr lang="en-US" b="1" i="0" u="none" strike="noStrike" baseline="0" dirty="0">
                <a:solidFill>
                  <a:srgbClr val="00B0F0"/>
                </a:solidFill>
              </a:rPr>
              <a:t>logical shift operations </a:t>
            </a:r>
            <a:r>
              <a:rPr lang="en-US" b="0" i="0" u="none" strike="noStrike" baseline="0" dirty="0">
                <a:solidFill>
                  <a:srgbClr val="000000"/>
                </a:solidFill>
              </a:rPr>
              <a:t>and </a:t>
            </a:r>
            <a:r>
              <a:rPr lang="en-US" b="1" i="0" u="none" strike="noStrike" baseline="0" dirty="0">
                <a:solidFill>
                  <a:srgbClr val="00B0F0"/>
                </a:solidFill>
              </a:rPr>
              <a:t>arithmetic shift operations</a:t>
            </a:r>
            <a:r>
              <a:rPr lang="en-US" b="0" i="0" u="none" strike="noStrike" baseline="0" dirty="0">
                <a:solidFill>
                  <a:srgbClr val="00B0F0"/>
                </a:solidFill>
              </a:rPr>
              <a:t>.</a:t>
            </a:r>
            <a:r>
              <a:rPr lang="en-US" b="1" i="0" u="none" strike="noStrike" baseline="0" dirty="0">
                <a:solidFill>
                  <a:srgbClr val="000000"/>
                </a:solidFill>
              </a:rPr>
              <a:t> </a:t>
            </a:r>
          </a:p>
          <a:p>
            <a:pPr algn="l"/>
            <a:r>
              <a:rPr lang="en-US" b="1" i="0" u="none" strike="noStrike" baseline="0" dirty="0">
                <a:solidFill>
                  <a:srgbClr val="FF0000"/>
                </a:solidFill>
              </a:rPr>
              <a:t>Logical Shift Operations </a:t>
            </a:r>
            <a:r>
              <a:rPr lang="en-US" b="0" i="0" u="none" strike="noStrike" baseline="0" dirty="0">
                <a:solidFill>
                  <a:srgbClr val="000000"/>
                </a:solidFill>
              </a:rPr>
              <a:t>A logical shift operation is applied to a pattern </a:t>
            </a:r>
            <a:r>
              <a:rPr lang="en-US" b="1" i="0" u="none" strike="noStrike" baseline="0" dirty="0">
                <a:solidFill>
                  <a:srgbClr val="FF0000"/>
                </a:solidFill>
              </a:rPr>
              <a:t>that does not represent a signed number</a:t>
            </a:r>
            <a:r>
              <a:rPr lang="en-US" b="0" i="0" u="none" strike="noStrike" baseline="0" dirty="0">
                <a:solidFill>
                  <a:srgbClr val="000000"/>
                </a:solidFill>
              </a:rPr>
              <a:t>. </a:t>
            </a:r>
          </a:p>
          <a:p>
            <a:pPr algn="l"/>
            <a:r>
              <a:rPr lang="en-US" b="0" i="0" u="none" strike="noStrike" baseline="0" dirty="0">
                <a:solidFill>
                  <a:srgbClr val="000000"/>
                </a:solidFill>
              </a:rPr>
              <a:t>The reason is that these shift operations may change the sign of the number that is defined by the leftmost bit in the pattern. We distinguish two types of logical shift operations, as described below: </a:t>
            </a:r>
          </a:p>
          <a:p>
            <a:pPr lvl="1">
              <a:buFont typeface="Wingdings" panose="05000000000000000000" pitchFamily="2" charset="2"/>
              <a:buChar char="q"/>
            </a:pPr>
            <a:r>
              <a:rPr lang="en-US" sz="2000" b="1" i="0" u="none" strike="noStrike" baseline="0" dirty="0">
                <a:solidFill>
                  <a:srgbClr val="FF0000"/>
                </a:solidFill>
              </a:rPr>
              <a:t>Logical shift </a:t>
            </a:r>
          </a:p>
          <a:p>
            <a:pPr lvl="1">
              <a:buFont typeface="Wingdings" panose="05000000000000000000" pitchFamily="2" charset="2"/>
              <a:buChar char="q"/>
            </a:pPr>
            <a:r>
              <a:rPr lang="en-US" sz="2000" b="1" i="0" u="none" strike="noStrike" baseline="0" dirty="0">
                <a:solidFill>
                  <a:srgbClr val="FF0000"/>
                </a:solidFill>
              </a:rPr>
              <a:t>Logical circular shift (Rotate) </a:t>
            </a:r>
          </a:p>
          <a:p>
            <a:endParaRPr lang="en-US" dirty="0">
              <a:solidFill>
                <a:srgbClr val="00B0F0"/>
              </a:solidFill>
            </a:endParaRPr>
          </a:p>
        </p:txBody>
      </p:sp>
    </p:spTree>
    <p:extLst>
      <p:ext uri="{BB962C8B-B14F-4D97-AF65-F5344CB8AC3E}">
        <p14:creationId xmlns:p14="http://schemas.microsoft.com/office/powerpoint/2010/main" val="273728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19AC-03D7-40A7-894C-F40F54780439}"/>
              </a:ext>
            </a:extLst>
          </p:cNvPr>
          <p:cNvSpPr>
            <a:spLocks noGrp="1"/>
          </p:cNvSpPr>
          <p:nvPr>
            <p:ph type="title"/>
          </p:nvPr>
        </p:nvSpPr>
        <p:spPr/>
        <p:txBody>
          <a:bodyPr/>
          <a:lstStyle/>
          <a:p>
            <a:r>
              <a:rPr lang="en-US" dirty="0"/>
              <a:t>2. Logical Right/Left Shift Operations</a:t>
            </a:r>
          </a:p>
        </p:txBody>
      </p:sp>
      <p:pic>
        <p:nvPicPr>
          <p:cNvPr id="4" name="Content Placeholder 3">
            <a:extLst>
              <a:ext uri="{FF2B5EF4-FFF2-40B4-BE49-F238E27FC236}">
                <a16:creationId xmlns:a16="http://schemas.microsoft.com/office/drawing/2014/main" id="{B0BEC4CF-2E8E-43B8-BE2C-2B6432CD587C}"/>
              </a:ext>
            </a:extLst>
          </p:cNvPr>
          <p:cNvPicPr>
            <a:picLocks noGrp="1" noChangeAspect="1"/>
          </p:cNvPicPr>
          <p:nvPr>
            <p:ph idx="1"/>
          </p:nvPr>
        </p:nvPicPr>
        <p:blipFill>
          <a:blip r:embed="rId2"/>
          <a:stretch>
            <a:fillRect/>
          </a:stretch>
        </p:blipFill>
        <p:spPr>
          <a:xfrm>
            <a:off x="1903615" y="1599735"/>
            <a:ext cx="8047417" cy="1146147"/>
          </a:xfrm>
          <a:prstGeom prst="rect">
            <a:avLst/>
          </a:prstGeom>
        </p:spPr>
      </p:pic>
      <p:sp>
        <p:nvSpPr>
          <p:cNvPr id="5" name="Text Box 4">
            <a:extLst>
              <a:ext uri="{FF2B5EF4-FFF2-40B4-BE49-F238E27FC236}">
                <a16:creationId xmlns:a16="http://schemas.microsoft.com/office/drawing/2014/main" id="{A6A929DD-7CFD-4F09-A19F-F9639FA399BE}"/>
              </a:ext>
            </a:extLst>
          </p:cNvPr>
          <p:cNvSpPr txBox="1">
            <a:spLocks noChangeArrowheads="1"/>
          </p:cNvSpPr>
          <p:nvPr/>
        </p:nvSpPr>
        <p:spPr bwMode="auto">
          <a:xfrm>
            <a:off x="3992597" y="2827191"/>
            <a:ext cx="4205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baseline="-200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baseline="-200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baseline="-200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baseline="-20000">
                <a:solidFill>
                  <a:schemeClr val="tx1"/>
                </a:solidFill>
                <a:latin typeface="Times New Roman" panose="02020603050405020304" pitchFamily="18" charset="0"/>
                <a:ea typeface="+mn-ea"/>
                <a:cs typeface="+mn-cs"/>
              </a:defRPr>
            </a:lvl9pPr>
          </a:lstStyle>
          <a:p>
            <a:r>
              <a:rPr lang="en-US" altLang="en-US" baseline="0" dirty="0">
                <a:solidFill>
                  <a:srgbClr val="00B0F0"/>
                </a:solidFill>
              </a:rPr>
              <a:t>Figure 3.5  </a:t>
            </a:r>
            <a:r>
              <a:rPr lang="en-US" altLang="en-US" sz="2000" baseline="0" dirty="0"/>
              <a:t>Logical shift operations</a:t>
            </a:r>
          </a:p>
        </p:txBody>
      </p:sp>
      <p:sp>
        <p:nvSpPr>
          <p:cNvPr id="7" name="TextBox 6">
            <a:extLst>
              <a:ext uri="{FF2B5EF4-FFF2-40B4-BE49-F238E27FC236}">
                <a16:creationId xmlns:a16="http://schemas.microsoft.com/office/drawing/2014/main" id="{CD441F8D-9252-413D-95FD-793D3D25C9A9}"/>
              </a:ext>
            </a:extLst>
          </p:cNvPr>
          <p:cNvSpPr txBox="1"/>
          <p:nvPr/>
        </p:nvSpPr>
        <p:spPr>
          <a:xfrm>
            <a:off x="1104900" y="3429000"/>
            <a:ext cx="9980682" cy="1200329"/>
          </a:xfrm>
          <a:prstGeom prst="rect">
            <a:avLst/>
          </a:prstGeom>
          <a:noFill/>
        </p:spPr>
        <p:txBody>
          <a:bodyPr wrap="square">
            <a:spAutoFit/>
          </a:bodyPr>
          <a:lstStyle/>
          <a:p>
            <a:r>
              <a:rPr lang="en-US" b="1" dirty="0">
                <a:solidFill>
                  <a:srgbClr val="00B0F0"/>
                </a:solidFill>
              </a:rPr>
              <a:t>Example 3.7</a:t>
            </a:r>
          </a:p>
          <a:p>
            <a:r>
              <a:rPr lang="en-US" dirty="0"/>
              <a:t>Use a logical left shift operation on the bit pattern 10011000.</a:t>
            </a:r>
          </a:p>
          <a:p>
            <a:r>
              <a:rPr lang="en-US" b="1" dirty="0">
                <a:solidFill>
                  <a:srgbClr val="00B0F0"/>
                </a:solidFill>
              </a:rPr>
              <a:t>Solution</a:t>
            </a:r>
          </a:p>
          <a:p>
            <a:r>
              <a:rPr lang="en-US" dirty="0"/>
              <a:t>The leftmost bit is lost and a 0 is inserted as the rightmost bit.</a:t>
            </a:r>
          </a:p>
        </p:txBody>
      </p:sp>
      <p:pic>
        <p:nvPicPr>
          <p:cNvPr id="8" name="Picture 7">
            <a:extLst>
              <a:ext uri="{FF2B5EF4-FFF2-40B4-BE49-F238E27FC236}">
                <a16:creationId xmlns:a16="http://schemas.microsoft.com/office/drawing/2014/main" id="{7D82CAB0-CBE5-4273-B8E8-FE6AB0CABE0E}"/>
              </a:ext>
            </a:extLst>
          </p:cNvPr>
          <p:cNvPicPr>
            <a:picLocks noChangeAspect="1"/>
          </p:cNvPicPr>
          <p:nvPr/>
        </p:nvPicPr>
        <p:blipFill>
          <a:blip r:embed="rId3"/>
          <a:stretch>
            <a:fillRect/>
          </a:stretch>
        </p:blipFill>
        <p:spPr>
          <a:xfrm>
            <a:off x="1903615" y="4629329"/>
            <a:ext cx="8212024" cy="1847248"/>
          </a:xfrm>
          <a:prstGeom prst="rect">
            <a:avLst/>
          </a:prstGeom>
        </p:spPr>
      </p:pic>
    </p:spTree>
    <p:extLst>
      <p:ext uri="{BB962C8B-B14F-4D97-AF65-F5344CB8AC3E}">
        <p14:creationId xmlns:p14="http://schemas.microsoft.com/office/powerpoint/2010/main" val="234179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F2B8-11D8-4167-906B-E0EBC4D0056A}"/>
              </a:ext>
            </a:extLst>
          </p:cNvPr>
          <p:cNvSpPr>
            <a:spLocks noGrp="1"/>
          </p:cNvSpPr>
          <p:nvPr>
            <p:ph type="title"/>
          </p:nvPr>
        </p:nvSpPr>
        <p:spPr/>
        <p:txBody>
          <a:bodyPr/>
          <a:lstStyle/>
          <a:p>
            <a:r>
              <a:rPr lang="en-US" dirty="0"/>
              <a:t>3. Logical Right/Left Circular Shift Operations</a:t>
            </a:r>
          </a:p>
        </p:txBody>
      </p:sp>
      <p:pic>
        <p:nvPicPr>
          <p:cNvPr id="4" name="Content Placeholder 3">
            <a:extLst>
              <a:ext uri="{FF2B5EF4-FFF2-40B4-BE49-F238E27FC236}">
                <a16:creationId xmlns:a16="http://schemas.microsoft.com/office/drawing/2014/main" id="{C33F010E-67C6-4DEE-81A5-C784B6E1E5DC}"/>
              </a:ext>
            </a:extLst>
          </p:cNvPr>
          <p:cNvPicPr>
            <a:picLocks noGrp="1" noChangeAspect="1"/>
          </p:cNvPicPr>
          <p:nvPr>
            <p:ph idx="1"/>
          </p:nvPr>
        </p:nvPicPr>
        <p:blipFill>
          <a:blip r:embed="rId2"/>
          <a:stretch>
            <a:fillRect/>
          </a:stretch>
        </p:blipFill>
        <p:spPr>
          <a:xfrm>
            <a:off x="2117256" y="1676319"/>
            <a:ext cx="7955970" cy="1170533"/>
          </a:xfrm>
          <a:prstGeom prst="rect">
            <a:avLst/>
          </a:prstGeom>
        </p:spPr>
      </p:pic>
      <p:sp>
        <p:nvSpPr>
          <p:cNvPr id="6" name="Text Box 4">
            <a:extLst>
              <a:ext uri="{FF2B5EF4-FFF2-40B4-BE49-F238E27FC236}">
                <a16:creationId xmlns:a16="http://schemas.microsoft.com/office/drawing/2014/main" id="{BD26F874-5F4D-4815-BC6D-6D5EEF11EE53}"/>
              </a:ext>
            </a:extLst>
          </p:cNvPr>
          <p:cNvSpPr txBox="1">
            <a:spLocks noChangeArrowheads="1"/>
          </p:cNvSpPr>
          <p:nvPr/>
        </p:nvSpPr>
        <p:spPr bwMode="auto">
          <a:xfrm>
            <a:off x="3930453" y="2971800"/>
            <a:ext cx="4205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baseline="-200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baseline="-200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baseline="-200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baseline="-20000">
                <a:solidFill>
                  <a:schemeClr val="tx1"/>
                </a:solidFill>
                <a:latin typeface="Times New Roman" panose="02020603050405020304" pitchFamily="18" charset="0"/>
                <a:ea typeface="+mn-ea"/>
                <a:cs typeface="+mn-cs"/>
              </a:defRPr>
            </a:lvl9pPr>
          </a:lstStyle>
          <a:p>
            <a:r>
              <a:rPr lang="en-US" altLang="en-US" baseline="0" dirty="0">
                <a:solidFill>
                  <a:srgbClr val="00B0F0"/>
                </a:solidFill>
              </a:rPr>
              <a:t>Figure 3.6  </a:t>
            </a:r>
            <a:r>
              <a:rPr lang="en-US" altLang="en-US" sz="2000" baseline="0" dirty="0"/>
              <a:t>Logical shift operations</a:t>
            </a:r>
          </a:p>
        </p:txBody>
      </p:sp>
      <p:sp>
        <p:nvSpPr>
          <p:cNvPr id="8" name="TextBox 7">
            <a:extLst>
              <a:ext uri="{FF2B5EF4-FFF2-40B4-BE49-F238E27FC236}">
                <a16:creationId xmlns:a16="http://schemas.microsoft.com/office/drawing/2014/main" id="{708A6229-2610-4B6B-AEAE-468A6E6BA238}"/>
              </a:ext>
            </a:extLst>
          </p:cNvPr>
          <p:cNvSpPr txBox="1"/>
          <p:nvPr/>
        </p:nvSpPr>
        <p:spPr>
          <a:xfrm>
            <a:off x="1104900" y="3429000"/>
            <a:ext cx="9980682" cy="1631216"/>
          </a:xfrm>
          <a:prstGeom prst="rect">
            <a:avLst/>
          </a:prstGeom>
          <a:noFill/>
        </p:spPr>
        <p:txBody>
          <a:bodyPr wrap="square">
            <a:spAutoFit/>
          </a:bodyPr>
          <a:lstStyle/>
          <a:p>
            <a:r>
              <a:rPr lang="en-US" sz="2000" b="1" dirty="0">
                <a:solidFill>
                  <a:srgbClr val="00B0F0"/>
                </a:solidFill>
              </a:rPr>
              <a:t>Example 3.8</a:t>
            </a:r>
          </a:p>
          <a:p>
            <a:r>
              <a:rPr lang="en-US" sz="2000" dirty="0"/>
              <a:t>Use a circular left shift operation on the bit pattern 10011000.</a:t>
            </a:r>
          </a:p>
          <a:p>
            <a:r>
              <a:rPr lang="en-US" sz="2000" b="1" dirty="0">
                <a:solidFill>
                  <a:srgbClr val="00B0F0"/>
                </a:solidFill>
              </a:rPr>
              <a:t>Solution</a:t>
            </a:r>
          </a:p>
          <a:p>
            <a:r>
              <a:rPr lang="en-US" sz="2000" dirty="0"/>
              <a:t>The solution is shown below. The leftmost bit is circulated and becomes the rightmost bit.</a:t>
            </a:r>
          </a:p>
        </p:txBody>
      </p:sp>
      <p:pic>
        <p:nvPicPr>
          <p:cNvPr id="9" name="Picture 8">
            <a:extLst>
              <a:ext uri="{FF2B5EF4-FFF2-40B4-BE49-F238E27FC236}">
                <a16:creationId xmlns:a16="http://schemas.microsoft.com/office/drawing/2014/main" id="{4D65ECB6-C257-43BC-96F4-4BC2E2334365}"/>
              </a:ext>
            </a:extLst>
          </p:cNvPr>
          <p:cNvPicPr>
            <a:picLocks noChangeAspect="1"/>
          </p:cNvPicPr>
          <p:nvPr/>
        </p:nvPicPr>
        <p:blipFill>
          <a:blip r:embed="rId3"/>
          <a:stretch>
            <a:fillRect/>
          </a:stretch>
        </p:blipFill>
        <p:spPr>
          <a:xfrm>
            <a:off x="2117256" y="5157515"/>
            <a:ext cx="6943946" cy="1255885"/>
          </a:xfrm>
          <a:prstGeom prst="rect">
            <a:avLst/>
          </a:prstGeom>
        </p:spPr>
      </p:pic>
    </p:spTree>
    <p:extLst>
      <p:ext uri="{BB962C8B-B14F-4D97-AF65-F5344CB8AC3E}">
        <p14:creationId xmlns:p14="http://schemas.microsoft.com/office/powerpoint/2010/main" val="271857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428D-3870-4285-9491-B6EAAB7C2593}"/>
              </a:ext>
            </a:extLst>
          </p:cNvPr>
          <p:cNvSpPr>
            <a:spLocks noGrp="1"/>
          </p:cNvSpPr>
          <p:nvPr>
            <p:ph type="title"/>
          </p:nvPr>
        </p:nvSpPr>
        <p:spPr/>
        <p:txBody>
          <a:bodyPr/>
          <a:lstStyle/>
          <a:p>
            <a:r>
              <a:rPr lang="en-US" dirty="0"/>
              <a:t>4. Arithmetic Shift Operations</a:t>
            </a:r>
          </a:p>
        </p:txBody>
      </p:sp>
      <p:sp>
        <p:nvSpPr>
          <p:cNvPr id="3" name="Content Placeholder 2">
            <a:extLst>
              <a:ext uri="{FF2B5EF4-FFF2-40B4-BE49-F238E27FC236}">
                <a16:creationId xmlns:a16="http://schemas.microsoft.com/office/drawing/2014/main" id="{D1D8C186-E289-4B70-8B2B-4FBBF62764BF}"/>
              </a:ext>
            </a:extLst>
          </p:cNvPr>
          <p:cNvSpPr>
            <a:spLocks noGrp="1"/>
          </p:cNvSpPr>
          <p:nvPr>
            <p:ph idx="1"/>
          </p:nvPr>
        </p:nvSpPr>
        <p:spPr>
          <a:xfrm>
            <a:off x="1104900" y="1467251"/>
            <a:ext cx="9982200" cy="1096962"/>
          </a:xfrm>
        </p:spPr>
        <p:txBody>
          <a:bodyPr>
            <a:normAutofit/>
          </a:bodyPr>
          <a:lstStyle/>
          <a:p>
            <a:r>
              <a:rPr lang="en-US" b="0" i="0" u="none" strike="noStrike" baseline="0" dirty="0">
                <a:solidFill>
                  <a:srgbClr val="000000"/>
                </a:solidFill>
              </a:rPr>
              <a:t>Arithmetic shift operations assume that the bit pattern is a signed integer in two’s complement format. </a:t>
            </a:r>
            <a:r>
              <a:rPr lang="en-US" b="1" i="0" u="none" strike="noStrike" baseline="0" dirty="0">
                <a:solidFill>
                  <a:srgbClr val="FF0000"/>
                </a:solidFill>
              </a:rPr>
              <a:t>Arithmetic right shift is used to divide an integer by two</a:t>
            </a:r>
            <a:r>
              <a:rPr lang="en-US" b="0" i="0" u="none" strike="noStrike" baseline="0" dirty="0">
                <a:solidFill>
                  <a:srgbClr val="000000"/>
                </a:solidFill>
              </a:rPr>
              <a:t>, while </a:t>
            </a:r>
            <a:r>
              <a:rPr lang="en-US" b="1" i="0" u="none" strike="noStrike" baseline="0" dirty="0">
                <a:solidFill>
                  <a:srgbClr val="FF0000"/>
                </a:solidFill>
              </a:rPr>
              <a:t>arithmetic left shift is used to multiply an integer by two</a:t>
            </a:r>
            <a:r>
              <a:rPr lang="en-US" b="0" i="0" u="none" strike="noStrike" baseline="0" dirty="0">
                <a:solidFill>
                  <a:srgbClr val="FF0000"/>
                </a:solidFill>
              </a:rPr>
              <a:t>. </a:t>
            </a:r>
            <a:endParaRPr lang="en-US" dirty="0">
              <a:solidFill>
                <a:srgbClr val="FF0000"/>
              </a:solidFill>
            </a:endParaRPr>
          </a:p>
        </p:txBody>
      </p:sp>
      <p:pic>
        <p:nvPicPr>
          <p:cNvPr id="4" name="Picture 3">
            <a:extLst>
              <a:ext uri="{FF2B5EF4-FFF2-40B4-BE49-F238E27FC236}">
                <a16:creationId xmlns:a16="http://schemas.microsoft.com/office/drawing/2014/main" id="{FE6D889E-481A-436F-997D-67157E7D7B15}"/>
              </a:ext>
            </a:extLst>
          </p:cNvPr>
          <p:cNvPicPr>
            <a:picLocks noChangeAspect="1"/>
          </p:cNvPicPr>
          <p:nvPr/>
        </p:nvPicPr>
        <p:blipFill>
          <a:blip r:embed="rId2"/>
          <a:stretch>
            <a:fillRect/>
          </a:stretch>
        </p:blipFill>
        <p:spPr>
          <a:xfrm>
            <a:off x="2117256" y="2441314"/>
            <a:ext cx="7955970" cy="1170533"/>
          </a:xfrm>
          <a:prstGeom prst="rect">
            <a:avLst/>
          </a:prstGeom>
        </p:spPr>
      </p:pic>
      <p:sp>
        <p:nvSpPr>
          <p:cNvPr id="5" name="Text Box 6">
            <a:extLst>
              <a:ext uri="{FF2B5EF4-FFF2-40B4-BE49-F238E27FC236}">
                <a16:creationId xmlns:a16="http://schemas.microsoft.com/office/drawing/2014/main" id="{87908A6D-BCBA-4A1D-8348-FAD65671A075}"/>
              </a:ext>
            </a:extLst>
          </p:cNvPr>
          <p:cNvSpPr txBox="1">
            <a:spLocks noChangeArrowheads="1"/>
          </p:cNvSpPr>
          <p:nvPr/>
        </p:nvSpPr>
        <p:spPr bwMode="auto">
          <a:xfrm>
            <a:off x="3317290" y="3611847"/>
            <a:ext cx="4584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B0F0"/>
                </a:solidFill>
                <a:effectLst/>
                <a:uLnTx/>
                <a:uFillTx/>
                <a:latin typeface="Times New Roman" panose="02020603050405020304" pitchFamily="18" charset="0"/>
              </a:rPr>
              <a:t>Figure 3.7  </a:t>
            </a:r>
            <a:r>
              <a:rPr kumimoji="0" lang="en-US" altLang="en-US" sz="2000" b="1" i="0" u="none" strike="noStrike" kern="0" cap="none" spc="0" normalizeH="0" baseline="0" noProof="0" dirty="0">
                <a:ln>
                  <a:noFill/>
                </a:ln>
                <a:solidFill>
                  <a:srgbClr val="000000"/>
                </a:solidFill>
                <a:effectLst/>
                <a:uLnTx/>
                <a:uFillTx/>
                <a:latin typeface="Times New Roman" panose="02020603050405020304" pitchFamily="18" charset="0"/>
              </a:rPr>
              <a:t>Arithmetic shift operations</a:t>
            </a:r>
          </a:p>
        </p:txBody>
      </p:sp>
      <p:sp>
        <p:nvSpPr>
          <p:cNvPr id="7" name="TextBox 6">
            <a:extLst>
              <a:ext uri="{FF2B5EF4-FFF2-40B4-BE49-F238E27FC236}">
                <a16:creationId xmlns:a16="http://schemas.microsoft.com/office/drawing/2014/main" id="{7052DD22-C7CB-4A75-8483-83E18963DBFC}"/>
              </a:ext>
            </a:extLst>
          </p:cNvPr>
          <p:cNvSpPr txBox="1"/>
          <p:nvPr/>
        </p:nvSpPr>
        <p:spPr>
          <a:xfrm>
            <a:off x="1104900" y="3946148"/>
            <a:ext cx="9980682" cy="1754326"/>
          </a:xfrm>
          <a:prstGeom prst="rect">
            <a:avLst/>
          </a:prstGeom>
          <a:noFill/>
        </p:spPr>
        <p:txBody>
          <a:bodyPr wrap="square">
            <a:spAutoFit/>
          </a:bodyPr>
          <a:lstStyle/>
          <a:p>
            <a:r>
              <a:rPr lang="en-US" b="1" dirty="0">
                <a:solidFill>
                  <a:srgbClr val="00B0F0"/>
                </a:solidFill>
              </a:rPr>
              <a:t>Example 3.9</a:t>
            </a:r>
          </a:p>
          <a:p>
            <a:r>
              <a:rPr lang="en-US" dirty="0"/>
              <a:t>Use an arithmetic right shift operation on the bit pattern 10011001.</a:t>
            </a:r>
          </a:p>
          <a:p>
            <a:r>
              <a:rPr lang="en-US" dirty="0"/>
              <a:t>The pattern is an integer in two’s complement format.</a:t>
            </a:r>
          </a:p>
          <a:p>
            <a:r>
              <a:rPr lang="en-US" b="1" dirty="0">
                <a:solidFill>
                  <a:srgbClr val="00B0F0"/>
                </a:solidFill>
              </a:rPr>
              <a:t>Solution</a:t>
            </a:r>
          </a:p>
          <a:p>
            <a:r>
              <a:rPr lang="en-US" dirty="0"/>
              <a:t>The solution is shown below. The leftmost bit is retained and also</a:t>
            </a:r>
          </a:p>
          <a:p>
            <a:r>
              <a:rPr lang="en-US" dirty="0"/>
              <a:t>copied to its right neighbor bit.</a:t>
            </a:r>
          </a:p>
        </p:txBody>
      </p:sp>
      <p:pic>
        <p:nvPicPr>
          <p:cNvPr id="8" name="Picture 7">
            <a:extLst>
              <a:ext uri="{FF2B5EF4-FFF2-40B4-BE49-F238E27FC236}">
                <a16:creationId xmlns:a16="http://schemas.microsoft.com/office/drawing/2014/main" id="{88E9C028-AC3B-4543-80F9-CD8275FB98AC}"/>
              </a:ext>
            </a:extLst>
          </p:cNvPr>
          <p:cNvPicPr>
            <a:picLocks noChangeAspect="1"/>
          </p:cNvPicPr>
          <p:nvPr/>
        </p:nvPicPr>
        <p:blipFill>
          <a:blip r:embed="rId3"/>
          <a:stretch>
            <a:fillRect/>
          </a:stretch>
        </p:blipFill>
        <p:spPr>
          <a:xfrm>
            <a:off x="2490862" y="5602115"/>
            <a:ext cx="6943946" cy="1255885"/>
          </a:xfrm>
          <a:prstGeom prst="rect">
            <a:avLst/>
          </a:prstGeom>
        </p:spPr>
      </p:pic>
    </p:spTree>
    <p:extLst>
      <p:ext uri="{BB962C8B-B14F-4D97-AF65-F5344CB8AC3E}">
        <p14:creationId xmlns:p14="http://schemas.microsoft.com/office/powerpoint/2010/main" val="308045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 Arithmetic operations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5318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0A31-FF3D-45FA-9D69-547FA39E4F1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91D1220-CCA6-44BD-B9F3-129C1A0EE1D7}"/>
              </a:ext>
            </a:extLst>
          </p:cNvPr>
          <p:cNvSpPr>
            <a:spLocks noGrp="1"/>
          </p:cNvSpPr>
          <p:nvPr>
            <p:ph idx="1"/>
          </p:nvPr>
        </p:nvSpPr>
        <p:spPr>
          <a:xfrm>
            <a:off x="1104900" y="1600200"/>
            <a:ext cx="9982200" cy="3406806"/>
          </a:xfrm>
        </p:spPr>
        <p:txBody>
          <a:bodyPr>
            <a:noAutofit/>
          </a:bodyPr>
          <a:lstStyle/>
          <a:p>
            <a:pPr marL="0" indent="0">
              <a:buNone/>
            </a:pPr>
            <a:r>
              <a:rPr lang="en-US" b="0" i="0" u="none" strike="noStrike" baseline="0" dirty="0">
                <a:solidFill>
                  <a:srgbClr val="000000"/>
                </a:solidFill>
              </a:rPr>
              <a:t>Arithmetic operations involve </a:t>
            </a:r>
            <a:r>
              <a:rPr lang="en-US" b="1" i="0" u="none" strike="noStrike" baseline="0" dirty="0">
                <a:solidFill>
                  <a:srgbClr val="FF0000"/>
                </a:solidFill>
              </a:rPr>
              <a:t>adding, subtracting, multiplying and dividing</a:t>
            </a:r>
            <a:r>
              <a:rPr lang="en-US" b="0" i="0" u="none" strike="noStrike" baseline="0" dirty="0">
                <a:solidFill>
                  <a:srgbClr val="000000"/>
                </a:solidFill>
              </a:rPr>
              <a:t>. We can apply these operations to </a:t>
            </a:r>
            <a:r>
              <a:rPr lang="en-US" b="1" i="0" u="none" strike="noStrike" baseline="0" dirty="0">
                <a:solidFill>
                  <a:srgbClr val="FF0000"/>
                </a:solidFill>
              </a:rPr>
              <a:t>integers</a:t>
            </a:r>
            <a:r>
              <a:rPr lang="en-US" b="1" i="0" u="none" strike="noStrike" baseline="0" dirty="0">
                <a:solidFill>
                  <a:srgbClr val="000000"/>
                </a:solidFill>
              </a:rPr>
              <a:t> </a:t>
            </a:r>
            <a:r>
              <a:rPr lang="en-US" b="0" i="0" u="none" strike="noStrike" baseline="0" dirty="0">
                <a:solidFill>
                  <a:srgbClr val="000000"/>
                </a:solidFill>
              </a:rPr>
              <a:t>and </a:t>
            </a:r>
            <a:r>
              <a:rPr lang="en-US" b="1" i="0" u="none" strike="noStrike" baseline="0" dirty="0">
                <a:solidFill>
                  <a:srgbClr val="FF0000"/>
                </a:solidFill>
              </a:rPr>
              <a:t>floating-point numbers</a:t>
            </a:r>
            <a:r>
              <a:rPr lang="en-US" b="0" i="0" u="none" strike="noStrike" baseline="0" dirty="0">
                <a:solidFill>
                  <a:srgbClr val="FF0000"/>
                </a:solidFill>
              </a:rPr>
              <a:t>.</a:t>
            </a:r>
          </a:p>
          <a:p>
            <a:pPr marL="0" indent="0">
              <a:buNone/>
            </a:pPr>
            <a:r>
              <a:rPr lang="en-US" b="1" i="0" u="none" strike="noStrike" baseline="0" dirty="0">
                <a:solidFill>
                  <a:srgbClr val="00B0F0"/>
                </a:solidFill>
              </a:rPr>
              <a:t>Arithmetic Operations on Integers </a:t>
            </a:r>
          </a:p>
          <a:p>
            <a:r>
              <a:rPr lang="en-US" b="0" i="0" u="none" strike="noStrike" baseline="0" dirty="0">
                <a:solidFill>
                  <a:srgbClr val="000000"/>
                </a:solidFill>
              </a:rPr>
              <a:t>All arithmetic operations such as </a:t>
            </a:r>
            <a:r>
              <a:rPr lang="en-US" b="1" i="0" u="none" strike="noStrike" baseline="0" dirty="0">
                <a:solidFill>
                  <a:srgbClr val="FF0000"/>
                </a:solidFill>
              </a:rPr>
              <a:t>addition, subtraction, multiplication and division </a:t>
            </a:r>
            <a:r>
              <a:rPr lang="en-US" b="0" i="0" u="none" strike="noStrike" baseline="0" dirty="0">
                <a:solidFill>
                  <a:srgbClr val="000000"/>
                </a:solidFill>
              </a:rPr>
              <a:t>can be applied to integers. Although multiplication (division) of integers can be implemented using repeated addition (subtraction), the procedure is not efficient. </a:t>
            </a:r>
          </a:p>
          <a:p>
            <a:pPr marL="0" indent="0">
              <a:buNone/>
            </a:pPr>
            <a:r>
              <a:rPr lang="en-US" b="1" i="0" u="none" strike="noStrike" baseline="0" dirty="0">
                <a:solidFill>
                  <a:srgbClr val="00B0F0"/>
                </a:solidFill>
              </a:rPr>
              <a:t>Two’s Complement Integers </a:t>
            </a:r>
            <a:endParaRPr lang="en-US" b="0" i="0" u="none" strike="noStrike" baseline="0" dirty="0">
              <a:solidFill>
                <a:srgbClr val="00B0F0"/>
              </a:solidFill>
            </a:endParaRPr>
          </a:p>
          <a:p>
            <a:r>
              <a:rPr lang="en-US" b="1" i="0" u="none" strike="noStrike" baseline="0" dirty="0">
                <a:solidFill>
                  <a:srgbClr val="FF0000"/>
                </a:solidFill>
              </a:rPr>
              <a:t>When the subtraction operation is encountered, the computer simply changes it to an addition operation</a:t>
            </a:r>
            <a:r>
              <a:rPr lang="en-US" b="0" i="0" u="none" strike="noStrike" baseline="0" dirty="0">
                <a:solidFill>
                  <a:srgbClr val="000000"/>
                </a:solidFill>
              </a:rPr>
              <a:t>, but makes two’s complement of the second number. In other words: </a:t>
            </a:r>
            <a:endParaRPr lang="en-US" dirty="0"/>
          </a:p>
        </p:txBody>
      </p:sp>
      <p:pic>
        <p:nvPicPr>
          <p:cNvPr id="7" name="Picture 6">
            <a:extLst>
              <a:ext uri="{FF2B5EF4-FFF2-40B4-BE49-F238E27FC236}">
                <a16:creationId xmlns:a16="http://schemas.microsoft.com/office/drawing/2014/main" id="{7734657D-10A3-4B4C-912A-83C197972BA8}"/>
              </a:ext>
            </a:extLst>
          </p:cNvPr>
          <p:cNvPicPr>
            <a:picLocks noChangeAspect="1"/>
          </p:cNvPicPr>
          <p:nvPr/>
        </p:nvPicPr>
        <p:blipFill>
          <a:blip r:embed="rId2"/>
          <a:stretch>
            <a:fillRect/>
          </a:stretch>
        </p:blipFill>
        <p:spPr>
          <a:xfrm>
            <a:off x="4067757" y="5148309"/>
            <a:ext cx="4054968" cy="1633491"/>
          </a:xfrm>
          <a:prstGeom prst="rect">
            <a:avLst/>
          </a:prstGeom>
        </p:spPr>
      </p:pic>
    </p:spTree>
    <p:extLst>
      <p:ext uri="{BB962C8B-B14F-4D97-AF65-F5344CB8AC3E}">
        <p14:creationId xmlns:p14="http://schemas.microsoft.com/office/powerpoint/2010/main" val="332986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DF56-CDD6-4DA0-9241-ECA1CC79EED1}"/>
              </a:ext>
            </a:extLst>
          </p:cNvPr>
          <p:cNvSpPr>
            <a:spLocks noGrp="1"/>
          </p:cNvSpPr>
          <p:nvPr>
            <p:ph type="title"/>
          </p:nvPr>
        </p:nvSpPr>
        <p:spPr/>
        <p:txBody>
          <a:bodyPr/>
          <a:lstStyle/>
          <a:p>
            <a:r>
              <a:rPr lang="en-US" dirty="0"/>
              <a:t>Addition and subtraction of integers in two’s complement</a:t>
            </a:r>
          </a:p>
        </p:txBody>
      </p:sp>
      <p:pic>
        <p:nvPicPr>
          <p:cNvPr id="5" name="Content Placeholder 4">
            <a:extLst>
              <a:ext uri="{FF2B5EF4-FFF2-40B4-BE49-F238E27FC236}">
                <a16:creationId xmlns:a16="http://schemas.microsoft.com/office/drawing/2014/main" id="{83B43D43-B6AF-4140-B3DF-AE4CAA6B48CD}"/>
              </a:ext>
            </a:extLst>
          </p:cNvPr>
          <p:cNvPicPr>
            <a:picLocks noGrp="1" noChangeAspect="1"/>
          </p:cNvPicPr>
          <p:nvPr>
            <p:ph idx="1"/>
          </p:nvPr>
        </p:nvPicPr>
        <p:blipFill>
          <a:blip r:embed="rId2"/>
          <a:stretch>
            <a:fillRect/>
          </a:stretch>
        </p:blipFill>
        <p:spPr>
          <a:xfrm>
            <a:off x="2999444" y="1636867"/>
            <a:ext cx="6629826" cy="4115863"/>
          </a:xfrm>
        </p:spPr>
      </p:pic>
      <p:sp>
        <p:nvSpPr>
          <p:cNvPr id="4" name="Text Box 6">
            <a:extLst>
              <a:ext uri="{FF2B5EF4-FFF2-40B4-BE49-F238E27FC236}">
                <a16:creationId xmlns:a16="http://schemas.microsoft.com/office/drawing/2014/main" id="{0028BB5A-966D-4900-B81A-C1B6CABBE031}"/>
              </a:ext>
            </a:extLst>
          </p:cNvPr>
          <p:cNvSpPr txBox="1">
            <a:spLocks noChangeArrowheads="1"/>
          </p:cNvSpPr>
          <p:nvPr/>
        </p:nvSpPr>
        <p:spPr bwMode="auto">
          <a:xfrm>
            <a:off x="3281780" y="5875653"/>
            <a:ext cx="54312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B0F0"/>
                </a:solidFill>
                <a:effectLst/>
                <a:uLnTx/>
                <a:uFillTx/>
                <a:latin typeface="Times New Roman" panose="02020603050405020304" pitchFamily="18" charset="0"/>
              </a:rPr>
              <a:t>Figure 3.8  </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Addition and subtraction of integers </a:t>
            </a:r>
          </a:p>
        </p:txBody>
      </p:sp>
    </p:spTree>
    <p:extLst>
      <p:ext uri="{BB962C8B-B14F-4D97-AF65-F5344CB8AC3E}">
        <p14:creationId xmlns:p14="http://schemas.microsoft.com/office/powerpoint/2010/main" val="123312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D0EF-78A0-4264-BE21-70FA8950E759}"/>
              </a:ext>
            </a:extLst>
          </p:cNvPr>
          <p:cNvSpPr>
            <a:spLocks noGrp="1"/>
          </p:cNvSpPr>
          <p:nvPr>
            <p:ph type="title"/>
          </p:nvPr>
        </p:nvSpPr>
        <p:spPr/>
        <p:txBody>
          <a:bodyPr/>
          <a:lstStyle/>
          <a:p>
            <a:r>
              <a:rPr lang="en-US" dirty="0"/>
              <a:t>Addition and subtraction of integers in two’s complement (</a:t>
            </a:r>
            <a:r>
              <a:rPr lang="en-US" dirty="0" err="1"/>
              <a:t>cont</a:t>
            </a:r>
            <a:r>
              <a:rPr lang="en-US" dirty="0"/>
              <a:t>)</a:t>
            </a:r>
          </a:p>
        </p:txBody>
      </p:sp>
      <p:sp>
        <p:nvSpPr>
          <p:cNvPr id="9" name="Rectangle 3">
            <a:extLst>
              <a:ext uri="{FF2B5EF4-FFF2-40B4-BE49-F238E27FC236}">
                <a16:creationId xmlns:a16="http://schemas.microsoft.com/office/drawing/2014/main" id="{B2B63B4D-51E5-4A55-A8B5-3B0EFE69D479}"/>
              </a:ext>
            </a:extLst>
          </p:cNvPr>
          <p:cNvSpPr>
            <a:spLocks noChangeArrowheads="1"/>
          </p:cNvSpPr>
          <p:nvPr/>
        </p:nvSpPr>
        <p:spPr bwMode="auto">
          <a:xfrm>
            <a:off x="1028700" y="1441932"/>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Example 3.10</a:t>
            </a:r>
            <a:endParaRPr lang="en-US" altLang="en-US" sz="2400" b="1" dirty="0">
              <a:solidFill>
                <a:srgbClr val="3333CC"/>
              </a:solidFill>
              <a:effectLst>
                <a:outerShdw blurRad="38100" dist="38100" dir="2700000" algn="tl">
                  <a:srgbClr val="C0C0C0"/>
                </a:outerShdw>
              </a:effectLst>
              <a:latin typeface="Times New Roman" panose="02020603050405020304" pitchFamily="18" charset="0"/>
            </a:endParaRP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Two integers A and B are stored in two’s complement format. Show how B is added to A. </a:t>
            </a:r>
          </a:p>
        </p:txBody>
      </p:sp>
      <p:sp>
        <p:nvSpPr>
          <p:cNvPr id="10" name="Rectangle 4">
            <a:extLst>
              <a:ext uri="{FF2B5EF4-FFF2-40B4-BE49-F238E27FC236}">
                <a16:creationId xmlns:a16="http://schemas.microsoft.com/office/drawing/2014/main" id="{B0F520C8-EDED-44EA-B80E-6316F89C8CB2}"/>
              </a:ext>
            </a:extLst>
          </p:cNvPr>
          <p:cNvSpPr>
            <a:spLocks noChangeArrowheads="1"/>
          </p:cNvSpPr>
          <p:nvPr/>
        </p:nvSpPr>
        <p:spPr bwMode="auto">
          <a:xfrm>
            <a:off x="1104900" y="3216156"/>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Solution</a:t>
            </a: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The operation is adding. A is added to B and the result is stored in R. (+17) + (+22) = (+39).</a:t>
            </a:r>
          </a:p>
        </p:txBody>
      </p:sp>
      <p:sp>
        <p:nvSpPr>
          <p:cNvPr id="11" name="Rectangle 16">
            <a:extLst>
              <a:ext uri="{FF2B5EF4-FFF2-40B4-BE49-F238E27FC236}">
                <a16:creationId xmlns:a16="http://schemas.microsoft.com/office/drawing/2014/main" id="{C93A50C7-ED96-4C99-BFBE-283871D13F6E}"/>
              </a:ext>
            </a:extLst>
          </p:cNvPr>
          <p:cNvSpPr>
            <a:spLocks noChangeArrowheads="1"/>
          </p:cNvSpPr>
          <p:nvPr/>
        </p:nvSpPr>
        <p:spPr bwMode="auto">
          <a:xfrm>
            <a:off x="2324100" y="2621534"/>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0000"/>
                </a:solidFill>
                <a:effectLst>
                  <a:outerShdw blurRad="38100" dist="38100" dir="2700000" algn="tl">
                    <a:srgbClr val="C0C0C0"/>
                  </a:outerShdw>
                </a:effectLst>
                <a:latin typeface="Times New Roman" panose="02020603050405020304" pitchFamily="18" charset="0"/>
              </a:rPr>
              <a:t>A = (00010001)</a:t>
            </a:r>
            <a:r>
              <a:rPr lang="en-US" altLang="en-US" sz="2400" b="1" baseline="-25000" dirty="0">
                <a:solidFill>
                  <a:srgbClr val="000000"/>
                </a:solidFill>
                <a:effectLst>
                  <a:outerShdw blurRad="38100" dist="38100" dir="2700000" algn="tl">
                    <a:srgbClr val="C0C0C0"/>
                  </a:outerShdw>
                </a:effectLst>
                <a:latin typeface="Times New Roman" panose="02020603050405020304" pitchFamily="18" charset="0"/>
              </a:rPr>
              <a:t>2</a:t>
            </a:r>
            <a:r>
              <a:rPr lang="en-US" altLang="en-US" sz="2400" b="1" dirty="0">
                <a:solidFill>
                  <a:srgbClr val="000000"/>
                </a:solidFill>
                <a:effectLst>
                  <a:outerShdw blurRad="38100" dist="38100" dir="2700000" algn="tl">
                    <a:srgbClr val="C0C0C0"/>
                  </a:outerShdw>
                </a:effectLst>
                <a:latin typeface="Times New Roman" panose="02020603050405020304" pitchFamily="18" charset="0"/>
              </a:rPr>
              <a:t>         B = (00010110)</a:t>
            </a:r>
            <a:r>
              <a:rPr lang="en-US" altLang="en-US" sz="2400" b="1" baseline="-25000" dirty="0">
                <a:solidFill>
                  <a:srgbClr val="000000"/>
                </a:solidFill>
                <a:effectLst>
                  <a:outerShdw blurRad="38100" dist="38100" dir="2700000" algn="tl">
                    <a:srgbClr val="C0C0C0"/>
                  </a:outerShdw>
                </a:effectLst>
                <a:latin typeface="Times New Roman" panose="02020603050405020304" pitchFamily="18" charset="0"/>
              </a:rPr>
              <a:t>2</a:t>
            </a:r>
          </a:p>
        </p:txBody>
      </p:sp>
      <p:pic>
        <p:nvPicPr>
          <p:cNvPr id="12" name="Picture 17">
            <a:extLst>
              <a:ext uri="{FF2B5EF4-FFF2-40B4-BE49-F238E27FC236}">
                <a16:creationId xmlns:a16="http://schemas.microsoft.com/office/drawing/2014/main" id="{59F6F795-5E91-4327-A435-E3EBFB904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863" y="4428524"/>
            <a:ext cx="7407275"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592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669F-2304-4E63-B176-F03E8311A2ED}"/>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10B3BE2-7B42-4357-A78A-E5E03B8A20C2}"/>
              </a:ext>
            </a:extLst>
          </p:cNvPr>
          <p:cNvSpPr>
            <a:spLocks noGrp="1"/>
          </p:cNvSpPr>
          <p:nvPr>
            <p:ph idx="1"/>
          </p:nvPr>
        </p:nvSpPr>
        <p:spPr>
          <a:xfrm>
            <a:off x="1104900" y="1600200"/>
            <a:ext cx="9980682" cy="486052"/>
          </a:xfrm>
        </p:spPr>
        <p:txBody>
          <a:bodyPr>
            <a:noAutofit/>
          </a:bodyPr>
          <a:lstStyle/>
          <a:p>
            <a:r>
              <a:rPr lang="en-US" sz="1800" b="0" i="0" u="none" strike="noStrike" baseline="0" dirty="0">
                <a:solidFill>
                  <a:srgbClr val="000000"/>
                </a:solidFill>
                <a:latin typeface="Times New Roman" panose="02020603050405020304" pitchFamily="18" charset="0"/>
              </a:rPr>
              <a:t> Data today comes in different forms including </a:t>
            </a:r>
            <a:r>
              <a:rPr lang="en-US" sz="1800" b="1" i="0" u="none" strike="noStrike" baseline="0" dirty="0">
                <a:solidFill>
                  <a:srgbClr val="000000"/>
                </a:solidFill>
                <a:latin typeface="Times New Roman" panose="02020603050405020304" pitchFamily="18" charset="0"/>
              </a:rPr>
              <a:t>numbers, text, audio, image and video</a:t>
            </a:r>
            <a:r>
              <a:rPr lang="en-US" sz="1800" b="0" i="0" u="none" strike="noStrike" baseline="0" dirty="0">
                <a:solidFill>
                  <a:srgbClr val="000000"/>
                </a:solidFill>
                <a:latin typeface="Times New Roman" panose="02020603050405020304" pitchFamily="18" charset="0"/>
              </a:rPr>
              <a:t>. </a:t>
            </a:r>
            <a:endParaRPr lang="en-US" b="0" i="0" u="none" strike="noStrike" baseline="0" dirty="0">
              <a:latin typeface="BerlingLTStd-Roman"/>
            </a:endParaRPr>
          </a:p>
        </p:txBody>
      </p:sp>
      <p:sp>
        <p:nvSpPr>
          <p:cNvPr id="10" name="TextBox 9">
            <a:extLst>
              <a:ext uri="{FF2B5EF4-FFF2-40B4-BE49-F238E27FC236}">
                <a16:creationId xmlns:a16="http://schemas.microsoft.com/office/drawing/2014/main" id="{FA567D36-7A73-426F-9E07-491C0D5D0938}"/>
              </a:ext>
            </a:extLst>
          </p:cNvPr>
          <p:cNvSpPr txBox="1"/>
          <p:nvPr/>
        </p:nvSpPr>
        <p:spPr>
          <a:xfrm>
            <a:off x="3730840" y="5758935"/>
            <a:ext cx="6094520" cy="369332"/>
          </a:xfrm>
          <a:prstGeom prst="rect">
            <a:avLst/>
          </a:prstGeom>
          <a:noFill/>
        </p:spPr>
        <p:txBody>
          <a:bodyPr wrap="square">
            <a:spAutoFit/>
          </a:bodyPr>
          <a:lstStyle/>
          <a:p>
            <a:pPr marL="0" indent="0">
              <a:buNone/>
            </a:pPr>
            <a:r>
              <a:rPr lang="en-US" b="1" dirty="0"/>
              <a:t>Figure -3.1 </a:t>
            </a:r>
            <a:r>
              <a:rPr lang="en-US" dirty="0"/>
              <a:t>Types of data types</a:t>
            </a:r>
          </a:p>
        </p:txBody>
      </p:sp>
      <p:pic>
        <p:nvPicPr>
          <p:cNvPr id="5" name="Picture 4">
            <a:extLst>
              <a:ext uri="{FF2B5EF4-FFF2-40B4-BE49-F238E27FC236}">
                <a16:creationId xmlns:a16="http://schemas.microsoft.com/office/drawing/2014/main" id="{E88840C9-7153-4980-8FBE-0BB7CFE0DE57}"/>
              </a:ext>
            </a:extLst>
          </p:cNvPr>
          <p:cNvPicPr>
            <a:picLocks noChangeAspect="1"/>
          </p:cNvPicPr>
          <p:nvPr/>
        </p:nvPicPr>
        <p:blipFill>
          <a:blip r:embed="rId2"/>
          <a:stretch>
            <a:fillRect/>
          </a:stretch>
        </p:blipFill>
        <p:spPr>
          <a:xfrm>
            <a:off x="1813336" y="2250127"/>
            <a:ext cx="7346887" cy="3183008"/>
          </a:xfrm>
          <a:prstGeom prst="rect">
            <a:avLst/>
          </a:prstGeom>
        </p:spPr>
      </p:pic>
    </p:spTree>
    <p:extLst>
      <p:ext uri="{BB962C8B-B14F-4D97-AF65-F5344CB8AC3E}">
        <p14:creationId xmlns:p14="http://schemas.microsoft.com/office/powerpoint/2010/main" val="150168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5F54-2886-4325-8618-0C6C889C9F6C}"/>
              </a:ext>
            </a:extLst>
          </p:cNvPr>
          <p:cNvSpPr>
            <a:spLocks noGrp="1"/>
          </p:cNvSpPr>
          <p:nvPr>
            <p:ph type="title"/>
          </p:nvPr>
        </p:nvSpPr>
        <p:spPr/>
        <p:txBody>
          <a:bodyPr/>
          <a:lstStyle/>
          <a:p>
            <a:r>
              <a:rPr lang="en-US" dirty="0"/>
              <a:t>Addition and subtraction of integers in sign-and-magnitude</a:t>
            </a:r>
          </a:p>
        </p:txBody>
      </p:sp>
      <p:pic>
        <p:nvPicPr>
          <p:cNvPr id="5" name="Content Placeholder 4">
            <a:extLst>
              <a:ext uri="{FF2B5EF4-FFF2-40B4-BE49-F238E27FC236}">
                <a16:creationId xmlns:a16="http://schemas.microsoft.com/office/drawing/2014/main" id="{AB46A4F6-0B43-4EAF-98C2-3A8937AF7F8B}"/>
              </a:ext>
            </a:extLst>
          </p:cNvPr>
          <p:cNvPicPr>
            <a:picLocks noGrp="1" noChangeAspect="1"/>
          </p:cNvPicPr>
          <p:nvPr>
            <p:ph idx="1"/>
          </p:nvPr>
        </p:nvPicPr>
        <p:blipFill>
          <a:blip r:embed="rId2"/>
          <a:stretch>
            <a:fillRect/>
          </a:stretch>
        </p:blipFill>
        <p:spPr>
          <a:xfrm>
            <a:off x="2698812" y="1563353"/>
            <a:ext cx="5783022" cy="4358054"/>
          </a:xfrm>
        </p:spPr>
      </p:pic>
      <p:sp>
        <p:nvSpPr>
          <p:cNvPr id="7" name="Text Box 6">
            <a:extLst>
              <a:ext uri="{FF2B5EF4-FFF2-40B4-BE49-F238E27FC236}">
                <a16:creationId xmlns:a16="http://schemas.microsoft.com/office/drawing/2014/main" id="{E90BB230-D389-486F-A545-B71120FD99A3}"/>
              </a:ext>
            </a:extLst>
          </p:cNvPr>
          <p:cNvSpPr txBox="1">
            <a:spLocks noChangeArrowheads="1"/>
          </p:cNvSpPr>
          <p:nvPr/>
        </p:nvSpPr>
        <p:spPr bwMode="auto">
          <a:xfrm>
            <a:off x="1905741" y="5903200"/>
            <a:ext cx="78053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B0F0"/>
                </a:solidFill>
                <a:effectLst/>
                <a:uLnTx/>
                <a:uFillTx/>
                <a:latin typeface="Times New Roman" panose="02020603050405020304" pitchFamily="18" charset="0"/>
              </a:rPr>
              <a:t>Figure 3.8  </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Addition and subtraction of integers in sign-and-magnitude </a:t>
            </a:r>
          </a:p>
        </p:txBody>
      </p:sp>
    </p:spTree>
    <p:extLst>
      <p:ext uri="{BB962C8B-B14F-4D97-AF65-F5344CB8AC3E}">
        <p14:creationId xmlns:p14="http://schemas.microsoft.com/office/powerpoint/2010/main" val="363419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9428-AA8C-4864-9F15-EA3E7737C463}"/>
              </a:ext>
            </a:extLst>
          </p:cNvPr>
          <p:cNvSpPr>
            <a:spLocks noGrp="1"/>
          </p:cNvSpPr>
          <p:nvPr>
            <p:ph type="title"/>
          </p:nvPr>
        </p:nvSpPr>
        <p:spPr/>
        <p:txBody>
          <a:bodyPr/>
          <a:lstStyle/>
          <a:p>
            <a:r>
              <a:rPr lang="en-US" dirty="0"/>
              <a:t>Addition and subtraction of integers in sign-and-magnitude (</a:t>
            </a:r>
            <a:r>
              <a:rPr lang="en-US" dirty="0" err="1"/>
              <a:t>cont</a:t>
            </a:r>
            <a:r>
              <a:rPr lang="en-US" dirty="0"/>
              <a:t>)</a:t>
            </a:r>
          </a:p>
        </p:txBody>
      </p:sp>
      <p:sp>
        <p:nvSpPr>
          <p:cNvPr id="6" name="Rectangle 3">
            <a:extLst>
              <a:ext uri="{FF2B5EF4-FFF2-40B4-BE49-F238E27FC236}">
                <a16:creationId xmlns:a16="http://schemas.microsoft.com/office/drawing/2014/main" id="{C8F22521-EF28-4095-B104-D9A85AF6A41B}"/>
              </a:ext>
            </a:extLst>
          </p:cNvPr>
          <p:cNvSpPr>
            <a:spLocks noChangeArrowheads="1"/>
          </p:cNvSpPr>
          <p:nvPr/>
        </p:nvSpPr>
        <p:spPr bwMode="auto">
          <a:xfrm>
            <a:off x="1104900" y="1423771"/>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Example 3.11</a:t>
            </a:r>
            <a:endParaRPr lang="en-US" altLang="en-US" sz="2400" dirty="0">
              <a:solidFill>
                <a:srgbClr val="00B0F0"/>
              </a:solidFill>
              <a:effectLst>
                <a:outerShdw blurRad="38100" dist="38100" dir="2700000" algn="tl">
                  <a:srgbClr val="C0C0C0"/>
                </a:outerShdw>
              </a:effectLst>
              <a:latin typeface="Times New Roman" panose="02020603050405020304" pitchFamily="18" charset="0"/>
            </a:endParaRP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Two integers A and B are stored in sign-and-magnitude format. Show how B is subtracted from A.</a:t>
            </a:r>
          </a:p>
        </p:txBody>
      </p:sp>
      <p:sp>
        <p:nvSpPr>
          <p:cNvPr id="7" name="Rectangle 4">
            <a:extLst>
              <a:ext uri="{FF2B5EF4-FFF2-40B4-BE49-F238E27FC236}">
                <a16:creationId xmlns:a16="http://schemas.microsoft.com/office/drawing/2014/main" id="{53E59926-E36E-44BF-AD30-BF28A7A1A8AD}"/>
              </a:ext>
            </a:extLst>
          </p:cNvPr>
          <p:cNvSpPr>
            <a:spLocks noChangeArrowheads="1"/>
          </p:cNvSpPr>
          <p:nvPr/>
        </p:nvSpPr>
        <p:spPr bwMode="auto">
          <a:xfrm>
            <a:off x="1181100" y="3252056"/>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Solution</a:t>
            </a: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The operation is subtracting: S</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B</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 S</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B</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S = A</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S</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XOR B</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S</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 1, R</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M</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 A</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M</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 (B</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M</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+1). Since there is an overflow, the value of R</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M</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is final. The sign of R is the sign of A. (−81) − (−22) = (−59).</a:t>
            </a:r>
          </a:p>
        </p:txBody>
      </p:sp>
      <p:sp>
        <p:nvSpPr>
          <p:cNvPr id="8" name="Rectangle 6">
            <a:extLst>
              <a:ext uri="{FF2B5EF4-FFF2-40B4-BE49-F238E27FC236}">
                <a16:creationId xmlns:a16="http://schemas.microsoft.com/office/drawing/2014/main" id="{DE1EE275-7087-4312-9721-18B33A2290B1}"/>
              </a:ext>
            </a:extLst>
          </p:cNvPr>
          <p:cNvSpPr>
            <a:spLocks noChangeArrowheads="1"/>
          </p:cNvSpPr>
          <p:nvPr/>
        </p:nvSpPr>
        <p:spPr bwMode="auto">
          <a:xfrm>
            <a:off x="2781300" y="2755773"/>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pt-BR" altLang="en-US" sz="2400" b="1" dirty="0">
                <a:solidFill>
                  <a:srgbClr val="000000"/>
                </a:solidFill>
                <a:effectLst>
                  <a:outerShdw blurRad="38100" dist="38100" dir="2700000" algn="tl">
                    <a:srgbClr val="C0C0C0"/>
                  </a:outerShdw>
                </a:effectLst>
                <a:latin typeface="Times New Roman" panose="02020603050405020304" pitchFamily="18" charset="0"/>
              </a:rPr>
              <a:t>A = (1 1010001)</a:t>
            </a:r>
            <a:r>
              <a:rPr lang="pt-BR" altLang="en-US" sz="2400" b="1" baseline="-25000" dirty="0">
                <a:solidFill>
                  <a:srgbClr val="000000"/>
                </a:solidFill>
                <a:effectLst>
                  <a:outerShdw blurRad="38100" dist="38100" dir="2700000" algn="tl">
                    <a:srgbClr val="C0C0C0"/>
                  </a:outerShdw>
                </a:effectLst>
                <a:latin typeface="Times New Roman" panose="02020603050405020304" pitchFamily="18" charset="0"/>
              </a:rPr>
              <a:t>2</a:t>
            </a:r>
            <a:r>
              <a:rPr lang="pt-BR" altLang="en-US" sz="2400" b="1" dirty="0">
                <a:solidFill>
                  <a:srgbClr val="000000"/>
                </a:solidFill>
                <a:effectLst>
                  <a:outerShdw blurRad="38100" dist="38100" dir="2700000" algn="tl">
                    <a:srgbClr val="C0C0C0"/>
                  </a:outerShdw>
                </a:effectLst>
                <a:latin typeface="Times New Roman" panose="02020603050405020304" pitchFamily="18" charset="0"/>
              </a:rPr>
              <a:t>            B = (1 0010110)</a:t>
            </a:r>
            <a:r>
              <a:rPr lang="pt-BR" altLang="en-US" sz="2400" b="1" baseline="-25000" dirty="0">
                <a:solidFill>
                  <a:srgbClr val="000000"/>
                </a:solidFill>
                <a:effectLst>
                  <a:outerShdw blurRad="38100" dist="38100" dir="2700000" algn="tl">
                    <a:srgbClr val="C0C0C0"/>
                  </a:outerShdw>
                </a:effectLst>
                <a:latin typeface="Times New Roman" panose="02020603050405020304" pitchFamily="18" charset="0"/>
              </a:rPr>
              <a:t>2</a:t>
            </a:r>
            <a:endParaRPr lang="en-US" altLang="en-US" sz="2400" b="1" baseline="-25000" dirty="0">
              <a:solidFill>
                <a:srgbClr val="000000"/>
              </a:solidFill>
              <a:effectLst>
                <a:outerShdw blurRad="38100" dist="38100" dir="2700000" algn="tl">
                  <a:srgbClr val="C0C0C0"/>
                </a:outerShdw>
              </a:effectLst>
              <a:latin typeface="Times New Roman" panose="02020603050405020304" pitchFamily="18" charset="0"/>
            </a:endParaRPr>
          </a:p>
        </p:txBody>
      </p:sp>
      <p:pic>
        <p:nvPicPr>
          <p:cNvPr id="9" name="Picture 10">
            <a:extLst>
              <a:ext uri="{FF2B5EF4-FFF2-40B4-BE49-F238E27FC236}">
                <a16:creationId xmlns:a16="http://schemas.microsoft.com/office/drawing/2014/main" id="{5C45408C-0787-4C27-B8BB-04CE541A0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148" y="4860799"/>
            <a:ext cx="846455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20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2D0B-13F6-4160-AA01-2D90DC6CA458}"/>
              </a:ext>
            </a:extLst>
          </p:cNvPr>
          <p:cNvSpPr>
            <a:spLocks noGrp="1"/>
          </p:cNvSpPr>
          <p:nvPr>
            <p:ph type="title"/>
          </p:nvPr>
        </p:nvSpPr>
        <p:spPr/>
        <p:txBody>
          <a:bodyPr/>
          <a:lstStyle/>
          <a:p>
            <a:r>
              <a:rPr lang="en-US" dirty="0"/>
              <a:t>Arithmetic Operations on Reals</a:t>
            </a:r>
          </a:p>
        </p:txBody>
      </p:sp>
      <p:sp>
        <p:nvSpPr>
          <p:cNvPr id="3" name="Content Placeholder 2">
            <a:extLst>
              <a:ext uri="{FF2B5EF4-FFF2-40B4-BE49-F238E27FC236}">
                <a16:creationId xmlns:a16="http://schemas.microsoft.com/office/drawing/2014/main" id="{3883A6E6-9DAC-4F76-A0E8-0785E4606719}"/>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All arithmetic operations such as addition, subtraction, multiplication and division can be applied to reals stored in floating-point format. </a:t>
            </a:r>
          </a:p>
          <a:p>
            <a:r>
              <a:rPr lang="en-US" sz="1800" b="0" i="0" u="none" strike="noStrike" baseline="0" dirty="0">
                <a:solidFill>
                  <a:srgbClr val="000000"/>
                </a:solidFill>
                <a:latin typeface="Times New Roman" panose="02020603050405020304" pitchFamily="18" charset="0"/>
              </a:rPr>
              <a:t>Multiplication of two reals involves multiplication of two integers in sign-and-magnitude representation. </a:t>
            </a:r>
          </a:p>
          <a:p>
            <a:r>
              <a:rPr lang="en-US" sz="1800" b="0" i="0" u="none" strike="noStrike" baseline="0" dirty="0">
                <a:solidFill>
                  <a:srgbClr val="000000"/>
                </a:solidFill>
                <a:latin typeface="Times New Roman" panose="02020603050405020304" pitchFamily="18" charset="0"/>
              </a:rPr>
              <a:t>Division of two reals involves division of two integers in sign-and-magnitude representations</a:t>
            </a:r>
          </a:p>
          <a:p>
            <a:pPr marL="0" indent="0">
              <a:buNone/>
            </a:pPr>
            <a:r>
              <a:rPr lang="en-US" sz="1800" b="1" i="0" u="none" strike="noStrike" baseline="0" dirty="0">
                <a:solidFill>
                  <a:srgbClr val="FF0000"/>
                </a:solidFill>
                <a:latin typeface="Times New Roman" panose="02020603050405020304" pitchFamily="18" charset="0"/>
              </a:rPr>
              <a:t>Addition and Subtraction of Reals </a:t>
            </a:r>
          </a:p>
          <a:p>
            <a:r>
              <a:rPr lang="en-US" sz="1800" b="0" i="0" u="none" strike="noStrike" baseline="0" dirty="0">
                <a:solidFill>
                  <a:srgbClr val="000000"/>
                </a:solidFill>
                <a:latin typeface="Times New Roman" panose="02020603050405020304" pitchFamily="18" charset="0"/>
              </a:rPr>
              <a:t>Addition and subtraction of real numbers stored in floating-point numbers is reduced to addition and subtraction of two integers stored in sign-and-magnitude (combination of sign and mantissa) after the alignment of decimal points. Figure 4.8 shows a simplified version of the procedure (there are some special cases that we have ignored).</a:t>
            </a:r>
            <a:endParaRPr lang="en-US" dirty="0"/>
          </a:p>
        </p:txBody>
      </p:sp>
    </p:spTree>
    <p:extLst>
      <p:ext uri="{BB962C8B-B14F-4D97-AF65-F5344CB8AC3E}">
        <p14:creationId xmlns:p14="http://schemas.microsoft.com/office/powerpoint/2010/main" val="22469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4556-252B-4717-9D51-0AA3DDC8AD07}"/>
              </a:ext>
            </a:extLst>
          </p:cNvPr>
          <p:cNvSpPr>
            <a:spLocks noGrp="1"/>
          </p:cNvSpPr>
          <p:nvPr>
            <p:ph type="title"/>
          </p:nvPr>
        </p:nvSpPr>
        <p:spPr/>
        <p:txBody>
          <a:bodyPr/>
          <a:lstStyle/>
          <a:p>
            <a:r>
              <a:rPr lang="en-US" dirty="0"/>
              <a:t>Addition and subtraction of reals in floating-point format</a:t>
            </a:r>
          </a:p>
        </p:txBody>
      </p:sp>
      <p:pic>
        <p:nvPicPr>
          <p:cNvPr id="5" name="Content Placeholder 4">
            <a:extLst>
              <a:ext uri="{FF2B5EF4-FFF2-40B4-BE49-F238E27FC236}">
                <a16:creationId xmlns:a16="http://schemas.microsoft.com/office/drawing/2014/main" id="{8B84D20B-7D78-489C-BB3D-B4483EF95448}"/>
              </a:ext>
            </a:extLst>
          </p:cNvPr>
          <p:cNvPicPr>
            <a:picLocks noGrp="1" noChangeAspect="1"/>
          </p:cNvPicPr>
          <p:nvPr>
            <p:ph idx="1"/>
          </p:nvPr>
        </p:nvPicPr>
        <p:blipFill>
          <a:blip r:embed="rId2"/>
          <a:stretch>
            <a:fillRect/>
          </a:stretch>
        </p:blipFill>
        <p:spPr>
          <a:xfrm>
            <a:off x="3017731" y="1615735"/>
            <a:ext cx="5407177" cy="3985623"/>
          </a:xfrm>
        </p:spPr>
      </p:pic>
      <p:sp>
        <p:nvSpPr>
          <p:cNvPr id="4" name="Text Box 6">
            <a:extLst>
              <a:ext uri="{FF2B5EF4-FFF2-40B4-BE49-F238E27FC236}">
                <a16:creationId xmlns:a16="http://schemas.microsoft.com/office/drawing/2014/main" id="{9D324878-A005-4C0A-B31B-F495C3EB710B}"/>
              </a:ext>
            </a:extLst>
          </p:cNvPr>
          <p:cNvSpPr txBox="1">
            <a:spLocks noChangeArrowheads="1"/>
          </p:cNvSpPr>
          <p:nvPr/>
        </p:nvSpPr>
        <p:spPr bwMode="auto">
          <a:xfrm>
            <a:off x="1905741" y="5903200"/>
            <a:ext cx="78053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B0F0"/>
                </a:solidFill>
                <a:effectLst/>
                <a:uLnTx/>
                <a:uFillTx/>
                <a:latin typeface="Times New Roman" panose="02020603050405020304" pitchFamily="18" charset="0"/>
              </a:rPr>
              <a:t>Figure 3.9  </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Addition and subtraction of integers in floating-point format</a:t>
            </a:r>
          </a:p>
        </p:txBody>
      </p:sp>
    </p:spTree>
    <p:extLst>
      <p:ext uri="{BB962C8B-B14F-4D97-AF65-F5344CB8AC3E}">
        <p14:creationId xmlns:p14="http://schemas.microsoft.com/office/powerpoint/2010/main" val="20907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FBD2-D4C2-4F29-AAC5-E27D980E8E10}"/>
              </a:ext>
            </a:extLst>
          </p:cNvPr>
          <p:cNvSpPr>
            <a:spLocks noGrp="1"/>
          </p:cNvSpPr>
          <p:nvPr>
            <p:ph type="title"/>
          </p:nvPr>
        </p:nvSpPr>
        <p:spPr/>
        <p:txBody>
          <a:bodyPr/>
          <a:lstStyle/>
          <a:p>
            <a:r>
              <a:rPr lang="en-US" dirty="0"/>
              <a:t>Addition and subtraction of reals in floating-point format (</a:t>
            </a:r>
            <a:r>
              <a:rPr lang="en-US" dirty="0" err="1"/>
              <a:t>cont</a:t>
            </a:r>
            <a:r>
              <a:rPr lang="en-US" dirty="0"/>
              <a:t>)</a:t>
            </a:r>
          </a:p>
        </p:txBody>
      </p:sp>
      <p:sp>
        <p:nvSpPr>
          <p:cNvPr id="9" name="Rectangle 3">
            <a:extLst>
              <a:ext uri="{FF2B5EF4-FFF2-40B4-BE49-F238E27FC236}">
                <a16:creationId xmlns:a16="http://schemas.microsoft.com/office/drawing/2014/main" id="{90593C46-B342-464D-A11B-D9A33B6D76B8}"/>
              </a:ext>
            </a:extLst>
          </p:cNvPr>
          <p:cNvSpPr>
            <a:spLocks noChangeArrowheads="1"/>
          </p:cNvSpPr>
          <p:nvPr/>
        </p:nvSpPr>
        <p:spPr bwMode="auto">
          <a:xfrm>
            <a:off x="1104900" y="1278592"/>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Example 3.11</a:t>
            </a:r>
            <a:endParaRPr lang="en-US" altLang="en-US" sz="2400" dirty="0">
              <a:solidFill>
                <a:srgbClr val="000000"/>
              </a:solidFill>
              <a:effectLst>
                <a:outerShdw blurRad="38100" dist="38100" dir="2700000" algn="tl">
                  <a:srgbClr val="C0C0C0"/>
                </a:outerShdw>
              </a:effectLst>
              <a:latin typeface="Times New Roman" panose="02020603050405020304" pitchFamily="18" charset="0"/>
            </a:endParaRP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Show how the computer finds the result of (+5.75) + (−7.0234375) = − 1.2734375.</a:t>
            </a:r>
          </a:p>
        </p:txBody>
      </p:sp>
      <p:sp>
        <p:nvSpPr>
          <p:cNvPr id="10" name="Rectangle 4">
            <a:extLst>
              <a:ext uri="{FF2B5EF4-FFF2-40B4-BE49-F238E27FC236}">
                <a16:creationId xmlns:a16="http://schemas.microsoft.com/office/drawing/2014/main" id="{42271FCA-2F43-49CB-B729-D52EA4ED658C}"/>
              </a:ext>
            </a:extLst>
          </p:cNvPr>
          <p:cNvSpPr>
            <a:spLocks noChangeArrowheads="1"/>
          </p:cNvSpPr>
          <p:nvPr/>
        </p:nvSpPr>
        <p:spPr bwMode="auto">
          <a:xfrm>
            <a:off x="1104900" y="2478921"/>
            <a:ext cx="99044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Solution</a:t>
            </a: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These two numbers can be stored in floating-point format, as shown below:</a:t>
            </a:r>
          </a:p>
        </p:txBody>
      </p:sp>
      <p:pic>
        <p:nvPicPr>
          <p:cNvPr id="11" name="Picture 8">
            <a:extLst>
              <a:ext uri="{FF2B5EF4-FFF2-40B4-BE49-F238E27FC236}">
                <a16:creationId xmlns:a16="http://schemas.microsoft.com/office/drawing/2014/main" id="{9F5526F7-4E74-468C-8C78-45716BBBD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762" y="3309918"/>
            <a:ext cx="6808738" cy="146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9">
            <a:extLst>
              <a:ext uri="{FF2B5EF4-FFF2-40B4-BE49-F238E27FC236}">
                <a16:creationId xmlns:a16="http://schemas.microsoft.com/office/drawing/2014/main" id="{8D958675-A824-4FCB-8C37-995FAC14C2B0}"/>
              </a:ext>
            </a:extLst>
          </p:cNvPr>
          <p:cNvSpPr>
            <a:spLocks noChangeArrowheads="1"/>
          </p:cNvSpPr>
          <p:nvPr/>
        </p:nvSpPr>
        <p:spPr bwMode="auto">
          <a:xfrm>
            <a:off x="1104900" y="4776187"/>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De-normalization results in:</a:t>
            </a:r>
          </a:p>
        </p:txBody>
      </p:sp>
      <p:pic>
        <p:nvPicPr>
          <p:cNvPr id="13" name="Picture 10">
            <a:extLst>
              <a:ext uri="{FF2B5EF4-FFF2-40B4-BE49-F238E27FC236}">
                <a16:creationId xmlns:a16="http://schemas.microsoft.com/office/drawing/2014/main" id="{88FAACA5-A9A2-4205-A3B5-C1883D09E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35" y="5301475"/>
            <a:ext cx="5736852" cy="12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46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B994-321F-41C5-A283-DB0D999371CE}"/>
              </a:ext>
            </a:extLst>
          </p:cNvPr>
          <p:cNvSpPr>
            <a:spLocks noGrp="1"/>
          </p:cNvSpPr>
          <p:nvPr>
            <p:ph type="title"/>
          </p:nvPr>
        </p:nvSpPr>
        <p:spPr/>
        <p:txBody>
          <a:bodyPr/>
          <a:lstStyle/>
          <a:p>
            <a:r>
              <a:rPr lang="en-US" dirty="0"/>
              <a:t>2. Data Inside the Computer</a:t>
            </a:r>
          </a:p>
        </p:txBody>
      </p:sp>
      <p:sp>
        <p:nvSpPr>
          <p:cNvPr id="3" name="Content Placeholder 2">
            <a:extLst>
              <a:ext uri="{FF2B5EF4-FFF2-40B4-BE49-F238E27FC236}">
                <a16:creationId xmlns:a16="http://schemas.microsoft.com/office/drawing/2014/main" id="{5C9BD62D-C37E-4720-975B-7E6B5A5C394F}"/>
              </a:ext>
            </a:extLst>
          </p:cNvPr>
          <p:cNvSpPr>
            <a:spLocks noGrp="1"/>
          </p:cNvSpPr>
          <p:nvPr>
            <p:ph idx="1"/>
          </p:nvPr>
        </p:nvSpPr>
        <p:spPr>
          <a:xfrm>
            <a:off x="1104900" y="1600200"/>
            <a:ext cx="9982200" cy="1328737"/>
          </a:xfrm>
        </p:spPr>
        <p:txBody>
          <a:bodyPr/>
          <a:lstStyle/>
          <a:p>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All data types are transformed into a uniform representation </a:t>
            </a:r>
            <a:r>
              <a:rPr lang="en-US" sz="1800" b="0" i="0" u="none" strike="noStrike" baseline="0" dirty="0">
                <a:solidFill>
                  <a:srgbClr val="000000"/>
                </a:solidFill>
                <a:latin typeface="Times New Roman" panose="02020603050405020304" pitchFamily="18" charset="0"/>
              </a:rPr>
              <a:t>when they are stored in a computer and transformed back to their original form when retrieved. </a:t>
            </a:r>
          </a:p>
          <a:p>
            <a:r>
              <a:rPr lang="en-US" sz="1800" b="1" i="0" u="none" strike="noStrike" baseline="0" dirty="0">
                <a:solidFill>
                  <a:srgbClr val="000000"/>
                </a:solidFill>
                <a:latin typeface="Times New Roman" panose="02020603050405020304" pitchFamily="18" charset="0"/>
              </a:rPr>
              <a:t>This universal representation is called a bit pattern or a sequence of 0s and 1s</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5F462E4F-38C9-44E0-9B6B-72E61AFE488B}"/>
              </a:ext>
            </a:extLst>
          </p:cNvPr>
          <p:cNvPicPr>
            <a:picLocks noChangeAspect="1"/>
          </p:cNvPicPr>
          <p:nvPr/>
        </p:nvPicPr>
        <p:blipFill>
          <a:blip r:embed="rId2"/>
          <a:stretch>
            <a:fillRect/>
          </a:stretch>
        </p:blipFill>
        <p:spPr>
          <a:xfrm>
            <a:off x="2357437" y="2928937"/>
            <a:ext cx="7477125" cy="1000125"/>
          </a:xfrm>
          <a:prstGeom prst="rect">
            <a:avLst/>
          </a:prstGeom>
        </p:spPr>
      </p:pic>
      <p:sp>
        <p:nvSpPr>
          <p:cNvPr id="8" name="TextBox 7">
            <a:extLst>
              <a:ext uri="{FF2B5EF4-FFF2-40B4-BE49-F238E27FC236}">
                <a16:creationId xmlns:a16="http://schemas.microsoft.com/office/drawing/2014/main" id="{06779B1D-3C7F-42F8-BCFD-AEC9DA3FEFBE}"/>
              </a:ext>
            </a:extLst>
          </p:cNvPr>
          <p:cNvSpPr txBox="1"/>
          <p:nvPr/>
        </p:nvSpPr>
        <p:spPr>
          <a:xfrm>
            <a:off x="3846574" y="4083724"/>
            <a:ext cx="6094520" cy="369332"/>
          </a:xfrm>
          <a:prstGeom prst="rect">
            <a:avLst/>
          </a:prstGeom>
          <a:noFill/>
        </p:spPr>
        <p:txBody>
          <a:bodyPr wrap="square">
            <a:spAutoFit/>
          </a:bodyPr>
          <a:lstStyle/>
          <a:p>
            <a:pPr marL="0" indent="0">
              <a:buNone/>
            </a:pPr>
            <a:r>
              <a:rPr lang="en-US" b="1" dirty="0"/>
              <a:t>Figure -3.2 </a:t>
            </a:r>
            <a:r>
              <a:rPr lang="en-US" dirty="0"/>
              <a:t>A bit pattern</a:t>
            </a:r>
          </a:p>
        </p:txBody>
      </p:sp>
      <p:sp>
        <p:nvSpPr>
          <p:cNvPr id="9" name="Content Placeholder 2">
            <a:extLst>
              <a:ext uri="{FF2B5EF4-FFF2-40B4-BE49-F238E27FC236}">
                <a16:creationId xmlns:a16="http://schemas.microsoft.com/office/drawing/2014/main" id="{55E25909-C049-4EC9-82E1-516FBA0661F9}"/>
              </a:ext>
            </a:extLst>
          </p:cNvPr>
          <p:cNvSpPr txBox="1">
            <a:spLocks/>
          </p:cNvSpPr>
          <p:nvPr/>
        </p:nvSpPr>
        <p:spPr>
          <a:xfrm>
            <a:off x="1104900" y="4593430"/>
            <a:ext cx="9982200" cy="132873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1" dirty="0">
                <a:solidFill>
                  <a:srgbClr val="FF0000"/>
                </a:solidFill>
                <a:latin typeface="Times New Roman" panose="02020603050405020304" pitchFamily="18" charset="0"/>
              </a:rPr>
              <a:t>Bits</a:t>
            </a:r>
            <a:r>
              <a:rPr lang="en-US" sz="1800" dirty="0">
                <a:solidFill>
                  <a:srgbClr val="000000"/>
                </a:solidFill>
                <a:latin typeface="Times New Roman" panose="02020603050405020304" pitchFamily="18" charset="0"/>
              </a:rPr>
              <a:t> (binary digit) : The symbol 0 or 1 is called a </a:t>
            </a:r>
            <a:r>
              <a:rPr lang="en-US" sz="1800" b="1" dirty="0">
                <a:solidFill>
                  <a:srgbClr val="000000"/>
                </a:solidFill>
                <a:latin typeface="Times New Roman" panose="02020603050405020304" pitchFamily="18" charset="0"/>
              </a:rPr>
              <a:t>bit </a:t>
            </a:r>
            <a:r>
              <a:rPr lang="en-US" sz="1800" dirty="0">
                <a:solidFill>
                  <a:srgbClr val="000000"/>
                </a:solidFill>
                <a:latin typeface="Times New Roman" panose="02020603050405020304" pitchFamily="18" charset="0"/>
              </a:rPr>
              <a:t>(binary digit), the smallest unit of data that can be stored in a computer. </a:t>
            </a:r>
          </a:p>
          <a:p>
            <a:r>
              <a:rPr lang="en-US" sz="1800" b="1" i="1" dirty="0">
                <a:solidFill>
                  <a:srgbClr val="FF0000"/>
                </a:solidFill>
                <a:latin typeface="Times New Roman" panose="02020603050405020304" pitchFamily="18" charset="0"/>
              </a:rPr>
              <a:t>Bits patterns </a:t>
            </a:r>
            <a:r>
              <a:rPr lang="en-US" sz="1800" dirty="0">
                <a:latin typeface="Times New Roman" panose="02020603050405020304" pitchFamily="18" charset="0"/>
              </a:rPr>
              <a:t>a sequence, or a string of bits. A bit patterns with 8 bits is called a </a:t>
            </a:r>
            <a:r>
              <a:rPr lang="en-US" sz="1800" b="1" dirty="0">
                <a:solidFill>
                  <a:srgbClr val="FF0000"/>
                </a:solidFill>
                <a:latin typeface="Times New Roman" panose="02020603050405020304" pitchFamily="18" charset="0"/>
              </a:rPr>
              <a:t>byte</a:t>
            </a:r>
            <a:endParaRPr lang="en-US" b="1" dirty="0">
              <a:solidFill>
                <a:srgbClr val="FF0000"/>
              </a:solidFill>
            </a:endParaRPr>
          </a:p>
        </p:txBody>
      </p:sp>
    </p:spTree>
    <p:extLst>
      <p:ext uri="{BB962C8B-B14F-4D97-AF65-F5344CB8AC3E}">
        <p14:creationId xmlns:p14="http://schemas.microsoft.com/office/powerpoint/2010/main" val="334418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E7F6-8C0E-4857-8207-ACE2EA7099F2}"/>
              </a:ext>
            </a:extLst>
          </p:cNvPr>
          <p:cNvSpPr>
            <a:spLocks noGrp="1"/>
          </p:cNvSpPr>
          <p:nvPr>
            <p:ph type="title"/>
          </p:nvPr>
        </p:nvSpPr>
        <p:spPr/>
        <p:txBody>
          <a:bodyPr/>
          <a:lstStyle/>
          <a:p>
            <a:r>
              <a:rPr lang="en-US" dirty="0"/>
              <a:t>3. Storage of Different Data Types</a:t>
            </a:r>
          </a:p>
        </p:txBody>
      </p:sp>
      <p:pic>
        <p:nvPicPr>
          <p:cNvPr id="4" name="Content Placeholder 3">
            <a:extLst>
              <a:ext uri="{FF2B5EF4-FFF2-40B4-BE49-F238E27FC236}">
                <a16:creationId xmlns:a16="http://schemas.microsoft.com/office/drawing/2014/main" id="{7EDD4C36-A130-4B6C-B07B-B336B006952E}"/>
              </a:ext>
            </a:extLst>
          </p:cNvPr>
          <p:cNvPicPr>
            <a:picLocks noGrp="1" noChangeAspect="1"/>
          </p:cNvPicPr>
          <p:nvPr>
            <p:ph idx="1"/>
          </p:nvPr>
        </p:nvPicPr>
        <p:blipFill>
          <a:blip r:embed="rId2"/>
          <a:stretch>
            <a:fillRect/>
          </a:stretch>
        </p:blipFill>
        <p:spPr>
          <a:xfrm>
            <a:off x="2694137" y="1700594"/>
            <a:ext cx="6803726" cy="4371211"/>
          </a:xfrm>
          <a:prstGeom prst="rect">
            <a:avLst/>
          </a:prstGeom>
        </p:spPr>
      </p:pic>
    </p:spTree>
    <p:extLst>
      <p:ext uri="{BB962C8B-B14F-4D97-AF65-F5344CB8AC3E}">
        <p14:creationId xmlns:p14="http://schemas.microsoft.com/office/powerpoint/2010/main" val="398444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Storing Numbers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01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FA81-45A1-411E-B3F9-AB3DA3C460BE}"/>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23E20DC8-A852-4C4A-AA9B-F441C062D475}"/>
              </a:ext>
            </a:extLst>
          </p:cNvPr>
          <p:cNvSpPr>
            <a:spLocks noGrp="1"/>
          </p:cNvSpPr>
          <p:nvPr>
            <p:ph idx="1"/>
          </p:nvPr>
        </p:nvSpPr>
        <p:spPr/>
        <p:txBody>
          <a:bodyPr>
            <a:normAutofit/>
          </a:bodyPr>
          <a:lstStyle/>
          <a:p>
            <a:pPr algn="just"/>
            <a:r>
              <a:rPr lang="en-US" dirty="0"/>
              <a:t>A number is changed to the binary system before being stored in the computer memory, as described in Chapter 2. However, there are still two issues that need to be handled:</a:t>
            </a:r>
          </a:p>
          <a:p>
            <a:pPr algn="just"/>
            <a:r>
              <a:rPr lang="en-US" dirty="0"/>
              <a:t>1. How to store the sign of the number.</a:t>
            </a:r>
          </a:p>
          <a:p>
            <a:pPr algn="just"/>
            <a:r>
              <a:rPr lang="en-US" dirty="0"/>
              <a:t>2. How to show the decimal point.</a:t>
            </a:r>
          </a:p>
          <a:p>
            <a:pPr algn="just"/>
            <a:r>
              <a:rPr lang="en-US" dirty="0"/>
              <a:t>There are several ways to handle the sign issue, discussed later in this chapter. For the decimal point, computers use two different representations: fixed-point and floating point.</a:t>
            </a:r>
          </a:p>
          <a:p>
            <a:pPr algn="just"/>
            <a:r>
              <a:rPr lang="en-US" dirty="0"/>
              <a:t>The first is used to store a number as an integer—without a fractional part, the second is used to store a number as a real—with a fractional part.</a:t>
            </a:r>
          </a:p>
        </p:txBody>
      </p:sp>
    </p:spTree>
    <p:extLst>
      <p:ext uri="{BB962C8B-B14F-4D97-AF65-F5344CB8AC3E}">
        <p14:creationId xmlns:p14="http://schemas.microsoft.com/office/powerpoint/2010/main" val="316693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2003</TotalTime>
  <Words>3517</Words>
  <Application>Microsoft Office PowerPoint</Application>
  <PresentationFormat>Widescreen</PresentationFormat>
  <Paragraphs>238</Paragraphs>
  <Slides>54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PMingLiU</vt:lpstr>
      <vt:lpstr>Arial</vt:lpstr>
      <vt:lpstr>BerlingLTStd-Roman</vt:lpstr>
      <vt:lpstr>Euphemia</vt:lpstr>
      <vt:lpstr>Plantagenet Cherokee</vt:lpstr>
      <vt:lpstr>Times New Roman</vt:lpstr>
      <vt:lpstr>Wingdings</vt:lpstr>
      <vt:lpstr>Academic Literature 16x9</vt:lpstr>
      <vt:lpstr>3.1 Data storage</vt:lpstr>
      <vt:lpstr>Content</vt:lpstr>
      <vt:lpstr>Objectives</vt:lpstr>
      <vt:lpstr>1-Data Types</vt:lpstr>
      <vt:lpstr>1- Introduction</vt:lpstr>
      <vt:lpstr>2. Data Inside the Computer</vt:lpstr>
      <vt:lpstr>3. Storage of Different Data Types</vt:lpstr>
      <vt:lpstr>2 - Storing Numbers</vt:lpstr>
      <vt:lpstr>1. Introduction</vt:lpstr>
      <vt:lpstr>2. Storing Integers</vt:lpstr>
      <vt:lpstr>Unsigned Representation</vt:lpstr>
      <vt:lpstr>Overflow in unsigned integers</vt:lpstr>
      <vt:lpstr>Sign-and-Magnitude Representation</vt:lpstr>
      <vt:lpstr>Overflow in sign-and-magnitude representation</vt:lpstr>
      <vt:lpstr>Two’s Complementing</vt:lpstr>
      <vt:lpstr>Overflow in two’s complement representation</vt:lpstr>
      <vt:lpstr>Storing Reals</vt:lpstr>
      <vt:lpstr>Floating-Point Representation for a Real number</vt:lpstr>
      <vt:lpstr>3 - Storing Text, Media, Image, Video</vt:lpstr>
      <vt:lpstr>3.1 Storing Text</vt:lpstr>
      <vt:lpstr>Codes</vt:lpstr>
      <vt:lpstr>3.2 Storing Audio</vt:lpstr>
      <vt:lpstr>Sampling</vt:lpstr>
      <vt:lpstr>Quantization</vt:lpstr>
      <vt:lpstr>Encoding</vt:lpstr>
      <vt:lpstr>Standards for Sound Encoding</vt:lpstr>
      <vt:lpstr>3.3 Storing Images</vt:lpstr>
      <vt:lpstr>Color</vt:lpstr>
      <vt:lpstr>Standards for Image Encoding</vt:lpstr>
      <vt:lpstr>Vector Graphics</vt:lpstr>
      <vt:lpstr>3.4 Storing Video</vt:lpstr>
      <vt:lpstr>3.2 Operations on Data</vt:lpstr>
      <vt:lpstr>Content</vt:lpstr>
      <vt:lpstr>Objectives</vt:lpstr>
      <vt:lpstr>1-Logic Operations</vt:lpstr>
      <vt:lpstr>1. Introduction</vt:lpstr>
      <vt:lpstr>2. The NOT operator</vt:lpstr>
      <vt:lpstr>3. The AND operator</vt:lpstr>
      <vt:lpstr>4. The OR operator </vt:lpstr>
      <vt:lpstr>5. The XOR operator </vt:lpstr>
      <vt:lpstr>2 - Shift Operations</vt:lpstr>
      <vt:lpstr>1. Introduction</vt:lpstr>
      <vt:lpstr>2. Logical Right/Left Shift Operations</vt:lpstr>
      <vt:lpstr>3. Logical Right/Left Circular Shift Operations</vt:lpstr>
      <vt:lpstr>4. Arithmetic Shift Operations</vt:lpstr>
      <vt:lpstr>3 - Arithmetic operations</vt:lpstr>
      <vt:lpstr>Introduction</vt:lpstr>
      <vt:lpstr>Addition and subtraction of integers in two’s complement</vt:lpstr>
      <vt:lpstr>Addition and subtraction of integers in two’s complement (cont)</vt:lpstr>
      <vt:lpstr>Addition and subtraction of integers in sign-and-magnitude</vt:lpstr>
      <vt:lpstr>Addition and subtraction of integers in sign-and-magnitude (cont)</vt:lpstr>
      <vt:lpstr>Arithmetic Operations on Reals</vt:lpstr>
      <vt:lpstr>Addition and subtraction of reals in floating-point format</vt:lpstr>
      <vt:lpstr>Addition and subtraction of reals in floating-point format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Phu Chu Dinh</cp:lastModifiedBy>
  <cp:revision>186</cp:revision>
  <dcterms:created xsi:type="dcterms:W3CDTF">2021-08-24T09:33:39Z</dcterms:created>
  <dcterms:modified xsi:type="dcterms:W3CDTF">2022-05-06T09:56:02Z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