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57" r:id="rId6"/>
    <p:sldId id="269" r:id="rId7"/>
    <p:sldId id="275" r:id="rId8"/>
    <p:sldId id="281" r:id="rId9"/>
    <p:sldId id="282" r:id="rId10"/>
    <p:sldId id="283" r:id="rId11"/>
    <p:sldId id="284" r:id="rId12"/>
    <p:sldId id="285" r:id="rId13"/>
    <p:sldId id="295" r:id="rId14"/>
    <p:sldId id="296" r:id="rId15"/>
    <p:sldId id="279" r:id="rId16"/>
    <p:sldId id="286" r:id="rId17"/>
    <p:sldId id="287" r:id="rId18"/>
    <p:sldId id="288" r:id="rId19"/>
    <p:sldId id="289" r:id="rId20"/>
    <p:sldId id="290" r:id="rId21"/>
    <p:sldId id="308" r:id="rId22"/>
    <p:sldId id="309" r:id="rId23"/>
    <p:sldId id="312" r:id="rId24"/>
    <p:sldId id="291" r:id="rId25"/>
    <p:sldId id="306" r:id="rId26"/>
    <p:sldId id="307" r:id="rId27"/>
    <p:sldId id="292" r:id="rId28"/>
    <p:sldId id="293" r:id="rId29"/>
    <p:sldId id="294" r:id="rId30"/>
    <p:sldId id="297" r:id="rId31"/>
    <p:sldId id="300" r:id="rId32"/>
    <p:sldId id="299" r:id="rId33"/>
    <p:sldId id="298" r:id="rId34"/>
    <p:sldId id="304" r:id="rId35"/>
    <p:sldId id="30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5/6/2022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5/6/2022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5/6/2022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5/6/2022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4. Computer Networks and Internet </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6BF34866-6A4D-BC57-EE64-64DCE38ED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549" y="4185139"/>
            <a:ext cx="4462686" cy="143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C057-7C2B-45B7-8E80-6DF8F4A73157}"/>
              </a:ext>
            </a:extLst>
          </p:cNvPr>
          <p:cNvSpPr>
            <a:spLocks noGrp="1"/>
          </p:cNvSpPr>
          <p:nvPr>
            <p:ph type="title"/>
          </p:nvPr>
        </p:nvSpPr>
        <p:spPr/>
        <p:txBody>
          <a:bodyPr/>
          <a:lstStyle/>
          <a:p>
            <a:r>
              <a:rPr lang="en-US" dirty="0"/>
              <a:t>TCP/IP Protocol Suite</a:t>
            </a:r>
          </a:p>
        </p:txBody>
      </p:sp>
      <p:sp>
        <p:nvSpPr>
          <p:cNvPr id="3" name="Content Placeholder 2">
            <a:extLst>
              <a:ext uri="{FF2B5EF4-FFF2-40B4-BE49-F238E27FC236}">
                <a16:creationId xmlns:a16="http://schemas.microsoft.com/office/drawing/2014/main" id="{CFF4139F-BE52-4F0E-9C54-6C9E66D9585F}"/>
              </a:ext>
            </a:extLst>
          </p:cNvPr>
          <p:cNvSpPr>
            <a:spLocks noGrp="1"/>
          </p:cNvSpPr>
          <p:nvPr>
            <p:ph idx="1"/>
          </p:nvPr>
        </p:nvSpPr>
        <p:spPr>
          <a:xfrm>
            <a:off x="1104899" y="1600200"/>
            <a:ext cx="9980681" cy="1391575"/>
          </a:xfrm>
        </p:spPr>
        <p:txBody>
          <a:bodyPr/>
          <a:lstStyle/>
          <a:p>
            <a:r>
              <a:rPr lang="en-US" sz="1800" b="0" i="0" u="none" strike="noStrike" baseline="0" dirty="0">
                <a:solidFill>
                  <a:srgbClr val="00B0F0"/>
                </a:solidFill>
                <a:latin typeface="Times New Roman" panose="02020603050405020304" pitchFamily="18" charset="0"/>
              </a:rPr>
              <a:t>The </a:t>
            </a:r>
            <a:r>
              <a:rPr lang="en-US" sz="1800" b="1" i="0" u="none" strike="noStrike" baseline="0" dirty="0">
                <a:solidFill>
                  <a:srgbClr val="00B0F0"/>
                </a:solidFill>
                <a:latin typeface="Times New Roman" panose="02020603050405020304" pitchFamily="18" charset="0"/>
              </a:rPr>
              <a:t>TCP/IP (Transmission Control Protocol / Internet Protocol) </a:t>
            </a:r>
            <a:r>
              <a:rPr lang="en-US" sz="1800" b="0" i="0" u="none" strike="noStrike" baseline="0" dirty="0">
                <a:solidFill>
                  <a:srgbClr val="000000"/>
                </a:solidFill>
                <a:latin typeface="Times New Roman" panose="02020603050405020304" pitchFamily="18" charset="0"/>
              </a:rPr>
              <a:t>is a protocol suite (a set of protocols organized in different layers) used in the Internet today. </a:t>
            </a:r>
          </a:p>
          <a:p>
            <a:r>
              <a:rPr lang="en-US" sz="1800" b="0" i="0" u="none" strike="noStrike" baseline="0" dirty="0">
                <a:solidFill>
                  <a:srgbClr val="000000"/>
                </a:solidFill>
                <a:latin typeface="Times New Roman" panose="02020603050405020304" pitchFamily="18" charset="0"/>
              </a:rPr>
              <a:t>It is a hierarchical protocol made up of interactive modules, each of which provides a specific functionality. </a:t>
            </a:r>
            <a:endParaRPr lang="en-US" dirty="0"/>
          </a:p>
        </p:txBody>
      </p:sp>
      <p:pic>
        <p:nvPicPr>
          <p:cNvPr id="5" name="Picture 4">
            <a:extLst>
              <a:ext uri="{FF2B5EF4-FFF2-40B4-BE49-F238E27FC236}">
                <a16:creationId xmlns:a16="http://schemas.microsoft.com/office/drawing/2014/main" id="{944E4B3A-365A-4ACD-9443-D7D842E3A8BE}"/>
              </a:ext>
            </a:extLst>
          </p:cNvPr>
          <p:cNvPicPr>
            <a:picLocks noChangeAspect="1"/>
          </p:cNvPicPr>
          <p:nvPr/>
        </p:nvPicPr>
        <p:blipFill>
          <a:blip r:embed="rId2"/>
          <a:stretch>
            <a:fillRect/>
          </a:stretch>
        </p:blipFill>
        <p:spPr>
          <a:xfrm>
            <a:off x="2692014" y="2916683"/>
            <a:ext cx="6060907" cy="2551961"/>
          </a:xfrm>
          <a:prstGeom prst="rect">
            <a:avLst/>
          </a:prstGeom>
        </p:spPr>
      </p:pic>
      <p:sp>
        <p:nvSpPr>
          <p:cNvPr id="11" name="TextBox 10">
            <a:extLst>
              <a:ext uri="{FF2B5EF4-FFF2-40B4-BE49-F238E27FC236}">
                <a16:creationId xmlns:a16="http://schemas.microsoft.com/office/drawing/2014/main" id="{903A4601-C667-436D-9C1A-C416876B02EF}"/>
              </a:ext>
            </a:extLst>
          </p:cNvPr>
          <p:cNvSpPr txBox="1"/>
          <p:nvPr/>
        </p:nvSpPr>
        <p:spPr>
          <a:xfrm>
            <a:off x="3111162" y="5800366"/>
            <a:ext cx="6094520" cy="400110"/>
          </a:xfrm>
          <a:prstGeom prst="rect">
            <a:avLst/>
          </a:prstGeom>
          <a:noFill/>
        </p:spPr>
        <p:txBody>
          <a:bodyPr wrap="square">
            <a:spAutoFit/>
          </a:bodyPr>
          <a:lstStyle/>
          <a:p>
            <a:r>
              <a:rPr lang="en-US" sz="2000" b="1" i="0" u="none" strike="noStrike" baseline="0" dirty="0">
                <a:solidFill>
                  <a:srgbClr val="000000"/>
                </a:solidFill>
              </a:rPr>
              <a:t>Figure 4.6 </a:t>
            </a:r>
            <a:r>
              <a:rPr lang="en-US" sz="2000" b="0" i="0" u="none" strike="noStrike" baseline="0" dirty="0">
                <a:solidFill>
                  <a:srgbClr val="000000"/>
                </a:solidFill>
              </a:rPr>
              <a:t>Layers in TCP/IP Protocol Suite </a:t>
            </a:r>
            <a:endParaRPr lang="en-US" sz="2000" dirty="0"/>
          </a:p>
        </p:txBody>
      </p:sp>
    </p:spTree>
    <p:extLst>
      <p:ext uri="{BB962C8B-B14F-4D97-AF65-F5344CB8AC3E}">
        <p14:creationId xmlns:p14="http://schemas.microsoft.com/office/powerpoint/2010/main" val="17023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6E7A-8580-4DE7-95B5-CA8EE569AB82}"/>
              </a:ext>
            </a:extLst>
          </p:cNvPr>
          <p:cNvSpPr>
            <a:spLocks noGrp="1"/>
          </p:cNvSpPr>
          <p:nvPr>
            <p:ph type="title"/>
          </p:nvPr>
        </p:nvSpPr>
        <p:spPr/>
        <p:txBody>
          <a:bodyPr/>
          <a:lstStyle/>
          <a:p>
            <a:r>
              <a:rPr lang="en-US" dirty="0"/>
              <a:t>Addressing and Packet Names</a:t>
            </a:r>
          </a:p>
        </p:txBody>
      </p:sp>
      <p:sp>
        <p:nvSpPr>
          <p:cNvPr id="3" name="Content Placeholder 2">
            <a:extLst>
              <a:ext uri="{FF2B5EF4-FFF2-40B4-BE49-F238E27FC236}">
                <a16:creationId xmlns:a16="http://schemas.microsoft.com/office/drawing/2014/main" id="{3C0F96EC-2579-4EBA-BD4D-8CAD20CC5791}"/>
              </a:ext>
            </a:extLst>
          </p:cNvPr>
          <p:cNvSpPr>
            <a:spLocks noGrp="1"/>
          </p:cNvSpPr>
          <p:nvPr>
            <p:ph idx="1"/>
          </p:nvPr>
        </p:nvSpPr>
        <p:spPr>
          <a:xfrm>
            <a:off x="1104900" y="1600200"/>
            <a:ext cx="9982200" cy="1480351"/>
          </a:xfrm>
        </p:spPr>
        <p:txBody>
          <a:bodyPr/>
          <a:lstStyle/>
          <a:p>
            <a:r>
              <a:rPr lang="en-US" sz="1800" b="0" i="0" u="none" strike="noStrike" baseline="0" dirty="0">
                <a:solidFill>
                  <a:srgbClr val="000000"/>
                </a:solidFill>
                <a:latin typeface="Times New Roman" panose="02020603050405020304" pitchFamily="18" charset="0"/>
              </a:rPr>
              <a:t>Any communication that involves two parties needs source and destination addresses. we normally have </a:t>
            </a:r>
            <a:r>
              <a:rPr lang="en-US" sz="1800" b="1" i="0" u="none" strike="noStrike" baseline="0" dirty="0">
                <a:solidFill>
                  <a:srgbClr val="000000"/>
                </a:solidFill>
                <a:latin typeface="Times New Roman" panose="02020603050405020304" pitchFamily="18" charset="0"/>
              </a:rPr>
              <a:t>only four because the physical layer (data exchange is a bit) does not need addresses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There is a relationship between the layer, </a:t>
            </a:r>
            <a:r>
              <a:rPr lang="en-US" sz="1800" b="1" i="0" u="none" strike="noStrike" baseline="0" dirty="0">
                <a:solidFill>
                  <a:srgbClr val="000000"/>
                </a:solidFill>
                <a:latin typeface="Times New Roman" panose="02020603050405020304" pitchFamily="18" charset="0"/>
              </a:rPr>
              <a:t>the address used in that layer, and the packet name at that layer</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2C33DB89-9856-4AAB-8287-248807FDBBB2}"/>
              </a:ext>
            </a:extLst>
          </p:cNvPr>
          <p:cNvPicPr>
            <a:picLocks noChangeAspect="1"/>
          </p:cNvPicPr>
          <p:nvPr/>
        </p:nvPicPr>
        <p:blipFill>
          <a:blip r:embed="rId2"/>
          <a:stretch>
            <a:fillRect/>
          </a:stretch>
        </p:blipFill>
        <p:spPr>
          <a:xfrm>
            <a:off x="3373180" y="2874144"/>
            <a:ext cx="4537887" cy="3373515"/>
          </a:xfrm>
          <a:prstGeom prst="rect">
            <a:avLst/>
          </a:prstGeom>
        </p:spPr>
      </p:pic>
    </p:spTree>
    <p:extLst>
      <p:ext uri="{BB962C8B-B14F-4D97-AF65-F5344CB8AC3E}">
        <p14:creationId xmlns:p14="http://schemas.microsoft.com/office/powerpoint/2010/main" val="188712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Layers in </a:t>
            </a:r>
            <a:r>
              <a:rPr lang="en-US" dirty="0" err="1"/>
              <a:t>netwoking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2.1 Application layer </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115170" cy="4572000"/>
          </a:xfrm>
        </p:spPr>
        <p:txBody>
          <a:bodyPr/>
          <a:lstStyle/>
          <a:p>
            <a:r>
              <a:rPr lang="en-US" sz="1800" b="0" i="0" u="none" strike="noStrike" baseline="0" dirty="0">
                <a:solidFill>
                  <a:srgbClr val="000000"/>
                </a:solidFill>
                <a:latin typeface="Times New Roman" panose="02020603050405020304" pitchFamily="18" charset="0"/>
              </a:rPr>
              <a:t>We start from the fifth layer and move to the first layer. </a:t>
            </a:r>
          </a:p>
          <a:p>
            <a:r>
              <a:rPr lang="en-US" sz="1800" b="1" i="0" u="none" strike="noStrike" baseline="0" dirty="0">
                <a:solidFill>
                  <a:srgbClr val="00B0F0"/>
                </a:solidFill>
                <a:latin typeface="Times New Roman" panose="02020603050405020304" pitchFamily="18" charset="0"/>
              </a:rPr>
              <a:t>The fifth layer of the TCP/IP protocol is called the application layer</a:t>
            </a:r>
            <a:r>
              <a:rPr lang="en-US" sz="1800" b="0" i="0" u="none" strike="noStrike" baseline="0" dirty="0">
                <a:solidFill>
                  <a:srgbClr val="00B0F0"/>
                </a:solidFill>
                <a:latin typeface="Times New Roman" panose="02020603050405020304" pitchFamily="18" charset="0"/>
              </a:rPr>
              <a:t>.</a:t>
            </a:r>
          </a:p>
          <a:p>
            <a:r>
              <a:rPr lang="en-US" sz="1800" b="0" i="0" u="none" strike="noStrike" baseline="0" dirty="0">
                <a:solidFill>
                  <a:srgbClr val="000000"/>
                </a:solidFill>
                <a:latin typeface="Times New Roman" panose="02020603050405020304" pitchFamily="18" charset="0"/>
              </a:rPr>
              <a:t> The application layer provides services to the user. Communication is provided using a logical connection. </a:t>
            </a:r>
            <a:endParaRPr lang="en-US" dirty="0"/>
          </a:p>
        </p:txBody>
      </p:sp>
      <p:sp>
        <p:nvSpPr>
          <p:cNvPr id="6" name="TextBox 5">
            <a:extLst>
              <a:ext uri="{FF2B5EF4-FFF2-40B4-BE49-F238E27FC236}">
                <a16:creationId xmlns:a16="http://schemas.microsoft.com/office/drawing/2014/main" id="{A7D68722-BD65-4B08-8E30-547238734B89}"/>
              </a:ext>
            </a:extLst>
          </p:cNvPr>
          <p:cNvSpPr txBox="1"/>
          <p:nvPr/>
        </p:nvSpPr>
        <p:spPr>
          <a:xfrm>
            <a:off x="5637320" y="6131672"/>
            <a:ext cx="5857023" cy="369332"/>
          </a:xfrm>
          <a:prstGeom prst="rect">
            <a:avLst/>
          </a:prstGeom>
          <a:noFill/>
        </p:spPr>
        <p:txBody>
          <a:bodyPr wrap="square">
            <a:spAutoFit/>
          </a:bodyPr>
          <a:lstStyle/>
          <a:p>
            <a:r>
              <a:rPr lang="en-US" b="1" dirty="0"/>
              <a:t>Figure 4.7</a:t>
            </a:r>
            <a:r>
              <a:rPr lang="en-US" dirty="0"/>
              <a:t> Logical Connection at Application Layer</a:t>
            </a:r>
          </a:p>
        </p:txBody>
      </p:sp>
      <p:pic>
        <p:nvPicPr>
          <p:cNvPr id="7" name="Picture 6">
            <a:extLst>
              <a:ext uri="{FF2B5EF4-FFF2-40B4-BE49-F238E27FC236}">
                <a16:creationId xmlns:a16="http://schemas.microsoft.com/office/drawing/2014/main" id="{6517946A-2DB8-4037-949D-E31C43EAA7E9}"/>
              </a:ext>
            </a:extLst>
          </p:cNvPr>
          <p:cNvPicPr>
            <a:picLocks noChangeAspect="1"/>
          </p:cNvPicPr>
          <p:nvPr/>
        </p:nvPicPr>
        <p:blipFill>
          <a:blip r:embed="rId2"/>
          <a:stretch>
            <a:fillRect/>
          </a:stretch>
        </p:blipFill>
        <p:spPr>
          <a:xfrm>
            <a:off x="6334937" y="1471019"/>
            <a:ext cx="4380409" cy="4549496"/>
          </a:xfrm>
          <a:prstGeom prst="rect">
            <a:avLst/>
          </a:prstGeom>
        </p:spPr>
      </p:pic>
    </p:spTree>
    <p:extLst>
      <p:ext uri="{BB962C8B-B14F-4D97-AF65-F5344CB8AC3E}">
        <p14:creationId xmlns:p14="http://schemas.microsoft.com/office/powerpoint/2010/main" val="72857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Application-Layer Paradigms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Using the Internet, we need two application programs to interact with each other: one running on a computer and the other running on another. Should both application programs be able to </a:t>
            </a:r>
            <a:r>
              <a:rPr lang="en-US" sz="1800" b="1" i="0" u="none" strike="noStrike" baseline="0" dirty="0">
                <a:solidFill>
                  <a:srgbClr val="000000"/>
                </a:solidFill>
                <a:latin typeface="Times New Roman" panose="02020603050405020304" pitchFamily="18" charset="0"/>
              </a:rPr>
              <a:t>request services </a:t>
            </a:r>
            <a:r>
              <a:rPr lang="en-US" sz="1800" b="0" i="0" u="none" strike="noStrike" baseline="0" dirty="0">
                <a:solidFill>
                  <a:srgbClr val="000000"/>
                </a:solidFill>
                <a:latin typeface="Times New Roman" panose="02020603050405020304" pitchFamily="18" charset="0"/>
              </a:rPr>
              <a:t>and/or </a:t>
            </a:r>
            <a:r>
              <a:rPr lang="en-US" sz="1800" b="1" i="0" u="none" strike="noStrike" baseline="0" dirty="0">
                <a:solidFill>
                  <a:srgbClr val="000000"/>
                </a:solidFill>
                <a:latin typeface="Times New Roman" panose="02020603050405020304" pitchFamily="18" charset="0"/>
              </a:rPr>
              <a:t>provide services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Two paradigms have been developed during the lifetime of the Internet to answer this question: the </a:t>
            </a:r>
            <a:r>
              <a:rPr lang="en-US" sz="1800" b="1" i="1" u="none" strike="noStrike" baseline="0" dirty="0">
                <a:solidFill>
                  <a:srgbClr val="000000"/>
                </a:solidFill>
                <a:latin typeface="Times New Roman" panose="02020603050405020304" pitchFamily="18" charset="0"/>
              </a:rPr>
              <a:t>client-server paradigm </a:t>
            </a:r>
            <a:r>
              <a:rPr lang="en-US" sz="1800" b="0" i="0" u="none" strike="noStrike" baseline="0" dirty="0">
                <a:solidFill>
                  <a:srgbClr val="000000"/>
                </a:solidFill>
                <a:latin typeface="Times New Roman" panose="02020603050405020304" pitchFamily="18" charset="0"/>
              </a:rPr>
              <a:t>and the </a:t>
            </a:r>
            <a:r>
              <a:rPr lang="en-US" sz="1800" b="1" i="1" u="none" strike="noStrike" baseline="0" dirty="0">
                <a:solidFill>
                  <a:srgbClr val="000000"/>
                </a:solidFill>
                <a:latin typeface="Times New Roman" panose="02020603050405020304" pitchFamily="18" charset="0"/>
              </a:rPr>
              <a:t>peer-to-peer paradigm</a:t>
            </a:r>
            <a:endParaRPr lang="en-US" dirty="0"/>
          </a:p>
        </p:txBody>
      </p:sp>
      <p:pic>
        <p:nvPicPr>
          <p:cNvPr id="4" name="Picture 3">
            <a:extLst>
              <a:ext uri="{FF2B5EF4-FFF2-40B4-BE49-F238E27FC236}">
                <a16:creationId xmlns:a16="http://schemas.microsoft.com/office/drawing/2014/main" id="{6ECCFDAD-A86C-435C-A217-8C5D1DF795F3}"/>
              </a:ext>
            </a:extLst>
          </p:cNvPr>
          <p:cNvPicPr>
            <a:picLocks noChangeAspect="1"/>
          </p:cNvPicPr>
          <p:nvPr/>
        </p:nvPicPr>
        <p:blipFill>
          <a:blip r:embed="rId2"/>
          <a:stretch>
            <a:fillRect/>
          </a:stretch>
        </p:blipFill>
        <p:spPr>
          <a:xfrm>
            <a:off x="1104900" y="3429000"/>
            <a:ext cx="4706493" cy="2561208"/>
          </a:xfrm>
          <a:prstGeom prst="rect">
            <a:avLst/>
          </a:prstGeom>
        </p:spPr>
      </p:pic>
      <p:pic>
        <p:nvPicPr>
          <p:cNvPr id="5" name="Picture 4">
            <a:extLst>
              <a:ext uri="{FF2B5EF4-FFF2-40B4-BE49-F238E27FC236}">
                <a16:creationId xmlns:a16="http://schemas.microsoft.com/office/drawing/2014/main" id="{2D4518DE-4061-4CBE-BF50-50F907296AA4}"/>
              </a:ext>
            </a:extLst>
          </p:cNvPr>
          <p:cNvPicPr>
            <a:picLocks noChangeAspect="1"/>
          </p:cNvPicPr>
          <p:nvPr/>
        </p:nvPicPr>
        <p:blipFill>
          <a:blip r:embed="rId3"/>
          <a:stretch>
            <a:fillRect/>
          </a:stretch>
        </p:blipFill>
        <p:spPr>
          <a:xfrm>
            <a:off x="6380609" y="3429000"/>
            <a:ext cx="4522806" cy="2465773"/>
          </a:xfrm>
          <a:prstGeom prst="rect">
            <a:avLst/>
          </a:prstGeom>
        </p:spPr>
      </p:pic>
      <p:sp>
        <p:nvSpPr>
          <p:cNvPr id="8" name="TextBox 7">
            <a:extLst>
              <a:ext uri="{FF2B5EF4-FFF2-40B4-BE49-F238E27FC236}">
                <a16:creationId xmlns:a16="http://schemas.microsoft.com/office/drawing/2014/main" id="{D7E4D587-A31C-4BD8-99B9-C204C358789E}"/>
              </a:ext>
            </a:extLst>
          </p:cNvPr>
          <p:cNvSpPr txBox="1"/>
          <p:nvPr/>
        </p:nvSpPr>
        <p:spPr>
          <a:xfrm>
            <a:off x="2045933" y="6163978"/>
            <a:ext cx="9798515" cy="369332"/>
          </a:xfrm>
          <a:prstGeom prst="rect">
            <a:avLst/>
          </a:prstGeom>
          <a:noFill/>
        </p:spPr>
        <p:txBody>
          <a:bodyPr wrap="square">
            <a:spAutoFit/>
          </a:bodyPr>
          <a:lstStyle/>
          <a:p>
            <a:r>
              <a:rPr lang="en-US" b="1" dirty="0"/>
              <a:t>Figure 4.8</a:t>
            </a:r>
            <a:r>
              <a:rPr lang="en-US" dirty="0"/>
              <a:t> the client-server paradigm and the peer-to-peer paradigm</a:t>
            </a:r>
          </a:p>
        </p:txBody>
      </p:sp>
    </p:spTree>
    <p:extLst>
      <p:ext uri="{BB962C8B-B14F-4D97-AF65-F5344CB8AC3E}">
        <p14:creationId xmlns:p14="http://schemas.microsoft.com/office/powerpoint/2010/main" val="139591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Applications of Standard Client-Server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096962"/>
          </a:xfrm>
        </p:spPr>
        <p:txBody>
          <a:bodyPr/>
          <a:lstStyle/>
          <a:p>
            <a:r>
              <a:rPr lang="en-US" sz="1800" b="0" i="0" u="none" strike="noStrike" baseline="0" dirty="0">
                <a:solidFill>
                  <a:srgbClr val="000000"/>
                </a:solidFill>
                <a:latin typeface="Times New Roman" panose="02020603050405020304" pitchFamily="18" charset="0"/>
              </a:rPr>
              <a:t>Several traditional services are still using this paradigm, including the </a:t>
            </a:r>
            <a:r>
              <a:rPr lang="en-US" sz="1800" b="1" i="0" u="none" strike="noStrike" baseline="0" dirty="0">
                <a:solidFill>
                  <a:srgbClr val="000000"/>
                </a:solidFill>
                <a:latin typeface="Times New Roman" panose="02020603050405020304" pitchFamily="18" charset="0"/>
              </a:rPr>
              <a:t>World Wide Web (WWW) </a:t>
            </a:r>
            <a:r>
              <a:rPr lang="en-US" sz="1800" b="0" i="0" u="none" strike="noStrike" baseline="0" dirty="0">
                <a:solidFill>
                  <a:srgbClr val="000000"/>
                </a:solidFill>
                <a:latin typeface="Times New Roman" panose="02020603050405020304" pitchFamily="18" charset="0"/>
              </a:rPr>
              <a:t>and its vehicle </a:t>
            </a:r>
            <a:r>
              <a:rPr lang="en-US" sz="1800" b="1" i="0" u="none" strike="noStrike" baseline="0" dirty="0" err="1">
                <a:solidFill>
                  <a:srgbClr val="000000"/>
                </a:solidFill>
                <a:latin typeface="Times New Roman" panose="02020603050405020304" pitchFamily="18" charset="0"/>
              </a:rPr>
              <a:t>HyperText</a:t>
            </a:r>
            <a:r>
              <a:rPr lang="en-US" sz="1800" b="1" i="0" u="none" strike="noStrike" baseline="0" dirty="0">
                <a:solidFill>
                  <a:srgbClr val="000000"/>
                </a:solidFill>
                <a:latin typeface="Times New Roman" panose="02020603050405020304" pitchFamily="18" charset="0"/>
              </a:rPr>
              <a:t> Transfer Protocol (HTTP)</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file transfer protocol </a:t>
            </a:r>
            <a:r>
              <a:rPr lang="en-US" sz="1800" b="0" i="0" u="none" strike="noStrike" baseline="0" dirty="0">
                <a:solidFill>
                  <a:srgbClr val="000000"/>
                </a:solidFill>
                <a:latin typeface="Times New Roman" panose="02020603050405020304" pitchFamily="18" charset="0"/>
              </a:rPr>
              <a:t>(FTP), </a:t>
            </a:r>
            <a:r>
              <a:rPr lang="en-US" sz="1800" b="1" i="0" u="none" strike="noStrike" baseline="0" dirty="0">
                <a:solidFill>
                  <a:srgbClr val="000000"/>
                </a:solidFill>
                <a:latin typeface="Times New Roman" panose="02020603050405020304" pitchFamily="18" charset="0"/>
              </a:rPr>
              <a:t>secure shell </a:t>
            </a:r>
            <a:r>
              <a:rPr lang="en-US" sz="1800" b="0" i="0" u="none" strike="noStrike" baseline="0" dirty="0">
                <a:solidFill>
                  <a:srgbClr val="000000"/>
                </a:solidFill>
                <a:latin typeface="Times New Roman" panose="02020603050405020304" pitchFamily="18" charset="0"/>
              </a:rPr>
              <a:t>(SSH), </a:t>
            </a:r>
            <a:r>
              <a:rPr lang="en-US" sz="1800" b="1" i="0" u="none" strike="noStrike" baseline="0" dirty="0">
                <a:solidFill>
                  <a:srgbClr val="000000"/>
                </a:solidFill>
                <a:latin typeface="Times New Roman" panose="02020603050405020304" pitchFamily="18" charset="0"/>
              </a:rPr>
              <a:t>email</a:t>
            </a:r>
            <a:r>
              <a:rPr lang="en-US" sz="1800" b="0" i="0" u="none" strike="noStrike" baseline="0" dirty="0">
                <a:solidFill>
                  <a:srgbClr val="000000"/>
                </a:solidFill>
                <a:latin typeface="Times New Roman" panose="02020603050405020304" pitchFamily="18" charset="0"/>
              </a:rPr>
              <a:t>, and so on. </a:t>
            </a:r>
            <a:endParaRPr lang="en-US" dirty="0"/>
          </a:p>
        </p:txBody>
      </p:sp>
      <p:pic>
        <p:nvPicPr>
          <p:cNvPr id="5" name="Picture 4">
            <a:extLst>
              <a:ext uri="{FF2B5EF4-FFF2-40B4-BE49-F238E27FC236}">
                <a16:creationId xmlns:a16="http://schemas.microsoft.com/office/drawing/2014/main" id="{13DD3BA5-0DCF-463A-9224-7B4FD82E5C27}"/>
              </a:ext>
            </a:extLst>
          </p:cNvPr>
          <p:cNvPicPr>
            <a:picLocks noChangeAspect="1"/>
          </p:cNvPicPr>
          <p:nvPr/>
        </p:nvPicPr>
        <p:blipFill>
          <a:blip r:embed="rId2"/>
          <a:stretch>
            <a:fillRect/>
          </a:stretch>
        </p:blipFill>
        <p:spPr>
          <a:xfrm>
            <a:off x="1104900" y="3517162"/>
            <a:ext cx="5272433" cy="1740638"/>
          </a:xfrm>
          <a:prstGeom prst="rect">
            <a:avLst/>
          </a:prstGeom>
        </p:spPr>
      </p:pic>
      <p:pic>
        <p:nvPicPr>
          <p:cNvPr id="7" name="Picture 6">
            <a:extLst>
              <a:ext uri="{FF2B5EF4-FFF2-40B4-BE49-F238E27FC236}">
                <a16:creationId xmlns:a16="http://schemas.microsoft.com/office/drawing/2014/main" id="{C6AB4C18-8B96-4157-9EE0-25058C6896C3}"/>
              </a:ext>
            </a:extLst>
          </p:cNvPr>
          <p:cNvPicPr>
            <a:picLocks noChangeAspect="1"/>
          </p:cNvPicPr>
          <p:nvPr/>
        </p:nvPicPr>
        <p:blipFill>
          <a:blip r:embed="rId3"/>
          <a:stretch>
            <a:fillRect/>
          </a:stretch>
        </p:blipFill>
        <p:spPr>
          <a:xfrm>
            <a:off x="6835473" y="2973404"/>
            <a:ext cx="4249488" cy="2284396"/>
          </a:xfrm>
          <a:prstGeom prst="rect">
            <a:avLst/>
          </a:prstGeom>
        </p:spPr>
      </p:pic>
      <p:sp>
        <p:nvSpPr>
          <p:cNvPr id="8" name="TextBox 7">
            <a:extLst>
              <a:ext uri="{FF2B5EF4-FFF2-40B4-BE49-F238E27FC236}">
                <a16:creationId xmlns:a16="http://schemas.microsoft.com/office/drawing/2014/main" id="{2C8BF0BA-7C7B-4EAF-AAB6-E54438A9191D}"/>
              </a:ext>
            </a:extLst>
          </p:cNvPr>
          <p:cNvSpPr txBox="1"/>
          <p:nvPr/>
        </p:nvSpPr>
        <p:spPr>
          <a:xfrm>
            <a:off x="2530137" y="5893134"/>
            <a:ext cx="6775708" cy="369332"/>
          </a:xfrm>
          <a:prstGeom prst="rect">
            <a:avLst/>
          </a:prstGeom>
          <a:noFill/>
        </p:spPr>
        <p:txBody>
          <a:bodyPr wrap="square">
            <a:spAutoFit/>
          </a:bodyPr>
          <a:lstStyle/>
          <a:p>
            <a:r>
              <a:rPr lang="en-US" b="1" dirty="0"/>
              <a:t>Figure 4.9</a:t>
            </a:r>
            <a:r>
              <a:rPr lang="en-US" dirty="0"/>
              <a:t> Several traditional services at Application Layer</a:t>
            </a:r>
          </a:p>
        </p:txBody>
      </p:sp>
    </p:spTree>
    <p:extLst>
      <p:ext uri="{BB962C8B-B14F-4D97-AF65-F5344CB8AC3E}">
        <p14:creationId xmlns:p14="http://schemas.microsoft.com/office/powerpoint/2010/main" val="421868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DNS in the Internet</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480351"/>
          </a:xfrm>
        </p:spPr>
        <p:txBody>
          <a:bodyPr/>
          <a:lstStyle/>
          <a:p>
            <a:r>
              <a:rPr lang="en-US" sz="1800" b="0" i="0" u="none" strike="noStrike" baseline="0" dirty="0">
                <a:solidFill>
                  <a:srgbClr val="000000"/>
                </a:solidFill>
                <a:latin typeface="Times New Roman" panose="02020603050405020304" pitchFamily="18" charset="0"/>
              </a:rPr>
              <a:t>DNS is a protocol that can be used in different platforms. The domain name space (tree) was originally divided into three different sections: </a:t>
            </a:r>
            <a:r>
              <a:rPr lang="en-US" sz="1800" b="1" i="0" u="none" strike="noStrike" baseline="0" dirty="0">
                <a:solidFill>
                  <a:srgbClr val="000000"/>
                </a:solidFill>
                <a:latin typeface="Times New Roman" panose="02020603050405020304" pitchFamily="18" charset="0"/>
              </a:rPr>
              <a:t>generic domains, country domains, and the inverse domain</a:t>
            </a:r>
            <a:r>
              <a:rPr lang="en-US" sz="1800" b="0" i="0" u="none" strike="noStrike" baseline="0" dirty="0">
                <a:solidFill>
                  <a:srgbClr val="000000"/>
                </a:solidFill>
                <a:latin typeface="Times New Roman" panose="02020603050405020304" pitchFamily="18" charset="0"/>
              </a:rPr>
              <a:t>. However, the inverse domains are now deprecated. </a:t>
            </a:r>
          </a:p>
          <a:p>
            <a:r>
              <a:rPr lang="en-US" sz="1800" b="1" i="0" u="none" strike="noStrike" baseline="0" dirty="0">
                <a:solidFill>
                  <a:srgbClr val="000000"/>
                </a:solidFill>
                <a:latin typeface="Tahoma" panose="020B0604030504040204" pitchFamily="34" charset="0"/>
              </a:rPr>
              <a:t>Generic Domains : </a:t>
            </a:r>
            <a:r>
              <a:rPr lang="en-US" sz="1800" b="0" i="0" u="none" strike="noStrike" baseline="0" dirty="0">
                <a:solidFill>
                  <a:srgbClr val="000000"/>
                </a:solidFill>
                <a:latin typeface="Times New Roman" panose="02020603050405020304" pitchFamily="18" charset="0"/>
              </a:rPr>
              <a:t>define registered hosts </a:t>
            </a:r>
            <a:endParaRPr lang="en-US" dirty="0"/>
          </a:p>
        </p:txBody>
      </p:sp>
      <p:pic>
        <p:nvPicPr>
          <p:cNvPr id="5" name="Picture 4">
            <a:extLst>
              <a:ext uri="{FF2B5EF4-FFF2-40B4-BE49-F238E27FC236}">
                <a16:creationId xmlns:a16="http://schemas.microsoft.com/office/drawing/2014/main" id="{FC3C2D16-781C-4009-A589-A812F9B2CC2B}"/>
              </a:ext>
            </a:extLst>
          </p:cNvPr>
          <p:cNvPicPr>
            <a:picLocks noChangeAspect="1"/>
          </p:cNvPicPr>
          <p:nvPr/>
        </p:nvPicPr>
        <p:blipFill>
          <a:blip r:embed="rId2"/>
          <a:stretch>
            <a:fillRect/>
          </a:stretch>
        </p:blipFill>
        <p:spPr>
          <a:xfrm>
            <a:off x="3106852" y="3160451"/>
            <a:ext cx="5557754" cy="2250214"/>
          </a:xfrm>
          <a:prstGeom prst="rect">
            <a:avLst/>
          </a:prstGeom>
        </p:spPr>
      </p:pic>
    </p:spTree>
    <p:extLst>
      <p:ext uri="{BB962C8B-B14F-4D97-AF65-F5344CB8AC3E}">
        <p14:creationId xmlns:p14="http://schemas.microsoft.com/office/powerpoint/2010/main" val="37886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2.2 TRANSPORT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91100" cy="3247008"/>
          </a:xfrm>
        </p:spPr>
        <p:txBody>
          <a:bodyPr>
            <a:normAutofit/>
          </a:bodyPr>
          <a:lstStyle/>
          <a:p>
            <a:r>
              <a:rPr lang="en-US" sz="1800" b="0" i="0" u="none" strike="noStrike" baseline="0" dirty="0">
                <a:solidFill>
                  <a:srgbClr val="000000"/>
                </a:solidFill>
                <a:latin typeface="Times New Roman" panose="02020603050405020304" pitchFamily="18" charset="0"/>
              </a:rPr>
              <a:t>The transport layer in the TCP/IP suite is located between the application layer and the network layer. It provides services to the application layer and receives services from the network layer. </a:t>
            </a:r>
          </a:p>
          <a:p>
            <a:r>
              <a:rPr lang="en-US" sz="1800" b="1" i="0" u="none" strike="noStrike" baseline="0" dirty="0">
                <a:solidFill>
                  <a:srgbClr val="000000"/>
                </a:solidFill>
                <a:latin typeface="Times New Roman" panose="02020603050405020304" pitchFamily="18" charset="0"/>
              </a:rPr>
              <a:t>The transport layer acts as a liaison between a client program and a server program</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81F23108-B464-4B3E-85A0-AC7023FEB7DF}"/>
              </a:ext>
            </a:extLst>
          </p:cNvPr>
          <p:cNvPicPr>
            <a:picLocks noChangeAspect="1"/>
          </p:cNvPicPr>
          <p:nvPr/>
        </p:nvPicPr>
        <p:blipFill>
          <a:blip r:embed="rId2"/>
          <a:stretch>
            <a:fillRect/>
          </a:stretch>
        </p:blipFill>
        <p:spPr>
          <a:xfrm>
            <a:off x="6487493" y="1596871"/>
            <a:ext cx="4526456" cy="3664258"/>
          </a:xfrm>
          <a:prstGeom prst="rect">
            <a:avLst/>
          </a:prstGeom>
        </p:spPr>
      </p:pic>
      <p:sp>
        <p:nvSpPr>
          <p:cNvPr id="6" name="TextBox 5">
            <a:extLst>
              <a:ext uri="{FF2B5EF4-FFF2-40B4-BE49-F238E27FC236}">
                <a16:creationId xmlns:a16="http://schemas.microsoft.com/office/drawing/2014/main" id="{71917AEC-9836-409B-BCBD-EAC020A8230C}"/>
              </a:ext>
            </a:extLst>
          </p:cNvPr>
          <p:cNvSpPr txBox="1"/>
          <p:nvPr/>
        </p:nvSpPr>
        <p:spPr>
          <a:xfrm>
            <a:off x="5637320" y="6131672"/>
            <a:ext cx="5857023" cy="369332"/>
          </a:xfrm>
          <a:prstGeom prst="rect">
            <a:avLst/>
          </a:prstGeom>
          <a:noFill/>
        </p:spPr>
        <p:txBody>
          <a:bodyPr wrap="square">
            <a:spAutoFit/>
          </a:bodyPr>
          <a:lstStyle/>
          <a:p>
            <a:r>
              <a:rPr lang="en-US" b="1" dirty="0"/>
              <a:t>Figure 4.10</a:t>
            </a:r>
            <a:r>
              <a:rPr lang="en-US" dirty="0"/>
              <a:t> Logical Connection at Transport Layer</a:t>
            </a:r>
          </a:p>
        </p:txBody>
      </p:sp>
    </p:spTree>
    <p:extLst>
      <p:ext uri="{BB962C8B-B14F-4D97-AF65-F5344CB8AC3E}">
        <p14:creationId xmlns:p14="http://schemas.microsoft.com/office/powerpoint/2010/main" val="161391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8621-E839-4111-B56E-7A127090CD4C}"/>
              </a:ext>
            </a:extLst>
          </p:cNvPr>
          <p:cNvSpPr>
            <a:spLocks noGrp="1"/>
          </p:cNvSpPr>
          <p:nvPr>
            <p:ph type="title"/>
          </p:nvPr>
        </p:nvSpPr>
        <p:spPr/>
        <p:txBody>
          <a:bodyPr/>
          <a:lstStyle/>
          <a:p>
            <a:r>
              <a:rPr lang="en-US" dirty="0"/>
              <a:t>Process-to-Process Communication</a:t>
            </a:r>
          </a:p>
        </p:txBody>
      </p:sp>
      <p:sp>
        <p:nvSpPr>
          <p:cNvPr id="3" name="Content Placeholder 2">
            <a:extLst>
              <a:ext uri="{FF2B5EF4-FFF2-40B4-BE49-F238E27FC236}">
                <a16:creationId xmlns:a16="http://schemas.microsoft.com/office/drawing/2014/main" id="{723C56F1-FA8B-41DE-BB23-61C038C94BCE}"/>
              </a:ext>
            </a:extLst>
          </p:cNvPr>
          <p:cNvSpPr>
            <a:spLocks noGrp="1"/>
          </p:cNvSpPr>
          <p:nvPr>
            <p:ph idx="1"/>
          </p:nvPr>
        </p:nvSpPr>
        <p:spPr>
          <a:xfrm>
            <a:off x="1104900" y="1600200"/>
            <a:ext cx="9982200" cy="1578006"/>
          </a:xfrm>
        </p:spPr>
        <p:txBody>
          <a:bodyPr/>
          <a:lstStyle/>
          <a:p>
            <a:r>
              <a:rPr lang="en-US" sz="1800" b="0" i="0" u="none" strike="noStrike" baseline="0" dirty="0">
                <a:solidFill>
                  <a:srgbClr val="000000"/>
                </a:solidFill>
                <a:latin typeface="Times New Roman" panose="02020603050405020304" pitchFamily="18" charset="0"/>
              </a:rPr>
              <a:t>The Transport-layer protocol provides process-to-process communication . A process is an application-layer entity (running program) that uses the services of the transport layer. </a:t>
            </a:r>
          </a:p>
          <a:p>
            <a:r>
              <a:rPr lang="en-US" sz="1800" b="0" i="0" u="none" strike="noStrike" baseline="0" dirty="0">
                <a:solidFill>
                  <a:srgbClr val="000000"/>
                </a:solidFill>
                <a:latin typeface="Times New Roman" panose="02020603050405020304" pitchFamily="18" charset="0"/>
              </a:rPr>
              <a:t>The network layer is responsible for communication at the computer level and can deliver the message only to the destination computer. A transport-layer protocol is responsible for delivery of the message to the appropriate process. </a:t>
            </a:r>
            <a:endParaRPr lang="en-US" dirty="0"/>
          </a:p>
        </p:txBody>
      </p:sp>
      <p:pic>
        <p:nvPicPr>
          <p:cNvPr id="5" name="Picture 4">
            <a:extLst>
              <a:ext uri="{FF2B5EF4-FFF2-40B4-BE49-F238E27FC236}">
                <a16:creationId xmlns:a16="http://schemas.microsoft.com/office/drawing/2014/main" id="{E059F75A-3EEC-46C6-9FC1-50BBFBEB7253}"/>
              </a:ext>
            </a:extLst>
          </p:cNvPr>
          <p:cNvPicPr>
            <a:picLocks noChangeAspect="1"/>
          </p:cNvPicPr>
          <p:nvPr/>
        </p:nvPicPr>
        <p:blipFill>
          <a:blip r:embed="rId2"/>
          <a:stretch>
            <a:fillRect/>
          </a:stretch>
        </p:blipFill>
        <p:spPr>
          <a:xfrm>
            <a:off x="2713608" y="3343970"/>
            <a:ext cx="6691696" cy="1578006"/>
          </a:xfrm>
          <a:prstGeom prst="rect">
            <a:avLst/>
          </a:prstGeom>
        </p:spPr>
      </p:pic>
      <p:sp>
        <p:nvSpPr>
          <p:cNvPr id="7" name="TextBox 6">
            <a:extLst>
              <a:ext uri="{FF2B5EF4-FFF2-40B4-BE49-F238E27FC236}">
                <a16:creationId xmlns:a16="http://schemas.microsoft.com/office/drawing/2014/main" id="{6EAB2012-ABBC-4B56-AF01-106CF59879DB}"/>
              </a:ext>
            </a:extLst>
          </p:cNvPr>
          <p:cNvSpPr txBox="1"/>
          <p:nvPr/>
        </p:nvSpPr>
        <p:spPr>
          <a:xfrm>
            <a:off x="2834196" y="5507404"/>
            <a:ext cx="6094520" cy="400110"/>
          </a:xfrm>
          <a:prstGeom prst="rect">
            <a:avLst/>
          </a:prstGeom>
          <a:noFill/>
        </p:spPr>
        <p:txBody>
          <a:bodyPr wrap="square">
            <a:spAutoFit/>
          </a:bodyPr>
          <a:lstStyle/>
          <a:p>
            <a:r>
              <a:rPr lang="en-US" sz="2000" b="1" dirty="0"/>
              <a:t>Figure 4.11</a:t>
            </a:r>
            <a:r>
              <a:rPr lang="en-US" sz="2000" dirty="0"/>
              <a:t> </a:t>
            </a:r>
            <a:r>
              <a:rPr lang="en-US" sz="2000" i="0" u="none" strike="noStrike" baseline="0" dirty="0">
                <a:solidFill>
                  <a:srgbClr val="000000"/>
                </a:solidFill>
                <a:latin typeface="Tahoma" panose="020B0604030504040204" pitchFamily="34" charset="0"/>
              </a:rPr>
              <a:t>Network Layer versus Transport Layer </a:t>
            </a:r>
            <a:endParaRPr lang="en-US" sz="2000" dirty="0"/>
          </a:p>
        </p:txBody>
      </p:sp>
    </p:spTree>
    <p:extLst>
      <p:ext uri="{BB962C8B-B14F-4D97-AF65-F5344CB8AC3E}">
        <p14:creationId xmlns:p14="http://schemas.microsoft.com/office/powerpoint/2010/main" val="6429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9225-3463-4604-BE8C-6AAC7025EA31}"/>
              </a:ext>
            </a:extLst>
          </p:cNvPr>
          <p:cNvSpPr>
            <a:spLocks noGrp="1"/>
          </p:cNvSpPr>
          <p:nvPr>
            <p:ph type="title"/>
          </p:nvPr>
        </p:nvSpPr>
        <p:spPr/>
        <p:txBody>
          <a:bodyPr/>
          <a:lstStyle/>
          <a:p>
            <a:r>
              <a:rPr lang="en-US" dirty="0"/>
              <a:t>Addressing: Port Numbers</a:t>
            </a:r>
          </a:p>
        </p:txBody>
      </p:sp>
      <p:sp>
        <p:nvSpPr>
          <p:cNvPr id="3" name="Content Placeholder 2">
            <a:extLst>
              <a:ext uri="{FF2B5EF4-FFF2-40B4-BE49-F238E27FC236}">
                <a16:creationId xmlns:a16="http://schemas.microsoft.com/office/drawing/2014/main" id="{BF670D48-96DF-4192-BFA4-6EE9B105356D}"/>
              </a:ext>
            </a:extLst>
          </p:cNvPr>
          <p:cNvSpPr>
            <a:spLocks noGrp="1"/>
          </p:cNvSpPr>
          <p:nvPr>
            <p:ph idx="1"/>
          </p:nvPr>
        </p:nvSpPr>
        <p:spPr>
          <a:xfrm>
            <a:off x="1104900" y="1600200"/>
            <a:ext cx="9982200" cy="1693416"/>
          </a:xfrm>
        </p:spPr>
        <p:txBody>
          <a:bodyPr>
            <a:normAutofit lnSpcReduction="10000"/>
          </a:bodyPr>
          <a:lstStyle/>
          <a:p>
            <a:r>
              <a:rPr lang="en-US" sz="1800" b="0" i="0" u="none" strike="noStrike" baseline="0" dirty="0">
                <a:solidFill>
                  <a:srgbClr val="000000"/>
                </a:solidFill>
                <a:latin typeface="Times New Roman" panose="02020603050405020304" pitchFamily="18" charset="0"/>
              </a:rPr>
              <a:t>For communication, we must define the local host (IP), local process, remote host (IP), and remote process. To define the processes, we need second identifiers called port numbers. In the TCP/IP protocol suite, the port numbers are integers between 0 and 65,535 (16 bits). </a:t>
            </a:r>
          </a:p>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client program </a:t>
            </a:r>
            <a:r>
              <a:rPr lang="en-US" sz="1800" b="0" i="0" u="none" strike="noStrike" baseline="0" dirty="0">
                <a:solidFill>
                  <a:srgbClr val="000000"/>
                </a:solidFill>
                <a:latin typeface="Times New Roman" panose="02020603050405020304" pitchFamily="18" charset="0"/>
              </a:rPr>
              <a:t>defines itself with an ephemeral port number that is recommended to be </a:t>
            </a:r>
            <a:r>
              <a:rPr lang="en-US" sz="1800" b="1" i="0" u="none" strike="noStrike" baseline="0" dirty="0">
                <a:solidFill>
                  <a:srgbClr val="000000"/>
                </a:solidFill>
                <a:latin typeface="Times New Roman" panose="02020603050405020304" pitchFamily="18" charset="0"/>
              </a:rPr>
              <a:t>greater than 1023 </a:t>
            </a:r>
            <a:r>
              <a:rPr lang="en-US" sz="1800" b="0" i="0" u="none" strike="noStrike" baseline="0" dirty="0">
                <a:solidFill>
                  <a:srgbClr val="000000"/>
                </a:solidFill>
                <a:latin typeface="Times New Roman" panose="02020603050405020304" pitchFamily="18" charset="0"/>
              </a:rPr>
              <a:t>for some client/server programs to work properly. The </a:t>
            </a:r>
            <a:r>
              <a:rPr lang="en-US" sz="1800" b="1" i="0" u="none" strike="noStrike" baseline="0" dirty="0">
                <a:solidFill>
                  <a:srgbClr val="000000"/>
                </a:solidFill>
                <a:latin typeface="Times New Roman" panose="02020603050405020304" pitchFamily="18" charset="0"/>
              </a:rPr>
              <a:t>server process </a:t>
            </a:r>
            <a:r>
              <a:rPr lang="en-US" sz="1800" b="0" i="0" u="none" strike="noStrike" baseline="0" dirty="0">
                <a:solidFill>
                  <a:srgbClr val="000000"/>
                </a:solidFill>
                <a:latin typeface="Times New Roman" panose="02020603050405020304" pitchFamily="18" charset="0"/>
              </a:rPr>
              <a:t>must also define </a:t>
            </a:r>
            <a:r>
              <a:rPr lang="en-US" sz="1800" b="1" i="0" u="none" strike="noStrike" baseline="0" dirty="0">
                <a:solidFill>
                  <a:srgbClr val="000000"/>
                </a:solidFill>
                <a:latin typeface="Times New Roman" panose="02020603050405020304" pitchFamily="18" charset="0"/>
              </a:rPr>
              <a:t>itself with a port number</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DEAB4B2F-15B8-452F-8EC6-2133F5A0E0B4}"/>
              </a:ext>
            </a:extLst>
          </p:cNvPr>
          <p:cNvPicPr>
            <a:picLocks noChangeAspect="1"/>
          </p:cNvPicPr>
          <p:nvPr/>
        </p:nvPicPr>
        <p:blipFill>
          <a:blip r:embed="rId2"/>
          <a:stretch>
            <a:fillRect/>
          </a:stretch>
        </p:blipFill>
        <p:spPr>
          <a:xfrm>
            <a:off x="2367379" y="3429000"/>
            <a:ext cx="6971432" cy="1693416"/>
          </a:xfrm>
          <a:prstGeom prst="rect">
            <a:avLst/>
          </a:prstGeom>
        </p:spPr>
      </p:pic>
      <p:sp>
        <p:nvSpPr>
          <p:cNvPr id="6" name="TextBox 5">
            <a:extLst>
              <a:ext uri="{FF2B5EF4-FFF2-40B4-BE49-F238E27FC236}">
                <a16:creationId xmlns:a16="http://schemas.microsoft.com/office/drawing/2014/main" id="{D32A28DD-C52D-4DEF-8151-EE41677D0B3B}"/>
              </a:ext>
            </a:extLst>
          </p:cNvPr>
          <p:cNvSpPr txBox="1"/>
          <p:nvPr/>
        </p:nvSpPr>
        <p:spPr>
          <a:xfrm>
            <a:off x="2834196" y="5507404"/>
            <a:ext cx="6094520" cy="400110"/>
          </a:xfrm>
          <a:prstGeom prst="rect">
            <a:avLst/>
          </a:prstGeom>
          <a:noFill/>
        </p:spPr>
        <p:txBody>
          <a:bodyPr wrap="square">
            <a:spAutoFit/>
          </a:bodyPr>
          <a:lstStyle/>
          <a:p>
            <a:r>
              <a:rPr lang="en-US" sz="2000" b="1" dirty="0"/>
              <a:t>Figure 4.12</a:t>
            </a:r>
            <a:r>
              <a:rPr lang="en-US" sz="2000" dirty="0"/>
              <a:t> </a:t>
            </a:r>
            <a:r>
              <a:rPr lang="en-US" sz="2000" i="0" u="none" strike="noStrike" baseline="0" dirty="0">
                <a:solidFill>
                  <a:srgbClr val="000000"/>
                </a:solidFill>
                <a:latin typeface="Tahoma" panose="020B0604030504040204" pitchFamily="34" charset="0"/>
              </a:rPr>
              <a:t>Addressing: Port Numbers</a:t>
            </a:r>
            <a:endParaRPr lang="en-US" sz="2000" dirty="0"/>
          </a:p>
        </p:txBody>
      </p:sp>
    </p:spTree>
    <p:extLst>
      <p:ext uri="{BB962C8B-B14F-4D97-AF65-F5344CB8AC3E}">
        <p14:creationId xmlns:p14="http://schemas.microsoft.com/office/powerpoint/2010/main" val="408765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4.1 Overview</a:t>
            </a:r>
          </a:p>
          <a:p>
            <a:pPr lvl="1"/>
            <a:r>
              <a:rPr lang="de-DE" dirty="0"/>
              <a:t>LAN &amp; WAN</a:t>
            </a:r>
          </a:p>
          <a:p>
            <a:pPr lvl="1"/>
            <a:r>
              <a:rPr lang="de-DE" dirty="0"/>
              <a:t>TCP/IP protocol</a:t>
            </a:r>
          </a:p>
          <a:p>
            <a:r>
              <a:rPr lang="de-DE" dirty="0"/>
              <a:t>4.2 Layers in netwoking</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2607-5435-4030-AC74-CF1C0CF43A5A}"/>
              </a:ext>
            </a:extLst>
          </p:cNvPr>
          <p:cNvSpPr>
            <a:spLocks noGrp="1"/>
          </p:cNvSpPr>
          <p:nvPr>
            <p:ph type="title"/>
          </p:nvPr>
        </p:nvSpPr>
        <p:spPr/>
        <p:txBody>
          <a:bodyPr/>
          <a:lstStyle/>
          <a:p>
            <a:r>
              <a:rPr lang="en-US" dirty="0" err="1"/>
              <a:t>Translayer</a:t>
            </a:r>
            <a:r>
              <a:rPr lang="en-US" dirty="0"/>
              <a:t>-Layer Protocols</a:t>
            </a:r>
          </a:p>
        </p:txBody>
      </p:sp>
      <p:sp>
        <p:nvSpPr>
          <p:cNvPr id="3" name="Content Placeholder 2">
            <a:extLst>
              <a:ext uri="{FF2B5EF4-FFF2-40B4-BE49-F238E27FC236}">
                <a16:creationId xmlns:a16="http://schemas.microsoft.com/office/drawing/2014/main" id="{E0681F0D-BFFB-493A-BDC0-CF9FC6F06987}"/>
              </a:ext>
            </a:extLst>
          </p:cNvPr>
          <p:cNvSpPr>
            <a:spLocks noGrp="1"/>
          </p:cNvSpPr>
          <p:nvPr>
            <p:ph idx="1"/>
          </p:nvPr>
        </p:nvSpPr>
        <p:spPr>
          <a:xfrm>
            <a:off x="1104900" y="1600200"/>
            <a:ext cx="4834261" cy="3374994"/>
          </a:xfrm>
          <a:ln>
            <a:solidFill>
              <a:schemeClr val="tx1"/>
            </a:solidFill>
          </a:ln>
        </p:spPr>
        <p:txBody>
          <a:bodyPr/>
          <a:lstStyle/>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B0F0"/>
                </a:solidFill>
                <a:latin typeface="Times New Roman" panose="02020603050405020304" pitchFamily="18" charset="0"/>
              </a:rPr>
              <a:t>User Datagram Protocol (UDP) </a:t>
            </a:r>
            <a:r>
              <a:rPr lang="en-US" sz="1800" b="0" i="0" u="none" strike="noStrike" baseline="0" dirty="0">
                <a:solidFill>
                  <a:srgbClr val="000000"/>
                </a:solidFill>
                <a:latin typeface="Times New Roman" panose="02020603050405020304" pitchFamily="18" charset="0"/>
              </a:rPr>
              <a:t>is a connectionless, unreliable transport protocol. UDP is a very simple protocol using a minimum of overhead. If a process wants to send a small message and does not care much about reliability, it can use UDP. Sending a small message using UDP takes much less interaction between the sender and receiver than using TCP. </a:t>
            </a:r>
          </a:p>
          <a:p>
            <a:r>
              <a:rPr lang="en-US" sz="1800" b="0" i="0" u="none" strike="noStrike" baseline="0" dirty="0">
                <a:solidFill>
                  <a:srgbClr val="000000"/>
                </a:solidFill>
                <a:latin typeface="Times New Roman" panose="02020603050405020304" pitchFamily="18" charset="0"/>
              </a:rPr>
              <a:t>UDP packets, called </a:t>
            </a:r>
            <a:r>
              <a:rPr lang="en-US" sz="1800" b="0" i="1" u="none" strike="noStrike" baseline="0" dirty="0">
                <a:solidFill>
                  <a:srgbClr val="000000"/>
                </a:solidFill>
                <a:latin typeface="Times New Roman" panose="02020603050405020304" pitchFamily="18" charset="0"/>
              </a:rPr>
              <a:t>user datagrams </a:t>
            </a:r>
            <a:r>
              <a:rPr lang="en-US" sz="1800" b="0" i="0" u="none" strike="noStrike" baseline="0" dirty="0">
                <a:solidFill>
                  <a:srgbClr val="000000"/>
                </a:solidFill>
                <a:latin typeface="Times New Roman" panose="02020603050405020304" pitchFamily="18" charset="0"/>
              </a:rPr>
              <a:t>(format as below), have a fixed-size header of 8 byte and the total length needs to be less 65 535 bytes. </a:t>
            </a:r>
            <a:endParaRPr lang="en-US" dirty="0"/>
          </a:p>
        </p:txBody>
      </p:sp>
      <p:sp>
        <p:nvSpPr>
          <p:cNvPr id="5" name="Content Placeholder 2">
            <a:extLst>
              <a:ext uri="{FF2B5EF4-FFF2-40B4-BE49-F238E27FC236}">
                <a16:creationId xmlns:a16="http://schemas.microsoft.com/office/drawing/2014/main" id="{9D1FF091-995B-461C-97D9-DB6A2DE669BF}"/>
              </a:ext>
            </a:extLst>
          </p:cNvPr>
          <p:cNvSpPr txBox="1">
            <a:spLocks/>
          </p:cNvSpPr>
          <p:nvPr/>
        </p:nvSpPr>
        <p:spPr>
          <a:xfrm>
            <a:off x="6329779" y="1600200"/>
            <a:ext cx="4755803" cy="3353540"/>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B0F0"/>
                </a:solidFill>
                <a:latin typeface="Times New Roman" panose="02020603050405020304" pitchFamily="18" charset="0"/>
              </a:rPr>
              <a:t>Transmission Control Protocol (TCP) </a:t>
            </a:r>
            <a:r>
              <a:rPr lang="en-US" sz="1800" b="0" i="0" u="none" strike="noStrike" baseline="0" dirty="0">
                <a:solidFill>
                  <a:srgbClr val="000000"/>
                </a:solidFill>
                <a:latin typeface="Times New Roman" panose="02020603050405020304" pitchFamily="18" charset="0"/>
              </a:rPr>
              <a:t>is a connection-oriented, reliable protocol. TCP explicitly defines connection establishment, data transfer, and connection teardown phases to provide a connection-oriented service. At the transport layer, TCP groups a number of bytes together into a packet called a segment. </a:t>
            </a:r>
          </a:p>
          <a:p>
            <a:r>
              <a:rPr lang="en-US" sz="1800" b="0" i="0" u="none" strike="noStrike" baseline="0" dirty="0">
                <a:solidFill>
                  <a:srgbClr val="000000"/>
                </a:solidFill>
                <a:latin typeface="Times New Roman" panose="02020603050405020304" pitchFamily="18" charset="0"/>
              </a:rPr>
              <a:t>TCP adds a header to each segment (for control purposes) and delivers </a:t>
            </a:r>
            <a:r>
              <a:rPr lang="en-US" sz="1800" b="1" i="0" u="none" strike="noStrike" baseline="0" dirty="0">
                <a:solidFill>
                  <a:srgbClr val="000000"/>
                </a:solidFill>
                <a:latin typeface="Times New Roman" panose="02020603050405020304" pitchFamily="18" charset="0"/>
              </a:rPr>
              <a:t>the segment </a:t>
            </a:r>
            <a:r>
              <a:rPr lang="en-US" sz="1800" b="0" i="0" u="none" strike="noStrike" baseline="0" dirty="0">
                <a:solidFill>
                  <a:srgbClr val="000000"/>
                </a:solidFill>
                <a:latin typeface="Times New Roman" panose="02020603050405020304" pitchFamily="18" charset="0"/>
              </a:rPr>
              <a:t>(format as below) to the network layer for transmission. The segments are encapsulated in an IP datagram and transmitted. </a:t>
            </a:r>
            <a:endParaRPr lang="en-US" dirty="0"/>
          </a:p>
        </p:txBody>
      </p:sp>
      <p:pic>
        <p:nvPicPr>
          <p:cNvPr id="7" name="Picture 6">
            <a:extLst>
              <a:ext uri="{FF2B5EF4-FFF2-40B4-BE49-F238E27FC236}">
                <a16:creationId xmlns:a16="http://schemas.microsoft.com/office/drawing/2014/main" id="{89331FDC-8AF1-41D0-926D-21157F053D21}"/>
              </a:ext>
            </a:extLst>
          </p:cNvPr>
          <p:cNvPicPr>
            <a:picLocks noChangeAspect="1"/>
          </p:cNvPicPr>
          <p:nvPr/>
        </p:nvPicPr>
        <p:blipFill>
          <a:blip r:embed="rId2"/>
          <a:stretch>
            <a:fillRect/>
          </a:stretch>
        </p:blipFill>
        <p:spPr>
          <a:xfrm>
            <a:off x="1104900" y="5257799"/>
            <a:ext cx="4905284" cy="950697"/>
          </a:xfrm>
          <a:prstGeom prst="rect">
            <a:avLst/>
          </a:prstGeom>
        </p:spPr>
      </p:pic>
      <p:pic>
        <p:nvPicPr>
          <p:cNvPr id="9" name="Picture 8">
            <a:extLst>
              <a:ext uri="{FF2B5EF4-FFF2-40B4-BE49-F238E27FC236}">
                <a16:creationId xmlns:a16="http://schemas.microsoft.com/office/drawing/2014/main" id="{F7B46179-9ACF-4485-86CE-B7F181AFBE0E}"/>
              </a:ext>
            </a:extLst>
          </p:cNvPr>
          <p:cNvPicPr>
            <a:picLocks noChangeAspect="1"/>
          </p:cNvPicPr>
          <p:nvPr/>
        </p:nvPicPr>
        <p:blipFill>
          <a:blip r:embed="rId3"/>
          <a:stretch>
            <a:fillRect/>
          </a:stretch>
        </p:blipFill>
        <p:spPr>
          <a:xfrm>
            <a:off x="6329778" y="5323107"/>
            <a:ext cx="4755803" cy="885389"/>
          </a:xfrm>
          <a:prstGeom prst="rect">
            <a:avLst/>
          </a:prstGeom>
        </p:spPr>
      </p:pic>
    </p:spTree>
    <p:extLst>
      <p:ext uri="{BB962C8B-B14F-4D97-AF65-F5344CB8AC3E}">
        <p14:creationId xmlns:p14="http://schemas.microsoft.com/office/powerpoint/2010/main" val="236184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2.3 NETWORK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692218" cy="4572000"/>
          </a:xfrm>
        </p:spPr>
        <p:txBody>
          <a:bodyPr/>
          <a:lstStyle/>
          <a:p>
            <a:pPr algn="just"/>
            <a:r>
              <a:rPr lang="en-US" sz="1800" b="0" i="0" u="none" strike="noStrike" baseline="0" dirty="0">
                <a:solidFill>
                  <a:srgbClr val="000000"/>
                </a:solidFill>
                <a:latin typeface="Times New Roman" panose="02020603050405020304" pitchFamily="18" charset="0"/>
              </a:rPr>
              <a:t>The network layer in the TCP/IP protocol suite is responsible for the host-to-host delivery of messages. </a:t>
            </a:r>
          </a:p>
          <a:p>
            <a:pPr algn="just"/>
            <a:r>
              <a:rPr lang="en-US" sz="1800" b="1" i="0" u="none" strike="noStrike" baseline="0" dirty="0">
                <a:solidFill>
                  <a:srgbClr val="00B0F0"/>
                </a:solidFill>
                <a:latin typeface="Times New Roman" panose="02020603050405020304" pitchFamily="18" charset="0"/>
              </a:rPr>
              <a:t>The network layer accepts a packet from a transport layer, encapsulates the packet in a datagram, and delivers the packet to the data-link layer. </a:t>
            </a:r>
          </a:p>
          <a:p>
            <a:pPr algn="just"/>
            <a:r>
              <a:rPr lang="en-US" sz="1800" b="0" i="0" u="none" strike="noStrike" baseline="0" dirty="0">
                <a:solidFill>
                  <a:srgbClr val="000000"/>
                </a:solidFill>
                <a:latin typeface="Times New Roman" panose="02020603050405020304" pitchFamily="18" charset="0"/>
              </a:rPr>
              <a:t>At the destination host , the datagram is de-capsulated, the packet is extracted and delivered to the corresponding transport layer. </a:t>
            </a:r>
            <a:endParaRPr lang="en-US" dirty="0"/>
          </a:p>
        </p:txBody>
      </p:sp>
      <p:pic>
        <p:nvPicPr>
          <p:cNvPr id="5" name="Picture 4">
            <a:extLst>
              <a:ext uri="{FF2B5EF4-FFF2-40B4-BE49-F238E27FC236}">
                <a16:creationId xmlns:a16="http://schemas.microsoft.com/office/drawing/2014/main" id="{8CA41D25-BF61-43F7-B394-AAFD6B635728}"/>
              </a:ext>
            </a:extLst>
          </p:cNvPr>
          <p:cNvPicPr>
            <a:picLocks noChangeAspect="1"/>
          </p:cNvPicPr>
          <p:nvPr/>
        </p:nvPicPr>
        <p:blipFill>
          <a:blip r:embed="rId2"/>
          <a:stretch>
            <a:fillRect/>
          </a:stretch>
        </p:blipFill>
        <p:spPr>
          <a:xfrm>
            <a:off x="6394884" y="1680665"/>
            <a:ext cx="4672693" cy="3823490"/>
          </a:xfrm>
          <a:prstGeom prst="rect">
            <a:avLst/>
          </a:prstGeom>
        </p:spPr>
      </p:pic>
      <p:sp>
        <p:nvSpPr>
          <p:cNvPr id="6" name="TextBox 5">
            <a:extLst>
              <a:ext uri="{FF2B5EF4-FFF2-40B4-BE49-F238E27FC236}">
                <a16:creationId xmlns:a16="http://schemas.microsoft.com/office/drawing/2014/main" id="{7E011E78-40C8-4208-88D7-C9E8EBC2ED3C}"/>
              </a:ext>
            </a:extLst>
          </p:cNvPr>
          <p:cNvSpPr txBox="1"/>
          <p:nvPr/>
        </p:nvSpPr>
        <p:spPr>
          <a:xfrm>
            <a:off x="6394884" y="6011658"/>
            <a:ext cx="6094520" cy="400110"/>
          </a:xfrm>
          <a:prstGeom prst="rect">
            <a:avLst/>
          </a:prstGeom>
          <a:noFill/>
        </p:spPr>
        <p:txBody>
          <a:bodyPr wrap="square">
            <a:spAutoFit/>
          </a:bodyPr>
          <a:lstStyle/>
          <a:p>
            <a:r>
              <a:rPr lang="en-US" sz="2000" b="1" dirty="0"/>
              <a:t>Figure 4.13</a:t>
            </a:r>
            <a:r>
              <a:rPr lang="en-US" sz="2000" dirty="0"/>
              <a:t> </a:t>
            </a:r>
            <a:r>
              <a:rPr lang="en-US" sz="2000" i="0" u="none" strike="noStrike" baseline="0" dirty="0">
                <a:solidFill>
                  <a:srgbClr val="000000"/>
                </a:solidFill>
                <a:latin typeface="Tahoma" panose="020B0604030504040204" pitchFamily="34" charset="0"/>
              </a:rPr>
              <a:t>Communication at Network Layer</a:t>
            </a:r>
            <a:endParaRPr lang="en-US" sz="2000" dirty="0"/>
          </a:p>
        </p:txBody>
      </p:sp>
    </p:spTree>
    <p:extLst>
      <p:ext uri="{BB962C8B-B14F-4D97-AF65-F5344CB8AC3E}">
        <p14:creationId xmlns:p14="http://schemas.microsoft.com/office/powerpoint/2010/main" val="369296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2319-23B6-4DC8-B4AF-8964F3093240}"/>
              </a:ext>
            </a:extLst>
          </p:cNvPr>
          <p:cNvSpPr>
            <a:spLocks noGrp="1"/>
          </p:cNvSpPr>
          <p:nvPr>
            <p:ph type="title"/>
          </p:nvPr>
        </p:nvSpPr>
        <p:spPr/>
        <p:txBody>
          <a:bodyPr/>
          <a:lstStyle/>
          <a:p>
            <a:r>
              <a:rPr lang="en-US" dirty="0"/>
              <a:t>Packetizing at Network Layer</a:t>
            </a:r>
          </a:p>
        </p:txBody>
      </p:sp>
      <p:sp>
        <p:nvSpPr>
          <p:cNvPr id="3" name="Content Placeholder 2">
            <a:extLst>
              <a:ext uri="{FF2B5EF4-FFF2-40B4-BE49-F238E27FC236}">
                <a16:creationId xmlns:a16="http://schemas.microsoft.com/office/drawing/2014/main" id="{A99B0A96-108E-4179-9343-9D175EC02654}"/>
              </a:ext>
            </a:extLst>
          </p:cNvPr>
          <p:cNvSpPr>
            <a:spLocks noGrp="1"/>
          </p:cNvSpPr>
          <p:nvPr>
            <p:ph idx="1"/>
          </p:nvPr>
        </p:nvSpPr>
        <p:spPr>
          <a:xfrm>
            <a:off x="1104900" y="1600200"/>
            <a:ext cx="9980682" cy="2652204"/>
          </a:xfrm>
        </p:spPr>
        <p:txBody>
          <a:bodyPr/>
          <a:lstStyle/>
          <a:p>
            <a:r>
              <a:rPr lang="en-US" sz="1800" b="0" i="0" u="none" strike="noStrike" baseline="0" dirty="0">
                <a:solidFill>
                  <a:srgbClr val="000000"/>
                </a:solidFill>
                <a:latin typeface="Times New Roman" panose="02020603050405020304" pitchFamily="18" charset="0"/>
              </a:rPr>
              <a:t>Packetizing: encapsulating the payload (data received from upper layer) in a network-layer packet at the source and decapsulating the payload from the network-layer packet at the destination. </a:t>
            </a:r>
          </a:p>
          <a:p>
            <a:pPr algn="just"/>
            <a:r>
              <a:rPr lang="en-US" sz="1800" b="0" i="1" u="none" strike="noStrike" baseline="0" dirty="0">
                <a:latin typeface="Times New Roman" panose="02020603050405020304" pitchFamily="18" charset="0"/>
              </a:rPr>
              <a:t>1. The source network-layer receives a packet from transport- layer, adds a header that contains source and destination addresses and some other information.</a:t>
            </a:r>
          </a:p>
          <a:p>
            <a:r>
              <a:rPr lang="en-US" sz="1800" b="0" i="1" u="none" strike="noStrike" baseline="0" dirty="0">
                <a:latin typeface="Times New Roman" panose="02020603050405020304" pitchFamily="18" charset="0"/>
              </a:rPr>
              <a:t>2. The network layer then logically delivers the packet to the network-layer protocol at the destination. </a:t>
            </a:r>
          </a:p>
          <a:p>
            <a:r>
              <a:rPr lang="en-US" sz="1800" b="0" i="1" u="none" strike="noStrike" baseline="0" dirty="0">
                <a:latin typeface="Times New Roman" panose="02020603050405020304" pitchFamily="18" charset="0"/>
              </a:rPr>
              <a:t>3. The destination host receives the network-layer packet, decapsulate the payload and deliver to the upper-layer protocol. </a:t>
            </a:r>
            <a:endParaRPr lang="en-US" i="1" dirty="0"/>
          </a:p>
        </p:txBody>
      </p:sp>
      <p:pic>
        <p:nvPicPr>
          <p:cNvPr id="5" name="Picture 4">
            <a:extLst>
              <a:ext uri="{FF2B5EF4-FFF2-40B4-BE49-F238E27FC236}">
                <a16:creationId xmlns:a16="http://schemas.microsoft.com/office/drawing/2014/main" id="{1D982E65-3F87-4445-8BCB-DE0DA012C40A}"/>
              </a:ext>
            </a:extLst>
          </p:cNvPr>
          <p:cNvPicPr>
            <a:picLocks noChangeAspect="1"/>
          </p:cNvPicPr>
          <p:nvPr/>
        </p:nvPicPr>
        <p:blipFill>
          <a:blip r:embed="rId2"/>
          <a:stretch>
            <a:fillRect/>
          </a:stretch>
        </p:blipFill>
        <p:spPr>
          <a:xfrm>
            <a:off x="2522301" y="4252404"/>
            <a:ext cx="7007012" cy="1914319"/>
          </a:xfrm>
          <a:prstGeom prst="rect">
            <a:avLst/>
          </a:prstGeom>
        </p:spPr>
      </p:pic>
    </p:spTree>
    <p:extLst>
      <p:ext uri="{BB962C8B-B14F-4D97-AF65-F5344CB8AC3E}">
        <p14:creationId xmlns:p14="http://schemas.microsoft.com/office/powerpoint/2010/main" val="351830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D87A-E7E5-4E98-8D1D-E652EC9AEFF9}"/>
              </a:ext>
            </a:extLst>
          </p:cNvPr>
          <p:cNvSpPr>
            <a:spLocks noGrp="1"/>
          </p:cNvSpPr>
          <p:nvPr>
            <p:ph type="title"/>
          </p:nvPr>
        </p:nvSpPr>
        <p:spPr/>
        <p:txBody>
          <a:bodyPr/>
          <a:lstStyle/>
          <a:p>
            <a:r>
              <a:rPr lang="en-US" dirty="0"/>
              <a:t>Network-Layer Protocols</a:t>
            </a:r>
          </a:p>
        </p:txBody>
      </p:sp>
      <p:sp>
        <p:nvSpPr>
          <p:cNvPr id="3" name="Content Placeholder 2">
            <a:extLst>
              <a:ext uri="{FF2B5EF4-FFF2-40B4-BE49-F238E27FC236}">
                <a16:creationId xmlns:a16="http://schemas.microsoft.com/office/drawing/2014/main" id="{5A194DCA-A644-40B5-8418-7EB127F23D7C}"/>
              </a:ext>
            </a:extLst>
          </p:cNvPr>
          <p:cNvSpPr>
            <a:spLocks noGrp="1"/>
          </p:cNvSpPr>
          <p:nvPr>
            <p:ph idx="1"/>
          </p:nvPr>
        </p:nvSpPr>
        <p:spPr>
          <a:xfrm>
            <a:off x="1104900" y="1600200"/>
            <a:ext cx="9982200" cy="1356064"/>
          </a:xfrm>
        </p:spPr>
        <p:txBody>
          <a:bodyPr/>
          <a:lstStyle/>
          <a:p>
            <a:r>
              <a:rPr lang="en-US" sz="1800" b="0" i="0" u="none" strike="noStrike" baseline="0" dirty="0">
                <a:solidFill>
                  <a:srgbClr val="000000"/>
                </a:solidFill>
                <a:latin typeface="Times New Roman" panose="02020603050405020304" pitchFamily="18" charset="0"/>
              </a:rPr>
              <a:t>The main protocol is called the Internet Protocol (IP) . IPv4 and IPv6 are in use today. </a:t>
            </a:r>
          </a:p>
          <a:p>
            <a:r>
              <a:rPr lang="en-US" sz="1800" b="0" i="0" u="none" strike="noStrike" baseline="0" dirty="0">
                <a:solidFill>
                  <a:srgbClr val="000000"/>
                </a:solidFill>
                <a:latin typeface="Times New Roman" panose="02020603050405020304" pitchFamily="18" charset="0"/>
              </a:rPr>
              <a:t>There are three common notations to show an IP address: </a:t>
            </a:r>
            <a:r>
              <a:rPr lang="en-US" sz="1800" b="1" i="0" u="none" strike="noStrike" baseline="0" dirty="0">
                <a:solidFill>
                  <a:srgbClr val="000000"/>
                </a:solidFill>
                <a:latin typeface="Times New Roman" panose="02020603050405020304" pitchFamily="18" charset="0"/>
              </a:rPr>
              <a:t>binary notation </a:t>
            </a:r>
            <a:r>
              <a:rPr lang="en-US" sz="1800" b="0" i="0" u="none" strike="noStrike" baseline="0" dirty="0">
                <a:solidFill>
                  <a:srgbClr val="000000"/>
                </a:solidFill>
                <a:latin typeface="Times New Roman" panose="02020603050405020304" pitchFamily="18" charset="0"/>
              </a:rPr>
              <a:t>(base 2), </a:t>
            </a:r>
            <a:r>
              <a:rPr lang="en-US" sz="1800" b="1" i="0" u="none" strike="noStrike" baseline="0" dirty="0">
                <a:solidFill>
                  <a:srgbClr val="000000"/>
                </a:solidFill>
                <a:latin typeface="Times New Roman" panose="02020603050405020304" pitchFamily="18" charset="0"/>
              </a:rPr>
              <a:t>dotted-decimal notation </a:t>
            </a:r>
            <a:r>
              <a:rPr lang="en-US" sz="1800" b="0" i="0" u="none" strike="noStrike" baseline="0" dirty="0">
                <a:solidFill>
                  <a:srgbClr val="000000"/>
                </a:solidFill>
                <a:latin typeface="Times New Roman" panose="02020603050405020304" pitchFamily="18" charset="0"/>
              </a:rPr>
              <a:t>(base 256), and </a:t>
            </a:r>
            <a:r>
              <a:rPr lang="en-US" sz="1800" b="1" i="0" u="none" strike="noStrike" baseline="0" dirty="0">
                <a:solidFill>
                  <a:srgbClr val="000000"/>
                </a:solidFill>
                <a:latin typeface="Times New Roman" panose="02020603050405020304" pitchFamily="18" charset="0"/>
              </a:rPr>
              <a:t>hexadecimal notation </a:t>
            </a:r>
            <a:r>
              <a:rPr lang="en-US" sz="1800" b="0" i="0" u="none" strike="noStrike" baseline="0" dirty="0">
                <a:solidFill>
                  <a:srgbClr val="000000"/>
                </a:solidFill>
                <a:latin typeface="Times New Roman" panose="02020603050405020304" pitchFamily="18" charset="0"/>
              </a:rPr>
              <a:t>(base 16). </a:t>
            </a:r>
            <a:endParaRPr lang="en-US" dirty="0"/>
          </a:p>
        </p:txBody>
      </p:sp>
      <p:pic>
        <p:nvPicPr>
          <p:cNvPr id="5" name="Picture 4">
            <a:extLst>
              <a:ext uri="{FF2B5EF4-FFF2-40B4-BE49-F238E27FC236}">
                <a16:creationId xmlns:a16="http://schemas.microsoft.com/office/drawing/2014/main" id="{331AAFB0-66F8-4962-AC02-26B51BA5398A}"/>
              </a:ext>
            </a:extLst>
          </p:cNvPr>
          <p:cNvPicPr>
            <a:picLocks noChangeAspect="1"/>
          </p:cNvPicPr>
          <p:nvPr/>
        </p:nvPicPr>
        <p:blipFill>
          <a:blip r:embed="rId2"/>
          <a:stretch>
            <a:fillRect/>
          </a:stretch>
        </p:blipFill>
        <p:spPr>
          <a:xfrm>
            <a:off x="1986014" y="2956264"/>
            <a:ext cx="7284485" cy="2301536"/>
          </a:xfrm>
          <a:prstGeom prst="rect">
            <a:avLst/>
          </a:prstGeom>
        </p:spPr>
      </p:pic>
    </p:spTree>
    <p:extLst>
      <p:ext uri="{BB962C8B-B14F-4D97-AF65-F5344CB8AC3E}">
        <p14:creationId xmlns:p14="http://schemas.microsoft.com/office/powerpoint/2010/main" val="110778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2.4 DATA-LINK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01096" cy="4572000"/>
          </a:xfrm>
        </p:spPr>
        <p:txBody>
          <a:bodyPr/>
          <a:lstStyle/>
          <a:p>
            <a:pPr algn="just"/>
            <a:r>
              <a:rPr lang="en-US" sz="1800" b="0" i="0" u="none" strike="noStrike" baseline="0" dirty="0">
                <a:solidFill>
                  <a:srgbClr val="000000"/>
                </a:solidFill>
                <a:latin typeface="Times New Roman" panose="02020603050405020304" pitchFamily="18" charset="0"/>
              </a:rPr>
              <a:t>The TCP/IP suite does not define any protocol in the data-link layer. This layer is the territories of networks that when connected make up the Internet. These networks, wired or wireless, receive services and provide services to the network layer. </a:t>
            </a:r>
            <a:endParaRPr lang="en-US" dirty="0"/>
          </a:p>
        </p:txBody>
      </p:sp>
      <p:pic>
        <p:nvPicPr>
          <p:cNvPr id="5" name="Picture 4">
            <a:extLst>
              <a:ext uri="{FF2B5EF4-FFF2-40B4-BE49-F238E27FC236}">
                <a16:creationId xmlns:a16="http://schemas.microsoft.com/office/drawing/2014/main" id="{8ED8E24B-6506-44E4-8CF8-688027B00441}"/>
              </a:ext>
            </a:extLst>
          </p:cNvPr>
          <p:cNvPicPr>
            <a:picLocks noChangeAspect="1"/>
          </p:cNvPicPr>
          <p:nvPr/>
        </p:nvPicPr>
        <p:blipFill>
          <a:blip r:embed="rId2"/>
          <a:stretch>
            <a:fillRect/>
          </a:stretch>
        </p:blipFill>
        <p:spPr>
          <a:xfrm>
            <a:off x="6226914" y="1600200"/>
            <a:ext cx="4840961" cy="3797423"/>
          </a:xfrm>
          <a:prstGeom prst="rect">
            <a:avLst/>
          </a:prstGeom>
        </p:spPr>
      </p:pic>
      <p:sp>
        <p:nvSpPr>
          <p:cNvPr id="6" name="TextBox 5">
            <a:extLst>
              <a:ext uri="{FF2B5EF4-FFF2-40B4-BE49-F238E27FC236}">
                <a16:creationId xmlns:a16="http://schemas.microsoft.com/office/drawing/2014/main" id="{1A48B9C5-719B-4E06-A486-93C87B2F8C7E}"/>
              </a:ext>
            </a:extLst>
          </p:cNvPr>
          <p:cNvSpPr txBox="1"/>
          <p:nvPr/>
        </p:nvSpPr>
        <p:spPr>
          <a:xfrm>
            <a:off x="6394884" y="6011658"/>
            <a:ext cx="6094520" cy="400110"/>
          </a:xfrm>
          <a:prstGeom prst="rect">
            <a:avLst/>
          </a:prstGeom>
          <a:noFill/>
        </p:spPr>
        <p:txBody>
          <a:bodyPr wrap="square">
            <a:spAutoFit/>
          </a:bodyPr>
          <a:lstStyle/>
          <a:p>
            <a:r>
              <a:rPr lang="en-US" sz="2000" b="1" dirty="0"/>
              <a:t>Figure 4.14</a:t>
            </a:r>
            <a:r>
              <a:rPr lang="en-US" sz="2000" dirty="0"/>
              <a:t> </a:t>
            </a:r>
            <a:r>
              <a:rPr lang="en-US" sz="2000" i="0" u="none" strike="noStrike" baseline="0" dirty="0">
                <a:solidFill>
                  <a:srgbClr val="000000"/>
                </a:solidFill>
                <a:latin typeface="Tahoma" panose="020B0604030504040204" pitchFamily="34" charset="0"/>
              </a:rPr>
              <a:t>Communication at Data-Link Layer</a:t>
            </a:r>
            <a:endParaRPr lang="en-US" sz="2000" dirty="0"/>
          </a:p>
        </p:txBody>
      </p:sp>
    </p:spTree>
    <p:extLst>
      <p:ext uri="{BB962C8B-B14F-4D97-AF65-F5344CB8AC3E}">
        <p14:creationId xmlns:p14="http://schemas.microsoft.com/office/powerpoint/2010/main" val="119629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Nodes and Links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894533" cy="4572000"/>
          </a:xfrm>
        </p:spPr>
        <p:txBody>
          <a:bodyPr/>
          <a:lstStyle/>
          <a:p>
            <a:pPr algn="just"/>
            <a:r>
              <a:rPr lang="en-US" sz="1800" b="0" i="0" u="none" strike="noStrike" baseline="0" dirty="0">
                <a:solidFill>
                  <a:srgbClr val="000000"/>
                </a:solidFill>
                <a:latin typeface="Times New Roman" panose="02020603050405020304" pitchFamily="18" charset="0"/>
              </a:rPr>
              <a:t>Communication at the data-link layer is </a:t>
            </a:r>
            <a:r>
              <a:rPr lang="en-US" sz="1800" b="1" i="1" u="none" strike="noStrike" baseline="0" dirty="0">
                <a:solidFill>
                  <a:srgbClr val="000000"/>
                </a:solidFill>
                <a:latin typeface="Times New Roman" panose="02020603050405020304" pitchFamily="18" charset="0"/>
              </a:rPr>
              <a:t>node-to-node </a:t>
            </a:r>
            <a:r>
              <a:rPr lang="en-US" sz="1800" b="0" i="0" u="none" strike="noStrike" baseline="0" dirty="0">
                <a:solidFill>
                  <a:srgbClr val="000000"/>
                </a:solidFill>
                <a:latin typeface="Times New Roman" panose="02020603050405020304" pitchFamily="18" charset="0"/>
              </a:rPr>
              <a:t>.Data unit from one point in the Internet needs to pass through many networks (LANs and WANs) to reach another point. Theses LANs and WANs are connected by routers. </a:t>
            </a:r>
          </a:p>
          <a:p>
            <a:pPr algn="just"/>
            <a:r>
              <a:rPr lang="en-US" sz="1800" b="0" i="0" u="none" strike="noStrike" baseline="0" dirty="0">
                <a:solidFill>
                  <a:srgbClr val="000000"/>
                </a:solidFill>
                <a:latin typeface="Times New Roman" panose="02020603050405020304" pitchFamily="18" charset="0"/>
              </a:rPr>
              <a:t>It is customary to </a:t>
            </a:r>
            <a:r>
              <a:rPr lang="en-US" sz="1800" b="1" i="0" u="none" strike="noStrike" baseline="0" dirty="0">
                <a:solidFill>
                  <a:srgbClr val="00B0F0"/>
                </a:solidFill>
                <a:latin typeface="Times New Roman" panose="02020603050405020304" pitchFamily="18" charset="0"/>
              </a:rPr>
              <a:t>refer to the two end hosts and the routers as </a:t>
            </a:r>
            <a:r>
              <a:rPr lang="en-US" sz="1800" b="1" i="1" u="none" strike="noStrike" baseline="0" dirty="0">
                <a:solidFill>
                  <a:srgbClr val="00B0F0"/>
                </a:solidFill>
                <a:latin typeface="Times New Roman" panose="02020603050405020304" pitchFamily="18" charset="0"/>
              </a:rPr>
              <a:t>nodes </a:t>
            </a:r>
            <a:r>
              <a:rPr lang="en-US" sz="1800" b="0" i="0" u="none" strike="noStrike" baseline="0" dirty="0">
                <a:solidFill>
                  <a:srgbClr val="00B0F0"/>
                </a:solidFill>
                <a:latin typeface="Times New Roman" panose="02020603050405020304" pitchFamily="18" charset="0"/>
              </a:rPr>
              <a:t>and </a:t>
            </a:r>
            <a:r>
              <a:rPr lang="en-US" sz="1800" b="1" i="0" u="none" strike="noStrike" baseline="0" dirty="0">
                <a:solidFill>
                  <a:srgbClr val="00B0F0"/>
                </a:solidFill>
                <a:latin typeface="Times New Roman" panose="02020603050405020304" pitchFamily="18" charset="0"/>
              </a:rPr>
              <a:t>the networks in between as </a:t>
            </a:r>
            <a:r>
              <a:rPr lang="en-US" sz="1800" b="1" i="1" u="none" strike="noStrike" baseline="0" dirty="0">
                <a:solidFill>
                  <a:srgbClr val="00B0F0"/>
                </a:solidFill>
                <a:latin typeface="Times New Roman" panose="02020603050405020304" pitchFamily="18" charset="0"/>
              </a:rPr>
              <a:t>links </a:t>
            </a:r>
            <a:r>
              <a:rPr lang="en-US" sz="1800" b="0" i="0" u="none" strike="noStrike" baseline="0" dirty="0">
                <a:solidFill>
                  <a:srgbClr val="00B0F0"/>
                </a:solidFill>
                <a:latin typeface="Times New Roman" panose="02020603050405020304" pitchFamily="18" charset="0"/>
              </a:rPr>
              <a:t>. </a:t>
            </a:r>
            <a:endParaRPr lang="en-US" dirty="0">
              <a:solidFill>
                <a:srgbClr val="00B0F0"/>
              </a:solidFill>
            </a:endParaRPr>
          </a:p>
        </p:txBody>
      </p:sp>
      <p:pic>
        <p:nvPicPr>
          <p:cNvPr id="5" name="Picture 4">
            <a:extLst>
              <a:ext uri="{FF2B5EF4-FFF2-40B4-BE49-F238E27FC236}">
                <a16:creationId xmlns:a16="http://schemas.microsoft.com/office/drawing/2014/main" id="{55F50A0C-9D55-4005-9086-240A32D805A6}"/>
              </a:ext>
            </a:extLst>
          </p:cNvPr>
          <p:cNvPicPr>
            <a:picLocks noChangeAspect="1"/>
          </p:cNvPicPr>
          <p:nvPr/>
        </p:nvPicPr>
        <p:blipFill>
          <a:blip r:embed="rId2"/>
          <a:stretch>
            <a:fillRect/>
          </a:stretch>
        </p:blipFill>
        <p:spPr>
          <a:xfrm>
            <a:off x="2879658" y="3340316"/>
            <a:ext cx="6219954" cy="2521747"/>
          </a:xfrm>
          <a:prstGeom prst="rect">
            <a:avLst/>
          </a:prstGeom>
        </p:spPr>
      </p:pic>
    </p:spTree>
    <p:extLst>
      <p:ext uri="{BB962C8B-B14F-4D97-AF65-F5344CB8AC3E}">
        <p14:creationId xmlns:p14="http://schemas.microsoft.com/office/powerpoint/2010/main" val="412341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err="1"/>
              <a:t>Wred</a:t>
            </a:r>
            <a:r>
              <a:rPr lang="en-US" dirty="0"/>
              <a:t> </a:t>
            </a:r>
            <a:r>
              <a:rPr lang="en-US" dirty="0" err="1"/>
              <a:t>LANs：Ethernet</a:t>
            </a:r>
            <a:endParaRPr lang="en-US" dirty="0"/>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711171"/>
          </a:xfrm>
        </p:spPr>
        <p:txBody>
          <a:bodyPr/>
          <a:lstStyle/>
          <a:p>
            <a:r>
              <a:rPr lang="en-US" sz="1800" b="1" i="0" u="none" strike="noStrike" baseline="0" dirty="0">
                <a:solidFill>
                  <a:srgbClr val="000000"/>
                </a:solidFill>
                <a:latin typeface="Times New Roman" panose="02020603050405020304" pitchFamily="18" charset="0"/>
              </a:rPr>
              <a:t>Ethernet LAN </a:t>
            </a:r>
            <a:r>
              <a:rPr lang="en-US" sz="1800" b="0" i="0" u="none" strike="noStrike" baseline="0" dirty="0">
                <a:solidFill>
                  <a:srgbClr val="000000"/>
                </a:solidFill>
                <a:latin typeface="Times New Roman" panose="02020603050405020304" pitchFamily="18" charset="0"/>
              </a:rPr>
              <a:t>was developed in 1970s by Robert Metcalfe and David Boggs. Standard Ethernet (10 Mbps), Fast Ethernet (100 Mbps), Gigabit Ethernet (1 Gbps), and 10 Gigabit Ethernet (10 Gbps). </a:t>
            </a:r>
          </a:p>
          <a:p>
            <a:r>
              <a:rPr lang="en-US" sz="1800" b="1" i="0" u="none" strike="noStrike" baseline="0" dirty="0">
                <a:solidFill>
                  <a:srgbClr val="000000"/>
                </a:solidFill>
                <a:latin typeface="Times New Roman" panose="02020603050405020304" pitchFamily="18" charset="0"/>
              </a:rPr>
              <a:t>A frame </a:t>
            </a:r>
            <a:r>
              <a:rPr lang="en-US" sz="1800" b="0" i="0" u="none" strike="noStrike" baseline="0" dirty="0">
                <a:solidFill>
                  <a:srgbClr val="000000"/>
                </a:solidFill>
                <a:latin typeface="Times New Roman" panose="02020603050405020304" pitchFamily="18" charset="0"/>
              </a:rPr>
              <a:t>carries some information such as the source address (48 bits), the destination address (48 bits), the type of data, the actual data, and some other control bits as a guard to help checking the integrity of data during transition. </a:t>
            </a:r>
            <a:endParaRPr lang="en-US" dirty="0"/>
          </a:p>
        </p:txBody>
      </p:sp>
      <p:pic>
        <p:nvPicPr>
          <p:cNvPr id="5" name="Picture 4">
            <a:extLst>
              <a:ext uri="{FF2B5EF4-FFF2-40B4-BE49-F238E27FC236}">
                <a16:creationId xmlns:a16="http://schemas.microsoft.com/office/drawing/2014/main" id="{043FD902-153D-45BA-9CB6-B9F61C299DE1}"/>
              </a:ext>
            </a:extLst>
          </p:cNvPr>
          <p:cNvPicPr>
            <a:picLocks noChangeAspect="1"/>
          </p:cNvPicPr>
          <p:nvPr/>
        </p:nvPicPr>
        <p:blipFill>
          <a:blip r:embed="rId2"/>
          <a:stretch>
            <a:fillRect/>
          </a:stretch>
        </p:blipFill>
        <p:spPr>
          <a:xfrm>
            <a:off x="2118304" y="3157992"/>
            <a:ext cx="7035489" cy="2099808"/>
          </a:xfrm>
          <a:prstGeom prst="rect">
            <a:avLst/>
          </a:prstGeom>
        </p:spPr>
      </p:pic>
      <p:sp>
        <p:nvSpPr>
          <p:cNvPr id="7" name="TextBox 6">
            <a:extLst>
              <a:ext uri="{FF2B5EF4-FFF2-40B4-BE49-F238E27FC236}">
                <a16:creationId xmlns:a16="http://schemas.microsoft.com/office/drawing/2014/main" id="{CCF37D87-28FB-4835-BEE8-D52C96A0AB80}"/>
              </a:ext>
            </a:extLst>
          </p:cNvPr>
          <p:cNvSpPr txBox="1"/>
          <p:nvPr/>
        </p:nvSpPr>
        <p:spPr>
          <a:xfrm>
            <a:off x="3059273" y="5640569"/>
            <a:ext cx="6094520" cy="400110"/>
          </a:xfrm>
          <a:prstGeom prst="rect">
            <a:avLst/>
          </a:prstGeom>
          <a:noFill/>
        </p:spPr>
        <p:txBody>
          <a:bodyPr wrap="square">
            <a:spAutoFit/>
          </a:bodyPr>
          <a:lstStyle/>
          <a:p>
            <a:r>
              <a:rPr lang="en-US" sz="2000" b="1" dirty="0"/>
              <a:t>Figure 4.15</a:t>
            </a:r>
            <a:r>
              <a:rPr lang="en-US" sz="2000" dirty="0"/>
              <a:t> </a:t>
            </a:r>
            <a:r>
              <a:rPr lang="en-US" sz="2000" b="0" i="0" u="none" strike="noStrike" baseline="0" dirty="0">
                <a:solidFill>
                  <a:srgbClr val="000000"/>
                </a:solidFill>
                <a:latin typeface="Times New Roman" panose="02020603050405020304" pitchFamily="18" charset="0"/>
              </a:rPr>
              <a:t>Ethernet LAN and the Frame Format </a:t>
            </a:r>
            <a:endParaRPr lang="en-US" sz="2000" dirty="0"/>
          </a:p>
        </p:txBody>
      </p:sp>
    </p:spTree>
    <p:extLst>
      <p:ext uri="{BB962C8B-B14F-4D97-AF65-F5344CB8AC3E}">
        <p14:creationId xmlns:p14="http://schemas.microsoft.com/office/powerpoint/2010/main" val="339447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9A30-1919-462B-B925-BB77134BEE4C}"/>
              </a:ext>
            </a:extLst>
          </p:cNvPr>
          <p:cNvSpPr>
            <a:spLocks noGrp="1"/>
          </p:cNvSpPr>
          <p:nvPr>
            <p:ph type="title"/>
          </p:nvPr>
        </p:nvSpPr>
        <p:spPr/>
        <p:txBody>
          <a:bodyPr/>
          <a:lstStyle/>
          <a:p>
            <a:r>
              <a:rPr lang="en-US" dirty="0"/>
              <a:t>Wireless Ethernet</a:t>
            </a:r>
          </a:p>
        </p:txBody>
      </p:sp>
      <p:sp>
        <p:nvSpPr>
          <p:cNvPr id="3" name="Content Placeholder 2">
            <a:extLst>
              <a:ext uri="{FF2B5EF4-FFF2-40B4-BE49-F238E27FC236}">
                <a16:creationId xmlns:a16="http://schemas.microsoft.com/office/drawing/2014/main" id="{15DD5AF4-2A01-405C-AA7F-968C27564FC8}"/>
              </a:ext>
            </a:extLst>
          </p:cNvPr>
          <p:cNvSpPr>
            <a:spLocks noGrp="1"/>
          </p:cNvSpPr>
          <p:nvPr>
            <p:ph idx="1"/>
          </p:nvPr>
        </p:nvSpPr>
        <p:spPr>
          <a:xfrm>
            <a:off x="1104900" y="1600200"/>
            <a:ext cx="9982200" cy="1096962"/>
          </a:xfrm>
        </p:spPr>
        <p:txBody>
          <a:bodyPr/>
          <a:lstStyle/>
          <a:p>
            <a:r>
              <a:rPr lang="en-US" sz="1800" b="1" i="0" u="none" strike="noStrike" baseline="0" dirty="0">
                <a:solidFill>
                  <a:srgbClr val="000000"/>
                </a:solidFill>
                <a:latin typeface="Times New Roman" panose="02020603050405020304" pitchFamily="18" charset="0"/>
              </a:rPr>
              <a:t>Wireless Ethernet or </a:t>
            </a:r>
            <a:r>
              <a:rPr lang="en-US" sz="1800" b="1" i="1" u="none" strike="noStrike" baseline="0" dirty="0" err="1">
                <a:solidFill>
                  <a:srgbClr val="000000"/>
                </a:solidFill>
                <a:latin typeface="Times New Roman" panose="02020603050405020304" pitchFamily="18" charset="0"/>
              </a:rPr>
              <a:t>WiFi</a:t>
            </a:r>
            <a:r>
              <a:rPr lang="en-US" sz="1800" b="1" i="1"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is a wireless LAN</a:t>
            </a:r>
            <a:r>
              <a:rPr lang="en-US" sz="1800" b="0" i="0" u="none" strike="noStrike" baseline="0" dirty="0">
                <a:solidFill>
                  <a:srgbClr val="000000"/>
                </a:solidFill>
                <a:latin typeface="Times New Roman" panose="02020603050405020304" pitchFamily="18" charset="0"/>
              </a:rPr>
              <a:t>. Two kinds of services: the </a:t>
            </a:r>
            <a:r>
              <a:rPr lang="en-US" sz="1800" b="1" i="0" u="none" strike="noStrike" baseline="0" dirty="0">
                <a:solidFill>
                  <a:srgbClr val="000000"/>
                </a:solidFill>
                <a:latin typeface="Times New Roman" panose="02020603050405020304" pitchFamily="18" charset="0"/>
              </a:rPr>
              <a:t>basic service set (BSS) </a:t>
            </a:r>
            <a:r>
              <a:rPr lang="en-US" sz="1800" b="0" i="0" u="none" strike="noStrike" baseline="0" dirty="0">
                <a:solidFill>
                  <a:srgbClr val="000000"/>
                </a:solidFill>
                <a:latin typeface="Times New Roman" panose="02020603050405020304" pitchFamily="18" charset="0"/>
              </a:rPr>
              <a:t>and the </a:t>
            </a:r>
            <a:r>
              <a:rPr lang="en-US" sz="1800" b="1" i="0" u="none" strike="noStrike" baseline="0" dirty="0">
                <a:solidFill>
                  <a:srgbClr val="000000"/>
                </a:solidFill>
                <a:latin typeface="Times New Roman" panose="02020603050405020304" pitchFamily="18" charset="0"/>
              </a:rPr>
              <a:t>extended service set (ESS). </a:t>
            </a:r>
            <a:r>
              <a:rPr lang="en-US" sz="1800" b="0" i="0" u="none" strike="noStrike" baseline="0" dirty="0">
                <a:solidFill>
                  <a:srgbClr val="000000"/>
                </a:solidFill>
                <a:latin typeface="Times New Roman" panose="02020603050405020304" pitchFamily="18" charset="0"/>
              </a:rPr>
              <a:t>The second service uses an extra device (access point or AP) that serves as a switch for connection to other LANs or WANs. </a:t>
            </a:r>
            <a:endParaRPr lang="en-US" dirty="0"/>
          </a:p>
        </p:txBody>
      </p:sp>
      <p:pic>
        <p:nvPicPr>
          <p:cNvPr id="5" name="Picture 4">
            <a:extLst>
              <a:ext uri="{FF2B5EF4-FFF2-40B4-BE49-F238E27FC236}">
                <a16:creationId xmlns:a16="http://schemas.microsoft.com/office/drawing/2014/main" id="{11271B64-5458-4D1E-8930-A011EADE574C}"/>
              </a:ext>
            </a:extLst>
          </p:cNvPr>
          <p:cNvPicPr>
            <a:picLocks noChangeAspect="1"/>
          </p:cNvPicPr>
          <p:nvPr/>
        </p:nvPicPr>
        <p:blipFill>
          <a:blip r:embed="rId2"/>
          <a:stretch>
            <a:fillRect/>
          </a:stretch>
        </p:blipFill>
        <p:spPr>
          <a:xfrm>
            <a:off x="1917438" y="2590630"/>
            <a:ext cx="7941057" cy="3280299"/>
          </a:xfrm>
          <a:prstGeom prst="rect">
            <a:avLst/>
          </a:prstGeom>
        </p:spPr>
      </p:pic>
      <p:sp>
        <p:nvSpPr>
          <p:cNvPr id="6" name="TextBox 5">
            <a:extLst>
              <a:ext uri="{FF2B5EF4-FFF2-40B4-BE49-F238E27FC236}">
                <a16:creationId xmlns:a16="http://schemas.microsoft.com/office/drawing/2014/main" id="{D9F8B82F-237D-41FE-8F71-868C66AC239A}"/>
              </a:ext>
            </a:extLst>
          </p:cNvPr>
          <p:cNvSpPr txBox="1"/>
          <p:nvPr/>
        </p:nvSpPr>
        <p:spPr>
          <a:xfrm>
            <a:off x="3047981" y="6137719"/>
            <a:ext cx="8155638" cy="400110"/>
          </a:xfrm>
          <a:prstGeom prst="rect">
            <a:avLst/>
          </a:prstGeom>
          <a:noFill/>
        </p:spPr>
        <p:txBody>
          <a:bodyPr wrap="square">
            <a:spAutoFit/>
          </a:bodyPr>
          <a:lstStyle/>
          <a:p>
            <a:r>
              <a:rPr lang="en-US" sz="2000" b="1" dirty="0"/>
              <a:t>Figure 4.16</a:t>
            </a:r>
            <a:r>
              <a:rPr lang="en-US" sz="2000" dirty="0"/>
              <a:t> </a:t>
            </a:r>
            <a:r>
              <a:rPr lang="en-US" sz="2000" b="0" i="0" u="none" strike="noStrike" baseline="0" dirty="0">
                <a:solidFill>
                  <a:srgbClr val="000000"/>
                </a:solidFill>
                <a:latin typeface="Times New Roman" panose="02020603050405020304" pitchFamily="18" charset="0"/>
              </a:rPr>
              <a:t>the basic service set (BSS) and the extended service set (ESS). </a:t>
            </a:r>
            <a:endParaRPr lang="en-US" sz="2000" dirty="0"/>
          </a:p>
        </p:txBody>
      </p:sp>
    </p:spTree>
    <p:extLst>
      <p:ext uri="{BB962C8B-B14F-4D97-AF65-F5344CB8AC3E}">
        <p14:creationId xmlns:p14="http://schemas.microsoft.com/office/powerpoint/2010/main" val="120881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AD78-523E-4B06-B2D0-374F53F977CF}"/>
              </a:ext>
            </a:extLst>
          </p:cNvPr>
          <p:cNvSpPr>
            <a:spLocks noGrp="1"/>
          </p:cNvSpPr>
          <p:nvPr>
            <p:ph type="title"/>
          </p:nvPr>
        </p:nvSpPr>
        <p:spPr/>
        <p:txBody>
          <a:bodyPr/>
          <a:lstStyle/>
          <a:p>
            <a:r>
              <a:rPr lang="en-US" dirty="0"/>
              <a:t>Cable Service</a:t>
            </a:r>
          </a:p>
        </p:txBody>
      </p:sp>
      <p:sp>
        <p:nvSpPr>
          <p:cNvPr id="3" name="Content Placeholder 2">
            <a:extLst>
              <a:ext uri="{FF2B5EF4-FFF2-40B4-BE49-F238E27FC236}">
                <a16:creationId xmlns:a16="http://schemas.microsoft.com/office/drawing/2014/main" id="{101DB17D-EA16-45D9-BD8F-27BC945ED5CF}"/>
              </a:ext>
            </a:extLst>
          </p:cNvPr>
          <p:cNvSpPr>
            <a:spLocks noGrp="1"/>
          </p:cNvSpPr>
          <p:nvPr>
            <p:ph idx="1"/>
          </p:nvPr>
        </p:nvSpPr>
        <p:spPr>
          <a:xfrm>
            <a:off x="1104900" y="1600200"/>
            <a:ext cx="9982200" cy="1222899"/>
          </a:xfrm>
        </p:spPr>
        <p:txBody>
          <a:bodyPr/>
          <a:lstStyle/>
          <a:p>
            <a:r>
              <a:rPr lang="en-US" sz="1800" b="1" i="0" u="none" strike="noStrike" baseline="0" dirty="0">
                <a:solidFill>
                  <a:srgbClr val="000000"/>
                </a:solidFill>
                <a:latin typeface="Times New Roman" panose="02020603050405020304" pitchFamily="18" charset="0"/>
              </a:rPr>
              <a:t>Cable networks </a:t>
            </a:r>
            <a:r>
              <a:rPr lang="en-US" sz="1800" b="0" i="0" u="none" strike="noStrike" baseline="0" dirty="0">
                <a:solidFill>
                  <a:srgbClr val="000000"/>
                </a:solidFill>
                <a:latin typeface="Times New Roman" panose="02020603050405020304" pitchFamily="18" charset="0"/>
              </a:rPr>
              <a:t>were originally created to provide access to TV programs. Cable TV network can also support DSL technology that provides high-data-rate connections for residential subscribers over the local loop. </a:t>
            </a:r>
            <a:endParaRPr lang="en-US" dirty="0"/>
          </a:p>
        </p:txBody>
      </p:sp>
      <p:pic>
        <p:nvPicPr>
          <p:cNvPr id="5" name="Picture 4">
            <a:extLst>
              <a:ext uri="{FF2B5EF4-FFF2-40B4-BE49-F238E27FC236}">
                <a16:creationId xmlns:a16="http://schemas.microsoft.com/office/drawing/2014/main" id="{164121DA-3D9E-426E-BD76-41937B495610}"/>
              </a:ext>
            </a:extLst>
          </p:cNvPr>
          <p:cNvPicPr>
            <a:picLocks noChangeAspect="1"/>
          </p:cNvPicPr>
          <p:nvPr/>
        </p:nvPicPr>
        <p:blipFill>
          <a:blip r:embed="rId2"/>
          <a:stretch>
            <a:fillRect/>
          </a:stretch>
        </p:blipFill>
        <p:spPr>
          <a:xfrm>
            <a:off x="2492611" y="2823099"/>
            <a:ext cx="7205260" cy="2434701"/>
          </a:xfrm>
          <a:prstGeom prst="rect">
            <a:avLst/>
          </a:prstGeom>
        </p:spPr>
      </p:pic>
      <p:sp>
        <p:nvSpPr>
          <p:cNvPr id="6" name="TextBox 5">
            <a:extLst>
              <a:ext uri="{FF2B5EF4-FFF2-40B4-BE49-F238E27FC236}">
                <a16:creationId xmlns:a16="http://schemas.microsoft.com/office/drawing/2014/main" id="{A704E509-4B79-435B-B2C9-C74ECE956C26}"/>
              </a:ext>
            </a:extLst>
          </p:cNvPr>
          <p:cNvSpPr txBox="1"/>
          <p:nvPr/>
        </p:nvSpPr>
        <p:spPr>
          <a:xfrm>
            <a:off x="2808283" y="5640569"/>
            <a:ext cx="8155638" cy="400110"/>
          </a:xfrm>
          <a:prstGeom prst="rect">
            <a:avLst/>
          </a:prstGeom>
          <a:noFill/>
        </p:spPr>
        <p:txBody>
          <a:bodyPr wrap="square">
            <a:spAutoFit/>
          </a:bodyPr>
          <a:lstStyle/>
          <a:p>
            <a:r>
              <a:rPr lang="en-US" sz="2000" b="1" dirty="0"/>
              <a:t>Figure 4.17</a:t>
            </a:r>
            <a:r>
              <a:rPr lang="en-US" sz="2000" dirty="0"/>
              <a:t> </a:t>
            </a:r>
            <a:r>
              <a:rPr lang="en-US" sz="2000" b="0" i="0" u="none" strike="noStrike" baseline="0" dirty="0">
                <a:solidFill>
                  <a:srgbClr val="000000"/>
                </a:solidFill>
                <a:latin typeface="Times New Roman" panose="02020603050405020304" pitchFamily="18" charset="0"/>
              </a:rPr>
              <a:t>the </a:t>
            </a:r>
            <a:r>
              <a:rPr lang="en-US" sz="2000" b="0" dirty="0">
                <a:solidFill>
                  <a:srgbClr val="000000"/>
                </a:solidFill>
                <a:latin typeface="Times New Roman" panose="02020603050405020304" pitchFamily="18" charset="0"/>
              </a:rPr>
              <a:t>c</a:t>
            </a:r>
            <a:r>
              <a:rPr lang="en-US" sz="2000" i="0" u="none" strike="noStrike" baseline="0" dirty="0">
                <a:solidFill>
                  <a:srgbClr val="000000"/>
                </a:solidFill>
                <a:latin typeface="Times New Roman" panose="02020603050405020304" pitchFamily="18" charset="0"/>
              </a:rPr>
              <a:t>able networks of cable </a:t>
            </a:r>
            <a:r>
              <a:rPr lang="en-US" sz="2000" b="0" i="0" u="none" strike="noStrike" baseline="0" dirty="0">
                <a:solidFill>
                  <a:srgbClr val="000000"/>
                </a:solidFill>
                <a:latin typeface="Times New Roman" panose="02020603050405020304" pitchFamily="18" charset="0"/>
              </a:rPr>
              <a:t>service </a:t>
            </a:r>
            <a:endParaRPr lang="en-US" sz="2000" dirty="0"/>
          </a:p>
        </p:txBody>
      </p:sp>
    </p:spTree>
    <p:extLst>
      <p:ext uri="{BB962C8B-B14F-4D97-AF65-F5344CB8AC3E}">
        <p14:creationId xmlns:p14="http://schemas.microsoft.com/office/powerpoint/2010/main" val="278836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7587-B213-4249-BB19-8B1014FA0794}"/>
              </a:ext>
            </a:extLst>
          </p:cNvPr>
          <p:cNvSpPr>
            <a:spLocks noGrp="1"/>
          </p:cNvSpPr>
          <p:nvPr>
            <p:ph type="title"/>
          </p:nvPr>
        </p:nvSpPr>
        <p:spPr/>
        <p:txBody>
          <a:bodyPr/>
          <a:lstStyle/>
          <a:p>
            <a:r>
              <a:rPr lang="en-US" dirty="0"/>
              <a:t>Wireless </a:t>
            </a:r>
            <a:r>
              <a:rPr lang="en-US" dirty="0" err="1"/>
              <a:t>WAN:WiMax</a:t>
            </a:r>
            <a:endParaRPr lang="en-US" dirty="0"/>
          </a:p>
        </p:txBody>
      </p:sp>
      <p:sp>
        <p:nvSpPr>
          <p:cNvPr id="3" name="Content Placeholder 2">
            <a:extLst>
              <a:ext uri="{FF2B5EF4-FFF2-40B4-BE49-F238E27FC236}">
                <a16:creationId xmlns:a16="http://schemas.microsoft.com/office/drawing/2014/main" id="{D125E26F-F358-4F65-923A-ED83380F361F}"/>
              </a:ext>
            </a:extLst>
          </p:cNvPr>
          <p:cNvSpPr>
            <a:spLocks noGrp="1"/>
          </p:cNvSpPr>
          <p:nvPr>
            <p:ph idx="1"/>
          </p:nvPr>
        </p:nvSpPr>
        <p:spPr>
          <a:xfrm>
            <a:off x="1104900" y="1600200"/>
            <a:ext cx="9982200" cy="1196266"/>
          </a:xfrm>
        </p:spPr>
        <p:txBody>
          <a:bodyPr/>
          <a:lstStyle/>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worldwide Interoperability Access (</a:t>
            </a:r>
            <a:r>
              <a:rPr lang="en-US" sz="1800" b="1" i="0" u="none" strike="noStrike" baseline="0" dirty="0" err="1">
                <a:solidFill>
                  <a:srgbClr val="000000"/>
                </a:solidFill>
                <a:latin typeface="Times New Roman" panose="02020603050405020304" pitchFamily="18" charset="0"/>
              </a:rPr>
              <a:t>WiMax</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is the wireless version of DSL or Cable connection to the Internet. It provide two types of services (fixed </a:t>
            </a:r>
            <a:r>
              <a:rPr lang="en-US" sz="1800" b="0" i="0" u="none" strike="noStrike" baseline="0" dirty="0" err="1">
                <a:solidFill>
                  <a:srgbClr val="000000"/>
                </a:solidFill>
                <a:latin typeface="Times New Roman" panose="02020603050405020304" pitchFamily="18" charset="0"/>
              </a:rPr>
              <a:t>WiMax</a:t>
            </a:r>
            <a:r>
              <a:rPr lang="en-US" sz="1800" b="0" i="0" u="none" strike="noStrike" baseline="0" dirty="0">
                <a:solidFill>
                  <a:srgbClr val="000000"/>
                </a:solidFill>
                <a:latin typeface="Times New Roman" panose="02020603050405020304" pitchFamily="18" charset="0"/>
              </a:rPr>
              <a:t>) to connect the main station to fixed station or to mobile stations such as cellular phones </a:t>
            </a:r>
            <a:endParaRPr lang="en-US" dirty="0"/>
          </a:p>
        </p:txBody>
      </p:sp>
      <p:pic>
        <p:nvPicPr>
          <p:cNvPr id="5" name="Picture 4">
            <a:extLst>
              <a:ext uri="{FF2B5EF4-FFF2-40B4-BE49-F238E27FC236}">
                <a16:creationId xmlns:a16="http://schemas.microsoft.com/office/drawing/2014/main" id="{03ADD13B-E19B-41D6-835B-5B4139D3773B}"/>
              </a:ext>
            </a:extLst>
          </p:cNvPr>
          <p:cNvPicPr>
            <a:picLocks noChangeAspect="1"/>
          </p:cNvPicPr>
          <p:nvPr/>
        </p:nvPicPr>
        <p:blipFill>
          <a:blip r:embed="rId2"/>
          <a:stretch>
            <a:fillRect/>
          </a:stretch>
        </p:blipFill>
        <p:spPr>
          <a:xfrm>
            <a:off x="2476537" y="2621604"/>
            <a:ext cx="7161322" cy="3033472"/>
          </a:xfrm>
          <a:prstGeom prst="rect">
            <a:avLst/>
          </a:prstGeom>
        </p:spPr>
      </p:pic>
      <p:sp>
        <p:nvSpPr>
          <p:cNvPr id="6" name="TextBox 5">
            <a:extLst>
              <a:ext uri="{FF2B5EF4-FFF2-40B4-BE49-F238E27FC236}">
                <a16:creationId xmlns:a16="http://schemas.microsoft.com/office/drawing/2014/main" id="{1DEC7B80-1476-4B33-A494-45EBE88EDFF4}"/>
              </a:ext>
            </a:extLst>
          </p:cNvPr>
          <p:cNvSpPr txBox="1"/>
          <p:nvPr/>
        </p:nvSpPr>
        <p:spPr>
          <a:xfrm>
            <a:off x="3047981" y="6137719"/>
            <a:ext cx="8155638" cy="400110"/>
          </a:xfrm>
          <a:prstGeom prst="rect">
            <a:avLst/>
          </a:prstGeom>
          <a:noFill/>
        </p:spPr>
        <p:txBody>
          <a:bodyPr wrap="square">
            <a:spAutoFit/>
          </a:bodyPr>
          <a:lstStyle/>
          <a:p>
            <a:r>
              <a:rPr lang="en-US" sz="2000" b="1" dirty="0"/>
              <a:t>Figure 4.17</a:t>
            </a:r>
            <a:r>
              <a:rPr lang="en-US" sz="2000" dirty="0"/>
              <a:t> </a:t>
            </a:r>
            <a:r>
              <a:rPr lang="en-US" sz="2000" b="0" i="0" u="none" strike="noStrike" baseline="0" dirty="0">
                <a:solidFill>
                  <a:srgbClr val="000000"/>
                </a:solidFill>
                <a:latin typeface="Times New Roman" panose="02020603050405020304" pitchFamily="18" charset="0"/>
              </a:rPr>
              <a:t>The worldwide Interoperability Access (</a:t>
            </a:r>
            <a:r>
              <a:rPr lang="en-US" sz="2000" b="0" i="0" u="none" strike="noStrike" baseline="0" dirty="0" err="1">
                <a:solidFill>
                  <a:srgbClr val="000000"/>
                </a:solidFill>
                <a:latin typeface="Times New Roman" panose="02020603050405020304" pitchFamily="18" charset="0"/>
              </a:rPr>
              <a:t>WiMax</a:t>
            </a:r>
            <a:r>
              <a:rPr lang="en-US" sz="2000" b="0" i="0" u="none" strike="noStrike" baseline="0" dirty="0">
                <a:solidFill>
                  <a:srgbClr val="000000"/>
                </a:solidFill>
                <a:latin typeface="Times New Roman" panose="02020603050405020304" pitchFamily="18" charset="0"/>
              </a:rPr>
              <a:t>)</a:t>
            </a:r>
            <a:endParaRPr lang="en-US" sz="2000" dirty="0"/>
          </a:p>
        </p:txBody>
      </p:sp>
    </p:spTree>
    <p:extLst>
      <p:ext uri="{BB962C8B-B14F-4D97-AF65-F5344CB8AC3E}">
        <p14:creationId xmlns:p14="http://schemas.microsoft.com/office/powerpoint/2010/main" val="110368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Describe local and wide area networks (LANs and WANs).</a:t>
            </a:r>
          </a:p>
          <a:p>
            <a:r>
              <a:rPr lang="en-US" sz="1800" i="0" u="none" strike="noStrike" baseline="0" dirty="0">
                <a:solidFill>
                  <a:srgbClr val="000000"/>
                </a:solidFill>
                <a:latin typeface="Times New Roman" panose="02020603050405020304" pitchFamily="18" charset="0"/>
              </a:rPr>
              <a:t>Distinguish an Internet from the Internet.</a:t>
            </a:r>
          </a:p>
          <a:p>
            <a:r>
              <a:rPr lang="en-US" sz="1800" i="0" u="none" strike="noStrike" baseline="0" dirty="0">
                <a:solidFill>
                  <a:srgbClr val="000000"/>
                </a:solidFill>
                <a:latin typeface="Times New Roman" panose="02020603050405020304" pitchFamily="18" charset="0"/>
              </a:rPr>
              <a:t>Describe the TCP/IP protocol suite as the network model in the Internet.</a:t>
            </a:r>
          </a:p>
          <a:p>
            <a:r>
              <a:rPr lang="en-US" sz="1800" i="0" u="none" strike="noStrike" baseline="0" dirty="0">
                <a:solidFill>
                  <a:srgbClr val="000000"/>
                </a:solidFill>
                <a:latin typeface="Times New Roman" panose="02020603050405020304" pitchFamily="18" charset="0"/>
              </a:rPr>
              <a:t>Define the layers in the TCP/IP protocol suite and their relationship.</a:t>
            </a:r>
          </a:p>
          <a:p>
            <a:r>
              <a:rPr lang="en-US" sz="1800" i="0" u="none" strike="noStrike" baseline="0" dirty="0">
                <a:solidFill>
                  <a:srgbClr val="000000"/>
                </a:solidFill>
                <a:latin typeface="Times New Roman" panose="02020603050405020304" pitchFamily="18" charset="0"/>
              </a:rPr>
              <a:t>Describe the applications in the Internet.</a:t>
            </a:r>
          </a:p>
          <a:p>
            <a:r>
              <a:rPr lang="en-US" sz="1800" i="0" u="none" strike="noStrike" baseline="0" dirty="0">
                <a:solidFill>
                  <a:srgbClr val="000000"/>
                </a:solidFill>
                <a:latin typeface="Times New Roman" panose="02020603050405020304" pitchFamily="18" charset="0"/>
              </a:rPr>
              <a:t>Describe the different transmission media used in computer networking.</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E206-9BDA-477F-A066-A949682D6D78}"/>
              </a:ext>
            </a:extLst>
          </p:cNvPr>
          <p:cNvSpPr>
            <a:spLocks noGrp="1"/>
          </p:cNvSpPr>
          <p:nvPr>
            <p:ph type="title"/>
          </p:nvPr>
        </p:nvSpPr>
        <p:spPr/>
        <p:txBody>
          <a:bodyPr/>
          <a:lstStyle/>
          <a:p>
            <a:r>
              <a:rPr lang="en-US" dirty="0"/>
              <a:t>2.5 PHYSICAL LAYER</a:t>
            </a:r>
          </a:p>
        </p:txBody>
      </p:sp>
      <p:sp>
        <p:nvSpPr>
          <p:cNvPr id="3" name="Content Placeholder 2">
            <a:extLst>
              <a:ext uri="{FF2B5EF4-FFF2-40B4-BE49-F238E27FC236}">
                <a16:creationId xmlns:a16="http://schemas.microsoft.com/office/drawing/2014/main" id="{3F53F9B4-2096-4223-95AA-B55FC5F3EE65}"/>
              </a:ext>
            </a:extLst>
          </p:cNvPr>
          <p:cNvSpPr>
            <a:spLocks noGrp="1"/>
          </p:cNvSpPr>
          <p:nvPr>
            <p:ph idx="1"/>
          </p:nvPr>
        </p:nvSpPr>
        <p:spPr>
          <a:xfrm>
            <a:off x="1104900" y="1600200"/>
            <a:ext cx="5082836" cy="4572000"/>
          </a:xfrm>
        </p:spPr>
        <p:txBody>
          <a:bodyPr/>
          <a:lstStyle/>
          <a:p>
            <a:pPr algn="just"/>
            <a:r>
              <a:rPr lang="en-US" sz="1800" b="0" i="0" u="none" strike="noStrike" baseline="0" dirty="0">
                <a:solidFill>
                  <a:srgbClr val="000000"/>
                </a:solidFill>
                <a:latin typeface="Times New Roman" panose="02020603050405020304" pitchFamily="18" charset="0"/>
              </a:rPr>
              <a:t>The role of the physical layer is to transfer the bits received from the data-link layer and convert them to electromagnetic signals for transmission. </a:t>
            </a:r>
          </a:p>
          <a:p>
            <a:pPr algn="just"/>
            <a:r>
              <a:rPr lang="en-US" sz="1800" b="0" i="0" u="none" strike="noStrike" baseline="0" dirty="0">
                <a:solidFill>
                  <a:srgbClr val="000000"/>
                </a:solidFill>
                <a:latin typeface="Times New Roman" panose="02020603050405020304" pitchFamily="18" charset="0"/>
              </a:rPr>
              <a:t>After the bits are converted to signals, the signals are delivered to the transmission media. </a:t>
            </a:r>
            <a:endParaRPr lang="en-US" dirty="0"/>
          </a:p>
        </p:txBody>
      </p:sp>
      <p:pic>
        <p:nvPicPr>
          <p:cNvPr id="5" name="Picture 4">
            <a:extLst>
              <a:ext uri="{FF2B5EF4-FFF2-40B4-BE49-F238E27FC236}">
                <a16:creationId xmlns:a16="http://schemas.microsoft.com/office/drawing/2014/main" id="{7984A069-89B9-4281-9157-81889A224D7E}"/>
              </a:ext>
            </a:extLst>
          </p:cNvPr>
          <p:cNvPicPr>
            <a:picLocks noChangeAspect="1"/>
          </p:cNvPicPr>
          <p:nvPr/>
        </p:nvPicPr>
        <p:blipFill>
          <a:blip r:embed="rId2"/>
          <a:stretch>
            <a:fillRect/>
          </a:stretch>
        </p:blipFill>
        <p:spPr>
          <a:xfrm>
            <a:off x="6591774" y="1600200"/>
            <a:ext cx="4450534" cy="3504460"/>
          </a:xfrm>
          <a:prstGeom prst="rect">
            <a:avLst/>
          </a:prstGeom>
        </p:spPr>
      </p:pic>
      <p:sp>
        <p:nvSpPr>
          <p:cNvPr id="6" name="TextBox 5">
            <a:extLst>
              <a:ext uri="{FF2B5EF4-FFF2-40B4-BE49-F238E27FC236}">
                <a16:creationId xmlns:a16="http://schemas.microsoft.com/office/drawing/2014/main" id="{AB67A6CF-275A-46CF-B214-FCED4D916A65}"/>
              </a:ext>
            </a:extLst>
          </p:cNvPr>
          <p:cNvSpPr txBox="1"/>
          <p:nvPr/>
        </p:nvSpPr>
        <p:spPr>
          <a:xfrm>
            <a:off x="6303127" y="5531698"/>
            <a:ext cx="5888873" cy="400110"/>
          </a:xfrm>
          <a:prstGeom prst="rect">
            <a:avLst/>
          </a:prstGeom>
          <a:noFill/>
        </p:spPr>
        <p:txBody>
          <a:bodyPr wrap="square">
            <a:spAutoFit/>
          </a:bodyPr>
          <a:lstStyle/>
          <a:p>
            <a:r>
              <a:rPr lang="en-US" sz="2000" b="1" dirty="0"/>
              <a:t>Figure 4.19</a:t>
            </a:r>
            <a:r>
              <a:rPr lang="en-US" sz="2000" dirty="0"/>
              <a:t> </a:t>
            </a:r>
            <a:r>
              <a:rPr lang="en-US" sz="2000" i="0" u="none" strike="noStrike" baseline="0" dirty="0">
                <a:solidFill>
                  <a:srgbClr val="000000"/>
                </a:solidFill>
                <a:latin typeface="Tahoma" panose="020B0604030504040204" pitchFamily="34" charset="0"/>
              </a:rPr>
              <a:t>Communication at Physical Layer</a:t>
            </a:r>
            <a:endParaRPr lang="en-US" sz="2000" dirty="0"/>
          </a:p>
        </p:txBody>
      </p:sp>
    </p:spTree>
    <p:extLst>
      <p:ext uri="{BB962C8B-B14F-4D97-AF65-F5344CB8AC3E}">
        <p14:creationId xmlns:p14="http://schemas.microsoft.com/office/powerpoint/2010/main" val="49394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8F5C-64EB-432D-98F9-598CF1B0101F}"/>
              </a:ext>
            </a:extLst>
          </p:cNvPr>
          <p:cNvSpPr>
            <a:spLocks noGrp="1"/>
          </p:cNvSpPr>
          <p:nvPr>
            <p:ph type="title"/>
          </p:nvPr>
        </p:nvSpPr>
        <p:spPr/>
        <p:txBody>
          <a:bodyPr/>
          <a:lstStyle/>
          <a:p>
            <a:r>
              <a:rPr lang="en-US" dirty="0"/>
              <a:t>Analog and Digital Transmission</a:t>
            </a:r>
          </a:p>
        </p:txBody>
      </p:sp>
      <p:sp>
        <p:nvSpPr>
          <p:cNvPr id="3" name="Content Placeholder 2">
            <a:extLst>
              <a:ext uri="{FF2B5EF4-FFF2-40B4-BE49-F238E27FC236}">
                <a16:creationId xmlns:a16="http://schemas.microsoft.com/office/drawing/2014/main" id="{067DF747-9A97-4E36-BEAA-4B6ADAFE0B26}"/>
              </a:ext>
            </a:extLst>
          </p:cNvPr>
          <p:cNvSpPr>
            <a:spLocks noGrp="1"/>
          </p:cNvSpPr>
          <p:nvPr>
            <p:ph idx="1"/>
          </p:nvPr>
        </p:nvSpPr>
        <p:spPr>
          <a:xfrm>
            <a:off x="1104900" y="1600200"/>
            <a:ext cx="4505787" cy="4572000"/>
          </a:xfrm>
        </p:spPr>
        <p:txBody>
          <a:bodyPr/>
          <a:lstStyle/>
          <a:p>
            <a:r>
              <a:rPr lang="en-US" sz="1800" b="1" i="0" u="none" strike="noStrike" baseline="0" dirty="0">
                <a:solidFill>
                  <a:srgbClr val="000000"/>
                </a:solidFill>
                <a:latin typeface="Tahoma" panose="020B0604030504040204" pitchFamily="34" charset="0"/>
              </a:rPr>
              <a:t>Analog Transmission</a:t>
            </a:r>
            <a:endParaRPr lang="en-US" dirty="0"/>
          </a:p>
        </p:txBody>
      </p:sp>
      <p:sp>
        <p:nvSpPr>
          <p:cNvPr id="4" name="Content Placeholder 2">
            <a:extLst>
              <a:ext uri="{FF2B5EF4-FFF2-40B4-BE49-F238E27FC236}">
                <a16:creationId xmlns:a16="http://schemas.microsoft.com/office/drawing/2014/main" id="{4E02C0E9-42F9-44ED-931D-C313E41981BE}"/>
              </a:ext>
            </a:extLst>
          </p:cNvPr>
          <p:cNvSpPr txBox="1">
            <a:spLocks/>
          </p:cNvSpPr>
          <p:nvPr/>
        </p:nvSpPr>
        <p:spPr>
          <a:xfrm>
            <a:off x="6579795" y="1600200"/>
            <a:ext cx="4505787"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dirty="0">
                <a:solidFill>
                  <a:srgbClr val="000000"/>
                </a:solidFill>
                <a:latin typeface="Tahoma" panose="020B0604030504040204" pitchFamily="34" charset="0"/>
              </a:rPr>
              <a:t>Digital Transmission</a:t>
            </a:r>
            <a:endParaRPr lang="en-US" dirty="0"/>
          </a:p>
        </p:txBody>
      </p:sp>
      <p:pic>
        <p:nvPicPr>
          <p:cNvPr id="8" name="Picture 7">
            <a:extLst>
              <a:ext uri="{FF2B5EF4-FFF2-40B4-BE49-F238E27FC236}">
                <a16:creationId xmlns:a16="http://schemas.microsoft.com/office/drawing/2014/main" id="{205B72EB-1923-43A4-8055-C6970E6251B6}"/>
              </a:ext>
            </a:extLst>
          </p:cNvPr>
          <p:cNvPicPr>
            <a:picLocks noChangeAspect="1"/>
          </p:cNvPicPr>
          <p:nvPr/>
        </p:nvPicPr>
        <p:blipFill>
          <a:blip r:embed="rId2"/>
          <a:stretch>
            <a:fillRect/>
          </a:stretch>
        </p:blipFill>
        <p:spPr>
          <a:xfrm>
            <a:off x="6579795" y="2164088"/>
            <a:ext cx="4505786" cy="3126970"/>
          </a:xfrm>
          <a:prstGeom prst="rect">
            <a:avLst/>
          </a:prstGeom>
        </p:spPr>
      </p:pic>
      <p:pic>
        <p:nvPicPr>
          <p:cNvPr id="7" name="Picture 6">
            <a:extLst>
              <a:ext uri="{FF2B5EF4-FFF2-40B4-BE49-F238E27FC236}">
                <a16:creationId xmlns:a16="http://schemas.microsoft.com/office/drawing/2014/main" id="{70284A28-7F97-4A40-BE48-D0CB86646312}"/>
              </a:ext>
            </a:extLst>
          </p:cNvPr>
          <p:cNvPicPr>
            <a:picLocks noChangeAspect="1"/>
          </p:cNvPicPr>
          <p:nvPr/>
        </p:nvPicPr>
        <p:blipFill>
          <a:blip r:embed="rId3"/>
          <a:stretch>
            <a:fillRect/>
          </a:stretch>
        </p:blipFill>
        <p:spPr>
          <a:xfrm>
            <a:off x="1104898" y="2164088"/>
            <a:ext cx="5189369" cy="3178978"/>
          </a:xfrm>
          <a:prstGeom prst="rect">
            <a:avLst/>
          </a:prstGeom>
        </p:spPr>
      </p:pic>
      <p:sp>
        <p:nvSpPr>
          <p:cNvPr id="9" name="TextBox 8">
            <a:extLst>
              <a:ext uri="{FF2B5EF4-FFF2-40B4-BE49-F238E27FC236}">
                <a16:creationId xmlns:a16="http://schemas.microsoft.com/office/drawing/2014/main" id="{D7030E59-9F66-4950-A710-75A7CCF65B31}"/>
              </a:ext>
            </a:extLst>
          </p:cNvPr>
          <p:cNvSpPr txBox="1"/>
          <p:nvPr/>
        </p:nvSpPr>
        <p:spPr>
          <a:xfrm>
            <a:off x="3021348" y="6157694"/>
            <a:ext cx="8155638" cy="400110"/>
          </a:xfrm>
          <a:prstGeom prst="rect">
            <a:avLst/>
          </a:prstGeom>
          <a:noFill/>
        </p:spPr>
        <p:txBody>
          <a:bodyPr wrap="square">
            <a:spAutoFit/>
          </a:bodyPr>
          <a:lstStyle/>
          <a:p>
            <a:r>
              <a:rPr lang="en-US" sz="2000" b="1" dirty="0"/>
              <a:t>Figure 4.19</a:t>
            </a:r>
            <a:r>
              <a:rPr lang="en-US" sz="2000" dirty="0"/>
              <a:t> </a:t>
            </a:r>
            <a:r>
              <a:rPr lang="en-US" sz="2000" b="0" i="0" u="none" strike="noStrike" baseline="0" dirty="0">
                <a:solidFill>
                  <a:srgbClr val="000000"/>
                </a:solidFill>
                <a:latin typeface="Times New Roman" panose="02020603050405020304" pitchFamily="18" charset="0"/>
              </a:rPr>
              <a:t>Analog and Digital Transmission</a:t>
            </a:r>
            <a:endParaRPr lang="en-US" sz="2000" dirty="0"/>
          </a:p>
        </p:txBody>
      </p:sp>
    </p:spTree>
    <p:extLst>
      <p:ext uri="{BB962C8B-B14F-4D97-AF65-F5344CB8AC3E}">
        <p14:creationId xmlns:p14="http://schemas.microsoft.com/office/powerpoint/2010/main" val="132658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A471-C1C0-4E15-966F-D5C40C25FDA0}"/>
              </a:ext>
            </a:extLst>
          </p:cNvPr>
          <p:cNvSpPr>
            <a:spLocks noGrp="1"/>
          </p:cNvSpPr>
          <p:nvPr>
            <p:ph type="title"/>
          </p:nvPr>
        </p:nvSpPr>
        <p:spPr/>
        <p:txBody>
          <a:bodyPr/>
          <a:lstStyle/>
          <a:p>
            <a:r>
              <a:rPr lang="en-US" dirty="0"/>
              <a:t>Summary of TCP/IP Protocol Layers</a:t>
            </a:r>
          </a:p>
        </p:txBody>
      </p:sp>
      <p:pic>
        <p:nvPicPr>
          <p:cNvPr id="5" name="Content Placeholder 4">
            <a:extLst>
              <a:ext uri="{FF2B5EF4-FFF2-40B4-BE49-F238E27FC236}">
                <a16:creationId xmlns:a16="http://schemas.microsoft.com/office/drawing/2014/main" id="{FAA05D5B-8729-4E2C-B186-2A56FEDA85C8}"/>
              </a:ext>
            </a:extLst>
          </p:cNvPr>
          <p:cNvPicPr>
            <a:picLocks noGrp="1" noChangeAspect="1"/>
          </p:cNvPicPr>
          <p:nvPr>
            <p:ph idx="1"/>
          </p:nvPr>
        </p:nvPicPr>
        <p:blipFill>
          <a:blip r:embed="rId2"/>
          <a:stretch>
            <a:fillRect/>
          </a:stretch>
        </p:blipFill>
        <p:spPr>
          <a:xfrm>
            <a:off x="2814221" y="2025338"/>
            <a:ext cx="5457308" cy="3566949"/>
          </a:xfrm>
        </p:spPr>
      </p:pic>
      <p:sp>
        <p:nvSpPr>
          <p:cNvPr id="4" name="TextBox 3">
            <a:extLst>
              <a:ext uri="{FF2B5EF4-FFF2-40B4-BE49-F238E27FC236}">
                <a16:creationId xmlns:a16="http://schemas.microsoft.com/office/drawing/2014/main" id="{6C278FD4-10A3-4743-A78C-66DE377F9C52}"/>
              </a:ext>
            </a:extLst>
          </p:cNvPr>
          <p:cNvSpPr txBox="1"/>
          <p:nvPr/>
        </p:nvSpPr>
        <p:spPr>
          <a:xfrm>
            <a:off x="3846972" y="6044353"/>
            <a:ext cx="8155638" cy="400110"/>
          </a:xfrm>
          <a:prstGeom prst="rect">
            <a:avLst/>
          </a:prstGeom>
          <a:noFill/>
        </p:spPr>
        <p:txBody>
          <a:bodyPr wrap="square">
            <a:spAutoFit/>
          </a:bodyPr>
          <a:lstStyle/>
          <a:p>
            <a:r>
              <a:rPr lang="en-US" sz="2000" b="1" dirty="0"/>
              <a:t>Figure 4.20</a:t>
            </a:r>
            <a:r>
              <a:rPr lang="en-US" sz="2000" dirty="0"/>
              <a:t> </a:t>
            </a:r>
            <a:r>
              <a:rPr lang="en-US" sz="2000" b="0" i="0" u="none" strike="noStrike" baseline="0" dirty="0">
                <a:solidFill>
                  <a:srgbClr val="000000"/>
                </a:solidFill>
                <a:latin typeface="Times New Roman" panose="02020603050405020304" pitchFamily="18" charset="0"/>
              </a:rPr>
              <a:t>TCP/IP Protocol Layers</a:t>
            </a:r>
            <a:endParaRPr lang="en-US" sz="2000" dirty="0"/>
          </a:p>
        </p:txBody>
      </p:sp>
    </p:spTree>
    <p:extLst>
      <p:ext uri="{BB962C8B-B14F-4D97-AF65-F5344CB8AC3E}">
        <p14:creationId xmlns:p14="http://schemas.microsoft.com/office/powerpoint/2010/main" val="51326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1-Overview</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91100" cy="4572000"/>
          </a:xfrm>
        </p:spPr>
        <p:txBody>
          <a:bodyPr/>
          <a:lstStyle/>
          <a:p>
            <a:r>
              <a:rPr lang="en-US" sz="1800" b="1" i="0" u="none" strike="noStrike" baseline="0" dirty="0">
                <a:solidFill>
                  <a:srgbClr val="FF0000"/>
                </a:solidFill>
                <a:latin typeface="Times New Roman" panose="02020603050405020304" pitchFamily="18" charset="0"/>
              </a:rPr>
              <a:t>A network is defined as the interconnection of a set of devices capable of communication</a:t>
            </a:r>
            <a:r>
              <a:rPr lang="en-US" sz="1800" b="0" i="0" u="none" strike="noStrike" baseline="0" dirty="0">
                <a:solidFill>
                  <a:srgbClr val="FF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device can be a host (or an end system) such as a large computer, desktop, laptop, workstation, cellular phone, or security system. </a:t>
            </a:r>
          </a:p>
          <a:p>
            <a:pPr algn="just"/>
            <a:r>
              <a:rPr lang="en-US" sz="1800" b="0" i="0" u="none" strike="noStrike" baseline="0" dirty="0">
                <a:solidFill>
                  <a:srgbClr val="000000"/>
                </a:solidFill>
                <a:latin typeface="Times New Roman" panose="02020603050405020304" pitchFamily="18" charset="0"/>
              </a:rPr>
              <a:t>A device cab be also be a connecting device such as a </a:t>
            </a:r>
            <a:r>
              <a:rPr lang="en-US" sz="1800" b="1" i="0" u="none" strike="noStrike" baseline="0" dirty="0">
                <a:solidFill>
                  <a:srgbClr val="FF0000"/>
                </a:solidFill>
                <a:latin typeface="Times New Roman" panose="02020603050405020304" pitchFamily="18" charset="0"/>
              </a:rPr>
              <a:t>router</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which connects the network to other networks, a switch which connects devices together, a modem that changes the form of data, and so on. </a:t>
            </a:r>
          </a:p>
          <a:p>
            <a:r>
              <a:rPr lang="en-US" sz="1800" b="0" i="0" u="none" strike="noStrike" baseline="0" dirty="0">
                <a:solidFill>
                  <a:srgbClr val="000000"/>
                </a:solidFill>
                <a:latin typeface="Times New Roman" panose="02020603050405020304" pitchFamily="18" charset="0"/>
              </a:rPr>
              <a:t>These devices in a network are connected using wired or wireless transmission media such as cable or air. </a:t>
            </a:r>
            <a:r>
              <a:rPr lang="en-US" sz="1800" b="1" i="0" u="none" strike="noStrike" baseline="0" dirty="0">
                <a:solidFill>
                  <a:srgbClr val="FF0000"/>
                </a:solidFill>
                <a:latin typeface="Times New Roman" panose="02020603050405020304" pitchFamily="18" charset="0"/>
              </a:rPr>
              <a:t>Networks</a:t>
            </a:r>
            <a:r>
              <a:rPr lang="en-US" sz="1800" b="1" i="0" u="none" strike="noStrike" baseline="0" dirty="0">
                <a:solidFill>
                  <a:srgbClr val="000000"/>
                </a:solidFill>
                <a:latin typeface="Times New Roman" panose="02020603050405020304" pitchFamily="18" charset="0"/>
              </a:rPr>
              <a:t> </a:t>
            </a:r>
            <a:endParaRPr lang="en-US" dirty="0"/>
          </a:p>
        </p:txBody>
      </p:sp>
      <p:pic>
        <p:nvPicPr>
          <p:cNvPr id="7" name="Picture 6">
            <a:extLst>
              <a:ext uri="{FF2B5EF4-FFF2-40B4-BE49-F238E27FC236}">
                <a16:creationId xmlns:a16="http://schemas.microsoft.com/office/drawing/2014/main" id="{3FEE00BD-4C2F-4F45-AA09-862AB20710BA}"/>
              </a:ext>
            </a:extLst>
          </p:cNvPr>
          <p:cNvPicPr>
            <a:picLocks noChangeAspect="1"/>
          </p:cNvPicPr>
          <p:nvPr/>
        </p:nvPicPr>
        <p:blipFill>
          <a:blip r:embed="rId2"/>
          <a:stretch>
            <a:fillRect/>
          </a:stretch>
        </p:blipFill>
        <p:spPr>
          <a:xfrm>
            <a:off x="6416706" y="1689161"/>
            <a:ext cx="4681015" cy="2933875"/>
          </a:xfrm>
          <a:prstGeom prst="rect">
            <a:avLst/>
          </a:prstGeom>
        </p:spPr>
      </p:pic>
      <p:sp>
        <p:nvSpPr>
          <p:cNvPr id="8" name="TextBox 7">
            <a:extLst>
              <a:ext uri="{FF2B5EF4-FFF2-40B4-BE49-F238E27FC236}">
                <a16:creationId xmlns:a16="http://schemas.microsoft.com/office/drawing/2014/main" id="{8161B853-2036-4499-AAB3-808821BB27D2}"/>
              </a:ext>
            </a:extLst>
          </p:cNvPr>
          <p:cNvSpPr txBox="1"/>
          <p:nvPr/>
        </p:nvSpPr>
        <p:spPr>
          <a:xfrm>
            <a:off x="6715496" y="4859333"/>
            <a:ext cx="4212916" cy="400110"/>
          </a:xfrm>
          <a:prstGeom prst="rect">
            <a:avLst/>
          </a:prstGeom>
          <a:noFill/>
        </p:spPr>
        <p:txBody>
          <a:bodyPr wrap="square">
            <a:spAutoFit/>
          </a:bodyPr>
          <a:lstStyle/>
          <a:p>
            <a:r>
              <a:rPr lang="en-US" sz="2000" b="1" i="0" u="none" strike="noStrike" baseline="0" dirty="0">
                <a:solidFill>
                  <a:srgbClr val="000000"/>
                </a:solidFill>
              </a:rPr>
              <a:t>Figure 4.1 </a:t>
            </a:r>
            <a:r>
              <a:rPr lang="en-US" sz="2000" b="0" i="0" u="none" strike="noStrike" baseline="0" dirty="0">
                <a:solidFill>
                  <a:srgbClr val="000000"/>
                </a:solidFill>
              </a:rPr>
              <a:t>A simple network today</a:t>
            </a:r>
            <a:endParaRPr lang="en-US" sz="2000" dirty="0"/>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 Local Area Network (LAN)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36607" cy="4572000"/>
          </a:xfrm>
        </p:spPr>
        <p:txBody>
          <a:bodyPr/>
          <a:lstStyle/>
          <a:p>
            <a:r>
              <a:rPr lang="en-US" sz="1800" b="1" i="0" u="none" strike="noStrike" baseline="0" dirty="0">
                <a:solidFill>
                  <a:srgbClr val="000000"/>
                </a:solidFill>
                <a:latin typeface="Times New Roman" panose="02020603050405020304" pitchFamily="18" charset="0"/>
              </a:rPr>
              <a:t>A LAN is usually privately owned and connects some hosts in a single office, building, or campus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LAN can be as simple as two PCs and a printer in someone’s home office, or it can extend throughout a company and include audio and video devices. </a:t>
            </a:r>
          </a:p>
          <a:p>
            <a:r>
              <a:rPr lang="en-US" sz="1800" b="0" i="0" u="none" strike="noStrike" baseline="0" dirty="0">
                <a:solidFill>
                  <a:srgbClr val="000000"/>
                </a:solidFill>
                <a:latin typeface="Times New Roman" panose="02020603050405020304" pitchFamily="18" charset="0"/>
              </a:rPr>
              <a:t>Each host in a LAN has an identifier, an address, that uniquely defines the host in the LAN.</a:t>
            </a:r>
          </a:p>
          <a:p>
            <a:r>
              <a:rPr lang="en-US" sz="1800" b="0" i="0" u="none" strike="noStrike" baseline="0" dirty="0">
                <a:solidFill>
                  <a:srgbClr val="000000"/>
                </a:solidFill>
                <a:latin typeface="Times New Roman" panose="02020603050405020304" pitchFamily="18" charset="0"/>
              </a:rPr>
              <a:t> A packet sent by a host to another host carries both the source host’s and the destination host’s addresses. </a:t>
            </a:r>
            <a:endParaRPr lang="en-US" dirty="0"/>
          </a:p>
        </p:txBody>
      </p:sp>
      <p:pic>
        <p:nvPicPr>
          <p:cNvPr id="5" name="Picture 4">
            <a:extLst>
              <a:ext uri="{FF2B5EF4-FFF2-40B4-BE49-F238E27FC236}">
                <a16:creationId xmlns:a16="http://schemas.microsoft.com/office/drawing/2014/main" id="{A7CCB9CA-888D-4DB2-881C-204DBBC907E6}"/>
              </a:ext>
            </a:extLst>
          </p:cNvPr>
          <p:cNvPicPr>
            <a:picLocks noChangeAspect="1"/>
          </p:cNvPicPr>
          <p:nvPr/>
        </p:nvPicPr>
        <p:blipFill>
          <a:blip r:embed="rId2"/>
          <a:stretch>
            <a:fillRect/>
          </a:stretch>
        </p:blipFill>
        <p:spPr>
          <a:xfrm>
            <a:off x="6204438" y="1600200"/>
            <a:ext cx="4867211" cy="2918534"/>
          </a:xfrm>
          <a:prstGeom prst="rect">
            <a:avLst/>
          </a:prstGeom>
        </p:spPr>
      </p:pic>
      <p:sp>
        <p:nvSpPr>
          <p:cNvPr id="6" name="TextBox 5">
            <a:extLst>
              <a:ext uri="{FF2B5EF4-FFF2-40B4-BE49-F238E27FC236}">
                <a16:creationId xmlns:a16="http://schemas.microsoft.com/office/drawing/2014/main" id="{2E9ECB23-EF32-4196-BCC4-5460F905B8FC}"/>
              </a:ext>
            </a:extLst>
          </p:cNvPr>
          <p:cNvSpPr txBox="1"/>
          <p:nvPr/>
        </p:nvSpPr>
        <p:spPr>
          <a:xfrm>
            <a:off x="6786517" y="4945772"/>
            <a:ext cx="3804543" cy="400110"/>
          </a:xfrm>
          <a:prstGeom prst="rect">
            <a:avLst/>
          </a:prstGeom>
          <a:noFill/>
        </p:spPr>
        <p:txBody>
          <a:bodyPr wrap="square">
            <a:spAutoFit/>
          </a:bodyPr>
          <a:lstStyle/>
          <a:p>
            <a:r>
              <a:rPr lang="en-US" sz="2000" b="1" i="0" u="none" strike="noStrike" baseline="0" dirty="0">
                <a:solidFill>
                  <a:srgbClr val="000000"/>
                </a:solidFill>
              </a:rPr>
              <a:t>Figure 4.2 </a:t>
            </a:r>
            <a:r>
              <a:rPr lang="en-US" sz="2000" b="0" i="0" u="none" strike="noStrike" baseline="0" dirty="0">
                <a:solidFill>
                  <a:srgbClr val="000000"/>
                </a:solidFill>
              </a:rPr>
              <a:t>A LAN architecture</a:t>
            </a:r>
            <a:endParaRPr lang="en-US" sz="2000" dirty="0"/>
          </a:p>
        </p:txBody>
      </p:sp>
    </p:spTree>
    <p:extLst>
      <p:ext uri="{BB962C8B-B14F-4D97-AF65-F5344CB8AC3E}">
        <p14:creationId xmlns:p14="http://schemas.microsoft.com/office/powerpoint/2010/main" val="296103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3. Wide Area Network (WAN) </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1" y="1600200"/>
            <a:ext cx="4991100" cy="4436616"/>
          </a:xfrm>
        </p:spPr>
        <p:txBody>
          <a:bodyPr/>
          <a:lstStyle/>
          <a:p>
            <a:r>
              <a:rPr lang="en-US" sz="1800" b="1" i="0" u="none" strike="noStrike" baseline="0" dirty="0">
                <a:solidFill>
                  <a:srgbClr val="000000"/>
                </a:solidFill>
                <a:latin typeface="Times New Roman" panose="02020603050405020304" pitchFamily="18" charset="0"/>
              </a:rPr>
              <a:t>A WAN is also an interconnection of devices capable of communication</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WAN has a wider geographical span, spanning a town, a state, a country, or even the world, however, a LAN is normally limited in size, spanning an office, a building, or a campus. </a:t>
            </a:r>
          </a:p>
          <a:p>
            <a:pPr algn="just"/>
            <a:r>
              <a:rPr lang="en-US" sz="1800" b="0" i="0" u="none" strike="noStrike" baseline="0" dirty="0">
                <a:solidFill>
                  <a:srgbClr val="000000"/>
                </a:solidFill>
                <a:latin typeface="Times New Roman" panose="02020603050405020304" pitchFamily="18" charset="0"/>
              </a:rPr>
              <a:t>A WAN interconnects connecting devices such as switches, routers, or modems, however, a LAN interconnects hosts. </a:t>
            </a:r>
          </a:p>
          <a:p>
            <a:r>
              <a:rPr lang="en-US" sz="1800" b="0" i="0" u="none" strike="noStrike" baseline="0" dirty="0">
                <a:solidFill>
                  <a:srgbClr val="000000"/>
                </a:solidFill>
                <a:latin typeface="Times New Roman" panose="02020603050405020304" pitchFamily="18" charset="0"/>
              </a:rPr>
              <a:t>A WAN is normally created and run by communication companies and leased by an organization that uses it, however, a LAN is normally privately owned by the organization that uses it. </a:t>
            </a:r>
            <a:endParaRPr lang="en-US" dirty="0"/>
          </a:p>
        </p:txBody>
      </p:sp>
      <p:pic>
        <p:nvPicPr>
          <p:cNvPr id="7" name="Picture 6">
            <a:extLst>
              <a:ext uri="{FF2B5EF4-FFF2-40B4-BE49-F238E27FC236}">
                <a16:creationId xmlns:a16="http://schemas.microsoft.com/office/drawing/2014/main" id="{3D707282-ECF4-47BD-B113-C2D59DE6A684}"/>
              </a:ext>
            </a:extLst>
          </p:cNvPr>
          <p:cNvPicPr>
            <a:picLocks noChangeAspect="1"/>
          </p:cNvPicPr>
          <p:nvPr/>
        </p:nvPicPr>
        <p:blipFill>
          <a:blip r:embed="rId2"/>
          <a:stretch>
            <a:fillRect/>
          </a:stretch>
        </p:blipFill>
        <p:spPr>
          <a:xfrm>
            <a:off x="6480699" y="1733365"/>
            <a:ext cx="4448293" cy="3131598"/>
          </a:xfrm>
          <a:prstGeom prst="rect">
            <a:avLst/>
          </a:prstGeom>
        </p:spPr>
      </p:pic>
      <p:sp>
        <p:nvSpPr>
          <p:cNvPr id="8" name="TextBox 7">
            <a:extLst>
              <a:ext uri="{FF2B5EF4-FFF2-40B4-BE49-F238E27FC236}">
                <a16:creationId xmlns:a16="http://schemas.microsoft.com/office/drawing/2014/main" id="{D15CE51C-67B5-4B1A-B806-D522163B0F30}"/>
              </a:ext>
            </a:extLst>
          </p:cNvPr>
          <p:cNvSpPr txBox="1"/>
          <p:nvPr/>
        </p:nvSpPr>
        <p:spPr>
          <a:xfrm>
            <a:off x="6802573" y="5225111"/>
            <a:ext cx="4283009" cy="400110"/>
          </a:xfrm>
          <a:prstGeom prst="rect">
            <a:avLst/>
          </a:prstGeom>
          <a:noFill/>
        </p:spPr>
        <p:txBody>
          <a:bodyPr wrap="square">
            <a:spAutoFit/>
          </a:bodyPr>
          <a:lstStyle/>
          <a:p>
            <a:r>
              <a:rPr lang="en-US" sz="2000" b="1" i="0" u="none" strike="noStrike" baseline="0" dirty="0">
                <a:solidFill>
                  <a:srgbClr val="000000"/>
                </a:solidFill>
              </a:rPr>
              <a:t>Figure 4.3 </a:t>
            </a:r>
            <a:r>
              <a:rPr lang="en-US" sz="2000" b="0" i="0" u="none" strike="noStrike" baseline="0" dirty="0">
                <a:solidFill>
                  <a:srgbClr val="000000"/>
                </a:solidFill>
              </a:rPr>
              <a:t>A WAN architecture</a:t>
            </a:r>
            <a:endParaRPr lang="en-US" sz="2000" dirty="0"/>
          </a:p>
        </p:txBody>
      </p:sp>
    </p:spTree>
    <p:extLst>
      <p:ext uri="{BB962C8B-B14F-4D97-AF65-F5344CB8AC3E}">
        <p14:creationId xmlns:p14="http://schemas.microsoft.com/office/powerpoint/2010/main" val="304884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4. The Internet</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98750" cy="4572000"/>
          </a:xfrm>
        </p:spPr>
        <p:txBody>
          <a:bodyPr>
            <a:normAutofit lnSpcReduction="10000"/>
          </a:bodyPr>
          <a:lstStyle/>
          <a:p>
            <a:pPr algn="just"/>
            <a:r>
              <a:rPr lang="en-US" sz="1800" b="1" i="0" u="none" strike="noStrike" baseline="0" dirty="0">
                <a:solidFill>
                  <a:srgbClr val="00B0F0"/>
                </a:solidFill>
                <a:latin typeface="Times New Roman" panose="02020603050405020304" pitchFamily="18" charset="0"/>
              </a:rPr>
              <a:t>An Internet is two or more networks that can communicate with each other and is composed of thousands of interconnected networks</a:t>
            </a:r>
            <a:r>
              <a:rPr lang="en-US" sz="1800" b="0" i="0" u="none" strike="noStrike" baseline="0" dirty="0">
                <a:solidFill>
                  <a:srgbClr val="00B0F0"/>
                </a:solidFill>
                <a:latin typeface="Times New Roman" panose="02020603050405020304" pitchFamily="18" charset="0"/>
              </a:rPr>
              <a:t>. </a:t>
            </a:r>
          </a:p>
          <a:p>
            <a:pPr algn="just"/>
            <a:r>
              <a:rPr lang="en-US" sz="1800" b="0" i="0" u="none" strike="noStrike" baseline="0" dirty="0">
                <a:solidFill>
                  <a:srgbClr val="000000"/>
                </a:solidFill>
                <a:latin typeface="Times New Roman" panose="02020603050405020304" pitchFamily="18" charset="0"/>
              </a:rPr>
              <a:t>The Internet is as several backbones, provider networks, and customer networks. </a:t>
            </a:r>
            <a:r>
              <a:rPr lang="en-US" sz="1800" b="0" i="1" u="none" strike="noStrike" baseline="0" dirty="0">
                <a:solidFill>
                  <a:srgbClr val="FF0000"/>
                </a:solidFill>
                <a:latin typeface="Times New Roman" panose="02020603050405020304" pitchFamily="18" charset="0"/>
              </a:rPr>
              <a:t>Backbones</a:t>
            </a:r>
            <a:r>
              <a:rPr lang="en-US" sz="1800" b="0" i="1"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at top level are large networks owned by some communication companies. </a:t>
            </a:r>
            <a:r>
              <a:rPr lang="en-US" sz="1800" b="0" i="1" u="none" strike="noStrike" baseline="0" dirty="0">
                <a:solidFill>
                  <a:srgbClr val="FF0000"/>
                </a:solidFill>
                <a:latin typeface="Times New Roman" panose="02020603050405020304" pitchFamily="18" charset="0"/>
              </a:rPr>
              <a:t>Provider networks </a:t>
            </a:r>
            <a:r>
              <a:rPr lang="en-US" sz="1800" b="0" i="0" u="none" strike="noStrike" baseline="0" dirty="0">
                <a:solidFill>
                  <a:srgbClr val="000000"/>
                </a:solidFill>
                <a:latin typeface="Times New Roman" panose="02020603050405020304" pitchFamily="18" charset="0"/>
              </a:rPr>
              <a:t>at second level use the services of the backbones for a fee. </a:t>
            </a:r>
          </a:p>
          <a:p>
            <a:r>
              <a:rPr lang="en-US" sz="1800" b="0" i="0" u="none" strike="noStrike" baseline="0" dirty="0">
                <a:solidFill>
                  <a:srgbClr val="FF0000"/>
                </a:solidFill>
                <a:latin typeface="Times New Roman" panose="02020603050405020304" pitchFamily="18" charset="0"/>
              </a:rPr>
              <a:t>C</a:t>
            </a:r>
            <a:r>
              <a:rPr lang="en-US" sz="1800" b="0" i="1" u="none" strike="noStrike" baseline="0" dirty="0">
                <a:solidFill>
                  <a:srgbClr val="FF0000"/>
                </a:solidFill>
                <a:latin typeface="Times New Roman" panose="02020603050405020304" pitchFamily="18" charset="0"/>
              </a:rPr>
              <a:t>ustomer networks</a:t>
            </a:r>
            <a:r>
              <a:rPr lang="en-US" sz="1800" b="0" i="1"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are networks at the edge of the Internet that actually use the services provided by the Internet. They pay fees to provider networks for receiving services. Backbones and provider networks are also called </a:t>
            </a:r>
            <a:r>
              <a:rPr lang="en-US" sz="1800" b="1" i="0" u="none" strike="noStrike" baseline="0" dirty="0">
                <a:solidFill>
                  <a:srgbClr val="000000"/>
                </a:solidFill>
                <a:latin typeface="Times New Roman" panose="02020603050405020304" pitchFamily="18" charset="0"/>
              </a:rPr>
              <a:t>Internet Service Providers (ISPs)</a:t>
            </a:r>
            <a:r>
              <a:rPr lang="en-US" sz="1800" b="0" i="0" u="none" strike="noStrike" baseline="0" dirty="0">
                <a:solidFill>
                  <a:srgbClr val="000000"/>
                </a:solidFill>
                <a:latin typeface="Times New Roman" panose="02020603050405020304" pitchFamily="18" charset="0"/>
              </a:rPr>
              <a:t>. The backbones are often referred to as international ISPs. </a:t>
            </a:r>
            <a:endParaRPr lang="en-US" dirty="0"/>
          </a:p>
        </p:txBody>
      </p:sp>
      <p:pic>
        <p:nvPicPr>
          <p:cNvPr id="5" name="Picture 4">
            <a:extLst>
              <a:ext uri="{FF2B5EF4-FFF2-40B4-BE49-F238E27FC236}">
                <a16:creationId xmlns:a16="http://schemas.microsoft.com/office/drawing/2014/main" id="{5F21BC34-0CF2-4957-A93C-3CF7DD433242}"/>
              </a:ext>
            </a:extLst>
          </p:cNvPr>
          <p:cNvPicPr>
            <a:picLocks noChangeAspect="1"/>
          </p:cNvPicPr>
          <p:nvPr/>
        </p:nvPicPr>
        <p:blipFill>
          <a:blip r:embed="rId2"/>
          <a:stretch>
            <a:fillRect/>
          </a:stretch>
        </p:blipFill>
        <p:spPr>
          <a:xfrm>
            <a:off x="6032543" y="1600200"/>
            <a:ext cx="4897740" cy="3485321"/>
          </a:xfrm>
          <a:prstGeom prst="rect">
            <a:avLst/>
          </a:prstGeom>
        </p:spPr>
      </p:pic>
      <p:sp>
        <p:nvSpPr>
          <p:cNvPr id="6" name="TextBox 5">
            <a:extLst>
              <a:ext uri="{FF2B5EF4-FFF2-40B4-BE49-F238E27FC236}">
                <a16:creationId xmlns:a16="http://schemas.microsoft.com/office/drawing/2014/main" id="{2CB9AB18-E1EA-479D-A552-DD29F9ADF9BA}"/>
              </a:ext>
            </a:extLst>
          </p:cNvPr>
          <p:cNvSpPr txBox="1"/>
          <p:nvPr/>
        </p:nvSpPr>
        <p:spPr>
          <a:xfrm>
            <a:off x="6910805" y="5257800"/>
            <a:ext cx="6094520" cy="400110"/>
          </a:xfrm>
          <a:prstGeom prst="rect">
            <a:avLst/>
          </a:prstGeom>
          <a:noFill/>
        </p:spPr>
        <p:txBody>
          <a:bodyPr wrap="square">
            <a:spAutoFit/>
          </a:bodyPr>
          <a:lstStyle/>
          <a:p>
            <a:r>
              <a:rPr lang="en-US" sz="2000" b="1" i="0" u="none" strike="noStrike" baseline="0" dirty="0">
                <a:solidFill>
                  <a:srgbClr val="000000"/>
                </a:solidFill>
              </a:rPr>
              <a:t>Figure 4.4 </a:t>
            </a:r>
            <a:r>
              <a:rPr lang="en-US" sz="2000" b="0" i="0" u="none" strike="noStrike" baseline="0" dirty="0">
                <a:solidFill>
                  <a:srgbClr val="000000"/>
                </a:solidFill>
              </a:rPr>
              <a:t>The internet today</a:t>
            </a:r>
            <a:endParaRPr lang="en-US" sz="2000" dirty="0"/>
          </a:p>
        </p:txBody>
      </p:sp>
    </p:spTree>
    <p:extLst>
      <p:ext uri="{BB962C8B-B14F-4D97-AF65-F5344CB8AC3E}">
        <p14:creationId xmlns:p14="http://schemas.microsoft.com/office/powerpoint/2010/main" val="20942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5. TCP/IP</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258410"/>
          </a:xfrm>
        </p:spPr>
        <p:txBody>
          <a:bodyPr/>
          <a:lstStyle/>
          <a:p>
            <a:pPr algn="just"/>
            <a:r>
              <a:rPr lang="en-US" sz="1800" b="1" i="0" u="none" strike="noStrike" baseline="0" dirty="0">
                <a:solidFill>
                  <a:srgbClr val="00B0F0"/>
                </a:solidFill>
                <a:latin typeface="Times New Roman" panose="02020603050405020304" pitchFamily="18" charset="0"/>
              </a:rPr>
              <a:t>Protocol Layering A protocol defines the rules that both the sender and receiver and all intermediate devices need to follow to be able to communicate effectively in Internet</a:t>
            </a:r>
            <a:r>
              <a:rPr lang="en-US" sz="1800" b="0" i="0" u="none" strike="noStrike" baseline="0" dirty="0">
                <a:solidFill>
                  <a:srgbClr val="00B0F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we need a protocol at each layer, or protocol layering. </a:t>
            </a:r>
            <a:endParaRPr lang="en-US" dirty="0"/>
          </a:p>
        </p:txBody>
      </p:sp>
      <p:pic>
        <p:nvPicPr>
          <p:cNvPr id="4" name="Picture 3">
            <a:extLst>
              <a:ext uri="{FF2B5EF4-FFF2-40B4-BE49-F238E27FC236}">
                <a16:creationId xmlns:a16="http://schemas.microsoft.com/office/drawing/2014/main" id="{5431AF86-205C-4B8E-9086-3AEFD74118CA}"/>
              </a:ext>
            </a:extLst>
          </p:cNvPr>
          <p:cNvPicPr>
            <a:picLocks noChangeAspect="1"/>
          </p:cNvPicPr>
          <p:nvPr/>
        </p:nvPicPr>
        <p:blipFill>
          <a:blip r:embed="rId2"/>
          <a:stretch>
            <a:fillRect/>
          </a:stretch>
        </p:blipFill>
        <p:spPr>
          <a:xfrm>
            <a:off x="2564650" y="2458015"/>
            <a:ext cx="6011180" cy="3508063"/>
          </a:xfrm>
          <a:prstGeom prst="rect">
            <a:avLst/>
          </a:prstGeom>
        </p:spPr>
      </p:pic>
      <p:sp>
        <p:nvSpPr>
          <p:cNvPr id="5" name="TextBox 4">
            <a:extLst>
              <a:ext uri="{FF2B5EF4-FFF2-40B4-BE49-F238E27FC236}">
                <a16:creationId xmlns:a16="http://schemas.microsoft.com/office/drawing/2014/main" id="{8CDE6AE5-C1C3-4A55-B87E-2355938ACE0E}"/>
              </a:ext>
            </a:extLst>
          </p:cNvPr>
          <p:cNvSpPr txBox="1"/>
          <p:nvPr/>
        </p:nvSpPr>
        <p:spPr>
          <a:xfrm>
            <a:off x="2915853" y="6111085"/>
            <a:ext cx="6094520" cy="400110"/>
          </a:xfrm>
          <a:prstGeom prst="rect">
            <a:avLst/>
          </a:prstGeom>
          <a:noFill/>
        </p:spPr>
        <p:txBody>
          <a:bodyPr wrap="square">
            <a:spAutoFit/>
          </a:bodyPr>
          <a:lstStyle/>
          <a:p>
            <a:r>
              <a:rPr lang="en-US" sz="2000" b="1" i="0" u="none" strike="noStrike" baseline="0" dirty="0">
                <a:solidFill>
                  <a:srgbClr val="000000"/>
                </a:solidFill>
              </a:rPr>
              <a:t>Figure 4.5 </a:t>
            </a:r>
            <a:r>
              <a:rPr lang="en-US" sz="2000" b="0" i="0" u="none" strike="noStrike" baseline="0" dirty="0">
                <a:solidFill>
                  <a:srgbClr val="000000"/>
                </a:solidFill>
              </a:rPr>
              <a:t>A three layer protoco</a:t>
            </a:r>
            <a:r>
              <a:rPr lang="en-US" sz="2000" dirty="0">
                <a:solidFill>
                  <a:srgbClr val="000000"/>
                </a:solidFill>
              </a:rPr>
              <a:t>l</a:t>
            </a:r>
            <a:endParaRPr lang="en-US" sz="2000" dirty="0"/>
          </a:p>
        </p:txBody>
      </p:sp>
    </p:spTree>
    <p:extLst>
      <p:ext uri="{BB962C8B-B14F-4D97-AF65-F5344CB8AC3E}">
        <p14:creationId xmlns:p14="http://schemas.microsoft.com/office/powerpoint/2010/main" val="39432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4750</TotalTime>
  <Words>2165</Words>
  <Application>Microsoft Office PowerPoint</Application>
  <PresentationFormat>Widescreen</PresentationFormat>
  <Paragraphs>127</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Euphemia</vt:lpstr>
      <vt:lpstr>Plantagenet Cherokee</vt:lpstr>
      <vt:lpstr>Tahoma</vt:lpstr>
      <vt:lpstr>Times New Roman</vt:lpstr>
      <vt:lpstr>Wingdings</vt:lpstr>
      <vt:lpstr>Academic Literature 16x9</vt:lpstr>
      <vt:lpstr>4. Computer Networks and Internet </vt:lpstr>
      <vt:lpstr>Content</vt:lpstr>
      <vt:lpstr>Objectives</vt:lpstr>
      <vt:lpstr>1-Overview</vt:lpstr>
      <vt:lpstr>1. Introduction</vt:lpstr>
      <vt:lpstr>2. Local Area Network (LAN)</vt:lpstr>
      <vt:lpstr>3. Wide Area Network (WAN) </vt:lpstr>
      <vt:lpstr>4. The Internet</vt:lpstr>
      <vt:lpstr>5. TCP/IP</vt:lpstr>
      <vt:lpstr>TCP/IP Protocol Suite</vt:lpstr>
      <vt:lpstr>Addressing and Packet Names</vt:lpstr>
      <vt:lpstr>2 - Layers in netwoking</vt:lpstr>
      <vt:lpstr>2.1 Application layer </vt:lpstr>
      <vt:lpstr>Application-Layer Paradigms</vt:lpstr>
      <vt:lpstr>Applications of Standard Client-Server</vt:lpstr>
      <vt:lpstr>DNS in the Internet</vt:lpstr>
      <vt:lpstr>2.2 TRANSPORT LAYER</vt:lpstr>
      <vt:lpstr>Process-to-Process Communication</vt:lpstr>
      <vt:lpstr>Addressing: Port Numbers</vt:lpstr>
      <vt:lpstr>Translayer-Layer Protocols</vt:lpstr>
      <vt:lpstr>2.3 NETWORK LAYER</vt:lpstr>
      <vt:lpstr>Packetizing at Network Layer</vt:lpstr>
      <vt:lpstr>Network-Layer Protocols</vt:lpstr>
      <vt:lpstr>2.4 DATA-LINK LAYER</vt:lpstr>
      <vt:lpstr>Nodes and Links</vt:lpstr>
      <vt:lpstr>Wred LANs：Ethernet</vt:lpstr>
      <vt:lpstr>Wireless Ethernet</vt:lpstr>
      <vt:lpstr>Cable Service</vt:lpstr>
      <vt:lpstr>Wireless WAN:WiMax</vt:lpstr>
      <vt:lpstr>2.5 PHYSICAL LAYER</vt:lpstr>
      <vt:lpstr>Analog and Digital Transmission</vt:lpstr>
      <vt:lpstr>Summary of TCP/IP Protocol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Phu Chu Dinh</cp:lastModifiedBy>
  <cp:revision>310</cp:revision>
  <dcterms:created xsi:type="dcterms:W3CDTF">2021-08-24T09:33:39Z</dcterms:created>
  <dcterms:modified xsi:type="dcterms:W3CDTF">2022-05-06T09:56:19Z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