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257" r:id="rId6"/>
    <p:sldId id="269" r:id="rId7"/>
    <p:sldId id="275" r:id="rId8"/>
    <p:sldId id="281" r:id="rId9"/>
    <p:sldId id="309" r:id="rId10"/>
    <p:sldId id="313" r:id="rId11"/>
    <p:sldId id="316" r:id="rId12"/>
    <p:sldId id="315" r:id="rId13"/>
    <p:sldId id="300" r:id="rId14"/>
    <p:sldId id="310" r:id="rId15"/>
    <p:sldId id="314" r:id="rId16"/>
    <p:sldId id="312" r:id="rId17"/>
    <p:sldId id="311" r:id="rId18"/>
    <p:sldId id="290" r:id="rId19"/>
    <p:sldId id="317" r:id="rId20"/>
    <p:sldId id="318" r:id="rId21"/>
    <p:sldId id="319" r:id="rId22"/>
    <p:sldId id="326" r:id="rId23"/>
    <p:sldId id="327" r:id="rId24"/>
    <p:sldId id="329" r:id="rId25"/>
    <p:sldId id="330" r:id="rId26"/>
    <p:sldId id="331" r:id="rId27"/>
    <p:sldId id="332" r:id="rId28"/>
    <p:sldId id="328" r:id="rId29"/>
    <p:sldId id="323" r:id="rId30"/>
    <p:sldId id="321" r:id="rId31"/>
    <p:sldId id="322" r:id="rId32"/>
    <p:sldId id="324" r:id="rId33"/>
    <p:sldId id="32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showGuides="1">
      <p:cViewPr varScale="1">
        <p:scale>
          <a:sx n="87" d="100"/>
          <a:sy n="87" d="100"/>
        </p:scale>
        <p:origin x="504"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5/6/2022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5/6/2022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5/6/2022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5/6/2022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5/6/2022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6. Algorithms</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id="{51DF590C-2E94-962C-BED5-C5823F711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64" y="4079631"/>
            <a:ext cx="4462686" cy="143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Three basic constructs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DECA-4505-468C-82D6-865ECA470B6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C758773-9737-4D5D-B08F-74BA2DC11F9C}"/>
              </a:ext>
            </a:extLst>
          </p:cNvPr>
          <p:cNvSpPr>
            <a:spLocks noGrp="1"/>
          </p:cNvSpPr>
          <p:nvPr>
            <p:ph idx="1"/>
          </p:nvPr>
        </p:nvSpPr>
        <p:spPr>
          <a:xfrm>
            <a:off x="1104900" y="1600200"/>
            <a:ext cx="9982200" cy="1622394"/>
          </a:xfrm>
        </p:spPr>
        <p:txBody>
          <a:bodyPr/>
          <a:lstStyle/>
          <a:p>
            <a:pPr algn="l"/>
            <a:r>
              <a:rPr lang="en-US" sz="1800" b="0" i="0" u="none" strike="noStrike" baseline="0" dirty="0">
                <a:latin typeface="BerlingLTStd-Roman"/>
              </a:rPr>
              <a:t>Computer scientists have defined three constructs for a structured program or algorithm. The idea is that a program must be made of a combination of only these three constructs: </a:t>
            </a:r>
            <a:r>
              <a:rPr lang="en-US" sz="1800" b="1" i="1" u="none" strike="noStrike" baseline="0" dirty="0">
                <a:solidFill>
                  <a:srgbClr val="00B0F0"/>
                </a:solidFill>
                <a:latin typeface="BerlingLTStd-Italic"/>
              </a:rPr>
              <a:t>sequence</a:t>
            </a:r>
            <a:r>
              <a:rPr lang="en-US" sz="1800" b="1" i="0" u="none" strike="noStrike" baseline="0" dirty="0">
                <a:solidFill>
                  <a:srgbClr val="00B0F0"/>
                </a:solidFill>
                <a:latin typeface="BerlingLTStd-Roman"/>
              </a:rPr>
              <a:t>, </a:t>
            </a:r>
            <a:r>
              <a:rPr lang="en-US" sz="1800" b="1" i="1" u="none" strike="noStrike" baseline="0" dirty="0">
                <a:solidFill>
                  <a:srgbClr val="00B0F0"/>
                </a:solidFill>
                <a:latin typeface="BerlingLTStd-Italic"/>
              </a:rPr>
              <a:t>decision</a:t>
            </a:r>
            <a:r>
              <a:rPr lang="en-US" sz="1800" b="0" i="0" u="none" strike="noStrike" baseline="0" dirty="0">
                <a:latin typeface="BerlingLTStd-Roman"/>
              </a:rPr>
              <a:t>, and </a:t>
            </a:r>
            <a:r>
              <a:rPr lang="en-US" sz="1800" b="0" i="1" u="none" strike="noStrike" baseline="0" dirty="0">
                <a:solidFill>
                  <a:srgbClr val="00B0F0"/>
                </a:solidFill>
                <a:latin typeface="BerlingLTStd-Italic"/>
              </a:rPr>
              <a:t>repetition</a:t>
            </a:r>
            <a:r>
              <a:rPr lang="en-US" sz="1800" b="0" i="1" u="none" strike="noStrike" baseline="0" dirty="0">
                <a:latin typeface="BerlingLTStd-Italic"/>
              </a:rPr>
              <a:t> </a:t>
            </a:r>
            <a:r>
              <a:rPr lang="en-US" sz="1800" b="0" i="0" u="none" strike="noStrike" baseline="0" dirty="0">
                <a:latin typeface="BerlingLTStd-Roman"/>
              </a:rPr>
              <a:t>(Figure 8.6). </a:t>
            </a:r>
          </a:p>
          <a:p>
            <a:pPr algn="l"/>
            <a:r>
              <a:rPr lang="en-US" sz="1800" b="0" i="0" u="none" strike="noStrike" baseline="0" dirty="0">
                <a:latin typeface="BerlingLTStd-Roman"/>
              </a:rPr>
              <a:t>It has been proven there is no need for any other constructs. Using only these constructs makes a program or an algorithm easy to understand, debug, or change.</a:t>
            </a:r>
            <a:endParaRPr lang="en-US" dirty="0"/>
          </a:p>
        </p:txBody>
      </p:sp>
      <p:pic>
        <p:nvPicPr>
          <p:cNvPr id="4" name="Picture 4">
            <a:extLst>
              <a:ext uri="{FF2B5EF4-FFF2-40B4-BE49-F238E27FC236}">
                <a16:creationId xmlns:a16="http://schemas.microsoft.com/office/drawing/2014/main" id="{94AFD333-0487-4473-A112-2EDB7E71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638" y="3534769"/>
            <a:ext cx="8601075"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DC53B963-069A-4017-BAAE-9B1B38FDF4F5}"/>
              </a:ext>
            </a:extLst>
          </p:cNvPr>
          <p:cNvSpPr txBox="1"/>
          <p:nvPr/>
        </p:nvSpPr>
        <p:spPr>
          <a:xfrm>
            <a:off x="3597675" y="5867832"/>
            <a:ext cx="6094520" cy="400110"/>
          </a:xfrm>
          <a:prstGeom prst="rect">
            <a:avLst/>
          </a:prstGeom>
          <a:noFill/>
        </p:spPr>
        <p:txBody>
          <a:bodyPr wrap="square">
            <a:spAutoFit/>
          </a:bodyPr>
          <a:lstStyle/>
          <a:p>
            <a:r>
              <a:rPr lang="en-US" altLang="en-US" sz="2000" b="1" dirty="0">
                <a:latin typeface="Times New Roman" panose="02020603050405020304" pitchFamily="18" charset="0"/>
              </a:rPr>
              <a:t>Figure 6.4  </a:t>
            </a:r>
            <a:r>
              <a:rPr lang="en-US" altLang="en-US" sz="1800" dirty="0">
                <a:latin typeface="Times New Roman" panose="02020603050405020304" pitchFamily="18" charset="0"/>
              </a:rPr>
              <a:t>Three constructs</a:t>
            </a:r>
          </a:p>
        </p:txBody>
      </p:sp>
    </p:spTree>
    <p:extLst>
      <p:ext uri="{BB962C8B-B14F-4D97-AF65-F5344CB8AC3E}">
        <p14:creationId xmlns:p14="http://schemas.microsoft.com/office/powerpoint/2010/main" val="251273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6F98-3C27-44D4-B046-F69158E41E39}"/>
              </a:ext>
            </a:extLst>
          </p:cNvPr>
          <p:cNvSpPr>
            <a:spLocks noGrp="1"/>
          </p:cNvSpPr>
          <p:nvPr>
            <p:ph type="title"/>
          </p:nvPr>
        </p:nvSpPr>
        <p:spPr/>
        <p:txBody>
          <a:bodyPr/>
          <a:lstStyle/>
          <a:p>
            <a:r>
              <a:rPr lang="en-US" dirty="0"/>
              <a:t>Sequence</a:t>
            </a:r>
          </a:p>
        </p:txBody>
      </p:sp>
      <p:sp>
        <p:nvSpPr>
          <p:cNvPr id="3" name="Content Placeholder 2">
            <a:extLst>
              <a:ext uri="{FF2B5EF4-FFF2-40B4-BE49-F238E27FC236}">
                <a16:creationId xmlns:a16="http://schemas.microsoft.com/office/drawing/2014/main" id="{31C73D42-BB7A-46B3-AEB9-83BCF7D14E58}"/>
              </a:ext>
            </a:extLst>
          </p:cNvPr>
          <p:cNvSpPr>
            <a:spLocks noGrp="1"/>
          </p:cNvSpPr>
          <p:nvPr>
            <p:ph idx="1"/>
          </p:nvPr>
        </p:nvSpPr>
        <p:spPr>
          <a:xfrm>
            <a:off x="1104900" y="1600199"/>
            <a:ext cx="5136102" cy="3699769"/>
          </a:xfrm>
          <a:ln>
            <a:solidFill>
              <a:schemeClr val="tx1"/>
            </a:solidFill>
          </a:ln>
        </p:spPr>
        <p:txBody>
          <a:bodyPr>
            <a:normAutofit/>
          </a:bodyPr>
          <a:lstStyle/>
          <a:p>
            <a:pPr algn="just"/>
            <a:r>
              <a:rPr lang="en-US" sz="1800" b="0" i="0" u="none" strike="noStrike" baseline="0" dirty="0">
                <a:latin typeface="BerlingLTStd-Roman"/>
              </a:rPr>
              <a:t>The first construct is called the </a:t>
            </a:r>
            <a:r>
              <a:rPr lang="en-US" sz="1800" b="1" i="0" u="none" strike="noStrike" baseline="0" dirty="0">
                <a:latin typeface="BerlingLTStd-Bold"/>
              </a:rPr>
              <a:t>sequence</a:t>
            </a:r>
            <a:r>
              <a:rPr lang="en-US" sz="1800" b="0" i="0" u="none" strike="noStrike" baseline="0" dirty="0">
                <a:latin typeface="BerlingLTStd-Roman"/>
              </a:rPr>
              <a:t>. </a:t>
            </a:r>
          </a:p>
          <a:p>
            <a:pPr algn="just"/>
            <a:r>
              <a:rPr lang="en-US" sz="1800" b="0" i="0" u="none" strike="noStrike" baseline="0" dirty="0">
                <a:latin typeface="BerlingLTStd-Roman"/>
              </a:rPr>
              <a:t>An algorithm, and eventually a program, is a sequence of instructions, which can be a simple instruction or either of the other two constructs.</a:t>
            </a:r>
            <a:endParaRPr lang="en-US" dirty="0"/>
          </a:p>
        </p:txBody>
      </p:sp>
      <p:pic>
        <p:nvPicPr>
          <p:cNvPr id="9" name="Picture 8">
            <a:extLst>
              <a:ext uri="{FF2B5EF4-FFF2-40B4-BE49-F238E27FC236}">
                <a16:creationId xmlns:a16="http://schemas.microsoft.com/office/drawing/2014/main" id="{B1810EC9-14A6-4DA4-828F-382053DB7D8B}"/>
              </a:ext>
            </a:extLst>
          </p:cNvPr>
          <p:cNvPicPr>
            <a:picLocks noChangeAspect="1"/>
          </p:cNvPicPr>
          <p:nvPr/>
        </p:nvPicPr>
        <p:blipFill>
          <a:blip r:embed="rId2"/>
          <a:stretch>
            <a:fillRect/>
          </a:stretch>
        </p:blipFill>
        <p:spPr>
          <a:xfrm>
            <a:off x="7990134" y="1600199"/>
            <a:ext cx="1464584" cy="3708202"/>
          </a:xfrm>
          <a:prstGeom prst="rect">
            <a:avLst/>
          </a:prstGeom>
        </p:spPr>
      </p:pic>
      <p:sp>
        <p:nvSpPr>
          <p:cNvPr id="5" name="TextBox 4">
            <a:extLst>
              <a:ext uri="{FF2B5EF4-FFF2-40B4-BE49-F238E27FC236}">
                <a16:creationId xmlns:a16="http://schemas.microsoft.com/office/drawing/2014/main" id="{3DF3347D-B3E1-48AE-91C5-DFBAA359A709}"/>
              </a:ext>
            </a:extLst>
          </p:cNvPr>
          <p:cNvSpPr txBox="1"/>
          <p:nvPr/>
        </p:nvSpPr>
        <p:spPr>
          <a:xfrm>
            <a:off x="7223093" y="5858954"/>
            <a:ext cx="4463249" cy="400110"/>
          </a:xfrm>
          <a:prstGeom prst="rect">
            <a:avLst/>
          </a:prstGeom>
          <a:noFill/>
        </p:spPr>
        <p:txBody>
          <a:bodyPr wrap="square">
            <a:spAutoFit/>
          </a:bodyPr>
          <a:lstStyle/>
          <a:p>
            <a:r>
              <a:rPr lang="en-US" altLang="en-US" sz="2000" b="1" dirty="0">
                <a:latin typeface="Times New Roman" panose="02020603050405020304" pitchFamily="18" charset="0"/>
              </a:rPr>
              <a:t>Figure 6.5  </a:t>
            </a:r>
            <a:r>
              <a:rPr lang="en-US" altLang="en-US" b="1" dirty="0">
                <a:latin typeface="Times New Roman" panose="02020603050405020304" pitchFamily="18" charset="0"/>
              </a:rPr>
              <a:t>S</a:t>
            </a:r>
            <a:r>
              <a:rPr lang="en-US" altLang="en-US" sz="1800" dirty="0">
                <a:latin typeface="Times New Roman" panose="02020603050405020304" pitchFamily="18" charset="0"/>
              </a:rPr>
              <a:t>equence construct</a:t>
            </a:r>
          </a:p>
        </p:txBody>
      </p:sp>
    </p:spTree>
    <p:extLst>
      <p:ext uri="{BB962C8B-B14F-4D97-AF65-F5344CB8AC3E}">
        <p14:creationId xmlns:p14="http://schemas.microsoft.com/office/powerpoint/2010/main" val="248314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EAE9-E757-49A2-84F8-A413B3E18688}"/>
              </a:ext>
            </a:extLst>
          </p:cNvPr>
          <p:cNvSpPr>
            <a:spLocks noGrp="1"/>
          </p:cNvSpPr>
          <p:nvPr>
            <p:ph type="title"/>
          </p:nvPr>
        </p:nvSpPr>
        <p:spPr/>
        <p:txBody>
          <a:bodyPr/>
          <a:lstStyle/>
          <a:p>
            <a:r>
              <a:rPr lang="en-US" dirty="0"/>
              <a:t>Decision</a:t>
            </a:r>
          </a:p>
        </p:txBody>
      </p:sp>
      <p:sp>
        <p:nvSpPr>
          <p:cNvPr id="3" name="Content Placeholder 2">
            <a:extLst>
              <a:ext uri="{FF2B5EF4-FFF2-40B4-BE49-F238E27FC236}">
                <a16:creationId xmlns:a16="http://schemas.microsoft.com/office/drawing/2014/main" id="{3681C423-E8A0-4849-8C22-00E584C90372}"/>
              </a:ext>
            </a:extLst>
          </p:cNvPr>
          <p:cNvSpPr>
            <a:spLocks noGrp="1"/>
          </p:cNvSpPr>
          <p:nvPr>
            <p:ph idx="1"/>
          </p:nvPr>
        </p:nvSpPr>
        <p:spPr>
          <a:xfrm>
            <a:off x="1104901" y="1600200"/>
            <a:ext cx="5144980" cy="4028243"/>
          </a:xfrm>
          <a:ln>
            <a:solidFill>
              <a:schemeClr val="tx1"/>
            </a:solidFill>
          </a:ln>
        </p:spPr>
        <p:txBody>
          <a:bodyPr/>
          <a:lstStyle/>
          <a:p>
            <a:pPr algn="l"/>
            <a:r>
              <a:rPr lang="en-US" sz="1800" b="0" i="0" u="none" strike="noStrike" baseline="0" dirty="0">
                <a:latin typeface="BerlingLTStd-Roman"/>
              </a:rPr>
              <a:t>Some problems cannot be solved with only a sequence of simple instructions. Sometimes we need to test a condition. </a:t>
            </a:r>
          </a:p>
          <a:p>
            <a:pPr algn="l"/>
            <a:r>
              <a:rPr lang="en-US" sz="1800" b="0" i="0" u="none" strike="noStrike" baseline="0" dirty="0">
                <a:latin typeface="BerlingLTStd-Roman"/>
              </a:rPr>
              <a:t>If the result of testing is true, we follow a sequence of instructions: </a:t>
            </a:r>
          </a:p>
          <a:p>
            <a:pPr algn="l"/>
            <a:r>
              <a:rPr lang="en-US" sz="1800" b="0" i="0" u="none" strike="noStrike" baseline="0" dirty="0">
                <a:latin typeface="BerlingLTStd-Roman"/>
              </a:rPr>
              <a:t>if it is false, we follow a different sequence of instructions. </a:t>
            </a:r>
          </a:p>
          <a:p>
            <a:pPr algn="l"/>
            <a:r>
              <a:rPr lang="en-US" sz="1800" b="0" i="0" u="none" strike="noStrike" baseline="0" dirty="0">
                <a:latin typeface="BerlingLTStd-Roman"/>
              </a:rPr>
              <a:t>This is called the </a:t>
            </a:r>
            <a:r>
              <a:rPr lang="en-US" sz="1800" b="1" i="0" u="none" strike="noStrike" baseline="0" dirty="0">
                <a:latin typeface="BerlingLTStd-Bold"/>
              </a:rPr>
              <a:t>decision (selection) </a:t>
            </a:r>
            <a:r>
              <a:rPr lang="en-US" sz="1800" b="0" i="0" u="none" strike="noStrike" baseline="0" dirty="0">
                <a:latin typeface="BerlingLTStd-Roman"/>
              </a:rPr>
              <a:t>construct.</a:t>
            </a:r>
            <a:endParaRPr lang="en-US" dirty="0"/>
          </a:p>
        </p:txBody>
      </p:sp>
      <p:pic>
        <p:nvPicPr>
          <p:cNvPr id="7" name="Picture 6">
            <a:extLst>
              <a:ext uri="{FF2B5EF4-FFF2-40B4-BE49-F238E27FC236}">
                <a16:creationId xmlns:a16="http://schemas.microsoft.com/office/drawing/2014/main" id="{915B16D3-8BD6-4620-8668-756AF5C39391}"/>
              </a:ext>
            </a:extLst>
          </p:cNvPr>
          <p:cNvPicPr>
            <a:picLocks noChangeAspect="1"/>
          </p:cNvPicPr>
          <p:nvPr/>
        </p:nvPicPr>
        <p:blipFill>
          <a:blip r:embed="rId2"/>
          <a:stretch>
            <a:fillRect/>
          </a:stretch>
        </p:blipFill>
        <p:spPr>
          <a:xfrm>
            <a:off x="6967536" y="1583892"/>
            <a:ext cx="3330561" cy="4159058"/>
          </a:xfrm>
          <a:prstGeom prst="rect">
            <a:avLst/>
          </a:prstGeom>
        </p:spPr>
      </p:pic>
      <p:sp>
        <p:nvSpPr>
          <p:cNvPr id="5" name="TextBox 4">
            <a:extLst>
              <a:ext uri="{FF2B5EF4-FFF2-40B4-BE49-F238E27FC236}">
                <a16:creationId xmlns:a16="http://schemas.microsoft.com/office/drawing/2014/main" id="{2DC71EC6-9019-41ED-8088-53D414DD2988}"/>
              </a:ext>
            </a:extLst>
          </p:cNvPr>
          <p:cNvSpPr txBox="1"/>
          <p:nvPr/>
        </p:nvSpPr>
        <p:spPr>
          <a:xfrm>
            <a:off x="7223093" y="5858954"/>
            <a:ext cx="4463249" cy="400110"/>
          </a:xfrm>
          <a:prstGeom prst="rect">
            <a:avLst/>
          </a:prstGeom>
          <a:noFill/>
        </p:spPr>
        <p:txBody>
          <a:bodyPr wrap="square">
            <a:spAutoFit/>
          </a:bodyPr>
          <a:lstStyle/>
          <a:p>
            <a:r>
              <a:rPr lang="en-US" altLang="en-US" sz="2000" b="1" dirty="0">
                <a:latin typeface="Times New Roman" panose="02020603050405020304" pitchFamily="18" charset="0"/>
              </a:rPr>
              <a:t>Figure 6.6  </a:t>
            </a:r>
            <a:r>
              <a:rPr lang="en-US" altLang="en-US" dirty="0">
                <a:latin typeface="Times New Roman" panose="02020603050405020304" pitchFamily="18" charset="0"/>
              </a:rPr>
              <a:t>Decision</a:t>
            </a:r>
            <a:r>
              <a:rPr lang="en-US" altLang="en-US" sz="1800" dirty="0">
                <a:latin typeface="Times New Roman" panose="02020603050405020304" pitchFamily="18" charset="0"/>
              </a:rPr>
              <a:t> construct</a:t>
            </a:r>
          </a:p>
        </p:txBody>
      </p:sp>
    </p:spTree>
    <p:extLst>
      <p:ext uri="{BB962C8B-B14F-4D97-AF65-F5344CB8AC3E}">
        <p14:creationId xmlns:p14="http://schemas.microsoft.com/office/powerpoint/2010/main" val="387923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E9EA-A859-4763-A4B4-215AB931AF88}"/>
              </a:ext>
            </a:extLst>
          </p:cNvPr>
          <p:cNvSpPr>
            <a:spLocks noGrp="1"/>
          </p:cNvSpPr>
          <p:nvPr>
            <p:ph type="title"/>
          </p:nvPr>
        </p:nvSpPr>
        <p:spPr/>
        <p:txBody>
          <a:bodyPr/>
          <a:lstStyle/>
          <a:p>
            <a:r>
              <a:rPr lang="en-US" dirty="0"/>
              <a:t>Repetition</a:t>
            </a:r>
          </a:p>
        </p:txBody>
      </p:sp>
      <p:sp>
        <p:nvSpPr>
          <p:cNvPr id="3" name="Content Placeholder 2">
            <a:extLst>
              <a:ext uri="{FF2B5EF4-FFF2-40B4-BE49-F238E27FC236}">
                <a16:creationId xmlns:a16="http://schemas.microsoft.com/office/drawing/2014/main" id="{95DFB1FA-B46C-45DD-99BB-9B530F2C931B}"/>
              </a:ext>
            </a:extLst>
          </p:cNvPr>
          <p:cNvSpPr>
            <a:spLocks noGrp="1"/>
          </p:cNvSpPr>
          <p:nvPr>
            <p:ph idx="1"/>
          </p:nvPr>
        </p:nvSpPr>
        <p:spPr>
          <a:xfrm>
            <a:off x="1104900" y="1600200"/>
            <a:ext cx="5136102" cy="3966099"/>
          </a:xfrm>
          <a:ln>
            <a:solidFill>
              <a:schemeClr val="tx1"/>
            </a:solidFill>
          </a:ln>
        </p:spPr>
        <p:txBody>
          <a:bodyPr/>
          <a:lstStyle/>
          <a:p>
            <a:pPr algn="just"/>
            <a:r>
              <a:rPr lang="en-US" sz="1800" b="0" i="0" u="none" strike="noStrike" baseline="0" dirty="0">
                <a:latin typeface="BerlingLTStd-Roman"/>
              </a:rPr>
              <a:t>In some problems, the same sequence of instructions must be repeated. We handle this with the </a:t>
            </a:r>
            <a:r>
              <a:rPr lang="en-US" sz="1800" b="1" i="0" u="none" strike="noStrike" baseline="0" dirty="0">
                <a:latin typeface="BerlingLTStd-Bold"/>
              </a:rPr>
              <a:t>repetition </a:t>
            </a:r>
            <a:r>
              <a:rPr lang="en-US" sz="1800" b="0" i="0" u="none" strike="noStrike" baseline="0" dirty="0">
                <a:latin typeface="BerlingLTStd-Roman"/>
              </a:rPr>
              <a:t>or </a:t>
            </a:r>
            <a:r>
              <a:rPr lang="en-US" sz="1800" b="1" i="0" u="none" strike="noStrike" baseline="0" dirty="0">
                <a:latin typeface="BerlingLTStd-Bold"/>
              </a:rPr>
              <a:t>loop </a:t>
            </a:r>
            <a:r>
              <a:rPr lang="en-US" sz="1800" b="0" i="0" u="none" strike="noStrike" baseline="0" dirty="0">
                <a:latin typeface="BerlingLTStd-Roman"/>
              </a:rPr>
              <a:t>construct. </a:t>
            </a:r>
          </a:p>
          <a:p>
            <a:pPr algn="just"/>
            <a:r>
              <a:rPr lang="en-US" sz="1800" b="0" i="0" u="none" strike="noStrike" baseline="0" dirty="0">
                <a:latin typeface="BerlingLTStd-Roman"/>
              </a:rPr>
              <a:t>Finding the largest integer among a set of integers can use a construct of this kind.</a:t>
            </a:r>
            <a:endParaRPr lang="en-US" dirty="0"/>
          </a:p>
        </p:txBody>
      </p:sp>
      <p:pic>
        <p:nvPicPr>
          <p:cNvPr id="5" name="Picture 4">
            <a:extLst>
              <a:ext uri="{FF2B5EF4-FFF2-40B4-BE49-F238E27FC236}">
                <a16:creationId xmlns:a16="http://schemas.microsoft.com/office/drawing/2014/main" id="{70B048C9-746C-4EF8-9C98-A3836411E40A}"/>
              </a:ext>
            </a:extLst>
          </p:cNvPr>
          <p:cNvPicPr>
            <a:picLocks noChangeAspect="1"/>
          </p:cNvPicPr>
          <p:nvPr/>
        </p:nvPicPr>
        <p:blipFill>
          <a:blip r:embed="rId2"/>
          <a:stretch>
            <a:fillRect/>
          </a:stretch>
        </p:blipFill>
        <p:spPr>
          <a:xfrm>
            <a:off x="6758402" y="1600200"/>
            <a:ext cx="4165309" cy="3966099"/>
          </a:xfrm>
          <a:prstGeom prst="rect">
            <a:avLst/>
          </a:prstGeom>
        </p:spPr>
      </p:pic>
      <p:sp>
        <p:nvSpPr>
          <p:cNvPr id="6" name="TextBox 5">
            <a:extLst>
              <a:ext uri="{FF2B5EF4-FFF2-40B4-BE49-F238E27FC236}">
                <a16:creationId xmlns:a16="http://schemas.microsoft.com/office/drawing/2014/main" id="{1D24BACF-C400-4288-9497-1D4C08142B94}"/>
              </a:ext>
            </a:extLst>
          </p:cNvPr>
          <p:cNvSpPr txBox="1"/>
          <p:nvPr/>
        </p:nvSpPr>
        <p:spPr>
          <a:xfrm>
            <a:off x="7223093" y="5858954"/>
            <a:ext cx="4463249" cy="400110"/>
          </a:xfrm>
          <a:prstGeom prst="rect">
            <a:avLst/>
          </a:prstGeom>
          <a:noFill/>
        </p:spPr>
        <p:txBody>
          <a:bodyPr wrap="square">
            <a:spAutoFit/>
          </a:bodyPr>
          <a:lstStyle/>
          <a:p>
            <a:r>
              <a:rPr lang="en-US" altLang="en-US" sz="2000" b="1" dirty="0">
                <a:latin typeface="Times New Roman" panose="02020603050405020304" pitchFamily="18" charset="0"/>
              </a:rPr>
              <a:t>Figure 6.7  </a:t>
            </a:r>
            <a:r>
              <a:rPr lang="en-US" altLang="en-US" dirty="0">
                <a:latin typeface="Times New Roman" panose="02020603050405020304" pitchFamily="18" charset="0"/>
              </a:rPr>
              <a:t>Repetition</a:t>
            </a:r>
            <a:r>
              <a:rPr lang="en-US" altLang="en-US" sz="1800" dirty="0">
                <a:latin typeface="Times New Roman" panose="02020603050405020304" pitchFamily="18" charset="0"/>
              </a:rPr>
              <a:t> construct</a:t>
            </a:r>
          </a:p>
        </p:txBody>
      </p:sp>
    </p:spTree>
    <p:extLst>
      <p:ext uri="{BB962C8B-B14F-4D97-AF65-F5344CB8AC3E}">
        <p14:creationId xmlns:p14="http://schemas.microsoft.com/office/powerpoint/2010/main" val="364357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ALGORITHM REPRESENTATION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DECA-4505-468C-82D6-865ECA470B60}"/>
              </a:ext>
            </a:extLst>
          </p:cNvPr>
          <p:cNvSpPr>
            <a:spLocks noGrp="1"/>
          </p:cNvSpPr>
          <p:nvPr>
            <p:ph type="title"/>
          </p:nvPr>
        </p:nvSpPr>
        <p:spPr/>
        <p:txBody>
          <a:bodyPr/>
          <a:lstStyle/>
          <a:p>
            <a:r>
              <a:rPr lang="en-US" dirty="0"/>
              <a:t>1. UML</a:t>
            </a:r>
          </a:p>
        </p:txBody>
      </p:sp>
      <p:sp>
        <p:nvSpPr>
          <p:cNvPr id="3" name="Content Placeholder 2">
            <a:extLst>
              <a:ext uri="{FF2B5EF4-FFF2-40B4-BE49-F238E27FC236}">
                <a16:creationId xmlns:a16="http://schemas.microsoft.com/office/drawing/2014/main" id="{9C758773-9737-4D5D-B08F-74BA2DC11F9C}"/>
              </a:ext>
            </a:extLst>
          </p:cNvPr>
          <p:cNvSpPr>
            <a:spLocks noGrp="1"/>
          </p:cNvSpPr>
          <p:nvPr>
            <p:ph idx="1"/>
          </p:nvPr>
        </p:nvSpPr>
        <p:spPr>
          <a:xfrm>
            <a:off x="1104900" y="1600200"/>
            <a:ext cx="9980682" cy="1096962"/>
          </a:xfrm>
        </p:spPr>
        <p:txBody>
          <a:bodyPr>
            <a:normAutofit/>
          </a:bodyPr>
          <a:lstStyle/>
          <a:p>
            <a:pPr algn="l"/>
            <a:r>
              <a:rPr lang="en-US" sz="1800" b="1" i="0" u="none" strike="noStrike" baseline="0" dirty="0">
                <a:latin typeface="BerlingLTStd-Bold"/>
              </a:rPr>
              <a:t>Unified Modeling Language (UML) </a:t>
            </a:r>
            <a:r>
              <a:rPr lang="en-US" sz="1800" b="0" i="0" u="none" strike="noStrike" baseline="0" dirty="0">
                <a:latin typeface="BerlingLTStd-Roman"/>
              </a:rPr>
              <a:t>is a pictorial representation of an algorithm. It hides all the details of an algorithm in an attempt to give the ‘big picture’ and to show how the algorithm flows from beginning to end.</a:t>
            </a:r>
          </a:p>
        </p:txBody>
      </p:sp>
      <p:sp>
        <p:nvSpPr>
          <p:cNvPr id="6" name="TextBox 5">
            <a:extLst>
              <a:ext uri="{FF2B5EF4-FFF2-40B4-BE49-F238E27FC236}">
                <a16:creationId xmlns:a16="http://schemas.microsoft.com/office/drawing/2014/main" id="{DC53B963-069A-4017-BAAE-9B1B38FDF4F5}"/>
              </a:ext>
            </a:extLst>
          </p:cNvPr>
          <p:cNvSpPr txBox="1"/>
          <p:nvPr/>
        </p:nvSpPr>
        <p:spPr>
          <a:xfrm>
            <a:off x="3597675" y="6148046"/>
            <a:ext cx="6094520" cy="400110"/>
          </a:xfrm>
          <a:prstGeom prst="rect">
            <a:avLst/>
          </a:prstGeom>
          <a:noFill/>
        </p:spPr>
        <p:txBody>
          <a:bodyPr wrap="square">
            <a:spAutoFit/>
          </a:bodyPr>
          <a:lstStyle/>
          <a:p>
            <a:r>
              <a:rPr lang="en-US" altLang="en-US" sz="2000" b="1" dirty="0">
                <a:latin typeface="Times New Roman" panose="02020603050405020304" pitchFamily="18" charset="0"/>
              </a:rPr>
              <a:t>Figure 6.8  </a:t>
            </a:r>
            <a:r>
              <a:rPr lang="en-US" sz="1800" b="0" i="1" u="none" strike="noStrike" baseline="0" dirty="0">
                <a:latin typeface="Frutiger-Italic"/>
              </a:rPr>
              <a:t>UML for three constructs</a:t>
            </a:r>
            <a:endParaRPr lang="en-US" altLang="en-US" sz="1800" dirty="0">
              <a:latin typeface="Times New Roman" panose="02020603050405020304" pitchFamily="18" charset="0"/>
            </a:endParaRPr>
          </a:p>
        </p:txBody>
      </p:sp>
      <p:pic>
        <p:nvPicPr>
          <p:cNvPr id="5" name="Picture 4">
            <a:extLst>
              <a:ext uri="{FF2B5EF4-FFF2-40B4-BE49-F238E27FC236}">
                <a16:creationId xmlns:a16="http://schemas.microsoft.com/office/drawing/2014/main" id="{2FD3AA79-E90D-4708-8D99-BF5FC991ACDA}"/>
              </a:ext>
            </a:extLst>
          </p:cNvPr>
          <p:cNvPicPr>
            <a:picLocks noChangeAspect="1"/>
          </p:cNvPicPr>
          <p:nvPr/>
        </p:nvPicPr>
        <p:blipFill>
          <a:blip r:embed="rId2"/>
          <a:stretch>
            <a:fillRect/>
          </a:stretch>
        </p:blipFill>
        <p:spPr>
          <a:xfrm>
            <a:off x="2348789" y="2759611"/>
            <a:ext cx="6546638" cy="3201745"/>
          </a:xfrm>
          <a:prstGeom prst="rect">
            <a:avLst/>
          </a:prstGeom>
        </p:spPr>
      </p:pic>
    </p:spTree>
    <p:extLst>
      <p:ext uri="{BB962C8B-B14F-4D97-AF65-F5344CB8AC3E}">
        <p14:creationId xmlns:p14="http://schemas.microsoft.com/office/powerpoint/2010/main" val="96812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DECA-4505-468C-82D6-865ECA470B60}"/>
              </a:ext>
            </a:extLst>
          </p:cNvPr>
          <p:cNvSpPr>
            <a:spLocks noGrp="1"/>
          </p:cNvSpPr>
          <p:nvPr>
            <p:ph type="title"/>
          </p:nvPr>
        </p:nvSpPr>
        <p:spPr/>
        <p:txBody>
          <a:bodyPr/>
          <a:lstStyle/>
          <a:p>
            <a:r>
              <a:rPr lang="en-US" dirty="0"/>
              <a:t>2. Pseudocode</a:t>
            </a:r>
          </a:p>
        </p:txBody>
      </p:sp>
      <p:sp>
        <p:nvSpPr>
          <p:cNvPr id="3" name="Content Placeholder 2">
            <a:extLst>
              <a:ext uri="{FF2B5EF4-FFF2-40B4-BE49-F238E27FC236}">
                <a16:creationId xmlns:a16="http://schemas.microsoft.com/office/drawing/2014/main" id="{9C758773-9737-4D5D-B08F-74BA2DC11F9C}"/>
              </a:ext>
            </a:extLst>
          </p:cNvPr>
          <p:cNvSpPr>
            <a:spLocks noGrp="1"/>
          </p:cNvSpPr>
          <p:nvPr>
            <p:ph idx="1"/>
          </p:nvPr>
        </p:nvSpPr>
        <p:spPr>
          <a:xfrm>
            <a:off x="1104900" y="1600200"/>
            <a:ext cx="9980682" cy="1096962"/>
          </a:xfrm>
        </p:spPr>
        <p:txBody>
          <a:bodyPr>
            <a:normAutofit/>
          </a:bodyPr>
          <a:lstStyle/>
          <a:p>
            <a:pPr algn="l"/>
            <a:r>
              <a:rPr lang="en-US" sz="1800" b="1" i="0" u="none" strike="noStrike" baseline="0" dirty="0">
                <a:latin typeface="BerlingLTStd-Bold"/>
              </a:rPr>
              <a:t>Pseudocode </a:t>
            </a:r>
            <a:r>
              <a:rPr lang="en-US" sz="1800" b="0" i="0" u="none" strike="noStrike" baseline="0" dirty="0">
                <a:latin typeface="BerlingLTStd-Roman"/>
              </a:rPr>
              <a:t>is an English-language-like representation of an algorithm. There is no standard for pseudocode—some people use a lot of detail, others use less. Some use a code that is close to English, while others use a syntax like the Pascal programming language</a:t>
            </a:r>
          </a:p>
        </p:txBody>
      </p:sp>
      <p:sp>
        <p:nvSpPr>
          <p:cNvPr id="6" name="TextBox 5">
            <a:extLst>
              <a:ext uri="{FF2B5EF4-FFF2-40B4-BE49-F238E27FC236}">
                <a16:creationId xmlns:a16="http://schemas.microsoft.com/office/drawing/2014/main" id="{DC53B963-069A-4017-BAAE-9B1B38FDF4F5}"/>
              </a:ext>
            </a:extLst>
          </p:cNvPr>
          <p:cNvSpPr txBox="1"/>
          <p:nvPr/>
        </p:nvSpPr>
        <p:spPr>
          <a:xfrm>
            <a:off x="3597675" y="6148046"/>
            <a:ext cx="6094520" cy="400110"/>
          </a:xfrm>
          <a:prstGeom prst="rect">
            <a:avLst/>
          </a:prstGeom>
          <a:noFill/>
        </p:spPr>
        <p:txBody>
          <a:bodyPr wrap="square">
            <a:spAutoFit/>
          </a:bodyPr>
          <a:lstStyle/>
          <a:p>
            <a:r>
              <a:rPr lang="en-US" altLang="en-US" sz="2000" b="1" dirty="0">
                <a:latin typeface="Times New Roman" panose="02020603050405020304" pitchFamily="18" charset="0"/>
              </a:rPr>
              <a:t>Figure 6.9  </a:t>
            </a:r>
            <a:r>
              <a:rPr lang="en-US" sz="1800" b="0" i="1" u="none" strike="noStrike" baseline="0" dirty="0">
                <a:latin typeface="Frutiger-Italic"/>
              </a:rPr>
              <a:t>Pseudocode for three constructs</a:t>
            </a:r>
            <a:endParaRPr lang="en-US" altLang="en-US" sz="1800" dirty="0">
              <a:latin typeface="Times New Roman" panose="02020603050405020304" pitchFamily="18" charset="0"/>
            </a:endParaRPr>
          </a:p>
        </p:txBody>
      </p:sp>
      <p:pic>
        <p:nvPicPr>
          <p:cNvPr id="7" name="Picture 6">
            <a:extLst>
              <a:ext uri="{FF2B5EF4-FFF2-40B4-BE49-F238E27FC236}">
                <a16:creationId xmlns:a16="http://schemas.microsoft.com/office/drawing/2014/main" id="{8736092F-3265-453F-843E-67992CA494DD}"/>
              </a:ext>
            </a:extLst>
          </p:cNvPr>
          <p:cNvPicPr>
            <a:picLocks noChangeAspect="1"/>
          </p:cNvPicPr>
          <p:nvPr/>
        </p:nvPicPr>
        <p:blipFill>
          <a:blip r:embed="rId2"/>
          <a:stretch>
            <a:fillRect/>
          </a:stretch>
        </p:blipFill>
        <p:spPr>
          <a:xfrm>
            <a:off x="1795832" y="2734310"/>
            <a:ext cx="8253520" cy="2853057"/>
          </a:xfrm>
          <a:prstGeom prst="rect">
            <a:avLst/>
          </a:prstGeom>
        </p:spPr>
      </p:pic>
    </p:spTree>
    <p:extLst>
      <p:ext uri="{BB962C8B-B14F-4D97-AF65-F5344CB8AC3E}">
        <p14:creationId xmlns:p14="http://schemas.microsoft.com/office/powerpoint/2010/main" val="37979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1E19-C9F9-4426-9681-DEF1FE947D05}"/>
              </a:ext>
            </a:extLst>
          </p:cNvPr>
          <p:cNvSpPr>
            <a:spLocks noGrp="1"/>
          </p:cNvSpPr>
          <p:nvPr>
            <p:ph type="title"/>
          </p:nvPr>
        </p:nvSpPr>
        <p:spPr/>
        <p:txBody>
          <a:bodyPr/>
          <a:lstStyle/>
          <a:p>
            <a:r>
              <a:rPr lang="en-US" dirty="0"/>
              <a:t>3. Example</a:t>
            </a:r>
          </a:p>
        </p:txBody>
      </p:sp>
      <p:sp>
        <p:nvSpPr>
          <p:cNvPr id="3" name="Content Placeholder 2">
            <a:extLst>
              <a:ext uri="{FF2B5EF4-FFF2-40B4-BE49-F238E27FC236}">
                <a16:creationId xmlns:a16="http://schemas.microsoft.com/office/drawing/2014/main" id="{FA5DB355-A335-412D-902B-5E08C9188F5F}"/>
              </a:ext>
            </a:extLst>
          </p:cNvPr>
          <p:cNvSpPr>
            <a:spLocks noGrp="1"/>
          </p:cNvSpPr>
          <p:nvPr>
            <p:ph idx="1"/>
          </p:nvPr>
        </p:nvSpPr>
        <p:spPr>
          <a:xfrm>
            <a:off x="1104900" y="1600200"/>
            <a:ext cx="9982200" cy="1444841"/>
          </a:xfrm>
        </p:spPr>
        <p:txBody>
          <a:bodyPr/>
          <a:lstStyle/>
          <a:p>
            <a:pPr algn="l"/>
            <a:r>
              <a:rPr lang="en-US" sz="1800" b="1" i="0" u="none" strike="noStrike" baseline="0" dirty="0">
                <a:latin typeface="Frutiger-Bold"/>
              </a:rPr>
              <a:t>Problem </a:t>
            </a:r>
            <a:r>
              <a:rPr lang="en-US" sz="1800" b="0" i="0" u="none" strike="noStrike" baseline="0" dirty="0">
                <a:latin typeface="BerlingLTStd-Roman"/>
              </a:rPr>
              <a:t>Write an algorithm in pseudocode that finds the sum of two integers.</a:t>
            </a:r>
          </a:p>
          <a:p>
            <a:pPr algn="l"/>
            <a:r>
              <a:rPr lang="en-US" sz="1800" b="1" i="1" u="none" strike="noStrike" baseline="0" dirty="0">
                <a:latin typeface="Frutiger-BoldItalic"/>
              </a:rPr>
              <a:t>Solution </a:t>
            </a:r>
            <a:r>
              <a:rPr lang="en-US" sz="1800" b="0" i="0" u="none" strike="noStrike" baseline="0" dirty="0">
                <a:latin typeface="BerlingLTStd-Roman"/>
              </a:rPr>
              <a:t>This is a simple problem that can be solved using only the sequence construct. Note also that we name the algorithm, define the input to the algorithm and, at the end, we use a return instruction to return the sum.</a:t>
            </a:r>
            <a:endParaRPr lang="en-US" dirty="0"/>
          </a:p>
        </p:txBody>
      </p:sp>
      <p:pic>
        <p:nvPicPr>
          <p:cNvPr id="5" name="Picture 4">
            <a:extLst>
              <a:ext uri="{FF2B5EF4-FFF2-40B4-BE49-F238E27FC236}">
                <a16:creationId xmlns:a16="http://schemas.microsoft.com/office/drawing/2014/main" id="{44D2E68B-87AE-4B43-877A-FB61D4646CD1}"/>
              </a:ext>
            </a:extLst>
          </p:cNvPr>
          <p:cNvPicPr>
            <a:picLocks noChangeAspect="1"/>
          </p:cNvPicPr>
          <p:nvPr/>
        </p:nvPicPr>
        <p:blipFill>
          <a:blip r:embed="rId2"/>
          <a:stretch>
            <a:fillRect/>
          </a:stretch>
        </p:blipFill>
        <p:spPr>
          <a:xfrm>
            <a:off x="3293032" y="2954043"/>
            <a:ext cx="5488904" cy="3109406"/>
          </a:xfrm>
          <a:prstGeom prst="rect">
            <a:avLst/>
          </a:prstGeom>
        </p:spPr>
      </p:pic>
      <p:sp>
        <p:nvSpPr>
          <p:cNvPr id="7" name="TextBox 6">
            <a:extLst>
              <a:ext uri="{FF2B5EF4-FFF2-40B4-BE49-F238E27FC236}">
                <a16:creationId xmlns:a16="http://schemas.microsoft.com/office/drawing/2014/main" id="{951848C9-6C75-4C5C-92E7-AF0195DAA30D}"/>
              </a:ext>
            </a:extLst>
          </p:cNvPr>
          <p:cNvSpPr txBox="1"/>
          <p:nvPr/>
        </p:nvSpPr>
        <p:spPr>
          <a:xfrm>
            <a:off x="3384612" y="6264961"/>
            <a:ext cx="6094520" cy="369332"/>
          </a:xfrm>
          <a:prstGeom prst="rect">
            <a:avLst/>
          </a:prstGeom>
          <a:noFill/>
        </p:spPr>
        <p:txBody>
          <a:bodyPr wrap="square">
            <a:spAutoFit/>
          </a:bodyPr>
          <a:lstStyle/>
          <a:p>
            <a:r>
              <a:rPr lang="en-US" sz="1800" b="1" i="0" u="none" strike="noStrike" baseline="0" dirty="0">
                <a:latin typeface="Frutiger-Bold"/>
              </a:rPr>
              <a:t>Figure 6.10 </a:t>
            </a:r>
            <a:r>
              <a:rPr lang="en-US" sz="1800" b="0" i="1" u="none" strike="noStrike" baseline="0" dirty="0">
                <a:latin typeface="Frutiger-Italic"/>
              </a:rPr>
              <a:t>Pseudocode for </a:t>
            </a:r>
            <a:r>
              <a:rPr lang="en-US" sz="1800" b="0" i="0" u="none" strike="noStrike" baseline="0" dirty="0">
                <a:latin typeface="Frutiger-Roman"/>
              </a:rPr>
              <a:t>Calculating the sum of two integers</a:t>
            </a:r>
            <a:endParaRPr lang="en-US" dirty="0"/>
          </a:p>
        </p:txBody>
      </p:sp>
    </p:spTree>
    <p:extLst>
      <p:ext uri="{BB962C8B-B14F-4D97-AF65-F5344CB8AC3E}">
        <p14:creationId xmlns:p14="http://schemas.microsoft.com/office/powerpoint/2010/main" val="54586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2844-05E7-459A-A836-CBF5EBC39560}"/>
              </a:ext>
            </a:extLst>
          </p:cNvPr>
          <p:cNvSpPr>
            <a:spLocks noGrp="1"/>
          </p:cNvSpPr>
          <p:nvPr>
            <p:ph type="title"/>
          </p:nvPr>
        </p:nvSpPr>
        <p:spPr/>
        <p:txBody>
          <a:bodyPr/>
          <a:lstStyle/>
          <a:p>
            <a:r>
              <a:rPr lang="en-US" dirty="0"/>
              <a:t>4. BASIC ALGORITHMS</a:t>
            </a:r>
          </a:p>
        </p:txBody>
      </p:sp>
      <p:sp>
        <p:nvSpPr>
          <p:cNvPr id="3" name="Text Placeholder 2">
            <a:extLst>
              <a:ext uri="{FF2B5EF4-FFF2-40B4-BE49-F238E27FC236}">
                <a16:creationId xmlns:a16="http://schemas.microsoft.com/office/drawing/2014/main" id="{0C1271C4-C2C8-4A37-80D8-7FAA6C6B3B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197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6.1 Concepts: input, output, processing</a:t>
            </a:r>
          </a:p>
          <a:p>
            <a:r>
              <a:rPr lang="de-DE" dirty="0"/>
              <a:t>6.2 Three basic constructs</a:t>
            </a:r>
          </a:p>
          <a:p>
            <a:r>
              <a:rPr lang="de-DE" dirty="0"/>
              <a:t>6.3 </a:t>
            </a:r>
            <a:r>
              <a:rPr lang="en-US" dirty="0"/>
              <a:t>Algorithm representation </a:t>
            </a:r>
          </a:p>
          <a:p>
            <a:r>
              <a:rPr lang="en-US" dirty="0"/>
              <a:t>6.4 Search Algorithms: linear, binary</a:t>
            </a:r>
            <a:endParaRPr lang="de-DE"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1E19-C9F9-4426-9681-DEF1FE947D05}"/>
              </a:ext>
            </a:extLst>
          </p:cNvPr>
          <p:cNvSpPr>
            <a:spLocks noGrp="1"/>
          </p:cNvSpPr>
          <p:nvPr>
            <p:ph type="title"/>
          </p:nvPr>
        </p:nvSpPr>
        <p:spPr/>
        <p:txBody>
          <a:bodyPr/>
          <a:lstStyle/>
          <a:p>
            <a:r>
              <a:rPr lang="en-US" dirty="0"/>
              <a:t>4.1 Summation</a:t>
            </a:r>
          </a:p>
        </p:txBody>
      </p:sp>
      <p:sp>
        <p:nvSpPr>
          <p:cNvPr id="3" name="Content Placeholder 2">
            <a:extLst>
              <a:ext uri="{FF2B5EF4-FFF2-40B4-BE49-F238E27FC236}">
                <a16:creationId xmlns:a16="http://schemas.microsoft.com/office/drawing/2014/main" id="{FA5DB355-A335-412D-902B-5E08C9188F5F}"/>
              </a:ext>
            </a:extLst>
          </p:cNvPr>
          <p:cNvSpPr>
            <a:spLocks noGrp="1"/>
          </p:cNvSpPr>
          <p:nvPr>
            <p:ph idx="1"/>
          </p:nvPr>
        </p:nvSpPr>
        <p:spPr>
          <a:xfrm>
            <a:off x="1104901" y="1600199"/>
            <a:ext cx="4692218" cy="3948345"/>
          </a:xfrm>
        </p:spPr>
        <p:txBody>
          <a:bodyPr>
            <a:normAutofit/>
          </a:bodyPr>
          <a:lstStyle/>
          <a:p>
            <a:pPr algn="just"/>
            <a:r>
              <a:rPr lang="en-US" sz="1800" b="0" i="0" u="none" strike="noStrike" baseline="0" dirty="0">
                <a:latin typeface="BerlingLTStd-Roman"/>
              </a:rPr>
              <a:t>One commonly used algorithm in computer science is </a:t>
            </a:r>
            <a:r>
              <a:rPr lang="en-US" sz="1800" b="1" i="0" u="none" strike="noStrike" baseline="0" dirty="0">
                <a:latin typeface="BerlingLTStd-Bold"/>
              </a:rPr>
              <a:t>summation</a:t>
            </a:r>
            <a:r>
              <a:rPr lang="en-US" sz="1800" b="0" i="0" u="none" strike="noStrike" baseline="0" dirty="0">
                <a:latin typeface="BerlingLTStd-Roman"/>
              </a:rPr>
              <a:t>. We can add two or three integers very easily, but how can we add many integers? The solution is simple: we use the add operator in a loop</a:t>
            </a:r>
          </a:p>
          <a:p>
            <a:pPr marL="0" indent="0" algn="l">
              <a:buNone/>
            </a:pPr>
            <a:r>
              <a:rPr lang="en-US" sz="1800" b="0" i="0" u="none" strike="noStrike" baseline="0" dirty="0">
                <a:latin typeface="BerlingLTStd-Roman"/>
              </a:rPr>
              <a:t>A summation algorithm has three logical parts:</a:t>
            </a:r>
          </a:p>
          <a:p>
            <a:pPr algn="l"/>
            <a:r>
              <a:rPr lang="en-US" sz="1800" b="1" i="0" u="none" strike="noStrike" baseline="0" dirty="0">
                <a:latin typeface="BerlingLTStd-Bold"/>
              </a:rPr>
              <a:t>1. </a:t>
            </a:r>
            <a:r>
              <a:rPr lang="en-US" sz="1800" b="0" i="0" u="none" strike="noStrike" baseline="0" dirty="0">
                <a:latin typeface="BerlingLTStd-Roman"/>
              </a:rPr>
              <a:t>Initialization of the sum at the beginning.</a:t>
            </a:r>
          </a:p>
          <a:p>
            <a:pPr algn="l"/>
            <a:r>
              <a:rPr lang="en-US" sz="1800" b="1" i="0" u="none" strike="noStrike" baseline="0" dirty="0">
                <a:latin typeface="BerlingLTStd-Bold"/>
              </a:rPr>
              <a:t>2. </a:t>
            </a:r>
            <a:r>
              <a:rPr lang="en-US" sz="1800" b="0" i="0" u="none" strike="noStrike" baseline="0" dirty="0">
                <a:latin typeface="BerlingLTStd-Roman"/>
              </a:rPr>
              <a:t>The loop, which in each iteration adds a new integer to the sum.</a:t>
            </a:r>
          </a:p>
          <a:p>
            <a:pPr algn="l"/>
            <a:r>
              <a:rPr lang="en-US" sz="1800" b="1" i="0" u="none" strike="noStrike" baseline="0" dirty="0">
                <a:latin typeface="BerlingLTStd-Bold"/>
              </a:rPr>
              <a:t>3. </a:t>
            </a:r>
            <a:r>
              <a:rPr lang="en-US" sz="1800" b="0" i="0" u="none" strike="noStrike" baseline="0" dirty="0">
                <a:latin typeface="BerlingLTStd-Roman"/>
              </a:rPr>
              <a:t>Return of the result after exiting from the loop.</a:t>
            </a:r>
            <a:endParaRPr lang="en-US" dirty="0"/>
          </a:p>
        </p:txBody>
      </p:sp>
      <p:sp>
        <p:nvSpPr>
          <p:cNvPr id="7" name="TextBox 6">
            <a:extLst>
              <a:ext uri="{FF2B5EF4-FFF2-40B4-BE49-F238E27FC236}">
                <a16:creationId xmlns:a16="http://schemas.microsoft.com/office/drawing/2014/main" id="{951848C9-6C75-4C5C-92E7-AF0195DAA30D}"/>
              </a:ext>
            </a:extLst>
          </p:cNvPr>
          <p:cNvSpPr txBox="1"/>
          <p:nvPr/>
        </p:nvSpPr>
        <p:spPr>
          <a:xfrm>
            <a:off x="5355454" y="5622969"/>
            <a:ext cx="6094520" cy="369332"/>
          </a:xfrm>
          <a:prstGeom prst="rect">
            <a:avLst/>
          </a:prstGeom>
          <a:noFill/>
        </p:spPr>
        <p:txBody>
          <a:bodyPr wrap="square">
            <a:spAutoFit/>
          </a:bodyPr>
          <a:lstStyle/>
          <a:p>
            <a:r>
              <a:rPr lang="en-US" sz="1800" b="1" i="0" u="none" strike="noStrike" baseline="0" dirty="0">
                <a:latin typeface="Frutiger-Bold"/>
              </a:rPr>
              <a:t>Figure 6.11 </a:t>
            </a:r>
            <a:r>
              <a:rPr lang="en-US" sz="1800" b="0" i="1" u="none" strike="noStrike" baseline="0" dirty="0">
                <a:latin typeface="Frutiger-Italic"/>
              </a:rPr>
              <a:t>UML for </a:t>
            </a:r>
            <a:r>
              <a:rPr lang="en-US" sz="1800" b="0" i="0" u="none" strike="noStrike" baseline="0" dirty="0">
                <a:latin typeface="Frutiger-Roman"/>
              </a:rPr>
              <a:t>Calculating the sum of two integers</a:t>
            </a:r>
            <a:endParaRPr lang="en-US" dirty="0"/>
          </a:p>
        </p:txBody>
      </p:sp>
      <p:pic>
        <p:nvPicPr>
          <p:cNvPr id="6" name="Picture 5">
            <a:extLst>
              <a:ext uri="{FF2B5EF4-FFF2-40B4-BE49-F238E27FC236}">
                <a16:creationId xmlns:a16="http://schemas.microsoft.com/office/drawing/2014/main" id="{78D8CAB9-689A-490E-9F4D-D03D8DC95F48}"/>
              </a:ext>
            </a:extLst>
          </p:cNvPr>
          <p:cNvPicPr>
            <a:picLocks noChangeAspect="1"/>
          </p:cNvPicPr>
          <p:nvPr/>
        </p:nvPicPr>
        <p:blipFill>
          <a:blip r:embed="rId2"/>
          <a:stretch>
            <a:fillRect/>
          </a:stretch>
        </p:blipFill>
        <p:spPr>
          <a:xfrm>
            <a:off x="6431871" y="1725216"/>
            <a:ext cx="4653711" cy="3664369"/>
          </a:xfrm>
          <a:prstGeom prst="rect">
            <a:avLst/>
          </a:prstGeom>
        </p:spPr>
      </p:pic>
    </p:spTree>
    <p:extLst>
      <p:ext uri="{BB962C8B-B14F-4D97-AF65-F5344CB8AC3E}">
        <p14:creationId xmlns:p14="http://schemas.microsoft.com/office/powerpoint/2010/main" val="283265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DD65-FE74-476B-8255-6980D6E5C8DC}"/>
              </a:ext>
            </a:extLst>
          </p:cNvPr>
          <p:cNvSpPr>
            <a:spLocks noGrp="1"/>
          </p:cNvSpPr>
          <p:nvPr>
            <p:ph type="title"/>
          </p:nvPr>
        </p:nvSpPr>
        <p:spPr/>
        <p:txBody>
          <a:bodyPr/>
          <a:lstStyle/>
          <a:p>
            <a:r>
              <a:rPr lang="en-US" dirty="0"/>
              <a:t>2. Smallest and largest</a:t>
            </a:r>
          </a:p>
        </p:txBody>
      </p:sp>
      <p:sp>
        <p:nvSpPr>
          <p:cNvPr id="3" name="Content Placeholder 2">
            <a:extLst>
              <a:ext uri="{FF2B5EF4-FFF2-40B4-BE49-F238E27FC236}">
                <a16:creationId xmlns:a16="http://schemas.microsoft.com/office/drawing/2014/main" id="{EA88E09C-E2FB-4B39-B389-019B7222747A}"/>
              </a:ext>
            </a:extLst>
          </p:cNvPr>
          <p:cNvSpPr>
            <a:spLocks noGrp="1"/>
          </p:cNvSpPr>
          <p:nvPr>
            <p:ph idx="1"/>
          </p:nvPr>
        </p:nvSpPr>
        <p:spPr>
          <a:xfrm>
            <a:off x="1104900" y="1600200"/>
            <a:ext cx="4991100" cy="4572000"/>
          </a:xfrm>
        </p:spPr>
        <p:txBody>
          <a:bodyPr/>
          <a:lstStyle/>
          <a:p>
            <a:pPr algn="l"/>
            <a:r>
              <a:rPr lang="en-US" sz="1800" b="0" i="0" u="none" strike="noStrike" baseline="0" dirty="0">
                <a:latin typeface="BerlingLTStd-Roman"/>
              </a:rPr>
              <a:t>We discussed the algorithm for finding the largest among a list of integers at the beginning of this chapter. The idea was to write a decision construct to find the larger of two integers.</a:t>
            </a:r>
          </a:p>
          <a:p>
            <a:pPr algn="l"/>
            <a:r>
              <a:rPr lang="en-US" sz="1800" b="0" i="0" u="none" strike="noStrike" baseline="0" dirty="0">
                <a:latin typeface="BerlingLTStd-Roman"/>
              </a:rPr>
              <a:t>If we put this construct in a loop, we can find the largest of a list of integers.</a:t>
            </a:r>
          </a:p>
          <a:p>
            <a:pPr algn="l"/>
            <a:r>
              <a:rPr lang="en-US" sz="1800" b="0" i="0" u="none" strike="noStrike" baseline="0" dirty="0">
                <a:latin typeface="BerlingLTStd-Roman"/>
              </a:rPr>
              <a:t>Finding the smallest integer among a list of integers is similar, with two minor differences.</a:t>
            </a:r>
          </a:p>
          <a:p>
            <a:pPr algn="l"/>
            <a:r>
              <a:rPr lang="en-US" sz="1800" b="0" i="0" u="none" strike="noStrike" baseline="0" dirty="0">
                <a:latin typeface="BerlingLTStd-Roman"/>
              </a:rPr>
              <a:t>First, we use a decision construct to find the smaller of two integers. </a:t>
            </a:r>
          </a:p>
          <a:p>
            <a:pPr algn="l"/>
            <a:r>
              <a:rPr lang="en-US" sz="1800" b="0" i="0" u="none" strike="noStrike" baseline="0" dirty="0">
                <a:latin typeface="BerlingLTStd-Roman"/>
              </a:rPr>
              <a:t>Second, we initialize with a very large integer instead of a very small one.</a:t>
            </a:r>
            <a:endParaRPr lang="en-US" dirty="0"/>
          </a:p>
        </p:txBody>
      </p:sp>
      <p:pic>
        <p:nvPicPr>
          <p:cNvPr id="5" name="Picture 4">
            <a:extLst>
              <a:ext uri="{FF2B5EF4-FFF2-40B4-BE49-F238E27FC236}">
                <a16:creationId xmlns:a16="http://schemas.microsoft.com/office/drawing/2014/main" id="{4DFC95A9-CE3C-4583-80B1-32B7857C72FD}"/>
              </a:ext>
            </a:extLst>
          </p:cNvPr>
          <p:cNvPicPr>
            <a:picLocks noChangeAspect="1"/>
          </p:cNvPicPr>
          <p:nvPr/>
        </p:nvPicPr>
        <p:blipFill>
          <a:blip r:embed="rId2"/>
          <a:stretch>
            <a:fillRect/>
          </a:stretch>
        </p:blipFill>
        <p:spPr>
          <a:xfrm>
            <a:off x="6246596" y="1600200"/>
            <a:ext cx="4581525" cy="3810000"/>
          </a:xfrm>
          <a:prstGeom prst="rect">
            <a:avLst/>
          </a:prstGeom>
        </p:spPr>
      </p:pic>
      <p:sp>
        <p:nvSpPr>
          <p:cNvPr id="6" name="TextBox 5">
            <a:extLst>
              <a:ext uri="{FF2B5EF4-FFF2-40B4-BE49-F238E27FC236}">
                <a16:creationId xmlns:a16="http://schemas.microsoft.com/office/drawing/2014/main" id="{63E89918-2E29-47D2-ABDE-01DDB11D78CD}"/>
              </a:ext>
            </a:extLst>
          </p:cNvPr>
          <p:cNvSpPr txBox="1"/>
          <p:nvPr/>
        </p:nvSpPr>
        <p:spPr>
          <a:xfrm>
            <a:off x="5355454" y="5622969"/>
            <a:ext cx="6094520" cy="369332"/>
          </a:xfrm>
          <a:prstGeom prst="rect">
            <a:avLst/>
          </a:prstGeom>
          <a:noFill/>
        </p:spPr>
        <p:txBody>
          <a:bodyPr wrap="square">
            <a:spAutoFit/>
          </a:bodyPr>
          <a:lstStyle/>
          <a:p>
            <a:r>
              <a:rPr lang="en-US" sz="1800" b="1" i="0" u="none" strike="noStrike" baseline="0" dirty="0">
                <a:latin typeface="Frutiger-Bold"/>
              </a:rPr>
              <a:t>Figure 6.12 </a:t>
            </a:r>
            <a:r>
              <a:rPr lang="en-US" sz="1800" b="0" i="1" u="none" strike="noStrike" baseline="0" dirty="0">
                <a:latin typeface="Frutiger-Italic"/>
              </a:rPr>
              <a:t>UML for </a:t>
            </a:r>
            <a:r>
              <a:rPr lang="en-US" sz="1800" b="0" i="0" u="none" strike="noStrike" baseline="0" dirty="0">
                <a:latin typeface="Frutiger-Roman"/>
              </a:rPr>
              <a:t>Finding the smallest data item</a:t>
            </a:r>
            <a:endParaRPr lang="en-US" dirty="0"/>
          </a:p>
        </p:txBody>
      </p:sp>
    </p:spTree>
    <p:extLst>
      <p:ext uri="{BB962C8B-B14F-4D97-AF65-F5344CB8AC3E}">
        <p14:creationId xmlns:p14="http://schemas.microsoft.com/office/powerpoint/2010/main" val="398199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1B6-F236-42F8-BAED-2B92593451B0}"/>
              </a:ext>
            </a:extLst>
          </p:cNvPr>
          <p:cNvSpPr>
            <a:spLocks noGrp="1"/>
          </p:cNvSpPr>
          <p:nvPr>
            <p:ph type="title"/>
          </p:nvPr>
        </p:nvSpPr>
        <p:spPr/>
        <p:txBody>
          <a:bodyPr/>
          <a:lstStyle/>
          <a:p>
            <a:r>
              <a:rPr lang="en-US" dirty="0"/>
              <a:t>3. Sorting</a:t>
            </a:r>
          </a:p>
        </p:txBody>
      </p:sp>
      <p:sp>
        <p:nvSpPr>
          <p:cNvPr id="3" name="Content Placeholder 2">
            <a:extLst>
              <a:ext uri="{FF2B5EF4-FFF2-40B4-BE49-F238E27FC236}">
                <a16:creationId xmlns:a16="http://schemas.microsoft.com/office/drawing/2014/main" id="{6687B28A-98D0-4777-B5DF-5129506BEA15}"/>
              </a:ext>
            </a:extLst>
          </p:cNvPr>
          <p:cNvSpPr>
            <a:spLocks noGrp="1"/>
          </p:cNvSpPr>
          <p:nvPr>
            <p:ph idx="1"/>
          </p:nvPr>
        </p:nvSpPr>
        <p:spPr>
          <a:xfrm>
            <a:off x="1104899" y="1600199"/>
            <a:ext cx="9980682" cy="4623047"/>
          </a:xfrm>
        </p:spPr>
        <p:txBody>
          <a:bodyPr>
            <a:noAutofit/>
          </a:bodyPr>
          <a:lstStyle/>
          <a:p>
            <a:pPr algn="l"/>
            <a:r>
              <a:rPr lang="en-US" b="0" i="0" u="none" strike="noStrike" baseline="0" dirty="0"/>
              <a:t>One of the most common applications in computer science is </a:t>
            </a:r>
            <a:r>
              <a:rPr lang="en-US" b="1" i="0" u="none" strike="noStrike" baseline="0" dirty="0"/>
              <a:t>sorting</a:t>
            </a:r>
            <a:r>
              <a:rPr lang="en-US" b="0" i="0" u="none" strike="noStrike" baseline="0" dirty="0"/>
              <a:t>, which is the process by which data is arranged according to its values. People are surrounded by data. </a:t>
            </a:r>
          </a:p>
          <a:p>
            <a:pPr algn="l"/>
            <a:r>
              <a:rPr lang="en-US" b="0" i="0" u="none" strike="noStrike" baseline="0" dirty="0"/>
              <a:t>If the data was not ordered, it would take hours and hours to find a single piece of information. Imagine the difficulty of finding someone’s telephone number in a telephone book that is not ordered</a:t>
            </a:r>
          </a:p>
          <a:p>
            <a:pPr marL="0" indent="0" algn="l">
              <a:buNone/>
            </a:pPr>
            <a:r>
              <a:rPr lang="en-US" b="1" dirty="0"/>
              <a:t>Common sorting algorithms</a:t>
            </a:r>
          </a:p>
          <a:p>
            <a:pPr algn="l">
              <a:buFont typeface="Wingdings" panose="05000000000000000000" pitchFamily="2" charset="2"/>
              <a:buChar char="q"/>
            </a:pPr>
            <a:r>
              <a:rPr lang="en-US" b="1" dirty="0">
                <a:solidFill>
                  <a:srgbClr val="00B0F0"/>
                </a:solidFill>
              </a:rPr>
              <a:t>Bubble/Shell sort:</a:t>
            </a:r>
          </a:p>
          <a:p>
            <a:pPr algn="l">
              <a:buFont typeface="Wingdings" panose="05000000000000000000" pitchFamily="2" charset="2"/>
              <a:buChar char="q"/>
            </a:pPr>
            <a:r>
              <a:rPr lang="en-US" b="1" dirty="0">
                <a:solidFill>
                  <a:srgbClr val="00B0F0"/>
                </a:solidFill>
              </a:rPr>
              <a:t>Insertion sort</a:t>
            </a:r>
          </a:p>
          <a:p>
            <a:pPr algn="l">
              <a:buFont typeface="Wingdings" panose="05000000000000000000" pitchFamily="2" charset="2"/>
              <a:buChar char="q"/>
            </a:pPr>
            <a:r>
              <a:rPr lang="en-US" b="1" dirty="0">
                <a:solidFill>
                  <a:srgbClr val="00B0F0"/>
                </a:solidFill>
              </a:rPr>
              <a:t>Selection sort</a:t>
            </a:r>
          </a:p>
          <a:p>
            <a:pPr algn="l">
              <a:buFont typeface="Wingdings" panose="05000000000000000000" pitchFamily="2" charset="2"/>
              <a:buChar char="q"/>
            </a:pPr>
            <a:r>
              <a:rPr lang="en-US" b="1" dirty="0">
                <a:solidFill>
                  <a:srgbClr val="00B0F0"/>
                </a:solidFill>
              </a:rPr>
              <a:t>Quick sort</a:t>
            </a:r>
          </a:p>
          <a:p>
            <a:pPr algn="l">
              <a:buFont typeface="Wingdings" panose="05000000000000000000" pitchFamily="2" charset="2"/>
              <a:buChar char="q"/>
            </a:pPr>
            <a:r>
              <a:rPr lang="en-US" b="1" dirty="0">
                <a:solidFill>
                  <a:srgbClr val="00B0F0"/>
                </a:solidFill>
              </a:rPr>
              <a:t>Merge sort</a:t>
            </a:r>
          </a:p>
        </p:txBody>
      </p:sp>
    </p:spTree>
    <p:extLst>
      <p:ext uri="{BB962C8B-B14F-4D97-AF65-F5344CB8AC3E}">
        <p14:creationId xmlns:p14="http://schemas.microsoft.com/office/powerpoint/2010/main" val="240797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E284-FBF8-446B-9268-01E7A6A6D4EA}"/>
              </a:ext>
            </a:extLst>
          </p:cNvPr>
          <p:cNvSpPr>
            <a:spLocks noGrp="1"/>
          </p:cNvSpPr>
          <p:nvPr>
            <p:ph type="title"/>
          </p:nvPr>
        </p:nvSpPr>
        <p:spPr/>
        <p:txBody>
          <a:bodyPr/>
          <a:lstStyle/>
          <a:p>
            <a:r>
              <a:rPr lang="en-US" dirty="0"/>
              <a:t>Selection Sort</a:t>
            </a:r>
          </a:p>
        </p:txBody>
      </p:sp>
      <p:sp>
        <p:nvSpPr>
          <p:cNvPr id="3" name="Content Placeholder 2">
            <a:extLst>
              <a:ext uri="{FF2B5EF4-FFF2-40B4-BE49-F238E27FC236}">
                <a16:creationId xmlns:a16="http://schemas.microsoft.com/office/drawing/2014/main" id="{C56D944D-D131-4443-B143-3897EC0CAA1A}"/>
              </a:ext>
            </a:extLst>
          </p:cNvPr>
          <p:cNvSpPr>
            <a:spLocks noGrp="1"/>
          </p:cNvSpPr>
          <p:nvPr>
            <p:ph idx="1"/>
          </p:nvPr>
        </p:nvSpPr>
        <p:spPr>
          <a:xfrm>
            <a:off x="1103382" y="1600199"/>
            <a:ext cx="5102109" cy="2954046"/>
          </a:xfrm>
        </p:spPr>
        <p:txBody>
          <a:bodyPr>
            <a:normAutofit/>
          </a:bodyPr>
          <a:lstStyle/>
          <a:p>
            <a:pPr algn="just"/>
            <a:r>
              <a:rPr lang="en-US" sz="1800" b="0" i="0" u="none" strike="noStrike" baseline="0" dirty="0">
                <a:latin typeface="BerlingLTStd-Roman"/>
              </a:rPr>
              <a:t>In a </a:t>
            </a:r>
            <a:r>
              <a:rPr lang="en-US" sz="1800" b="1" i="0" u="none" strike="noStrike" baseline="0" dirty="0">
                <a:latin typeface="BerlingLTStd-Bold"/>
              </a:rPr>
              <a:t>selection sort</a:t>
            </a:r>
            <a:r>
              <a:rPr lang="en-US" sz="1800" b="0" i="0" u="none" strike="noStrike" baseline="0" dirty="0">
                <a:latin typeface="BerlingLTStd-Roman"/>
              </a:rPr>
              <a:t>, the list to be sorted is divided into two </a:t>
            </a:r>
            <a:r>
              <a:rPr lang="en-US" sz="1800" b="0" i="0" u="none" strike="noStrike" baseline="0" dirty="0" err="1">
                <a:latin typeface="BerlingLTStd-Roman"/>
              </a:rPr>
              <a:t>sublists</a:t>
            </a:r>
            <a:r>
              <a:rPr lang="en-US" sz="1800" b="0" i="0" u="none" strike="noStrike" baseline="0" dirty="0">
                <a:latin typeface="BerlingLTStd-Roman"/>
              </a:rPr>
              <a:t>—sorted and unsorted— which are separated by an imaginary wall. We find the smallest element from the unsorted </a:t>
            </a:r>
            <a:r>
              <a:rPr lang="en-US" sz="1800" b="0" i="0" u="none" strike="noStrike" baseline="0" dirty="0" err="1">
                <a:latin typeface="BerlingLTStd-Roman"/>
              </a:rPr>
              <a:t>sublist</a:t>
            </a:r>
            <a:r>
              <a:rPr lang="en-US" sz="1800" b="0" i="0" u="none" strike="noStrike" baseline="0" dirty="0">
                <a:latin typeface="BerlingLTStd-Roman"/>
              </a:rPr>
              <a:t> and swap it with the element at the beginning of the unsorted </a:t>
            </a:r>
            <a:r>
              <a:rPr lang="en-US" sz="1800" b="0" i="0" u="none" strike="noStrike" baseline="0" dirty="0" err="1">
                <a:latin typeface="BerlingLTStd-Roman"/>
              </a:rPr>
              <a:t>sublist</a:t>
            </a:r>
            <a:r>
              <a:rPr lang="en-US" sz="1800" b="0" i="0" u="none" strike="noStrike" baseline="0" dirty="0">
                <a:latin typeface="BerlingLTStd-Roman"/>
              </a:rPr>
              <a:t>. </a:t>
            </a:r>
          </a:p>
          <a:p>
            <a:pPr algn="just"/>
            <a:r>
              <a:rPr lang="en-US" sz="1800" b="0" i="0" u="none" strike="noStrike" baseline="0" dirty="0">
                <a:latin typeface="BerlingLTStd-Roman"/>
              </a:rPr>
              <a:t>After each selection and swap, the imaginary wall between the two </a:t>
            </a:r>
            <a:r>
              <a:rPr lang="en-US" sz="1800" b="0" i="0" u="none" strike="noStrike" baseline="0" dirty="0" err="1">
                <a:latin typeface="BerlingLTStd-Roman"/>
              </a:rPr>
              <a:t>sublists</a:t>
            </a:r>
            <a:r>
              <a:rPr lang="en-US" sz="1800" b="0" i="0" u="none" strike="noStrike" baseline="0" dirty="0">
                <a:latin typeface="BerlingLTStd-Roman"/>
              </a:rPr>
              <a:t> moves one element ahead, increasing the number of sorted elements and decreasing the number of unsorted ones.</a:t>
            </a:r>
            <a:endParaRPr lang="en-US" dirty="0"/>
          </a:p>
        </p:txBody>
      </p:sp>
      <p:pic>
        <p:nvPicPr>
          <p:cNvPr id="5" name="Picture 4">
            <a:extLst>
              <a:ext uri="{FF2B5EF4-FFF2-40B4-BE49-F238E27FC236}">
                <a16:creationId xmlns:a16="http://schemas.microsoft.com/office/drawing/2014/main" id="{849CAA56-F5A4-4208-919D-DFA184F5F0F8}"/>
              </a:ext>
            </a:extLst>
          </p:cNvPr>
          <p:cNvPicPr>
            <a:picLocks noChangeAspect="1"/>
          </p:cNvPicPr>
          <p:nvPr/>
        </p:nvPicPr>
        <p:blipFill>
          <a:blip r:embed="rId2"/>
          <a:stretch>
            <a:fillRect/>
          </a:stretch>
        </p:blipFill>
        <p:spPr>
          <a:xfrm>
            <a:off x="6685620" y="2644764"/>
            <a:ext cx="4727730" cy="3382604"/>
          </a:xfrm>
          <a:prstGeom prst="rect">
            <a:avLst/>
          </a:prstGeom>
        </p:spPr>
      </p:pic>
      <p:pic>
        <p:nvPicPr>
          <p:cNvPr id="6" name="Picture 5">
            <a:extLst>
              <a:ext uri="{FF2B5EF4-FFF2-40B4-BE49-F238E27FC236}">
                <a16:creationId xmlns:a16="http://schemas.microsoft.com/office/drawing/2014/main" id="{B3892384-BDB5-4508-9065-651771E134D8}"/>
              </a:ext>
            </a:extLst>
          </p:cNvPr>
          <p:cNvPicPr>
            <a:picLocks noChangeAspect="1"/>
          </p:cNvPicPr>
          <p:nvPr/>
        </p:nvPicPr>
        <p:blipFill>
          <a:blip r:embed="rId3"/>
          <a:stretch>
            <a:fillRect/>
          </a:stretch>
        </p:blipFill>
        <p:spPr>
          <a:xfrm>
            <a:off x="1317181" y="4445038"/>
            <a:ext cx="4888310" cy="1713390"/>
          </a:xfrm>
          <a:prstGeom prst="rect">
            <a:avLst/>
          </a:prstGeom>
        </p:spPr>
      </p:pic>
      <p:sp>
        <p:nvSpPr>
          <p:cNvPr id="8" name="TextBox 7">
            <a:extLst>
              <a:ext uri="{FF2B5EF4-FFF2-40B4-BE49-F238E27FC236}">
                <a16:creationId xmlns:a16="http://schemas.microsoft.com/office/drawing/2014/main" id="{2CA2D24B-8960-4A28-9A61-4D69B1B5D480}"/>
              </a:ext>
            </a:extLst>
          </p:cNvPr>
          <p:cNvSpPr txBox="1"/>
          <p:nvPr/>
        </p:nvSpPr>
        <p:spPr>
          <a:xfrm>
            <a:off x="1384918" y="6264960"/>
            <a:ext cx="3728786"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7</a:t>
            </a:r>
            <a:r>
              <a:rPr lang="en-US" sz="1800" b="1" i="0" u="none" strike="noStrike" baseline="0" dirty="0">
                <a:latin typeface="Frutiger-Bold"/>
              </a:rPr>
              <a:t>.1 </a:t>
            </a:r>
            <a:r>
              <a:rPr lang="en-US" sz="1800" b="0" u="none" strike="noStrike" baseline="0" dirty="0">
                <a:latin typeface="Frutiger-Italic"/>
              </a:rPr>
              <a:t>Example of selection sort</a:t>
            </a:r>
            <a:endParaRPr lang="en-US" dirty="0"/>
          </a:p>
        </p:txBody>
      </p:sp>
      <p:sp>
        <p:nvSpPr>
          <p:cNvPr id="9" name="TextBox 8">
            <a:extLst>
              <a:ext uri="{FF2B5EF4-FFF2-40B4-BE49-F238E27FC236}">
                <a16:creationId xmlns:a16="http://schemas.microsoft.com/office/drawing/2014/main" id="{93FC0B1A-ECC9-42D0-9F7B-602941E8614B}"/>
              </a:ext>
            </a:extLst>
          </p:cNvPr>
          <p:cNvSpPr txBox="1"/>
          <p:nvPr/>
        </p:nvSpPr>
        <p:spPr>
          <a:xfrm>
            <a:off x="6773663" y="6198376"/>
            <a:ext cx="4639688" cy="369332"/>
          </a:xfrm>
          <a:prstGeom prst="rect">
            <a:avLst/>
          </a:prstGeom>
          <a:noFill/>
        </p:spPr>
        <p:txBody>
          <a:bodyPr wrap="square">
            <a:spAutoFit/>
          </a:bodyPr>
          <a:lstStyle/>
          <a:p>
            <a:r>
              <a:rPr lang="en-US" sz="1800" b="1" i="0" u="none" strike="noStrike" baseline="0" dirty="0">
                <a:latin typeface="Frutiger-Bold"/>
              </a:rPr>
              <a:t>Figure 6.13 </a:t>
            </a:r>
            <a:r>
              <a:rPr lang="en-US" dirty="0">
                <a:latin typeface="BerlingLTStd-Roman"/>
              </a:rPr>
              <a:t>A</a:t>
            </a:r>
            <a:r>
              <a:rPr lang="en-US" sz="1800" b="0" u="none" strike="noStrike" baseline="0" dirty="0">
                <a:latin typeface="BerlingLTStd-Roman"/>
              </a:rPr>
              <a:t>lgorithm</a:t>
            </a:r>
            <a:r>
              <a:rPr lang="en-US" sz="1800" b="0" u="none" strike="noStrike" baseline="0" dirty="0">
                <a:latin typeface="Frutiger-Italic"/>
              </a:rPr>
              <a:t> of selection sort</a:t>
            </a:r>
            <a:endParaRPr lang="en-US" dirty="0"/>
          </a:p>
        </p:txBody>
      </p:sp>
    </p:spTree>
    <p:extLst>
      <p:ext uri="{BB962C8B-B14F-4D97-AF65-F5344CB8AC3E}">
        <p14:creationId xmlns:p14="http://schemas.microsoft.com/office/powerpoint/2010/main" val="31736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E284-FBF8-446B-9268-01E7A6A6D4EA}"/>
              </a:ext>
            </a:extLst>
          </p:cNvPr>
          <p:cNvSpPr>
            <a:spLocks noGrp="1"/>
          </p:cNvSpPr>
          <p:nvPr>
            <p:ph type="title"/>
          </p:nvPr>
        </p:nvSpPr>
        <p:spPr/>
        <p:txBody>
          <a:bodyPr/>
          <a:lstStyle/>
          <a:p>
            <a:r>
              <a:rPr lang="en-US" dirty="0"/>
              <a:t>Bubble sorts</a:t>
            </a:r>
          </a:p>
        </p:txBody>
      </p:sp>
      <p:sp>
        <p:nvSpPr>
          <p:cNvPr id="3" name="Content Placeholder 2">
            <a:extLst>
              <a:ext uri="{FF2B5EF4-FFF2-40B4-BE49-F238E27FC236}">
                <a16:creationId xmlns:a16="http://schemas.microsoft.com/office/drawing/2014/main" id="{C56D944D-D131-4443-B143-3897EC0CAA1A}"/>
              </a:ext>
            </a:extLst>
          </p:cNvPr>
          <p:cNvSpPr>
            <a:spLocks noGrp="1"/>
          </p:cNvSpPr>
          <p:nvPr>
            <p:ph idx="1"/>
          </p:nvPr>
        </p:nvSpPr>
        <p:spPr>
          <a:xfrm>
            <a:off x="1103382" y="1600199"/>
            <a:ext cx="9833907" cy="2252710"/>
          </a:xfrm>
        </p:spPr>
        <p:txBody>
          <a:bodyPr>
            <a:normAutofit/>
          </a:bodyPr>
          <a:lstStyle/>
          <a:p>
            <a:pPr algn="just"/>
            <a:r>
              <a:rPr lang="en-US" sz="1800" b="0" i="0" u="none" strike="noStrike" baseline="0" dirty="0">
                <a:latin typeface="BerlingLTStd-Roman"/>
              </a:rPr>
              <a:t>In the bubble sort method, the list to be sorted is also divided into two </a:t>
            </a:r>
            <a:r>
              <a:rPr lang="en-US" sz="1800" b="0" i="0" u="none" strike="noStrike" baseline="0" dirty="0" err="1">
                <a:latin typeface="BerlingLTStd-Roman"/>
              </a:rPr>
              <a:t>sublists</a:t>
            </a:r>
            <a:r>
              <a:rPr lang="en-US" sz="1800" b="0" i="0" u="none" strike="noStrike" baseline="0" dirty="0">
                <a:latin typeface="BerlingLTStd-Roman"/>
              </a:rPr>
              <a:t>—sorted and unsorted. The smallest element is bubbled up from the unsorted </a:t>
            </a:r>
            <a:r>
              <a:rPr lang="en-US" sz="1800" b="0" i="0" u="none" strike="noStrike" baseline="0" dirty="0" err="1">
                <a:latin typeface="BerlingLTStd-Roman"/>
              </a:rPr>
              <a:t>sublist</a:t>
            </a:r>
            <a:r>
              <a:rPr lang="en-US" sz="1800" b="0" i="0" u="none" strike="noStrike" baseline="0" dirty="0">
                <a:latin typeface="BerlingLTStd-Roman"/>
              </a:rPr>
              <a:t> and moved to the sorted </a:t>
            </a:r>
            <a:r>
              <a:rPr lang="en-US" sz="1800" b="0" i="0" u="none" strike="noStrike" baseline="0" dirty="0" err="1">
                <a:latin typeface="BerlingLTStd-Roman"/>
              </a:rPr>
              <a:t>sublist</a:t>
            </a:r>
            <a:r>
              <a:rPr lang="en-US" sz="1800" b="0" i="0" u="none" strike="noStrike" baseline="0" dirty="0">
                <a:latin typeface="BerlingLTStd-Roman"/>
              </a:rPr>
              <a:t>. </a:t>
            </a:r>
          </a:p>
          <a:p>
            <a:pPr algn="just"/>
            <a:r>
              <a:rPr lang="en-US" sz="1800" b="0" i="0" u="none" strike="noStrike" baseline="0" dirty="0">
                <a:latin typeface="BerlingLTStd-Roman"/>
              </a:rPr>
              <a:t>After the smallest element has been moved to the sorted list, the wall moves one element ahead, increasing the number of sorted elements and decreasing the number of unsorted ones.</a:t>
            </a:r>
          </a:p>
          <a:p>
            <a:pPr algn="just"/>
            <a:r>
              <a:rPr lang="en-US" sz="1800" b="0" i="0" u="none" strike="noStrike" baseline="0" dirty="0">
                <a:latin typeface="BerlingLTStd-Roman"/>
              </a:rPr>
              <a:t>Each time an element moves from the unsorted </a:t>
            </a:r>
            <a:r>
              <a:rPr lang="en-US" sz="1800" b="0" i="0" u="none" strike="noStrike" baseline="0" dirty="0" err="1">
                <a:latin typeface="BerlingLTStd-Roman"/>
              </a:rPr>
              <a:t>sublist</a:t>
            </a:r>
            <a:r>
              <a:rPr lang="en-US" sz="1800" b="0" i="0" u="none" strike="noStrike" baseline="0" dirty="0">
                <a:latin typeface="BerlingLTStd-Roman"/>
              </a:rPr>
              <a:t> to the sorted </a:t>
            </a:r>
            <a:r>
              <a:rPr lang="en-US" sz="1800" b="0" i="0" u="none" strike="noStrike" baseline="0" dirty="0" err="1">
                <a:latin typeface="BerlingLTStd-Roman"/>
              </a:rPr>
              <a:t>sublist</a:t>
            </a:r>
            <a:r>
              <a:rPr lang="en-US" sz="1800" b="0" i="0" u="none" strike="noStrike" baseline="0" dirty="0">
                <a:latin typeface="BerlingLTStd-Roman"/>
              </a:rPr>
              <a:t>, one sort pass is completed</a:t>
            </a:r>
            <a:endParaRPr lang="en-US" dirty="0"/>
          </a:p>
        </p:txBody>
      </p:sp>
      <p:sp>
        <p:nvSpPr>
          <p:cNvPr id="8" name="TextBox 7">
            <a:extLst>
              <a:ext uri="{FF2B5EF4-FFF2-40B4-BE49-F238E27FC236}">
                <a16:creationId xmlns:a16="http://schemas.microsoft.com/office/drawing/2014/main" id="{2CA2D24B-8960-4A28-9A61-4D69B1B5D480}"/>
              </a:ext>
            </a:extLst>
          </p:cNvPr>
          <p:cNvSpPr txBox="1"/>
          <p:nvPr/>
        </p:nvSpPr>
        <p:spPr>
          <a:xfrm>
            <a:off x="4125238" y="5532745"/>
            <a:ext cx="3728786" cy="369332"/>
          </a:xfrm>
          <a:prstGeom prst="rect">
            <a:avLst/>
          </a:prstGeom>
          <a:noFill/>
        </p:spPr>
        <p:txBody>
          <a:bodyPr wrap="square">
            <a:spAutoFit/>
          </a:bodyPr>
          <a:lstStyle/>
          <a:p>
            <a:r>
              <a:rPr lang="en-US" sz="1800" b="1" i="0" u="none" strike="noStrike" baseline="0" dirty="0">
                <a:latin typeface="Frutiger-Bold"/>
              </a:rPr>
              <a:t>Figure 6.14 </a:t>
            </a:r>
            <a:r>
              <a:rPr lang="en-US" sz="1800" b="0" u="none" strike="noStrike" baseline="0" dirty="0">
                <a:latin typeface="Frutiger-Italic"/>
              </a:rPr>
              <a:t>Example of selection sort</a:t>
            </a:r>
            <a:endParaRPr lang="en-US" dirty="0"/>
          </a:p>
        </p:txBody>
      </p:sp>
      <p:pic>
        <p:nvPicPr>
          <p:cNvPr id="7" name="Picture 6">
            <a:extLst>
              <a:ext uri="{FF2B5EF4-FFF2-40B4-BE49-F238E27FC236}">
                <a16:creationId xmlns:a16="http://schemas.microsoft.com/office/drawing/2014/main" id="{5BE99E04-6B96-4914-8C33-9F1971B0BB02}"/>
              </a:ext>
            </a:extLst>
          </p:cNvPr>
          <p:cNvPicPr>
            <a:picLocks noChangeAspect="1"/>
          </p:cNvPicPr>
          <p:nvPr/>
        </p:nvPicPr>
        <p:blipFill>
          <a:blip r:embed="rId2"/>
          <a:stretch>
            <a:fillRect/>
          </a:stretch>
        </p:blipFill>
        <p:spPr>
          <a:xfrm>
            <a:off x="3186875" y="3649367"/>
            <a:ext cx="6693972" cy="1448358"/>
          </a:xfrm>
          <a:prstGeom prst="rect">
            <a:avLst/>
          </a:prstGeom>
        </p:spPr>
      </p:pic>
    </p:spTree>
    <p:extLst>
      <p:ext uri="{BB962C8B-B14F-4D97-AF65-F5344CB8AC3E}">
        <p14:creationId xmlns:p14="http://schemas.microsoft.com/office/powerpoint/2010/main" val="134107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 Search Algorithms: linear, binary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543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B2B2-7C39-4CAA-B304-928B2C4313A3}"/>
              </a:ext>
            </a:extLst>
          </p:cNvPr>
          <p:cNvSpPr>
            <a:spLocks noGrp="1"/>
          </p:cNvSpPr>
          <p:nvPr>
            <p:ph type="title"/>
          </p:nvPr>
        </p:nvSpPr>
        <p:spPr/>
        <p:txBody>
          <a:bodyPr/>
          <a:lstStyle/>
          <a:p>
            <a:r>
              <a:rPr lang="en-US" dirty="0"/>
              <a:t>5.1 Searching</a:t>
            </a:r>
          </a:p>
        </p:txBody>
      </p:sp>
      <p:sp>
        <p:nvSpPr>
          <p:cNvPr id="3" name="Content Placeholder 2">
            <a:extLst>
              <a:ext uri="{FF2B5EF4-FFF2-40B4-BE49-F238E27FC236}">
                <a16:creationId xmlns:a16="http://schemas.microsoft.com/office/drawing/2014/main" id="{99BC000E-9B7E-44E0-B8A6-898CF6190F9B}"/>
              </a:ext>
            </a:extLst>
          </p:cNvPr>
          <p:cNvSpPr>
            <a:spLocks noGrp="1"/>
          </p:cNvSpPr>
          <p:nvPr>
            <p:ph idx="1"/>
          </p:nvPr>
        </p:nvSpPr>
        <p:spPr>
          <a:xfrm>
            <a:off x="1104900" y="1600200"/>
            <a:ext cx="9980681" cy="4572000"/>
          </a:xfrm>
        </p:spPr>
        <p:txBody>
          <a:bodyPr/>
          <a:lstStyle/>
          <a:p>
            <a:r>
              <a:rPr lang="en-US" altLang="en-US" sz="2000" b="0" dirty="0">
                <a:latin typeface="Times New Roman" panose="02020603050405020304" pitchFamily="18" charset="0"/>
              </a:rPr>
              <a:t>Another common algorithm in computer science is searching, which is the process of finding the location of a target among a list of objects. In the case of a list, searching means that given a value, we want to find the location of the first element in the list that contains that value. </a:t>
            </a:r>
          </a:p>
          <a:p>
            <a:pPr marL="0" indent="0">
              <a:buNone/>
            </a:pPr>
            <a:r>
              <a:rPr lang="en-US" altLang="en-US" sz="2000" b="0" dirty="0">
                <a:latin typeface="Times New Roman" panose="02020603050405020304" pitchFamily="18" charset="0"/>
              </a:rPr>
              <a:t>There are two basic searches for lists: </a:t>
            </a:r>
            <a:r>
              <a:rPr lang="en-US" altLang="en-US" sz="2000" b="1" dirty="0">
                <a:solidFill>
                  <a:srgbClr val="00B0F0"/>
                </a:solidFill>
                <a:latin typeface="Times New Roman" panose="02020603050405020304" pitchFamily="18" charset="0"/>
              </a:rPr>
              <a:t>sequential (linear) search </a:t>
            </a:r>
            <a:r>
              <a:rPr lang="en-US" altLang="en-US" sz="2000" b="0" dirty="0">
                <a:latin typeface="Times New Roman" panose="02020603050405020304" pitchFamily="18" charset="0"/>
              </a:rPr>
              <a:t>and </a:t>
            </a:r>
            <a:r>
              <a:rPr lang="en-US" altLang="en-US" sz="2000" b="1" dirty="0">
                <a:solidFill>
                  <a:srgbClr val="00B0F0"/>
                </a:solidFill>
                <a:latin typeface="Times New Roman" panose="02020603050405020304" pitchFamily="18" charset="0"/>
              </a:rPr>
              <a:t>binary search. </a:t>
            </a:r>
          </a:p>
          <a:p>
            <a:r>
              <a:rPr lang="en-US" altLang="en-US" sz="2000" b="1" dirty="0">
                <a:solidFill>
                  <a:srgbClr val="00B0F0"/>
                </a:solidFill>
                <a:latin typeface="Times New Roman" panose="02020603050405020304" pitchFamily="18" charset="0"/>
              </a:rPr>
              <a:t>Sequential search </a:t>
            </a:r>
            <a:r>
              <a:rPr lang="en-US" altLang="en-US" sz="2000" b="0" dirty="0">
                <a:latin typeface="Times New Roman" panose="02020603050405020304" pitchFamily="18" charset="0"/>
              </a:rPr>
              <a:t>can be used to locate an item in any list,</a:t>
            </a:r>
          </a:p>
          <a:p>
            <a:r>
              <a:rPr lang="en-US" altLang="en-US" sz="2000" b="0" dirty="0">
                <a:latin typeface="Times New Roman" panose="02020603050405020304" pitchFamily="18" charset="0"/>
              </a:rPr>
              <a:t>whereas </a:t>
            </a:r>
            <a:r>
              <a:rPr lang="en-US" altLang="en-US" sz="2000" b="1" dirty="0">
                <a:solidFill>
                  <a:srgbClr val="00B0F0"/>
                </a:solidFill>
                <a:latin typeface="Times New Roman" panose="02020603050405020304" pitchFamily="18" charset="0"/>
              </a:rPr>
              <a:t>binary search </a:t>
            </a:r>
            <a:r>
              <a:rPr lang="en-US" altLang="en-US" sz="2000" b="0" dirty="0">
                <a:latin typeface="Times New Roman" panose="02020603050405020304" pitchFamily="18" charset="0"/>
              </a:rPr>
              <a:t>requires the list first to be sorted.</a:t>
            </a:r>
          </a:p>
          <a:p>
            <a:endParaRPr lang="en-US" dirty="0"/>
          </a:p>
        </p:txBody>
      </p:sp>
    </p:spTree>
    <p:extLst>
      <p:ext uri="{BB962C8B-B14F-4D97-AF65-F5344CB8AC3E}">
        <p14:creationId xmlns:p14="http://schemas.microsoft.com/office/powerpoint/2010/main" val="52263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1E19-C9F9-4426-9681-DEF1FE947D05}"/>
              </a:ext>
            </a:extLst>
          </p:cNvPr>
          <p:cNvSpPr>
            <a:spLocks noGrp="1"/>
          </p:cNvSpPr>
          <p:nvPr>
            <p:ph type="title"/>
          </p:nvPr>
        </p:nvSpPr>
        <p:spPr/>
        <p:txBody>
          <a:bodyPr/>
          <a:lstStyle/>
          <a:p>
            <a:r>
              <a:rPr lang="en-US" dirty="0"/>
              <a:t>5.2 Linear Search</a:t>
            </a:r>
          </a:p>
        </p:txBody>
      </p:sp>
      <p:sp>
        <p:nvSpPr>
          <p:cNvPr id="3" name="Content Placeholder 2">
            <a:extLst>
              <a:ext uri="{FF2B5EF4-FFF2-40B4-BE49-F238E27FC236}">
                <a16:creationId xmlns:a16="http://schemas.microsoft.com/office/drawing/2014/main" id="{FA5DB355-A335-412D-902B-5E08C9188F5F}"/>
              </a:ext>
            </a:extLst>
          </p:cNvPr>
          <p:cNvSpPr>
            <a:spLocks noGrp="1"/>
          </p:cNvSpPr>
          <p:nvPr>
            <p:ph idx="1"/>
          </p:nvPr>
        </p:nvSpPr>
        <p:spPr>
          <a:xfrm>
            <a:off x="1104900" y="1600200"/>
            <a:ext cx="9982200" cy="1444841"/>
          </a:xfrm>
        </p:spPr>
        <p:txBody>
          <a:bodyPr>
            <a:normAutofit/>
          </a:bodyPr>
          <a:lstStyle/>
          <a:p>
            <a:pPr algn="l"/>
            <a:r>
              <a:rPr lang="en-US" sz="1600" dirty="0">
                <a:solidFill>
                  <a:srgbClr val="202122"/>
                </a:solidFill>
                <a:latin typeface="Arial" panose="020B0604020202020204" pitchFamily="34" charset="0"/>
              </a:rPr>
              <a:t>A</a:t>
            </a:r>
            <a:r>
              <a:rPr lang="en-US" sz="1600" b="0" i="0" dirty="0">
                <a:solidFill>
                  <a:srgbClr val="202122"/>
                </a:solidFill>
                <a:effectLst/>
                <a:latin typeface="Arial" panose="020B0604020202020204" pitchFamily="34" charset="0"/>
              </a:rPr>
              <a:t> </a:t>
            </a:r>
            <a:r>
              <a:rPr lang="en-US" sz="1600" b="1" i="0" dirty="0">
                <a:solidFill>
                  <a:srgbClr val="202122"/>
                </a:solidFill>
                <a:effectLst/>
                <a:latin typeface="Arial" panose="020B0604020202020204" pitchFamily="34" charset="0"/>
              </a:rPr>
              <a:t>linear search</a:t>
            </a:r>
            <a:r>
              <a:rPr lang="en-US" sz="1600" b="0" i="0" dirty="0">
                <a:solidFill>
                  <a:srgbClr val="202122"/>
                </a:solidFill>
                <a:effectLst/>
                <a:latin typeface="Arial" panose="020B0604020202020204" pitchFamily="34" charset="0"/>
              </a:rPr>
              <a:t> or </a:t>
            </a:r>
            <a:r>
              <a:rPr lang="en-US" sz="1600" b="1" i="0" dirty="0">
                <a:solidFill>
                  <a:srgbClr val="202122"/>
                </a:solidFill>
                <a:effectLst/>
                <a:latin typeface="Arial" panose="020B0604020202020204" pitchFamily="34" charset="0"/>
              </a:rPr>
              <a:t>sequential search</a:t>
            </a:r>
            <a:r>
              <a:rPr lang="en-US" sz="1600" b="0" i="0" dirty="0">
                <a:solidFill>
                  <a:srgbClr val="202122"/>
                </a:solidFill>
                <a:effectLst/>
                <a:latin typeface="Arial" panose="020B0604020202020204" pitchFamily="34" charset="0"/>
              </a:rPr>
              <a:t> is a method for finding an element within a list . It sequentially checks each element of the list until a match is found or the whole list has been searched.</a:t>
            </a:r>
          </a:p>
          <a:p>
            <a:pPr algn="l"/>
            <a:r>
              <a:rPr lang="en-US" sz="1600" b="0" i="0" dirty="0">
                <a:solidFill>
                  <a:srgbClr val="202122"/>
                </a:solidFill>
                <a:effectLst/>
                <a:latin typeface="Arial" panose="020B0604020202020204" pitchFamily="34" charset="0"/>
              </a:rPr>
              <a:t>A linear search runs in at worst linear time and makes at most </a:t>
            </a:r>
            <a:r>
              <a:rPr lang="en-US" sz="1600" b="0" i="1" dirty="0">
                <a:solidFill>
                  <a:srgbClr val="202122"/>
                </a:solidFill>
                <a:effectLst/>
                <a:latin typeface="Nimbus Roman No9 L"/>
              </a:rPr>
              <a:t>n</a:t>
            </a:r>
            <a:r>
              <a:rPr lang="en-US" sz="1600" b="0" i="0" dirty="0">
                <a:solidFill>
                  <a:srgbClr val="202122"/>
                </a:solidFill>
                <a:effectLst/>
                <a:latin typeface="Arial" panose="020B0604020202020204" pitchFamily="34" charset="0"/>
              </a:rPr>
              <a:t> comparisons, where </a:t>
            </a:r>
            <a:r>
              <a:rPr lang="en-US" sz="1600" b="0" i="1" dirty="0">
                <a:solidFill>
                  <a:srgbClr val="202122"/>
                </a:solidFill>
                <a:effectLst/>
                <a:latin typeface="Nimbus Roman No9 L"/>
              </a:rPr>
              <a:t>n</a:t>
            </a:r>
            <a:r>
              <a:rPr lang="en-US" sz="1600" b="0" i="0" dirty="0">
                <a:solidFill>
                  <a:srgbClr val="202122"/>
                </a:solidFill>
                <a:effectLst/>
                <a:latin typeface="Arial" panose="020B0604020202020204" pitchFamily="34" charset="0"/>
              </a:rPr>
              <a:t> is the length of the list. If each element is equally likely to be searched, then linear search has an average case of </a:t>
            </a:r>
            <a:r>
              <a:rPr lang="en-US" sz="1600" b="0" i="1" dirty="0">
                <a:solidFill>
                  <a:srgbClr val="202122"/>
                </a:solidFill>
                <a:effectLst/>
                <a:latin typeface="Nimbus Roman No9 L"/>
              </a:rPr>
              <a:t>n+1</a:t>
            </a:r>
            <a:r>
              <a:rPr lang="en-US" sz="1600" b="0" i="0" dirty="0">
                <a:solidFill>
                  <a:srgbClr val="202122"/>
                </a:solidFill>
                <a:effectLst/>
                <a:latin typeface="Nimbus Roman No9 L"/>
              </a:rPr>
              <a:t>/2</a:t>
            </a:r>
            <a:r>
              <a:rPr lang="en-US" sz="1600" b="0" i="0" dirty="0">
                <a:solidFill>
                  <a:srgbClr val="202122"/>
                </a:solidFill>
                <a:effectLst/>
                <a:latin typeface="Arial" panose="020B0604020202020204" pitchFamily="34" charset="0"/>
              </a:rPr>
              <a:t> comparisons, but the average case can be affected if the search probabilities for each element vary. </a:t>
            </a:r>
          </a:p>
        </p:txBody>
      </p:sp>
      <p:sp>
        <p:nvSpPr>
          <p:cNvPr id="7" name="TextBox 6">
            <a:extLst>
              <a:ext uri="{FF2B5EF4-FFF2-40B4-BE49-F238E27FC236}">
                <a16:creationId xmlns:a16="http://schemas.microsoft.com/office/drawing/2014/main" id="{951848C9-6C75-4C5C-92E7-AF0195DAA30D}"/>
              </a:ext>
            </a:extLst>
          </p:cNvPr>
          <p:cNvSpPr txBox="1"/>
          <p:nvPr/>
        </p:nvSpPr>
        <p:spPr>
          <a:xfrm>
            <a:off x="3580641" y="5892098"/>
            <a:ext cx="6094520" cy="369332"/>
          </a:xfrm>
          <a:prstGeom prst="rect">
            <a:avLst/>
          </a:prstGeom>
          <a:noFill/>
        </p:spPr>
        <p:txBody>
          <a:bodyPr wrap="square">
            <a:spAutoFit/>
          </a:bodyPr>
          <a:lstStyle/>
          <a:p>
            <a:r>
              <a:rPr lang="en-US" sz="1800" b="1" i="0" u="none" strike="noStrike" baseline="0" dirty="0">
                <a:latin typeface="Frutiger-Bold"/>
              </a:rPr>
              <a:t>Figure 6.15 </a:t>
            </a:r>
            <a:r>
              <a:rPr lang="en-US" sz="1800" b="0" i="1" u="none" strike="noStrike" baseline="0" dirty="0">
                <a:latin typeface="Frutiger-Italic"/>
              </a:rPr>
              <a:t>Find ’98’ in list </a:t>
            </a:r>
            <a:r>
              <a:rPr lang="en-US" i="1" dirty="0">
                <a:latin typeface="Frutiger-Italic"/>
              </a:rPr>
              <a:t>by</a:t>
            </a:r>
            <a:r>
              <a:rPr lang="en-US" sz="1800" b="0" i="1" u="none" strike="noStrike" baseline="0" dirty="0">
                <a:latin typeface="Frutiger-Italic"/>
              </a:rPr>
              <a:t> </a:t>
            </a:r>
            <a:r>
              <a:rPr lang="en-US" sz="1800" b="1" i="0" dirty="0">
                <a:solidFill>
                  <a:srgbClr val="202122"/>
                </a:solidFill>
                <a:effectLst/>
                <a:latin typeface="Arial" panose="020B0604020202020204" pitchFamily="34" charset="0"/>
              </a:rPr>
              <a:t>linear search</a:t>
            </a:r>
            <a:r>
              <a:rPr lang="en-US" sz="1800" b="0" i="0" dirty="0">
                <a:solidFill>
                  <a:srgbClr val="202122"/>
                </a:solidFill>
                <a:effectLst/>
                <a:latin typeface="Arial" panose="020B0604020202020204" pitchFamily="34" charset="0"/>
              </a:rPr>
              <a:t> </a:t>
            </a:r>
            <a:endParaRPr lang="en-US" dirty="0"/>
          </a:p>
        </p:txBody>
      </p:sp>
      <p:pic>
        <p:nvPicPr>
          <p:cNvPr id="9" name="Picture 8">
            <a:extLst>
              <a:ext uri="{FF2B5EF4-FFF2-40B4-BE49-F238E27FC236}">
                <a16:creationId xmlns:a16="http://schemas.microsoft.com/office/drawing/2014/main" id="{8809A9FF-7EEC-464A-8C5D-0376C71C3871}"/>
              </a:ext>
            </a:extLst>
          </p:cNvPr>
          <p:cNvPicPr>
            <a:picLocks noChangeAspect="1"/>
          </p:cNvPicPr>
          <p:nvPr/>
        </p:nvPicPr>
        <p:blipFill>
          <a:blip r:embed="rId2"/>
          <a:stretch>
            <a:fillRect/>
          </a:stretch>
        </p:blipFill>
        <p:spPr>
          <a:xfrm>
            <a:off x="2465263" y="3606557"/>
            <a:ext cx="7439025" cy="1724025"/>
          </a:xfrm>
          <a:prstGeom prst="rect">
            <a:avLst/>
          </a:prstGeom>
        </p:spPr>
      </p:pic>
    </p:spTree>
    <p:extLst>
      <p:ext uri="{BB962C8B-B14F-4D97-AF65-F5344CB8AC3E}">
        <p14:creationId xmlns:p14="http://schemas.microsoft.com/office/powerpoint/2010/main" val="238341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D770-F422-48D4-ADC9-A709E8AC9B59}"/>
              </a:ext>
            </a:extLst>
          </p:cNvPr>
          <p:cNvSpPr>
            <a:spLocks noGrp="1"/>
          </p:cNvSpPr>
          <p:nvPr>
            <p:ph type="title"/>
          </p:nvPr>
        </p:nvSpPr>
        <p:spPr/>
        <p:txBody>
          <a:bodyPr/>
          <a:lstStyle/>
          <a:p>
            <a:r>
              <a:rPr lang="en-US" dirty="0"/>
              <a:t>Linear Search (</a:t>
            </a:r>
            <a:r>
              <a:rPr lang="en-US" sz="2800" b="0" i="1" u="none" strike="noStrike" baseline="0" dirty="0">
                <a:latin typeface="Frutiger-Italic"/>
              </a:rPr>
              <a:t>Pseudocode)</a:t>
            </a:r>
            <a:endParaRPr lang="en-US" dirty="0"/>
          </a:p>
        </p:txBody>
      </p:sp>
      <p:sp>
        <p:nvSpPr>
          <p:cNvPr id="3" name="Content Placeholder 2">
            <a:extLst>
              <a:ext uri="{FF2B5EF4-FFF2-40B4-BE49-F238E27FC236}">
                <a16:creationId xmlns:a16="http://schemas.microsoft.com/office/drawing/2014/main" id="{972E28C4-7FCB-42C4-A586-41D3B34BD706}"/>
              </a:ext>
            </a:extLst>
          </p:cNvPr>
          <p:cNvSpPr>
            <a:spLocks noGrp="1"/>
          </p:cNvSpPr>
          <p:nvPr>
            <p:ph idx="1"/>
          </p:nvPr>
        </p:nvSpPr>
        <p:spPr/>
        <p:txBody>
          <a:bodyPr/>
          <a:lstStyle/>
          <a:p>
            <a:pPr algn="l" fontAlgn="base">
              <a:buFont typeface="+mj-lt"/>
              <a:buAutoNum type="arabicPeriod"/>
            </a:pPr>
            <a:r>
              <a:rPr lang="en-US" b="0" i="1" dirty="0">
                <a:solidFill>
                  <a:srgbClr val="444444"/>
                </a:solidFill>
                <a:effectLst/>
                <a:latin typeface="inherit"/>
              </a:rPr>
              <a:t>Take the input array </a:t>
            </a:r>
            <a:r>
              <a:rPr lang="en-US" b="0" i="1" dirty="0" err="1">
                <a:solidFill>
                  <a:srgbClr val="444444"/>
                </a:solidFill>
                <a:effectLst/>
                <a:latin typeface="inherit"/>
              </a:rPr>
              <a:t>arr</a:t>
            </a:r>
            <a:r>
              <a:rPr lang="en-US" b="0" i="1" dirty="0">
                <a:solidFill>
                  <a:srgbClr val="444444"/>
                </a:solidFill>
                <a:effectLst/>
                <a:latin typeface="inherit"/>
              </a:rPr>
              <a:t>[] from user.</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Take element</a:t>
            </a:r>
            <a:r>
              <a:rPr lang="en-US" b="1" i="1" dirty="0">
                <a:solidFill>
                  <a:srgbClr val="0000FF"/>
                </a:solidFill>
                <a:effectLst/>
                <a:latin typeface="inherit"/>
              </a:rPr>
              <a:t>(x)</a:t>
            </a:r>
            <a:r>
              <a:rPr lang="en-US" b="0" i="1" dirty="0">
                <a:solidFill>
                  <a:srgbClr val="444444"/>
                </a:solidFill>
                <a:effectLst/>
                <a:latin typeface="inherit"/>
              </a:rPr>
              <a:t> you want to search in this array from user.</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Set flag variable as </a:t>
            </a:r>
            <a:r>
              <a:rPr lang="en-US" b="1" i="1" dirty="0">
                <a:solidFill>
                  <a:srgbClr val="0000FF"/>
                </a:solidFill>
                <a:effectLst/>
                <a:latin typeface="inherit"/>
              </a:rPr>
              <a:t>-1</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LOOP : </a:t>
            </a:r>
            <a:r>
              <a:rPr lang="en-US" b="0" i="1" dirty="0" err="1">
                <a:solidFill>
                  <a:srgbClr val="0000FF"/>
                </a:solidFill>
                <a:effectLst/>
                <a:latin typeface="inherit"/>
              </a:rPr>
              <a:t>arr</a:t>
            </a:r>
            <a:r>
              <a:rPr lang="en-US" b="0" i="1" dirty="0">
                <a:solidFill>
                  <a:srgbClr val="444444"/>
                </a:solidFill>
                <a:effectLst/>
                <a:latin typeface="inherit"/>
              </a:rPr>
              <a:t>[start] -&gt; </a:t>
            </a:r>
            <a:r>
              <a:rPr lang="en-US" b="0" i="1" dirty="0" err="1">
                <a:solidFill>
                  <a:srgbClr val="444444"/>
                </a:solidFill>
                <a:effectLst/>
                <a:latin typeface="inherit"/>
              </a:rPr>
              <a:t>arr</a:t>
            </a:r>
            <a:r>
              <a:rPr lang="en-US" b="0" i="1" dirty="0">
                <a:solidFill>
                  <a:srgbClr val="444444"/>
                </a:solidFill>
                <a:effectLst/>
                <a:latin typeface="inherit"/>
              </a:rPr>
              <a:t>[end]</a:t>
            </a:r>
            <a:endParaRPr lang="en-US" b="0" i="0" dirty="0">
              <a:solidFill>
                <a:srgbClr val="444444"/>
              </a:solidFill>
              <a:effectLst/>
              <a:latin typeface="inherit"/>
            </a:endParaRPr>
          </a:p>
          <a:p>
            <a:pPr marL="742950" lvl="1" indent="-285750" algn="l" fontAlgn="base">
              <a:buFont typeface="+mj-lt"/>
              <a:buAutoNum type="arabicPeriod"/>
            </a:pPr>
            <a:r>
              <a:rPr lang="en-US" b="0" i="1" dirty="0">
                <a:solidFill>
                  <a:srgbClr val="444444"/>
                </a:solidFill>
                <a:effectLst/>
                <a:latin typeface="inherit"/>
              </a:rPr>
              <a:t>if match found </a:t>
            </a:r>
            <a:r>
              <a:rPr lang="en-US" b="0" i="1" dirty="0" err="1">
                <a:solidFill>
                  <a:srgbClr val="444444"/>
                </a:solidFill>
                <a:effectLst/>
                <a:latin typeface="inherit"/>
              </a:rPr>
              <a:t>i.e</a:t>
            </a:r>
            <a:r>
              <a:rPr lang="en-US" b="0" i="1" dirty="0">
                <a:solidFill>
                  <a:srgbClr val="444444"/>
                </a:solidFill>
                <a:effectLst/>
                <a:latin typeface="inherit"/>
              </a:rPr>
              <a:t> </a:t>
            </a:r>
            <a:r>
              <a:rPr lang="en-US" b="0" i="1" dirty="0" err="1">
                <a:solidFill>
                  <a:srgbClr val="444444"/>
                </a:solidFill>
                <a:effectLst/>
                <a:latin typeface="inherit"/>
              </a:rPr>
              <a:t>arr</a:t>
            </a:r>
            <a:r>
              <a:rPr lang="en-US" b="0" i="1" dirty="0">
                <a:solidFill>
                  <a:srgbClr val="444444"/>
                </a:solidFill>
                <a:effectLst/>
                <a:latin typeface="inherit"/>
              </a:rPr>
              <a:t>[</a:t>
            </a:r>
            <a:r>
              <a:rPr lang="en-US" b="0" i="1" dirty="0" err="1">
                <a:solidFill>
                  <a:srgbClr val="444444"/>
                </a:solidFill>
                <a:effectLst/>
                <a:latin typeface="inherit"/>
              </a:rPr>
              <a:t>current_postion</a:t>
            </a:r>
            <a:r>
              <a:rPr lang="en-US" b="0" i="1" dirty="0">
                <a:solidFill>
                  <a:srgbClr val="444444"/>
                </a:solidFill>
                <a:effectLst/>
                <a:latin typeface="inherit"/>
              </a:rPr>
              <a:t>] == </a:t>
            </a:r>
            <a:r>
              <a:rPr lang="en-US" b="1" i="1" dirty="0">
                <a:solidFill>
                  <a:srgbClr val="0000FF"/>
                </a:solidFill>
                <a:effectLst/>
                <a:latin typeface="inherit"/>
              </a:rPr>
              <a:t>x</a:t>
            </a:r>
            <a:r>
              <a:rPr lang="en-US" b="0" i="1" dirty="0">
                <a:solidFill>
                  <a:srgbClr val="444444"/>
                </a:solidFill>
                <a:effectLst/>
                <a:latin typeface="inherit"/>
              </a:rPr>
              <a:t> then</a:t>
            </a:r>
            <a:endParaRPr lang="en-US" b="0" i="0" dirty="0">
              <a:solidFill>
                <a:srgbClr val="444444"/>
              </a:solidFill>
              <a:effectLst/>
              <a:latin typeface="inherit"/>
            </a:endParaRPr>
          </a:p>
          <a:p>
            <a:pPr marL="1143000" lvl="2" indent="-228600" algn="l" fontAlgn="base">
              <a:buFont typeface="+mj-lt"/>
              <a:buAutoNum type="arabicPeriod"/>
            </a:pPr>
            <a:r>
              <a:rPr lang="en-US" b="0" i="1" dirty="0">
                <a:solidFill>
                  <a:srgbClr val="444444"/>
                </a:solidFill>
                <a:effectLst/>
                <a:latin typeface="inherit"/>
              </a:rPr>
              <a:t>Print “Match Found at position” </a:t>
            </a:r>
            <a:r>
              <a:rPr lang="en-US" b="0" i="1" dirty="0" err="1">
                <a:solidFill>
                  <a:srgbClr val="444444"/>
                </a:solidFill>
                <a:effectLst/>
                <a:latin typeface="inherit"/>
              </a:rPr>
              <a:t>current_position</a:t>
            </a:r>
            <a:r>
              <a:rPr lang="en-US" b="0" i="1" dirty="0">
                <a:solidFill>
                  <a:srgbClr val="444444"/>
                </a:solidFill>
                <a:effectLst/>
                <a:latin typeface="inherit"/>
              </a:rPr>
              <a:t>.</a:t>
            </a:r>
            <a:endParaRPr lang="en-US" b="0" i="0" dirty="0">
              <a:solidFill>
                <a:srgbClr val="444444"/>
              </a:solidFill>
              <a:effectLst/>
              <a:latin typeface="inherit"/>
            </a:endParaRPr>
          </a:p>
          <a:p>
            <a:pPr marL="1143000" lvl="2" indent="-228600" algn="l" fontAlgn="base">
              <a:buFont typeface="+mj-lt"/>
              <a:buAutoNum type="arabicPeriod"/>
            </a:pPr>
            <a:r>
              <a:rPr lang="en-US" b="0" i="1" dirty="0">
                <a:solidFill>
                  <a:srgbClr val="444444"/>
                </a:solidFill>
                <a:effectLst/>
                <a:latin typeface="inherit"/>
              </a:rPr>
              <a:t>flag = </a:t>
            </a:r>
            <a:r>
              <a:rPr lang="en-US" b="1" i="1" dirty="0">
                <a:solidFill>
                  <a:srgbClr val="0000FF"/>
                </a:solidFill>
                <a:effectLst/>
                <a:latin typeface="inherit"/>
              </a:rPr>
              <a:t>0</a:t>
            </a:r>
            <a:endParaRPr lang="en-US" b="0" i="0" dirty="0">
              <a:solidFill>
                <a:srgbClr val="444444"/>
              </a:solidFill>
              <a:effectLst/>
              <a:latin typeface="inherit"/>
            </a:endParaRPr>
          </a:p>
          <a:p>
            <a:pPr marL="1143000" lvl="2" indent="-228600" algn="l" fontAlgn="base">
              <a:buFont typeface="+mj-lt"/>
              <a:buAutoNum type="arabicPeriod"/>
            </a:pPr>
            <a:r>
              <a:rPr lang="en-US" b="0" i="1" dirty="0">
                <a:solidFill>
                  <a:srgbClr val="444444"/>
                </a:solidFill>
                <a:effectLst/>
                <a:latin typeface="inherit"/>
              </a:rPr>
              <a:t>abort</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After loop check flag variable.</a:t>
            </a:r>
            <a:endParaRPr lang="en-US" b="0" i="0" dirty="0">
              <a:solidFill>
                <a:srgbClr val="444444"/>
              </a:solidFill>
              <a:effectLst/>
              <a:latin typeface="inherit"/>
            </a:endParaRPr>
          </a:p>
          <a:p>
            <a:pPr marL="742950" lvl="1" indent="-285750" algn="l" fontAlgn="base">
              <a:buFont typeface="+mj-lt"/>
              <a:buAutoNum type="arabicPeriod"/>
            </a:pPr>
            <a:r>
              <a:rPr lang="en-US" b="1" i="1" dirty="0">
                <a:solidFill>
                  <a:srgbClr val="0000FF"/>
                </a:solidFill>
                <a:effectLst/>
                <a:latin typeface="inherit"/>
              </a:rPr>
              <a:t>if</a:t>
            </a:r>
            <a:r>
              <a:rPr lang="en-US" b="0" i="1" dirty="0">
                <a:solidFill>
                  <a:srgbClr val="444444"/>
                </a:solidFill>
                <a:effectLst/>
                <a:latin typeface="inherit"/>
              </a:rPr>
              <a:t> flag == </a:t>
            </a:r>
            <a:r>
              <a:rPr lang="en-US" b="0" i="1" dirty="0">
                <a:solidFill>
                  <a:srgbClr val="0000FF"/>
                </a:solidFill>
                <a:effectLst/>
                <a:latin typeface="inherit"/>
              </a:rPr>
              <a:t>-1</a:t>
            </a:r>
            <a:endParaRPr lang="en-US" b="0" i="0" dirty="0">
              <a:solidFill>
                <a:srgbClr val="444444"/>
              </a:solidFill>
              <a:effectLst/>
              <a:latin typeface="inherit"/>
            </a:endParaRPr>
          </a:p>
          <a:p>
            <a:pPr marL="1143000" lvl="2" indent="-228600" algn="l" fontAlgn="base">
              <a:buFont typeface="+mj-lt"/>
              <a:buAutoNum type="arabicPeriod"/>
            </a:pPr>
            <a:r>
              <a:rPr lang="en-US" b="0" i="1" dirty="0">
                <a:solidFill>
                  <a:srgbClr val="444444"/>
                </a:solidFill>
                <a:effectLst/>
                <a:latin typeface="inherit"/>
              </a:rPr>
              <a:t>print “No Match Found”</a:t>
            </a:r>
            <a:endParaRPr lang="en-US" b="0" i="0" dirty="0">
              <a:solidFill>
                <a:srgbClr val="444444"/>
              </a:solidFill>
              <a:effectLst/>
              <a:latin typeface="inherit"/>
            </a:endParaRPr>
          </a:p>
          <a:p>
            <a:pPr algn="l" fontAlgn="base">
              <a:buFont typeface="+mj-lt"/>
              <a:buAutoNum type="arabicPeriod"/>
            </a:pPr>
            <a:r>
              <a:rPr lang="en-US" b="0" i="1" dirty="0">
                <a:solidFill>
                  <a:srgbClr val="444444"/>
                </a:solidFill>
                <a:effectLst/>
                <a:latin typeface="inherit"/>
              </a:rPr>
              <a:t>STOP</a:t>
            </a:r>
            <a:endParaRPr lang="en-US" b="0" i="0" dirty="0">
              <a:solidFill>
                <a:srgbClr val="444444"/>
              </a:solidFill>
              <a:effectLst/>
              <a:latin typeface="inherit"/>
            </a:endParaRPr>
          </a:p>
          <a:p>
            <a:endParaRPr lang="en-US" dirty="0"/>
          </a:p>
        </p:txBody>
      </p:sp>
    </p:spTree>
    <p:extLst>
      <p:ext uri="{BB962C8B-B14F-4D97-AF65-F5344CB8AC3E}">
        <p14:creationId xmlns:p14="http://schemas.microsoft.com/office/powerpoint/2010/main" val="415796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9DB9-7EBC-41A8-95C6-A15014C66314}"/>
              </a:ext>
            </a:extLst>
          </p:cNvPr>
          <p:cNvSpPr>
            <a:spLocks noGrp="1"/>
          </p:cNvSpPr>
          <p:nvPr>
            <p:ph type="title"/>
          </p:nvPr>
        </p:nvSpPr>
        <p:spPr/>
        <p:txBody>
          <a:bodyPr/>
          <a:lstStyle/>
          <a:p>
            <a:r>
              <a:rPr lang="en-US" dirty="0"/>
              <a:t>5.3 Binary Search</a:t>
            </a:r>
          </a:p>
        </p:txBody>
      </p:sp>
      <p:sp>
        <p:nvSpPr>
          <p:cNvPr id="3" name="Content Placeholder 2">
            <a:extLst>
              <a:ext uri="{FF2B5EF4-FFF2-40B4-BE49-F238E27FC236}">
                <a16:creationId xmlns:a16="http://schemas.microsoft.com/office/drawing/2014/main" id="{A3334E16-92DE-4C8B-9EEF-118E21BAFD3C}"/>
              </a:ext>
            </a:extLst>
          </p:cNvPr>
          <p:cNvSpPr>
            <a:spLocks noGrp="1"/>
          </p:cNvSpPr>
          <p:nvPr>
            <p:ph idx="1"/>
          </p:nvPr>
        </p:nvSpPr>
        <p:spPr>
          <a:xfrm>
            <a:off x="1104900" y="1600200"/>
            <a:ext cx="4905283" cy="4572000"/>
          </a:xfrm>
        </p:spPr>
        <p:txBody>
          <a:bodyPr>
            <a:normAutofit fontScale="92500" lnSpcReduction="10000"/>
          </a:bodyPr>
          <a:lstStyle/>
          <a:p>
            <a:r>
              <a:rPr lang="en-US" b="1" i="0" dirty="0">
                <a:solidFill>
                  <a:srgbClr val="202122"/>
                </a:solidFill>
                <a:effectLst/>
                <a:latin typeface="Arial" panose="020B0604020202020204" pitchFamily="34" charset="0"/>
              </a:rPr>
              <a:t>binary search</a:t>
            </a:r>
            <a:r>
              <a:rPr lang="en-US" b="0" i="0" dirty="0">
                <a:solidFill>
                  <a:srgbClr val="202122"/>
                </a:solidFill>
                <a:effectLst/>
                <a:latin typeface="Arial" panose="020B0604020202020204" pitchFamily="34" charset="0"/>
              </a:rPr>
              <a:t>, also known as </a:t>
            </a:r>
            <a:r>
              <a:rPr lang="en-US" b="1" i="0" dirty="0">
                <a:solidFill>
                  <a:srgbClr val="202122"/>
                </a:solidFill>
                <a:effectLst/>
                <a:latin typeface="Arial" panose="020B0604020202020204" pitchFamily="34" charset="0"/>
              </a:rPr>
              <a:t>half-interval search</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logarithmic search</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binary chop</a:t>
            </a:r>
            <a:r>
              <a:rPr lang="en-US" b="0" i="0" dirty="0">
                <a:solidFill>
                  <a:srgbClr val="202122"/>
                </a:solidFill>
                <a:effectLst/>
                <a:latin typeface="Arial" panose="020B0604020202020204" pitchFamily="34" charset="0"/>
              </a:rPr>
              <a:t>, is a </a:t>
            </a:r>
            <a:r>
              <a:rPr lang="en-US" b="0" i="0" u="none" strike="noStrike" dirty="0">
                <a:solidFill>
                  <a:srgbClr val="0645AD"/>
                </a:solidFill>
                <a:effectLst/>
                <a:latin typeface="Arial" panose="020B0604020202020204" pitchFamily="34" charset="0"/>
              </a:rPr>
              <a:t>search algorithm</a:t>
            </a:r>
            <a:r>
              <a:rPr lang="en-US" b="0" i="0" dirty="0">
                <a:solidFill>
                  <a:srgbClr val="202122"/>
                </a:solidFill>
                <a:effectLst/>
                <a:latin typeface="Arial" panose="020B0604020202020204" pitchFamily="34" charset="0"/>
              </a:rPr>
              <a:t> that finds the position of a target value within a </a:t>
            </a:r>
            <a:r>
              <a:rPr lang="en-US" b="0" i="0" u="none" strike="noStrike" dirty="0">
                <a:solidFill>
                  <a:srgbClr val="0645AD"/>
                </a:solidFill>
                <a:effectLst/>
                <a:latin typeface="Arial" panose="020B0604020202020204" pitchFamily="34" charset="0"/>
              </a:rPr>
              <a:t>sorted array</a:t>
            </a:r>
            <a:r>
              <a:rPr lang="en-US" b="0" i="0" dirty="0">
                <a:solidFill>
                  <a:srgbClr val="202122"/>
                </a:solidFill>
                <a:effectLst/>
                <a:latin typeface="Arial" panose="020B0604020202020204" pitchFamily="34" charset="0"/>
              </a:rPr>
              <a:t>.</a:t>
            </a:r>
          </a:p>
          <a:p>
            <a:r>
              <a:rPr lang="en-US" b="0" i="0" dirty="0">
                <a:solidFill>
                  <a:srgbClr val="202122"/>
                </a:solidFill>
                <a:effectLst/>
                <a:latin typeface="Arial" panose="020B0604020202020204" pitchFamily="34" charset="0"/>
              </a:rPr>
              <a:t>Binary search compares the target value to the middle element of the array. </a:t>
            </a:r>
          </a:p>
          <a:p>
            <a:pPr algn="just"/>
            <a:r>
              <a:rPr lang="en-US" b="0" i="0" dirty="0">
                <a:solidFill>
                  <a:srgbClr val="202122"/>
                </a:solidFill>
                <a:effectLst/>
                <a:latin typeface="Arial" panose="020B0604020202020204" pitchFamily="34" charset="0"/>
              </a:rPr>
              <a:t>If they are not equal, the half in which the target cannot lie is eliminated and the search continues on the remaining half, again taking the middle element to compare to the target value, and repeating this until the target value is found.</a:t>
            </a:r>
          </a:p>
          <a:p>
            <a:r>
              <a:rPr lang="en-US" b="0" i="0" dirty="0">
                <a:solidFill>
                  <a:srgbClr val="202122"/>
                </a:solidFill>
                <a:effectLst/>
                <a:latin typeface="Arial" panose="020B0604020202020204" pitchFamily="34" charset="0"/>
              </a:rPr>
              <a:t> If the search ends with the remaining half being empty, the target is not in the array.</a:t>
            </a:r>
            <a:endParaRPr lang="en-US" dirty="0"/>
          </a:p>
        </p:txBody>
      </p:sp>
      <p:pic>
        <p:nvPicPr>
          <p:cNvPr id="7" name="Picture 6">
            <a:extLst>
              <a:ext uri="{FF2B5EF4-FFF2-40B4-BE49-F238E27FC236}">
                <a16:creationId xmlns:a16="http://schemas.microsoft.com/office/drawing/2014/main" id="{ADB67ABE-EEC1-433D-B06B-C8AE739BF8D1}"/>
              </a:ext>
            </a:extLst>
          </p:cNvPr>
          <p:cNvPicPr>
            <a:picLocks noChangeAspect="1"/>
          </p:cNvPicPr>
          <p:nvPr/>
        </p:nvPicPr>
        <p:blipFill>
          <a:blip r:embed="rId2"/>
          <a:stretch>
            <a:fillRect/>
          </a:stretch>
        </p:blipFill>
        <p:spPr>
          <a:xfrm>
            <a:off x="6181819" y="1600200"/>
            <a:ext cx="5238750" cy="3314700"/>
          </a:xfrm>
          <a:prstGeom prst="rect">
            <a:avLst/>
          </a:prstGeom>
        </p:spPr>
      </p:pic>
      <p:sp>
        <p:nvSpPr>
          <p:cNvPr id="8" name="TextBox 7">
            <a:extLst>
              <a:ext uri="{FF2B5EF4-FFF2-40B4-BE49-F238E27FC236}">
                <a16:creationId xmlns:a16="http://schemas.microsoft.com/office/drawing/2014/main" id="{A2FA584A-3F08-4B86-A491-C985220BCE96}"/>
              </a:ext>
            </a:extLst>
          </p:cNvPr>
          <p:cNvSpPr txBox="1"/>
          <p:nvPr/>
        </p:nvSpPr>
        <p:spPr>
          <a:xfrm>
            <a:off x="6643437" y="5448215"/>
            <a:ext cx="6094520" cy="369332"/>
          </a:xfrm>
          <a:prstGeom prst="rect">
            <a:avLst/>
          </a:prstGeom>
          <a:noFill/>
        </p:spPr>
        <p:txBody>
          <a:bodyPr wrap="square">
            <a:spAutoFit/>
          </a:bodyPr>
          <a:lstStyle/>
          <a:p>
            <a:r>
              <a:rPr lang="en-US" sz="1800" b="1" i="0" u="none" strike="noStrike" baseline="0" dirty="0">
                <a:latin typeface="Frutiger-Bold"/>
              </a:rPr>
              <a:t>Figure 6.16 </a:t>
            </a:r>
            <a:r>
              <a:rPr lang="en-US" sz="1800" b="0" i="1" u="none" strike="noStrike" baseline="0" dirty="0">
                <a:latin typeface="Frutiger-Italic"/>
              </a:rPr>
              <a:t>Find ’14’ in list </a:t>
            </a:r>
            <a:r>
              <a:rPr lang="en-US" i="1" dirty="0">
                <a:latin typeface="Frutiger-Italic"/>
              </a:rPr>
              <a:t>by</a:t>
            </a:r>
            <a:r>
              <a:rPr lang="en-US" sz="1800" b="0" i="1" u="none" strike="noStrike" baseline="0" dirty="0">
                <a:latin typeface="Frutiger-Italic"/>
              </a:rPr>
              <a:t> </a:t>
            </a:r>
            <a:r>
              <a:rPr lang="en-US" sz="1800" b="1" i="0" dirty="0">
                <a:solidFill>
                  <a:srgbClr val="202122"/>
                </a:solidFill>
                <a:effectLst/>
                <a:latin typeface="Arial" panose="020B0604020202020204" pitchFamily="34" charset="0"/>
              </a:rPr>
              <a:t>Binary search</a:t>
            </a:r>
            <a:r>
              <a:rPr lang="en-US" sz="1800" b="0" i="0" dirty="0">
                <a:solidFill>
                  <a:srgbClr val="202122"/>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248081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Define an algorithm and relate it to problem solving.</a:t>
            </a:r>
          </a:p>
          <a:p>
            <a:pPr algn="l"/>
            <a:r>
              <a:rPr lang="en-US" sz="1800" b="0" i="0" u="none" strike="noStrike" baseline="0" dirty="0">
                <a:latin typeface="BerlingLTStd-Roman"/>
              </a:rPr>
              <a:t>Define three constructs—sequence, selection, and repetition—and describe their use in algorithms.</a:t>
            </a:r>
          </a:p>
          <a:p>
            <a:pPr algn="l"/>
            <a:r>
              <a:rPr lang="en-US" sz="1800" b="0" i="0" u="none" strike="noStrike" baseline="0" dirty="0">
                <a:latin typeface="BerlingLTStd-Roman"/>
              </a:rPr>
              <a:t>Describe UML diagrams and how they can be used when representing algorithms.</a:t>
            </a:r>
          </a:p>
          <a:p>
            <a:pPr algn="l"/>
            <a:r>
              <a:rPr lang="en-US" sz="1800" b="0" i="0" u="none" strike="noStrike" baseline="0" dirty="0">
                <a:latin typeface="BerlingLTStd-Roman"/>
              </a:rPr>
              <a:t>Describe pseudocode and how it can be used when representing algorithms.</a:t>
            </a:r>
          </a:p>
          <a:p>
            <a:pPr algn="l"/>
            <a:r>
              <a:rPr lang="en-US" sz="1800" b="0" i="0" u="none" strike="noStrike" baseline="0" dirty="0">
                <a:latin typeface="BerlingLTStd-Roman"/>
              </a:rPr>
              <a:t>List basic algorithms and their applications.</a:t>
            </a:r>
          </a:p>
          <a:p>
            <a:pPr algn="l"/>
            <a:r>
              <a:rPr lang="en-US" sz="1800" b="0" i="0" u="none" strike="noStrike" baseline="0" dirty="0">
                <a:latin typeface="BerlingLTStd-Roman"/>
              </a:rPr>
              <a:t>Describe the concept of sorting and understand the mechanisms behind three primitive</a:t>
            </a:r>
            <a:r>
              <a:rPr lang="en-US" sz="1800" dirty="0">
                <a:latin typeface="BerlingLTStd-Roman"/>
              </a:rPr>
              <a:t> </a:t>
            </a:r>
            <a:r>
              <a:rPr lang="en-US" sz="1800" b="0" i="0" u="none" strike="noStrike" baseline="0" dirty="0">
                <a:latin typeface="BerlingLTStd-Roman"/>
              </a:rPr>
              <a:t>sorting algorithms.</a:t>
            </a:r>
          </a:p>
          <a:p>
            <a:pPr algn="l"/>
            <a:r>
              <a:rPr lang="en-US" sz="1800" b="0" i="0" u="none" strike="noStrike" baseline="0" dirty="0">
                <a:latin typeface="BerlingLTStd-Roman"/>
              </a:rPr>
              <a:t>Describe the concept of searching and understand the mechanisms behind two common</a:t>
            </a:r>
            <a:r>
              <a:rPr lang="en-US" sz="1800" dirty="0">
                <a:latin typeface="BerlingLTStd-Roman"/>
              </a:rPr>
              <a:t> </a:t>
            </a:r>
            <a:r>
              <a:rPr lang="en-US" sz="1800" b="0" i="0" u="none" strike="noStrike" baseline="0" dirty="0">
                <a:latin typeface="BerlingLTStd-Roman"/>
              </a:rPr>
              <a:t>searching algorithms.</a:t>
            </a:r>
          </a:p>
          <a:p>
            <a:pPr algn="l"/>
            <a:r>
              <a:rPr lang="en-US" sz="1800" b="0" i="0" u="none" strike="noStrike" baseline="0" dirty="0">
                <a:latin typeface="BerlingLTStd-Roman"/>
              </a:rPr>
              <a:t>Define </a:t>
            </a:r>
            <a:r>
              <a:rPr lang="en-US" sz="1800" b="0" i="0" u="none" strike="noStrike" baseline="0" dirty="0" err="1">
                <a:latin typeface="BerlingLTStd-Roman"/>
              </a:rPr>
              <a:t>subalgorithms</a:t>
            </a:r>
            <a:r>
              <a:rPr lang="en-US" sz="1800" b="0" i="0" u="none" strike="noStrike" baseline="0" dirty="0">
                <a:latin typeface="BerlingLTStd-Roman"/>
              </a:rPr>
              <a:t> and their relations to algorithms.</a:t>
            </a:r>
          </a:p>
          <a:p>
            <a:pPr algn="l"/>
            <a:r>
              <a:rPr lang="en-US" sz="1800" b="0" i="0" u="none" strike="noStrike" baseline="0" dirty="0">
                <a:latin typeface="BerlingLTStd-Roman"/>
              </a:rPr>
              <a:t>Distinguish between iterative and recursive algorithms.</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F2D1-45F5-4327-A929-7C8B85A52126}"/>
              </a:ext>
            </a:extLst>
          </p:cNvPr>
          <p:cNvSpPr>
            <a:spLocks noGrp="1"/>
          </p:cNvSpPr>
          <p:nvPr>
            <p:ph type="title"/>
          </p:nvPr>
        </p:nvSpPr>
        <p:spPr/>
        <p:txBody>
          <a:bodyPr/>
          <a:lstStyle/>
          <a:p>
            <a:r>
              <a:rPr lang="en-US" dirty="0"/>
              <a:t>Binary Search (</a:t>
            </a:r>
            <a:r>
              <a:rPr lang="en-US" i="1" dirty="0"/>
              <a:t>Pseudocode</a:t>
            </a:r>
            <a:r>
              <a:rPr lang="en-US" dirty="0"/>
              <a:t>)</a:t>
            </a:r>
          </a:p>
        </p:txBody>
      </p:sp>
      <p:pic>
        <p:nvPicPr>
          <p:cNvPr id="4" name="Content Placeholder 3">
            <a:extLst>
              <a:ext uri="{FF2B5EF4-FFF2-40B4-BE49-F238E27FC236}">
                <a16:creationId xmlns:a16="http://schemas.microsoft.com/office/drawing/2014/main" id="{A84EDBBA-1CAE-4D19-9495-1E70C090A0F1}"/>
              </a:ext>
            </a:extLst>
          </p:cNvPr>
          <p:cNvPicPr>
            <a:picLocks noGrp="1" noChangeAspect="1"/>
          </p:cNvPicPr>
          <p:nvPr>
            <p:ph idx="1"/>
          </p:nvPr>
        </p:nvPicPr>
        <p:blipFill>
          <a:blip r:embed="rId2"/>
          <a:stretch>
            <a:fillRect/>
          </a:stretch>
        </p:blipFill>
        <p:spPr>
          <a:xfrm>
            <a:off x="1724436" y="1694674"/>
            <a:ext cx="8150792" cy="3987034"/>
          </a:xfrm>
        </p:spPr>
      </p:pic>
      <p:sp>
        <p:nvSpPr>
          <p:cNvPr id="8" name="TextBox 7">
            <a:extLst>
              <a:ext uri="{FF2B5EF4-FFF2-40B4-BE49-F238E27FC236}">
                <a16:creationId xmlns:a16="http://schemas.microsoft.com/office/drawing/2014/main" id="{49F94C89-C6F5-4DCD-8FE1-AE6318D2048B}"/>
              </a:ext>
            </a:extLst>
          </p:cNvPr>
          <p:cNvSpPr txBox="1"/>
          <p:nvPr/>
        </p:nvSpPr>
        <p:spPr>
          <a:xfrm>
            <a:off x="3420843" y="6114041"/>
            <a:ext cx="6094520" cy="369332"/>
          </a:xfrm>
          <a:prstGeom prst="rect">
            <a:avLst/>
          </a:prstGeom>
          <a:noFill/>
        </p:spPr>
        <p:txBody>
          <a:bodyPr wrap="square">
            <a:spAutoFit/>
          </a:bodyPr>
          <a:lstStyle/>
          <a:p>
            <a:r>
              <a:rPr lang="en-US" sz="1800" b="1" i="0" u="none" strike="noStrike" baseline="0">
                <a:latin typeface="Frutiger-Bold"/>
              </a:rPr>
              <a:t>Figure 6.17 </a:t>
            </a:r>
            <a:r>
              <a:rPr lang="en-US" sz="1800" b="0" i="1" u="none" strike="noStrike" baseline="0">
                <a:latin typeface="Frutiger-Italic"/>
              </a:rPr>
              <a:t>Pseudocode for </a:t>
            </a:r>
            <a:r>
              <a:rPr lang="en-US" sz="1800" b="1" i="0">
                <a:solidFill>
                  <a:srgbClr val="202122"/>
                </a:solidFill>
                <a:effectLst/>
                <a:latin typeface="Arial" panose="020B0604020202020204" pitchFamily="34" charset="0"/>
              </a:rPr>
              <a:t>Binary </a:t>
            </a:r>
            <a:r>
              <a:rPr lang="en-US" sz="1800" b="1" i="0" dirty="0">
                <a:solidFill>
                  <a:srgbClr val="202122"/>
                </a:solidFill>
                <a:effectLst/>
                <a:latin typeface="Arial" panose="020B0604020202020204" pitchFamily="34" charset="0"/>
              </a:rPr>
              <a:t>search</a:t>
            </a:r>
            <a:r>
              <a:rPr lang="en-US" sz="1800" b="0" i="0" dirty="0">
                <a:solidFill>
                  <a:srgbClr val="202122"/>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340830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1-Concepts: input, output, processing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Informal definition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654728"/>
          </a:xfrm>
        </p:spPr>
        <p:txBody>
          <a:bodyPr/>
          <a:lstStyle/>
          <a:p>
            <a:pPr algn="just"/>
            <a:r>
              <a:rPr lang="en-US" sz="1800" b="0" i="0" u="none" strike="noStrike" baseline="0" dirty="0">
                <a:solidFill>
                  <a:srgbClr val="000000"/>
                </a:solidFill>
                <a:latin typeface="Times New Roman" panose="02020603050405020304" pitchFamily="18" charset="0"/>
              </a:rPr>
              <a:t> </a:t>
            </a:r>
            <a:r>
              <a:rPr lang="en-US" altLang="en-US" sz="1800" b="0" dirty="0">
                <a:latin typeface="Times New Roman" panose="02020603050405020304" pitchFamily="18" charset="0"/>
              </a:rPr>
              <a:t>An informal definition of an algorithm is:</a:t>
            </a:r>
          </a:p>
        </p:txBody>
      </p:sp>
      <p:sp>
        <p:nvSpPr>
          <p:cNvPr id="8" name="TextBox 7">
            <a:extLst>
              <a:ext uri="{FF2B5EF4-FFF2-40B4-BE49-F238E27FC236}">
                <a16:creationId xmlns:a16="http://schemas.microsoft.com/office/drawing/2014/main" id="{8161B853-2036-4499-AAB3-808821BB27D2}"/>
              </a:ext>
            </a:extLst>
          </p:cNvPr>
          <p:cNvSpPr txBox="1"/>
          <p:nvPr/>
        </p:nvSpPr>
        <p:spPr>
          <a:xfrm>
            <a:off x="3071675" y="5720886"/>
            <a:ext cx="8149700" cy="400110"/>
          </a:xfrm>
          <a:prstGeom prst="rect">
            <a:avLst/>
          </a:prstGeom>
          <a:noFill/>
        </p:spPr>
        <p:txBody>
          <a:bodyPr wrap="square">
            <a:spAutoFit/>
          </a:bodyPr>
          <a:lstStyle/>
          <a:p>
            <a:r>
              <a:rPr lang="en-US" sz="2000" b="1" i="0" u="none" strike="noStrike" baseline="0" dirty="0">
                <a:solidFill>
                  <a:srgbClr val="000000"/>
                </a:solidFill>
              </a:rPr>
              <a:t>Figure 6.1 </a:t>
            </a:r>
            <a:r>
              <a:rPr lang="en-US" sz="2000" b="0" i="0" u="none" strike="noStrike" baseline="0" dirty="0">
                <a:solidFill>
                  <a:srgbClr val="000000"/>
                </a:solidFill>
              </a:rPr>
              <a:t>Informal definition of an algorithm used in a computer</a:t>
            </a:r>
            <a:endParaRPr lang="en-US" sz="2000" dirty="0"/>
          </a:p>
        </p:txBody>
      </p:sp>
      <p:pic>
        <p:nvPicPr>
          <p:cNvPr id="6" name="Picture 5">
            <a:extLst>
              <a:ext uri="{FF2B5EF4-FFF2-40B4-BE49-F238E27FC236}">
                <a16:creationId xmlns:a16="http://schemas.microsoft.com/office/drawing/2014/main" id="{DCF943D1-42C1-4F37-A511-7B18E4C1A514}"/>
              </a:ext>
            </a:extLst>
          </p:cNvPr>
          <p:cNvPicPr>
            <a:picLocks noChangeAspect="1"/>
          </p:cNvPicPr>
          <p:nvPr/>
        </p:nvPicPr>
        <p:blipFill>
          <a:blip r:embed="rId2"/>
          <a:stretch>
            <a:fillRect/>
          </a:stretch>
        </p:blipFill>
        <p:spPr>
          <a:xfrm>
            <a:off x="1701315" y="1998667"/>
            <a:ext cx="8931414" cy="1249788"/>
          </a:xfrm>
          <a:prstGeom prst="rect">
            <a:avLst/>
          </a:prstGeom>
        </p:spPr>
      </p:pic>
      <p:pic>
        <p:nvPicPr>
          <p:cNvPr id="10" name="Picture 9">
            <a:extLst>
              <a:ext uri="{FF2B5EF4-FFF2-40B4-BE49-F238E27FC236}">
                <a16:creationId xmlns:a16="http://schemas.microsoft.com/office/drawing/2014/main" id="{DB6B3CB5-3548-434A-A771-18B70690B907}"/>
              </a:ext>
            </a:extLst>
          </p:cNvPr>
          <p:cNvPicPr>
            <a:picLocks noChangeAspect="1"/>
          </p:cNvPicPr>
          <p:nvPr/>
        </p:nvPicPr>
        <p:blipFill>
          <a:blip r:embed="rId3"/>
          <a:stretch>
            <a:fillRect/>
          </a:stretch>
        </p:blipFill>
        <p:spPr>
          <a:xfrm>
            <a:off x="3257920" y="3429000"/>
            <a:ext cx="5143500" cy="1924050"/>
          </a:xfrm>
          <a:prstGeom prst="rect">
            <a:avLst/>
          </a:prstGeom>
        </p:spPr>
      </p:pic>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0E98-7C62-4A93-A7E0-A3993B1D4C0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2088AB8-128A-4590-8D40-011A4E67A430}"/>
              </a:ext>
            </a:extLst>
          </p:cNvPr>
          <p:cNvSpPr>
            <a:spLocks noGrp="1"/>
          </p:cNvSpPr>
          <p:nvPr>
            <p:ph idx="1"/>
          </p:nvPr>
        </p:nvSpPr>
        <p:spPr>
          <a:xfrm>
            <a:off x="1104900" y="1600200"/>
            <a:ext cx="9982200" cy="6345315"/>
          </a:xfrm>
        </p:spPr>
        <p:txBody>
          <a:bodyPr>
            <a:noAutofit/>
          </a:bodyPr>
          <a:lstStyle/>
          <a:p>
            <a:pPr marL="0" indent="0" algn="l">
              <a:buNone/>
            </a:pPr>
            <a:r>
              <a:rPr lang="en-US" sz="1800" b="1" dirty="0"/>
              <a:t>Problem</a:t>
            </a:r>
            <a:r>
              <a:rPr lang="en-US" sz="1800" dirty="0"/>
              <a:t>:  </a:t>
            </a:r>
          </a:p>
          <a:p>
            <a:pPr algn="l"/>
            <a:r>
              <a:rPr lang="en-US" sz="1800" dirty="0">
                <a:latin typeface="BerlingLTStd-Roman"/>
              </a:rPr>
              <a:t>D</a:t>
            </a:r>
            <a:r>
              <a:rPr lang="en-US" sz="1800" b="0" i="0" u="none" strike="noStrike" baseline="0" dirty="0">
                <a:latin typeface="BerlingLTStd-Roman"/>
              </a:rPr>
              <a:t>evelop an algorithm for finding the largest integer among a list of positive integers (for example 12, 8, 13, 9, 11). The algorithm should be general and not depend on the number of integers.</a:t>
            </a:r>
          </a:p>
          <a:p>
            <a:pPr marL="0" indent="0">
              <a:buNone/>
            </a:pPr>
            <a:r>
              <a:rPr lang="en-US" sz="1800" b="1" dirty="0"/>
              <a:t>Solution :</a:t>
            </a:r>
            <a:r>
              <a:rPr lang="en-US" sz="1800" dirty="0"/>
              <a:t> </a:t>
            </a:r>
          </a:p>
          <a:p>
            <a:pPr algn="l"/>
            <a:r>
              <a:rPr lang="en-US" sz="1800" b="1" i="1" u="none" strike="noStrike" baseline="0" dirty="0">
                <a:latin typeface="Frutiger-BoldItalic"/>
              </a:rPr>
              <a:t>Step 1 </a:t>
            </a:r>
            <a:r>
              <a:rPr lang="en-US" sz="1800" b="0" i="0" u="none" strike="noStrike" baseline="0" dirty="0">
                <a:latin typeface="BerlingLTStd-Roman"/>
              </a:rPr>
              <a:t>In this step, the algorithm inspects the first integer (12). The algorithm defines a data item, called Largest, and sets its value to the first integer (12).</a:t>
            </a:r>
          </a:p>
          <a:p>
            <a:pPr algn="l"/>
            <a:r>
              <a:rPr lang="en-US" sz="1800" b="1" i="1" u="none" strike="noStrike" baseline="0" dirty="0">
                <a:latin typeface="Frutiger-BoldItalic"/>
              </a:rPr>
              <a:t>Step 2 </a:t>
            </a:r>
            <a:r>
              <a:rPr lang="en-US" sz="1800" b="0" i="0" u="none" strike="noStrike" baseline="0" dirty="0">
                <a:latin typeface="BerlingLTStd-Roman"/>
              </a:rPr>
              <a:t> The algorithm makes a comparison between the value of Largest (12) and the value of the second integer (8). It finds that Largest is larger than the second integer, which means that Largest is still holding the largest integer. </a:t>
            </a:r>
          </a:p>
          <a:p>
            <a:pPr algn="l"/>
            <a:r>
              <a:rPr lang="en-US" sz="1800" b="1" i="1" u="none" strike="noStrike" baseline="0" dirty="0">
                <a:latin typeface="Frutiger-BoldItalic"/>
              </a:rPr>
              <a:t>Step 3 </a:t>
            </a:r>
            <a:r>
              <a:rPr lang="en-US" sz="1800" b="0" i="0" u="none" strike="noStrike" baseline="0" dirty="0">
                <a:latin typeface="BerlingLTStd-Roman"/>
              </a:rPr>
              <a:t>The largest integer so far is 12, but the new integer (13) is larger than Largest. The value of Largest should be replaced by the third integer (13). The algorithm changes the value of Largest to 13 and moves to the next step.</a:t>
            </a:r>
          </a:p>
          <a:p>
            <a:pPr algn="l"/>
            <a:r>
              <a:rPr lang="en-US" sz="1800" b="1" i="1" u="none" strike="noStrike" baseline="0" dirty="0">
                <a:latin typeface="Frutiger-BoldItalic"/>
              </a:rPr>
              <a:t>Step 4 </a:t>
            </a:r>
            <a:r>
              <a:rPr lang="en-US" sz="1800" b="0" i="0" u="none" strike="noStrike" baseline="0" dirty="0">
                <a:latin typeface="BerlingLTStd-Roman"/>
              </a:rPr>
              <a:t>Nothing is changed in this step because Largest is larger than the fourth integer (9).</a:t>
            </a:r>
          </a:p>
          <a:p>
            <a:pPr algn="l"/>
            <a:r>
              <a:rPr lang="en-US" sz="1800" b="1" i="1" u="none" strike="noStrike" baseline="0" dirty="0">
                <a:latin typeface="Frutiger-BoldItalic"/>
              </a:rPr>
              <a:t>Step 5 </a:t>
            </a:r>
            <a:r>
              <a:rPr lang="en-US" sz="1800" b="0" i="0" u="none" strike="noStrike" baseline="0" dirty="0">
                <a:latin typeface="BerlingLTStd-Roman"/>
              </a:rPr>
              <a:t>Again nothing is changed because Largest is larger than the fifth integer (11).</a:t>
            </a:r>
          </a:p>
        </p:txBody>
      </p:sp>
    </p:spTree>
    <p:extLst>
      <p:ext uri="{BB962C8B-B14F-4D97-AF65-F5344CB8AC3E}">
        <p14:creationId xmlns:p14="http://schemas.microsoft.com/office/powerpoint/2010/main" val="147303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9732-D418-493C-B70C-3225905E09C8}"/>
              </a:ext>
            </a:extLst>
          </p:cNvPr>
          <p:cNvSpPr>
            <a:spLocks noGrp="1"/>
          </p:cNvSpPr>
          <p:nvPr>
            <p:ph type="title"/>
          </p:nvPr>
        </p:nvSpPr>
        <p:spPr/>
        <p:txBody>
          <a:bodyPr/>
          <a:lstStyle/>
          <a:p>
            <a:r>
              <a:rPr lang="en-US" dirty="0"/>
              <a:t>Example (flow)</a:t>
            </a:r>
          </a:p>
        </p:txBody>
      </p:sp>
      <p:pic>
        <p:nvPicPr>
          <p:cNvPr id="5" name="Content Placeholder 4">
            <a:extLst>
              <a:ext uri="{FF2B5EF4-FFF2-40B4-BE49-F238E27FC236}">
                <a16:creationId xmlns:a16="http://schemas.microsoft.com/office/drawing/2014/main" id="{8CB20E24-38FA-49A6-A634-6CFCA5B2B686}"/>
              </a:ext>
            </a:extLst>
          </p:cNvPr>
          <p:cNvPicPr>
            <a:picLocks noGrp="1" noChangeAspect="1"/>
          </p:cNvPicPr>
          <p:nvPr>
            <p:ph idx="1"/>
          </p:nvPr>
        </p:nvPicPr>
        <p:blipFill>
          <a:blip r:embed="rId2"/>
          <a:stretch>
            <a:fillRect/>
          </a:stretch>
        </p:blipFill>
        <p:spPr>
          <a:xfrm>
            <a:off x="3454843" y="1599004"/>
            <a:ext cx="5280796" cy="4924629"/>
          </a:xfrm>
        </p:spPr>
      </p:pic>
    </p:spTree>
    <p:extLst>
      <p:ext uri="{BB962C8B-B14F-4D97-AF65-F5344CB8AC3E}">
        <p14:creationId xmlns:p14="http://schemas.microsoft.com/office/powerpoint/2010/main" val="302106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6ECC-36E9-4F1A-8593-9AB2EBBB2BB5}"/>
              </a:ext>
            </a:extLst>
          </p:cNvPr>
          <p:cNvSpPr>
            <a:spLocks noGrp="1"/>
          </p:cNvSpPr>
          <p:nvPr>
            <p:ph type="title"/>
          </p:nvPr>
        </p:nvSpPr>
        <p:spPr/>
        <p:txBody>
          <a:bodyPr/>
          <a:lstStyle/>
          <a:p>
            <a:r>
              <a:rPr lang="en-US" dirty="0"/>
              <a:t>2. Refinement</a:t>
            </a:r>
          </a:p>
        </p:txBody>
      </p:sp>
      <p:sp>
        <p:nvSpPr>
          <p:cNvPr id="3" name="Content Placeholder 2">
            <a:extLst>
              <a:ext uri="{FF2B5EF4-FFF2-40B4-BE49-F238E27FC236}">
                <a16:creationId xmlns:a16="http://schemas.microsoft.com/office/drawing/2014/main" id="{5B7308EA-3A7A-490D-A056-230ADB2A99A4}"/>
              </a:ext>
            </a:extLst>
          </p:cNvPr>
          <p:cNvSpPr>
            <a:spLocks noGrp="1"/>
          </p:cNvSpPr>
          <p:nvPr>
            <p:ph idx="1"/>
          </p:nvPr>
        </p:nvSpPr>
        <p:spPr>
          <a:xfrm>
            <a:off x="1104900" y="1600200"/>
            <a:ext cx="4266090" cy="4942643"/>
          </a:xfrm>
        </p:spPr>
        <p:txBody>
          <a:bodyPr>
            <a:noAutofit/>
          </a:bodyPr>
          <a:lstStyle/>
          <a:p>
            <a:pPr marL="0" indent="0" algn="just">
              <a:buNone/>
            </a:pPr>
            <a:r>
              <a:rPr lang="en-US" b="0" i="0" u="none" strike="noStrike" baseline="0" dirty="0"/>
              <a:t>This algorithm needs refinement to be acceptable to the programming community.  There are two problems. </a:t>
            </a:r>
          </a:p>
          <a:p>
            <a:pPr algn="just"/>
            <a:r>
              <a:rPr lang="en-US" b="0" i="0" u="none" strike="noStrike" baseline="0" dirty="0"/>
              <a:t>First, the action in the first step is different than those for the other steps. </a:t>
            </a:r>
          </a:p>
          <a:p>
            <a:pPr algn="just"/>
            <a:r>
              <a:rPr lang="en-US" b="0" i="0" u="none" strike="noStrike" baseline="0" dirty="0"/>
              <a:t>Second, the wording is not the same in steps 2 to 5. </a:t>
            </a:r>
          </a:p>
          <a:p>
            <a:pPr marL="0" indent="0" algn="just">
              <a:buNone/>
            </a:pPr>
            <a:r>
              <a:rPr lang="en-US" dirty="0"/>
              <a:t>R</a:t>
            </a:r>
            <a:r>
              <a:rPr lang="en-US" b="0" i="0" u="none" strike="noStrike" baseline="0" dirty="0"/>
              <a:t>edefine the algorithm to remove these two inconveniences by changing the wording in steps 2 to 5 to ‘If the current integer is greater than Largest, set Largest to the current integer’.</a:t>
            </a:r>
            <a:endParaRPr lang="en-US" dirty="0"/>
          </a:p>
        </p:txBody>
      </p:sp>
      <p:pic>
        <p:nvPicPr>
          <p:cNvPr id="5" name="Picture 4">
            <a:extLst>
              <a:ext uri="{FF2B5EF4-FFF2-40B4-BE49-F238E27FC236}">
                <a16:creationId xmlns:a16="http://schemas.microsoft.com/office/drawing/2014/main" id="{1403E56C-2C33-4C23-8CC6-6E34459BBCB2}"/>
              </a:ext>
            </a:extLst>
          </p:cNvPr>
          <p:cNvPicPr>
            <a:picLocks noChangeAspect="1"/>
          </p:cNvPicPr>
          <p:nvPr/>
        </p:nvPicPr>
        <p:blipFill>
          <a:blip r:embed="rId2"/>
          <a:stretch>
            <a:fillRect/>
          </a:stretch>
        </p:blipFill>
        <p:spPr>
          <a:xfrm>
            <a:off x="5610687" y="1600200"/>
            <a:ext cx="6097074" cy="2809484"/>
          </a:xfrm>
          <a:prstGeom prst="rect">
            <a:avLst/>
          </a:prstGeom>
        </p:spPr>
      </p:pic>
      <p:sp>
        <p:nvSpPr>
          <p:cNvPr id="7" name="TextBox 6">
            <a:extLst>
              <a:ext uri="{FF2B5EF4-FFF2-40B4-BE49-F238E27FC236}">
                <a16:creationId xmlns:a16="http://schemas.microsoft.com/office/drawing/2014/main" id="{4209F2E8-A858-4F42-850A-DE375CBA6D39}"/>
              </a:ext>
            </a:extLst>
          </p:cNvPr>
          <p:cNvSpPr txBox="1"/>
          <p:nvPr/>
        </p:nvSpPr>
        <p:spPr>
          <a:xfrm>
            <a:off x="6561640" y="4652056"/>
            <a:ext cx="3629925" cy="369332"/>
          </a:xfrm>
          <a:prstGeom prst="rect">
            <a:avLst/>
          </a:prstGeom>
          <a:noFill/>
        </p:spPr>
        <p:txBody>
          <a:bodyPr wrap="square">
            <a:spAutoFit/>
          </a:bodyPr>
          <a:lstStyle/>
          <a:p>
            <a:r>
              <a:rPr lang="en-US" sz="1800" b="1" i="0" u="none" strike="noStrike" baseline="0" dirty="0">
                <a:latin typeface="Frutiger-Bold"/>
              </a:rPr>
              <a:t>Figure 6.2 </a:t>
            </a:r>
            <a:r>
              <a:rPr lang="en-US" sz="1800" b="0" i="1" u="none" strike="noStrike" baseline="0" dirty="0">
                <a:latin typeface="Frutiger-Italic"/>
              </a:rPr>
              <a:t>Find largest refined</a:t>
            </a:r>
            <a:endParaRPr lang="en-US" dirty="0"/>
          </a:p>
        </p:txBody>
      </p:sp>
    </p:spTree>
    <p:extLst>
      <p:ext uri="{BB962C8B-B14F-4D97-AF65-F5344CB8AC3E}">
        <p14:creationId xmlns:p14="http://schemas.microsoft.com/office/powerpoint/2010/main" val="3300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BC4A-C8B2-4354-92B7-71182283E8D4}"/>
              </a:ext>
            </a:extLst>
          </p:cNvPr>
          <p:cNvSpPr>
            <a:spLocks noGrp="1"/>
          </p:cNvSpPr>
          <p:nvPr>
            <p:ph type="title"/>
          </p:nvPr>
        </p:nvSpPr>
        <p:spPr/>
        <p:txBody>
          <a:bodyPr/>
          <a:lstStyle/>
          <a:p>
            <a:r>
              <a:rPr lang="en-US" dirty="0"/>
              <a:t>3. Generalization</a:t>
            </a:r>
          </a:p>
        </p:txBody>
      </p:sp>
      <p:sp>
        <p:nvSpPr>
          <p:cNvPr id="3" name="Content Placeholder 2">
            <a:extLst>
              <a:ext uri="{FF2B5EF4-FFF2-40B4-BE49-F238E27FC236}">
                <a16:creationId xmlns:a16="http://schemas.microsoft.com/office/drawing/2014/main" id="{E0C47959-3527-4E39-9DF9-A44B1D114E92}"/>
              </a:ext>
            </a:extLst>
          </p:cNvPr>
          <p:cNvSpPr>
            <a:spLocks noGrp="1"/>
          </p:cNvSpPr>
          <p:nvPr>
            <p:ph idx="1"/>
          </p:nvPr>
        </p:nvSpPr>
        <p:spPr>
          <a:xfrm>
            <a:off x="1104900" y="1600200"/>
            <a:ext cx="9982200" cy="1096962"/>
          </a:xfrm>
        </p:spPr>
        <p:txBody>
          <a:bodyPr/>
          <a:lstStyle/>
          <a:p>
            <a:r>
              <a:rPr lang="en-US" dirty="0"/>
              <a:t>Is it possible to generalize the algorithm? We want to find the largest of n positive integers, where n can be 1000, 1 000 000, or more.</a:t>
            </a:r>
          </a:p>
        </p:txBody>
      </p:sp>
      <p:pic>
        <p:nvPicPr>
          <p:cNvPr id="5" name="Picture 4">
            <a:extLst>
              <a:ext uri="{FF2B5EF4-FFF2-40B4-BE49-F238E27FC236}">
                <a16:creationId xmlns:a16="http://schemas.microsoft.com/office/drawing/2014/main" id="{56132261-7733-4C0F-8399-13C39451DDF5}"/>
              </a:ext>
            </a:extLst>
          </p:cNvPr>
          <p:cNvPicPr>
            <a:picLocks noChangeAspect="1"/>
          </p:cNvPicPr>
          <p:nvPr/>
        </p:nvPicPr>
        <p:blipFill>
          <a:blip r:embed="rId2"/>
          <a:stretch>
            <a:fillRect/>
          </a:stretch>
        </p:blipFill>
        <p:spPr>
          <a:xfrm>
            <a:off x="2038657" y="2461932"/>
            <a:ext cx="8113168" cy="3148756"/>
          </a:xfrm>
          <a:prstGeom prst="rect">
            <a:avLst/>
          </a:prstGeom>
        </p:spPr>
      </p:pic>
      <p:sp>
        <p:nvSpPr>
          <p:cNvPr id="7" name="TextBox 6">
            <a:extLst>
              <a:ext uri="{FF2B5EF4-FFF2-40B4-BE49-F238E27FC236}">
                <a16:creationId xmlns:a16="http://schemas.microsoft.com/office/drawing/2014/main" id="{9C4CB186-D9FB-485C-8341-AB6046D9547A}"/>
              </a:ext>
            </a:extLst>
          </p:cNvPr>
          <p:cNvSpPr txBox="1"/>
          <p:nvPr/>
        </p:nvSpPr>
        <p:spPr>
          <a:xfrm>
            <a:off x="3366856" y="5900976"/>
            <a:ext cx="6094520" cy="369332"/>
          </a:xfrm>
          <a:prstGeom prst="rect">
            <a:avLst/>
          </a:prstGeom>
          <a:noFill/>
        </p:spPr>
        <p:txBody>
          <a:bodyPr wrap="square">
            <a:spAutoFit/>
          </a:bodyPr>
          <a:lstStyle/>
          <a:p>
            <a:r>
              <a:rPr lang="en-US" sz="1800" b="1" i="0" u="none" strike="noStrike" baseline="0" dirty="0">
                <a:latin typeface="Frutiger-Bold"/>
              </a:rPr>
              <a:t>Figure 6.3 </a:t>
            </a:r>
            <a:r>
              <a:rPr lang="en-US" sz="1800" b="0" i="1" u="none" strike="noStrike" baseline="0" dirty="0">
                <a:latin typeface="Frutiger-Italic"/>
              </a:rPr>
              <a:t>Generalization of Find Largest</a:t>
            </a:r>
            <a:endParaRPr lang="en-US" dirty="0"/>
          </a:p>
        </p:txBody>
      </p:sp>
    </p:spTree>
    <p:extLst>
      <p:ext uri="{BB962C8B-B14F-4D97-AF65-F5344CB8AC3E}">
        <p14:creationId xmlns:p14="http://schemas.microsoft.com/office/powerpoint/2010/main" val="4707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6059</TotalTime>
  <Words>1941</Words>
  <Application>Microsoft Office PowerPoint</Application>
  <PresentationFormat>Widescreen</PresentationFormat>
  <Paragraphs>139</Paragraphs>
  <Slides>30</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Arial</vt:lpstr>
      <vt:lpstr>BerlingLTStd-Bold</vt:lpstr>
      <vt:lpstr>BerlingLTStd-Italic</vt:lpstr>
      <vt:lpstr>BerlingLTStd-Roman</vt:lpstr>
      <vt:lpstr>Euphemia</vt:lpstr>
      <vt:lpstr>Frutiger-Bold</vt:lpstr>
      <vt:lpstr>Frutiger-BoldItalic</vt:lpstr>
      <vt:lpstr>Frutiger-Italic</vt:lpstr>
      <vt:lpstr>Frutiger-Roman</vt:lpstr>
      <vt:lpstr>inherit</vt:lpstr>
      <vt:lpstr>Nimbus Roman No9 L</vt:lpstr>
      <vt:lpstr>Plantagenet Cherokee</vt:lpstr>
      <vt:lpstr>Times New Roman</vt:lpstr>
      <vt:lpstr>Wingdings</vt:lpstr>
      <vt:lpstr>Academic Literature 16x9</vt:lpstr>
      <vt:lpstr>6. Algorithms</vt:lpstr>
      <vt:lpstr>Content</vt:lpstr>
      <vt:lpstr>Objectives</vt:lpstr>
      <vt:lpstr>1-Concepts: input, output, processing</vt:lpstr>
      <vt:lpstr>1. Informal definition</vt:lpstr>
      <vt:lpstr>Example</vt:lpstr>
      <vt:lpstr>Example (flow)</vt:lpstr>
      <vt:lpstr>2. Refinement</vt:lpstr>
      <vt:lpstr>3. Generalization</vt:lpstr>
      <vt:lpstr>2 - Three basic constructs</vt:lpstr>
      <vt:lpstr>Introduction</vt:lpstr>
      <vt:lpstr>Sequence</vt:lpstr>
      <vt:lpstr>Decision</vt:lpstr>
      <vt:lpstr>Repetition</vt:lpstr>
      <vt:lpstr>3- ALGORITHM REPRESENTATION</vt:lpstr>
      <vt:lpstr>1. UML</vt:lpstr>
      <vt:lpstr>2. Pseudocode</vt:lpstr>
      <vt:lpstr>3. Example</vt:lpstr>
      <vt:lpstr>4. BASIC ALGORITHMS</vt:lpstr>
      <vt:lpstr>4.1 Summation</vt:lpstr>
      <vt:lpstr>2. Smallest and largest</vt:lpstr>
      <vt:lpstr>3. Sorting</vt:lpstr>
      <vt:lpstr>Selection Sort</vt:lpstr>
      <vt:lpstr>Bubble sorts</vt:lpstr>
      <vt:lpstr>5- Search Algorithms: linear, binary</vt:lpstr>
      <vt:lpstr>5.1 Searching</vt:lpstr>
      <vt:lpstr>5.2 Linear Search</vt:lpstr>
      <vt:lpstr>Linear Search (Pseudocode)</vt:lpstr>
      <vt:lpstr>5.3 Binary Search</vt:lpstr>
      <vt:lpstr>Binary Search (Pseudocode)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Phu Chu Dinh</cp:lastModifiedBy>
  <cp:revision>408</cp:revision>
  <dcterms:created xsi:type="dcterms:W3CDTF">2021-08-24T09:33:39Z</dcterms:created>
  <dcterms:modified xsi:type="dcterms:W3CDTF">2022-05-06T09:56:50Z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