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18"/>
  </p:notesMasterIdLst>
  <p:sldIdLst>
    <p:sldId id="256" r:id="rId2"/>
    <p:sldId id="257" r:id="rId3"/>
    <p:sldId id="258" r:id="rId4"/>
    <p:sldId id="259" r:id="rId5"/>
    <p:sldId id="262" r:id="rId6"/>
    <p:sldId id="263" r:id="rId7"/>
    <p:sldId id="261" r:id="rId8"/>
    <p:sldId id="260"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8933"/>
    <a:srgbClr val="9EC3E4"/>
    <a:srgbClr val="F5F5F5"/>
    <a:srgbClr val="E7EBEE"/>
    <a:srgbClr val="EAEAEA"/>
    <a:srgbClr val="B6B6B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0"/>
    <p:restoredTop sz="97059"/>
  </p:normalViewPr>
  <p:slideViewPr>
    <p:cSldViewPr snapToGrid="0">
      <p:cViewPr varScale="1">
        <p:scale>
          <a:sx n="165" d="100"/>
          <a:sy n="165" d="100"/>
        </p:scale>
        <p:origin x="122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cstate="print">
            <a:alphaModFix/>
            <a:extLst>
              <a:ext uri="{28A0092B-C50C-407E-A947-70E740481C1C}">
                <a14:useLocalDpi xmlns:a14="http://schemas.microsoft.com/office/drawing/2010/main"/>
              </a:ext>
            </a:extLst>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a:p>
            <a:pPr lvl="1"/>
            <a:r>
              <a:rPr lang="en-US"/>
              <a:t>ABC</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Triển khai ứng dụng Spring Boot lên AWS</a:t>
            </a:r>
            <a:endParaRPr dirty="0"/>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dirty="0">
                <a:solidFill>
                  <a:srgbClr val="000000"/>
                </a:solidFill>
              </a:rPr>
            </a:br>
            <a:r>
              <a:rPr lang="en" sz="1800" dirty="0" err="1">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cstate="print">
            <a:alphaModFix/>
            <a:extLst>
              <a:ext uri="{28A0092B-C50C-407E-A947-70E740481C1C}">
                <a14:useLocalDpi xmlns:a14="http://schemas.microsoft.com/office/drawing/2010/main"/>
              </a:ext>
            </a:extLst>
          </a:blip>
          <a:stretch>
            <a:fillRect/>
          </a:stretch>
        </p:blipFill>
        <p:spPr>
          <a:xfrm>
            <a:off x="7917543" y="50801"/>
            <a:ext cx="1121908" cy="391886"/>
          </a:xfrm>
          <a:prstGeom prst="rect">
            <a:avLst/>
          </a:prstGeom>
          <a:noFill/>
          <a:ln>
            <a:noFill/>
          </a:ln>
        </p:spPr>
      </p:pic>
      <p:pic>
        <p:nvPicPr>
          <p:cNvPr id="5" name="Picture 4">
            <a:extLst>
              <a:ext uri="{FF2B5EF4-FFF2-40B4-BE49-F238E27FC236}">
                <a16:creationId xmlns:a16="http://schemas.microsoft.com/office/drawing/2014/main" id="{D405F8FC-3468-2A4F-9442-E5F935DD1272}"/>
              </a:ext>
            </a:extLst>
          </p:cNvPr>
          <p:cNvPicPr>
            <a:picLocks noChangeAspect="1"/>
          </p:cNvPicPr>
          <p:nvPr/>
        </p:nvPicPr>
        <p:blipFill>
          <a:blip r:embed="rId4"/>
          <a:stretch>
            <a:fillRect/>
          </a:stretch>
        </p:blipFill>
        <p:spPr>
          <a:xfrm>
            <a:off x="200992" y="119269"/>
            <a:ext cx="503583" cy="302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6B57-1C5B-E423-D2F2-AB91A6CAEC68}"/>
              </a:ext>
            </a:extLst>
          </p:cNvPr>
          <p:cNvSpPr>
            <a:spLocks noGrp="1"/>
          </p:cNvSpPr>
          <p:nvPr>
            <p:ph type="title"/>
          </p:nvPr>
        </p:nvSpPr>
        <p:spPr/>
        <p:txBody>
          <a:bodyPr/>
          <a:lstStyle/>
          <a:p>
            <a:r>
              <a:rPr lang="vi-VN" dirty="0"/>
              <a:t>Chỉnh Security Group để ping tới EC2</a:t>
            </a:r>
          </a:p>
        </p:txBody>
      </p:sp>
    </p:spTree>
    <p:extLst>
      <p:ext uri="{BB962C8B-B14F-4D97-AF65-F5344CB8AC3E}">
        <p14:creationId xmlns:p14="http://schemas.microsoft.com/office/powerpoint/2010/main" val="2801218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0517-73D3-2BBA-4052-C0F6462E9D0A}"/>
              </a:ext>
            </a:extLst>
          </p:cNvPr>
          <p:cNvSpPr>
            <a:spLocks noGrp="1"/>
          </p:cNvSpPr>
          <p:nvPr>
            <p:ph type="title"/>
          </p:nvPr>
        </p:nvSpPr>
        <p:spPr/>
        <p:txBody>
          <a:bodyPr/>
          <a:lstStyle/>
          <a:p>
            <a:r>
              <a:rPr lang="vi-VN" dirty="0"/>
              <a:t>SSH tới EC2</a:t>
            </a:r>
          </a:p>
        </p:txBody>
      </p:sp>
    </p:spTree>
    <p:extLst>
      <p:ext uri="{BB962C8B-B14F-4D97-AF65-F5344CB8AC3E}">
        <p14:creationId xmlns:p14="http://schemas.microsoft.com/office/powerpoint/2010/main" val="179444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E29F-22AB-0EF8-333F-EA6C5F20B6B0}"/>
              </a:ext>
            </a:extLst>
          </p:cNvPr>
          <p:cNvSpPr>
            <a:spLocks noGrp="1"/>
          </p:cNvSpPr>
          <p:nvPr>
            <p:ph type="title"/>
          </p:nvPr>
        </p:nvSpPr>
        <p:spPr/>
        <p:txBody>
          <a:bodyPr/>
          <a:lstStyle/>
          <a:p>
            <a:r>
              <a:rPr lang="vi-VN" dirty="0"/>
              <a:t>Thực thi lệnh Linux trên EC2</a:t>
            </a:r>
          </a:p>
        </p:txBody>
      </p:sp>
    </p:spTree>
    <p:extLst>
      <p:ext uri="{BB962C8B-B14F-4D97-AF65-F5344CB8AC3E}">
        <p14:creationId xmlns:p14="http://schemas.microsoft.com/office/powerpoint/2010/main" val="3918994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DE6A2-D2AB-EA9E-29D4-9F22E39A5ECB}"/>
              </a:ext>
            </a:extLst>
          </p:cNvPr>
          <p:cNvSpPr>
            <a:spLocks noGrp="1"/>
          </p:cNvSpPr>
          <p:nvPr>
            <p:ph type="title"/>
          </p:nvPr>
        </p:nvSpPr>
        <p:spPr/>
        <p:txBody>
          <a:bodyPr/>
          <a:lstStyle/>
          <a:p>
            <a:r>
              <a:rPr lang="vi-VN" dirty="0"/>
              <a:t>Chạy Web site đơn giản trên EC2</a:t>
            </a:r>
          </a:p>
        </p:txBody>
      </p:sp>
    </p:spTree>
    <p:extLst>
      <p:ext uri="{BB962C8B-B14F-4D97-AF65-F5344CB8AC3E}">
        <p14:creationId xmlns:p14="http://schemas.microsoft.com/office/powerpoint/2010/main" val="135838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CF816-069C-86EA-B3BE-41436EA076B3}"/>
              </a:ext>
            </a:extLst>
          </p:cNvPr>
          <p:cNvSpPr>
            <a:spLocks noGrp="1"/>
          </p:cNvSpPr>
          <p:nvPr>
            <p:ph type="title"/>
          </p:nvPr>
        </p:nvSpPr>
        <p:spPr/>
        <p:txBody>
          <a:bodyPr/>
          <a:lstStyle/>
          <a:p>
            <a:r>
              <a:rPr lang="vi-VN" dirty="0"/>
              <a:t>Cài đặt Nginx để host web site tĩnh trên EC2</a:t>
            </a:r>
          </a:p>
        </p:txBody>
      </p:sp>
    </p:spTree>
    <p:extLst>
      <p:ext uri="{BB962C8B-B14F-4D97-AF65-F5344CB8AC3E}">
        <p14:creationId xmlns:p14="http://schemas.microsoft.com/office/powerpoint/2010/main" val="1270174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1675-0CA4-15D8-F411-8AB1331FBE69}"/>
              </a:ext>
            </a:extLst>
          </p:cNvPr>
          <p:cNvSpPr>
            <a:spLocks noGrp="1"/>
          </p:cNvSpPr>
          <p:nvPr>
            <p:ph type="title"/>
          </p:nvPr>
        </p:nvSpPr>
        <p:spPr/>
        <p:txBody>
          <a:bodyPr/>
          <a:lstStyle/>
          <a:p>
            <a:r>
              <a:rPr lang="vi-VN" dirty="0"/>
              <a:t>Cài đặt JDK lên EC2</a:t>
            </a:r>
          </a:p>
        </p:txBody>
      </p:sp>
    </p:spTree>
    <p:extLst>
      <p:ext uri="{BB962C8B-B14F-4D97-AF65-F5344CB8AC3E}">
        <p14:creationId xmlns:p14="http://schemas.microsoft.com/office/powerpoint/2010/main" val="3814105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3C4C-8916-B007-4C54-78E15A3144E6}"/>
              </a:ext>
            </a:extLst>
          </p:cNvPr>
          <p:cNvSpPr>
            <a:spLocks noGrp="1"/>
          </p:cNvSpPr>
          <p:nvPr>
            <p:ph type="title"/>
          </p:nvPr>
        </p:nvSpPr>
        <p:spPr/>
        <p:txBody>
          <a:bodyPr/>
          <a:lstStyle/>
          <a:p>
            <a:r>
              <a:rPr lang="vi-VN" dirty="0"/>
              <a:t>Copy file JAR lên EC2</a:t>
            </a:r>
          </a:p>
        </p:txBody>
      </p:sp>
    </p:spTree>
    <p:extLst>
      <p:ext uri="{BB962C8B-B14F-4D97-AF65-F5344CB8AC3E}">
        <p14:creationId xmlns:p14="http://schemas.microsoft.com/office/powerpoint/2010/main" val="162606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85BD-5DD5-695E-A438-3A74EB55FE92}"/>
              </a:ext>
            </a:extLst>
          </p:cNvPr>
          <p:cNvSpPr>
            <a:spLocks noGrp="1"/>
          </p:cNvSpPr>
          <p:nvPr>
            <p:ph type="title"/>
          </p:nvPr>
        </p:nvSpPr>
        <p:spPr>
          <a:xfrm>
            <a:off x="117715" y="106650"/>
            <a:ext cx="8824685" cy="535200"/>
          </a:xfrm>
        </p:spPr>
        <p:txBody>
          <a:bodyPr/>
          <a:lstStyle/>
          <a:p>
            <a:r>
              <a:rPr lang="vi-VN" sz="1900"/>
              <a:t>Có bao nhiêu cách triển khai ứng dụng Spring Boot lên AWS?</a:t>
            </a:r>
            <a:endParaRPr sz="1900"/>
          </a:p>
        </p:txBody>
      </p:sp>
      <p:sp>
        <p:nvSpPr>
          <p:cNvPr id="3" name="Text Placeholder 2">
            <a:extLst>
              <a:ext uri="{FF2B5EF4-FFF2-40B4-BE49-F238E27FC236}">
                <a16:creationId xmlns:a16="http://schemas.microsoft.com/office/drawing/2014/main" id="{E4976E5A-4C50-D664-64BC-04CBA4B96AF1}"/>
              </a:ext>
            </a:extLst>
          </p:cNvPr>
          <p:cNvSpPr>
            <a:spLocks noGrp="1"/>
          </p:cNvSpPr>
          <p:nvPr>
            <p:ph type="body" idx="1"/>
          </p:nvPr>
        </p:nvSpPr>
        <p:spPr/>
        <p:txBody>
          <a:bodyPr/>
          <a:lstStyle/>
          <a:p>
            <a:pPr>
              <a:buFont typeface="+mj-lt"/>
              <a:buAutoNum type="arabicPeriod"/>
            </a:pPr>
            <a:r>
              <a:rPr lang="vi-VN"/>
              <a:t>Copy file JAR lên EC2 đã cài đặt JDK</a:t>
            </a:r>
          </a:p>
          <a:p>
            <a:pPr>
              <a:buFont typeface="+mj-lt"/>
              <a:buAutoNum type="arabicPeriod"/>
            </a:pPr>
            <a:r>
              <a:rPr lang="vi-VN"/>
              <a:t>Đóng gói ứng dụng Spring Boot + JDK vào Docker image</a:t>
            </a:r>
          </a:p>
          <a:p>
            <a:pPr>
              <a:buFont typeface="+mj-lt"/>
              <a:buAutoNum type="arabicPeriod"/>
            </a:pPr>
            <a:r>
              <a:rPr lang="vi-VN"/>
              <a:t>Biên dịch ứng dụng Spring Boot ra native app rồi copy lên EC2 (không cần JDK)</a:t>
            </a:r>
          </a:p>
          <a:p>
            <a:pPr>
              <a:buFont typeface="+mj-lt"/>
              <a:buAutoNum type="arabicPeriod"/>
            </a:pPr>
            <a:r>
              <a:rPr lang="vi-VN"/>
              <a:t>Có thể vài cách nữa mà tôi chưa biết</a:t>
            </a:r>
          </a:p>
        </p:txBody>
      </p:sp>
    </p:spTree>
    <p:extLst>
      <p:ext uri="{BB962C8B-B14F-4D97-AF65-F5344CB8AC3E}">
        <p14:creationId xmlns:p14="http://schemas.microsoft.com/office/powerpoint/2010/main" val="395730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BD5E-2615-C6C0-85F5-0C77C54FA87E}"/>
              </a:ext>
            </a:extLst>
          </p:cNvPr>
          <p:cNvSpPr>
            <a:spLocks noGrp="1"/>
          </p:cNvSpPr>
          <p:nvPr>
            <p:ph type="title"/>
          </p:nvPr>
        </p:nvSpPr>
        <p:spPr/>
        <p:txBody>
          <a:bodyPr/>
          <a:lstStyle/>
          <a:p>
            <a:r>
              <a:rPr lang="vi-VN"/>
              <a:t>Copy file JAR lên EC2 cài JDK </a:t>
            </a:r>
            <a:endParaRPr/>
          </a:p>
        </p:txBody>
      </p:sp>
      <p:sp>
        <p:nvSpPr>
          <p:cNvPr id="4" name="Rectangle 3">
            <a:extLst>
              <a:ext uri="{FF2B5EF4-FFF2-40B4-BE49-F238E27FC236}">
                <a16:creationId xmlns:a16="http://schemas.microsoft.com/office/drawing/2014/main" id="{97748FB5-F241-BB6E-AEC4-EDEDDC189F9F}"/>
              </a:ext>
            </a:extLst>
          </p:cNvPr>
          <p:cNvSpPr/>
          <p:nvPr/>
        </p:nvSpPr>
        <p:spPr>
          <a:xfrm>
            <a:off x="5819613" y="2192042"/>
            <a:ext cx="2061274" cy="169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vi-VN"/>
              <a:t>EC2</a:t>
            </a:r>
            <a:endParaRPr/>
          </a:p>
        </p:txBody>
      </p:sp>
      <p:sp>
        <p:nvSpPr>
          <p:cNvPr id="5" name="Rectangle 4">
            <a:extLst>
              <a:ext uri="{FF2B5EF4-FFF2-40B4-BE49-F238E27FC236}">
                <a16:creationId xmlns:a16="http://schemas.microsoft.com/office/drawing/2014/main" id="{24E3D00F-3393-606F-2789-94CE2E020D0B}"/>
              </a:ext>
            </a:extLst>
          </p:cNvPr>
          <p:cNvSpPr/>
          <p:nvPr/>
        </p:nvSpPr>
        <p:spPr>
          <a:xfrm>
            <a:off x="5935850" y="3509398"/>
            <a:ext cx="1867546" cy="309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bg2"/>
                </a:solidFill>
              </a:rPr>
              <a:t>Java Run Time</a:t>
            </a:r>
            <a:endParaRPr>
              <a:solidFill>
                <a:schemeClr val="bg2"/>
              </a:solidFill>
            </a:endParaRPr>
          </a:p>
        </p:txBody>
      </p:sp>
      <p:sp>
        <p:nvSpPr>
          <p:cNvPr id="6" name="Round Diagonal Corner Rectangle 5">
            <a:extLst>
              <a:ext uri="{FF2B5EF4-FFF2-40B4-BE49-F238E27FC236}">
                <a16:creationId xmlns:a16="http://schemas.microsoft.com/office/drawing/2014/main" id="{05A3AE28-7B49-B91C-3ED8-EE2F47AC827E}"/>
              </a:ext>
            </a:extLst>
          </p:cNvPr>
          <p:cNvSpPr/>
          <p:nvPr/>
        </p:nvSpPr>
        <p:spPr>
          <a:xfrm>
            <a:off x="6373677" y="2985736"/>
            <a:ext cx="991892" cy="419422"/>
          </a:xfrm>
          <a:prstGeom prst="round2Diag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bg2"/>
                </a:solidFill>
              </a:rPr>
              <a:t>jar file</a:t>
            </a:r>
            <a:endParaRPr>
              <a:solidFill>
                <a:schemeClr val="bg2"/>
              </a:solidFill>
            </a:endParaRPr>
          </a:p>
        </p:txBody>
      </p:sp>
      <p:sp>
        <p:nvSpPr>
          <p:cNvPr id="8" name="Rectangle 7">
            <a:extLst>
              <a:ext uri="{FF2B5EF4-FFF2-40B4-BE49-F238E27FC236}">
                <a16:creationId xmlns:a16="http://schemas.microsoft.com/office/drawing/2014/main" id="{34131516-7805-74C8-E8EC-39E02FDB9227}"/>
              </a:ext>
            </a:extLst>
          </p:cNvPr>
          <p:cNvSpPr/>
          <p:nvPr/>
        </p:nvSpPr>
        <p:spPr>
          <a:xfrm>
            <a:off x="5345528" y="1475258"/>
            <a:ext cx="3008058" cy="269697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ysClr val="windowText" lastClr="000000"/>
                </a:solidFill>
                <a:latin typeface="Arial" panose="020B0604020202020204" pitchFamily="34" charset="0"/>
                <a:cs typeface="Arial" panose="020B0604020202020204" pitchFamily="34" charset="0"/>
              </a:rPr>
              <a:t>AWS Cloud</a:t>
            </a:r>
          </a:p>
        </p:txBody>
      </p:sp>
      <p:pic>
        <p:nvPicPr>
          <p:cNvPr id="9" name="Graphic 8">
            <a:extLst>
              <a:ext uri="{FF2B5EF4-FFF2-40B4-BE49-F238E27FC236}">
                <a16:creationId xmlns:a16="http://schemas.microsoft.com/office/drawing/2014/main" id="{2D32C96B-5868-8D5B-ABED-A62D59E9517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345528" y="1473670"/>
            <a:ext cx="381000" cy="381000"/>
          </a:xfrm>
          <a:prstGeom prst="rect">
            <a:avLst/>
          </a:prstGeom>
        </p:spPr>
      </p:pic>
      <p:pic>
        <p:nvPicPr>
          <p:cNvPr id="11" name="Graphic 5">
            <a:extLst>
              <a:ext uri="{FF2B5EF4-FFF2-40B4-BE49-F238E27FC236}">
                <a16:creationId xmlns:a16="http://schemas.microsoft.com/office/drawing/2014/main" id="{2849095C-3861-C794-8D8B-E9F6790176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355" y="2225661"/>
            <a:ext cx="346089" cy="346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Graphic 12" descr="Laptop outline">
            <a:extLst>
              <a:ext uri="{FF2B5EF4-FFF2-40B4-BE49-F238E27FC236}">
                <a16:creationId xmlns:a16="http://schemas.microsoft.com/office/drawing/2014/main" id="{9377F134-F3F8-08AA-234D-53138E78E7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6204" y="1237479"/>
            <a:ext cx="914400" cy="914400"/>
          </a:xfrm>
          <a:prstGeom prst="rect">
            <a:avLst/>
          </a:prstGeom>
        </p:spPr>
      </p:pic>
      <p:sp>
        <p:nvSpPr>
          <p:cNvPr id="14" name="Round Diagonal Corner Rectangle 13">
            <a:extLst>
              <a:ext uri="{FF2B5EF4-FFF2-40B4-BE49-F238E27FC236}">
                <a16:creationId xmlns:a16="http://schemas.microsoft.com/office/drawing/2014/main" id="{C95E07B9-A63D-F988-8150-0186D1165410}"/>
              </a:ext>
            </a:extLst>
          </p:cNvPr>
          <p:cNvSpPr/>
          <p:nvPr/>
        </p:nvSpPr>
        <p:spPr>
          <a:xfrm>
            <a:off x="330702" y="2991621"/>
            <a:ext cx="1105404" cy="407651"/>
          </a:xfrm>
          <a:prstGeom prst="round2Diag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bg2"/>
                </a:solidFill>
              </a:rPr>
              <a:t>jar file</a:t>
            </a:r>
            <a:endParaRPr>
              <a:solidFill>
                <a:schemeClr val="bg2"/>
              </a:solidFill>
            </a:endParaRPr>
          </a:p>
        </p:txBody>
      </p:sp>
      <p:cxnSp>
        <p:nvCxnSpPr>
          <p:cNvPr id="16" name="Straight Arrow Connector 15">
            <a:extLst>
              <a:ext uri="{FF2B5EF4-FFF2-40B4-BE49-F238E27FC236}">
                <a16:creationId xmlns:a16="http://schemas.microsoft.com/office/drawing/2014/main" id="{7E2F489A-A725-45CA-AB53-F5E60B5FB688}"/>
              </a:ext>
            </a:extLst>
          </p:cNvPr>
          <p:cNvCxnSpPr>
            <a:stCxn id="14" idx="0"/>
            <a:endCxn id="6" idx="2"/>
          </p:cNvCxnSpPr>
          <p:nvPr/>
        </p:nvCxnSpPr>
        <p:spPr>
          <a:xfrm>
            <a:off x="1436106" y="3195447"/>
            <a:ext cx="493757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B945B17-1D4F-9013-C139-EFF03BD7EEDF}"/>
              </a:ext>
            </a:extLst>
          </p:cNvPr>
          <p:cNvSpPr txBox="1"/>
          <p:nvPr/>
        </p:nvSpPr>
        <p:spPr>
          <a:xfrm>
            <a:off x="2617083" y="2831847"/>
            <a:ext cx="2255746" cy="307777"/>
          </a:xfrm>
          <a:prstGeom prst="rect">
            <a:avLst/>
          </a:prstGeom>
          <a:noFill/>
        </p:spPr>
        <p:txBody>
          <a:bodyPr wrap="none" rtlCol="0">
            <a:spAutoFit/>
          </a:bodyPr>
          <a:lstStyle/>
          <a:p>
            <a:r>
              <a:rPr lang="vi-VN"/>
              <a:t>copy jar to EC2 using scp</a:t>
            </a:r>
            <a:endParaRPr/>
          </a:p>
        </p:txBody>
      </p:sp>
      <p:cxnSp>
        <p:nvCxnSpPr>
          <p:cNvPr id="20" name="Straight Arrow Connector 19">
            <a:extLst>
              <a:ext uri="{FF2B5EF4-FFF2-40B4-BE49-F238E27FC236}">
                <a16:creationId xmlns:a16="http://schemas.microsoft.com/office/drawing/2014/main" id="{FD22B4F6-E718-5AB1-33FA-06290FE72660}"/>
              </a:ext>
            </a:extLst>
          </p:cNvPr>
          <p:cNvCxnSpPr>
            <a:stCxn id="13" idx="2"/>
            <a:endCxn id="14" idx="3"/>
          </p:cNvCxnSpPr>
          <p:nvPr/>
        </p:nvCxnSpPr>
        <p:spPr>
          <a:xfrm>
            <a:off x="883404" y="2151879"/>
            <a:ext cx="0" cy="83974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C67EBBE-EF64-203A-1130-AC3B975E4FC4}"/>
              </a:ext>
            </a:extLst>
          </p:cNvPr>
          <p:cNvSpPr txBox="1"/>
          <p:nvPr/>
        </p:nvSpPr>
        <p:spPr>
          <a:xfrm>
            <a:off x="869941" y="2276193"/>
            <a:ext cx="2244525" cy="307777"/>
          </a:xfrm>
          <a:prstGeom prst="rect">
            <a:avLst/>
          </a:prstGeom>
          <a:noFill/>
        </p:spPr>
        <p:txBody>
          <a:bodyPr wrap="none" rtlCol="0">
            <a:spAutoFit/>
          </a:bodyPr>
          <a:lstStyle/>
          <a:p>
            <a:r>
              <a:rPr lang="vi-VN"/>
              <a:t>Use maven to build jar file</a:t>
            </a:r>
            <a:endParaRPr/>
          </a:p>
        </p:txBody>
      </p:sp>
    </p:spTree>
    <p:extLst>
      <p:ext uri="{BB962C8B-B14F-4D97-AF65-F5344CB8AC3E}">
        <p14:creationId xmlns:p14="http://schemas.microsoft.com/office/powerpoint/2010/main" val="308995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DB0B-0682-2DC6-0220-6A2CC194EBD0}"/>
              </a:ext>
            </a:extLst>
          </p:cNvPr>
          <p:cNvSpPr>
            <a:spLocks noGrp="1"/>
          </p:cNvSpPr>
          <p:nvPr>
            <p:ph type="title"/>
          </p:nvPr>
        </p:nvSpPr>
        <p:spPr/>
        <p:txBody>
          <a:bodyPr/>
          <a:lstStyle/>
          <a:p>
            <a:r>
              <a:rPr lang="vi-VN"/>
              <a:t>Maven là gì?</a:t>
            </a:r>
            <a:endParaRPr/>
          </a:p>
        </p:txBody>
      </p:sp>
      <p:sp>
        <p:nvSpPr>
          <p:cNvPr id="3" name="Text Placeholder 2">
            <a:extLst>
              <a:ext uri="{FF2B5EF4-FFF2-40B4-BE49-F238E27FC236}">
                <a16:creationId xmlns:a16="http://schemas.microsoft.com/office/drawing/2014/main" id="{EB1C6EA7-EA04-9C99-F7F1-6E86377323CD}"/>
              </a:ext>
            </a:extLst>
          </p:cNvPr>
          <p:cNvSpPr>
            <a:spLocks noGrp="1"/>
          </p:cNvSpPr>
          <p:nvPr>
            <p:ph type="body" idx="1"/>
          </p:nvPr>
        </p:nvSpPr>
        <p:spPr/>
        <p:txBody>
          <a:bodyPr/>
          <a:lstStyle/>
          <a:p>
            <a:r>
              <a:rPr lang="vi-VN"/>
              <a:t>Maven là công cụ dạng command line để tạo dự án Java, quản lý thư viện và biên dịch ra file JAR. File JAR là một file nén đóng gói file class, thư viện đi kèm và tài nguyên để chạy ứng dụng Java.</a:t>
            </a:r>
          </a:p>
          <a:p>
            <a:r>
              <a:rPr lang="vi-VN" b="1">
                <a:solidFill>
                  <a:srgbClr val="7030A0"/>
                </a:solidFill>
              </a:rPr>
              <a:t>pom.xml </a:t>
            </a:r>
            <a:r>
              <a:rPr lang="vi-VN"/>
              <a:t>là một file XML mô tả dự án và các thư viện nó phụ thuộc. Maven sẽ đọc pom.xml để tải về các thư viện cần thiết và để biên dịch</a:t>
            </a:r>
          </a:p>
          <a:p>
            <a:r>
              <a:rPr lang="vi-VN"/>
              <a:t>Maven cần có:</a:t>
            </a:r>
          </a:p>
          <a:p>
            <a:pPr lvl="1"/>
            <a:r>
              <a:rPr lang="vi-VN"/>
              <a:t>Java Development Kit (JDK) cài đặt</a:t>
            </a:r>
          </a:p>
          <a:p>
            <a:pPr lvl="1"/>
            <a:r>
              <a:rPr lang="vi-VN"/>
              <a:t>Biến môi trường JAVA_HOME trỏ tới bản JDK cài đặt</a:t>
            </a:r>
          </a:p>
          <a:p>
            <a:endParaRPr lang="vi-VN"/>
          </a:p>
          <a:p>
            <a:endParaRPr/>
          </a:p>
        </p:txBody>
      </p:sp>
    </p:spTree>
    <p:extLst>
      <p:ext uri="{BB962C8B-B14F-4D97-AF65-F5344CB8AC3E}">
        <p14:creationId xmlns:p14="http://schemas.microsoft.com/office/powerpoint/2010/main" val="321350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BAF-5B92-D97B-2961-79948F2CA189}"/>
              </a:ext>
            </a:extLst>
          </p:cNvPr>
          <p:cNvSpPr>
            <a:spLocks noGrp="1"/>
          </p:cNvSpPr>
          <p:nvPr>
            <p:ph type="title"/>
          </p:nvPr>
        </p:nvSpPr>
        <p:spPr/>
        <p:txBody>
          <a:bodyPr/>
          <a:lstStyle/>
          <a:p>
            <a:r>
              <a:rPr lang="vi-VN"/>
              <a:t>Cài đặt Maven</a:t>
            </a:r>
            <a:endParaRPr/>
          </a:p>
        </p:txBody>
      </p:sp>
      <p:sp>
        <p:nvSpPr>
          <p:cNvPr id="3" name="Text Placeholder 2">
            <a:extLst>
              <a:ext uri="{FF2B5EF4-FFF2-40B4-BE49-F238E27FC236}">
                <a16:creationId xmlns:a16="http://schemas.microsoft.com/office/drawing/2014/main" id="{90CD59C0-C0AA-91A6-E231-949A490487CD}"/>
              </a:ext>
            </a:extLst>
          </p:cNvPr>
          <p:cNvSpPr>
            <a:spLocks noGrp="1"/>
          </p:cNvSpPr>
          <p:nvPr>
            <p:ph type="body" idx="1"/>
          </p:nvPr>
        </p:nvSpPr>
        <p:spPr/>
        <p:txBody>
          <a:bodyPr/>
          <a:lstStyle/>
          <a:p>
            <a:r>
              <a:rPr lang="vi-VN"/>
              <a:t>Cài đặt thủ công (mvn)</a:t>
            </a:r>
          </a:p>
          <a:p>
            <a:r>
              <a:rPr lang="vi-VN"/>
              <a:t>Dùng maven đi theo dự án Spring Boot (mvnw)</a:t>
            </a:r>
          </a:p>
          <a:p>
            <a:r>
              <a:rPr lang="vi-VN"/>
              <a:t>Dùng maven đi kèm theo công cụ IDE như IntelliJ</a:t>
            </a:r>
          </a:p>
          <a:p>
            <a:pPr marL="114300" indent="0">
              <a:buNone/>
            </a:pPr>
            <a:r>
              <a:rPr lang="vi-VN"/>
              <a:t>Q: Khi nào cần cài đặt Maven thủ công?</a:t>
            </a:r>
            <a:br>
              <a:rPr lang="vi-VN"/>
            </a:br>
            <a:r>
              <a:rPr lang="vi-VN"/>
              <a:t>A: Khi bạn cần tự dựng một dự án Maven không dùng Spring Boot initializer</a:t>
            </a:r>
          </a:p>
          <a:p>
            <a:pPr marL="114300" indent="0">
              <a:buNone/>
            </a:pPr>
            <a:endParaRPr lang="vi-VN"/>
          </a:p>
          <a:p>
            <a:pPr marL="114300" indent="0">
              <a:buNone/>
            </a:pPr>
            <a:r>
              <a:rPr lang="vi-VN"/>
              <a:t>Q: Nếu đã tạo dự án Spring Boot thì có cần cài Maven thủ công không?</a:t>
            </a:r>
            <a:br>
              <a:rPr lang="vi-VN"/>
            </a:br>
            <a:r>
              <a:rPr lang="vi-VN"/>
              <a:t>A: Không cần, dự án Spring Boot đã đi kèm mvnw</a:t>
            </a:r>
          </a:p>
        </p:txBody>
      </p:sp>
    </p:spTree>
    <p:extLst>
      <p:ext uri="{BB962C8B-B14F-4D97-AF65-F5344CB8AC3E}">
        <p14:creationId xmlns:p14="http://schemas.microsoft.com/office/powerpoint/2010/main" val="259868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30F7-4305-CCAF-FD96-EB047492AB58}"/>
              </a:ext>
            </a:extLst>
          </p:cNvPr>
          <p:cNvSpPr>
            <a:spLocks noGrp="1"/>
          </p:cNvSpPr>
          <p:nvPr>
            <p:ph type="title"/>
          </p:nvPr>
        </p:nvSpPr>
        <p:spPr/>
        <p:txBody>
          <a:bodyPr/>
          <a:lstStyle/>
          <a:p>
            <a:r>
              <a:rPr lang="vi-VN" sz="2400">
                <a:solidFill>
                  <a:srgbClr val="7030A0"/>
                </a:solidFill>
              </a:rPr>
              <a:t>mvnw</a:t>
            </a:r>
            <a:r>
              <a:rPr lang="vi-VN" sz="2400"/>
              <a:t> là một file bash script để tìm và chạy </a:t>
            </a:r>
            <a:r>
              <a:rPr lang="vi-VN" sz="2400">
                <a:solidFill>
                  <a:srgbClr val="7030A0"/>
                </a:solidFill>
              </a:rPr>
              <a:t>mvn</a:t>
            </a:r>
            <a:endParaRPr sz="2400">
              <a:solidFill>
                <a:srgbClr val="7030A0"/>
              </a:solidFill>
            </a:endParaRPr>
          </a:p>
        </p:txBody>
      </p:sp>
      <p:sp>
        <p:nvSpPr>
          <p:cNvPr id="3" name="Text Placeholder 2">
            <a:extLst>
              <a:ext uri="{FF2B5EF4-FFF2-40B4-BE49-F238E27FC236}">
                <a16:creationId xmlns:a16="http://schemas.microsoft.com/office/drawing/2014/main" id="{3A7A1F27-6634-08D8-CD49-F1954EF0EBDF}"/>
              </a:ext>
            </a:extLst>
          </p:cNvPr>
          <p:cNvSpPr>
            <a:spLocks noGrp="1"/>
          </p:cNvSpPr>
          <p:nvPr>
            <p:ph type="body" idx="1"/>
          </p:nvPr>
        </p:nvSpPr>
        <p:spPr/>
        <p:txBody>
          <a:bodyPr/>
          <a:lstStyle/>
          <a:p>
            <a:r>
              <a:rPr lang="en-US" dirty="0" err="1"/>
              <a:t>mvnw</a:t>
            </a:r>
            <a:r>
              <a:rPr lang="en-US" dirty="0"/>
              <a:t> </a:t>
            </a:r>
            <a:r>
              <a:rPr lang="en-US" dirty="0" err="1"/>
              <a:t>nằm</a:t>
            </a:r>
            <a:r>
              <a:rPr lang="en-US" dirty="0"/>
              <a:t> </a:t>
            </a:r>
            <a:r>
              <a:rPr lang="en-US" dirty="0" err="1"/>
              <a:t>trong</a:t>
            </a:r>
            <a:r>
              <a:rPr lang="en-US" dirty="0"/>
              <a:t> </a:t>
            </a:r>
            <a:r>
              <a:rPr lang="en-US" dirty="0" err="1"/>
              <a:t>dự</a:t>
            </a:r>
            <a:r>
              <a:rPr lang="en-US" dirty="0"/>
              <a:t> </a:t>
            </a:r>
            <a:r>
              <a:rPr lang="en-US" dirty="0" err="1"/>
              <a:t>án</a:t>
            </a:r>
            <a:r>
              <a:rPr lang="en-US" dirty="0"/>
              <a:t> Spring Boot</a:t>
            </a:r>
          </a:p>
          <a:p>
            <a:r>
              <a:rPr lang="en-US" dirty="0" err="1"/>
              <a:t>Trong</a:t>
            </a:r>
            <a:r>
              <a:rPr lang="en-US" dirty="0"/>
              <a:t> Windows, </a:t>
            </a:r>
            <a:r>
              <a:rPr lang="en-US" dirty="0" err="1"/>
              <a:t>bạn</a:t>
            </a:r>
            <a:r>
              <a:rPr lang="en-US" dirty="0"/>
              <a:t> </a:t>
            </a:r>
            <a:r>
              <a:rPr lang="en-US" dirty="0" err="1"/>
              <a:t>phải</a:t>
            </a:r>
            <a:r>
              <a:rPr lang="en-US" dirty="0"/>
              <a:t> </a:t>
            </a:r>
            <a:r>
              <a:rPr lang="en-US" dirty="0" err="1"/>
              <a:t>dùng</a:t>
            </a:r>
            <a:r>
              <a:rPr lang="en-US" dirty="0"/>
              <a:t> </a:t>
            </a:r>
            <a:r>
              <a:rPr lang="en-US" dirty="0" err="1">
                <a:solidFill>
                  <a:srgbClr val="7030A0"/>
                </a:solidFill>
              </a:rPr>
              <a:t>mvnw.cmd</a:t>
            </a:r>
            <a:endParaRPr lang="en-US" dirty="0">
              <a:solidFill>
                <a:srgbClr val="7030A0"/>
              </a:solidFill>
            </a:endParaRPr>
          </a:p>
          <a:p>
            <a:r>
              <a:rPr lang="en-US" dirty="0" err="1"/>
              <a:t>Để</a:t>
            </a:r>
            <a:r>
              <a:rPr lang="en-US" dirty="0"/>
              <a:t> </a:t>
            </a:r>
            <a:r>
              <a:rPr lang="en-US" dirty="0" err="1"/>
              <a:t>kiểm</a:t>
            </a:r>
            <a:r>
              <a:rPr lang="en-US" dirty="0"/>
              <a:t> </a:t>
            </a:r>
            <a:r>
              <a:rPr lang="en-US" dirty="0" err="1"/>
              <a:t>tra</a:t>
            </a:r>
            <a:r>
              <a:rPr lang="en-US" dirty="0"/>
              <a:t> </a:t>
            </a:r>
            <a:r>
              <a:rPr lang="en-US" dirty="0" err="1"/>
              <a:t>phiên</a:t>
            </a:r>
            <a:r>
              <a:rPr lang="en-US" dirty="0"/>
              <a:t> </a:t>
            </a:r>
            <a:r>
              <a:rPr lang="en-US" dirty="0" err="1"/>
              <a:t>bản</a:t>
            </a:r>
            <a:r>
              <a:rPr lang="en-US" dirty="0"/>
              <a:t> </a:t>
            </a:r>
            <a:r>
              <a:rPr lang="vi-VN" dirty="0"/>
              <a:t>maven</a:t>
            </a:r>
            <a:r>
              <a:rPr lang="en-US" dirty="0"/>
              <a:t> </a:t>
            </a:r>
            <a:r>
              <a:rPr lang="en-US" dirty="0" err="1"/>
              <a:t>đi</a:t>
            </a:r>
            <a:r>
              <a:rPr lang="en-US" dirty="0"/>
              <a:t> </a:t>
            </a:r>
            <a:r>
              <a:rPr lang="en-US" dirty="0" err="1"/>
              <a:t>kèm</a:t>
            </a:r>
            <a:r>
              <a:rPr lang="en-US" dirty="0"/>
              <a:t> </a:t>
            </a:r>
            <a:r>
              <a:rPr lang="en-US" dirty="0" err="1"/>
              <a:t>với</a:t>
            </a:r>
            <a:r>
              <a:rPr lang="en-US" dirty="0"/>
              <a:t> </a:t>
            </a:r>
            <a:r>
              <a:rPr lang="en-US" dirty="0" err="1"/>
              <a:t>mvnw</a:t>
            </a:r>
            <a:endParaRPr lang="en-US" dirty="0"/>
          </a:p>
        </p:txBody>
      </p:sp>
      <p:sp>
        <p:nvSpPr>
          <p:cNvPr id="5" name="TextBox 4">
            <a:extLst>
              <a:ext uri="{FF2B5EF4-FFF2-40B4-BE49-F238E27FC236}">
                <a16:creationId xmlns:a16="http://schemas.microsoft.com/office/drawing/2014/main" id="{114EED39-830E-979A-C2B6-1CD3B44EF5EF}"/>
              </a:ext>
            </a:extLst>
          </p:cNvPr>
          <p:cNvSpPr txBox="1"/>
          <p:nvPr/>
        </p:nvSpPr>
        <p:spPr>
          <a:xfrm>
            <a:off x="7130326" y="740893"/>
            <a:ext cx="1883045" cy="1830857"/>
          </a:xfrm>
          <a:prstGeom prst="rect">
            <a:avLst/>
          </a:prstGeom>
          <a:solidFill>
            <a:schemeClr val="bg1">
              <a:lumMod val="85000"/>
            </a:schemeClr>
          </a:solidFill>
        </p:spPr>
        <p:txBody>
          <a:bodyPr wrap="square">
            <a:spAutoFit/>
          </a:bodyPr>
          <a:lstStyle/>
          <a:p>
            <a:r>
              <a:rPr lang="en-US" sz="1600" dirty="0">
                <a:latin typeface="MesloLGS NF" panose="020B0609030804020204" pitchFamily="49" charset="0"/>
                <a:ea typeface="MesloLGS NF" panose="020B0609030804020204" pitchFamily="49" charset="0"/>
                <a:cs typeface="MesloLGS NF" panose="020B0609030804020204" pitchFamily="49" charset="0"/>
              </a:rPr>
              <a:t>.</a:t>
            </a:r>
          </a:p>
          <a:p>
            <a:r>
              <a:rPr lang="en-US" sz="1600" dirty="0">
                <a:latin typeface="MesloLGS NF" panose="020B0609030804020204" pitchFamily="49" charset="0"/>
                <a:ea typeface="MesloLGS NF" panose="020B0609030804020204" pitchFamily="49" charset="0"/>
                <a:cs typeface="MesloLGS NF" panose="020B0609030804020204" pitchFamily="49" charset="0"/>
              </a:rPr>
              <a:t>├── </a:t>
            </a:r>
            <a:r>
              <a:rPr lang="en-US" sz="1600" dirty="0" err="1">
                <a:latin typeface="MesloLGS NF" panose="020B0609030804020204" pitchFamily="49" charset="0"/>
                <a:ea typeface="MesloLGS NF" panose="020B0609030804020204" pitchFamily="49" charset="0"/>
                <a:cs typeface="MesloLGS NF" panose="020B0609030804020204" pitchFamily="49" charset="0"/>
              </a:rPr>
              <a:t>HELP.md</a:t>
            </a:r>
            <a:endParaRPr lang="en-US" sz="1600" dirty="0">
              <a:latin typeface="MesloLGS NF" panose="020B0609030804020204" pitchFamily="49" charset="0"/>
              <a:ea typeface="MesloLGS NF" panose="020B0609030804020204" pitchFamily="49" charset="0"/>
              <a:cs typeface="MesloLGS NF" panose="020B0609030804020204" pitchFamily="49" charset="0"/>
            </a:endParaRPr>
          </a:p>
          <a:p>
            <a:r>
              <a:rPr lang="en-US" sz="1600" dirty="0">
                <a:solidFill>
                  <a:srgbClr val="7030A0"/>
                </a:solidFill>
                <a:latin typeface="MesloLGS NF" panose="020B0609030804020204" pitchFamily="49" charset="0"/>
                <a:ea typeface="MesloLGS NF" panose="020B0609030804020204" pitchFamily="49" charset="0"/>
                <a:cs typeface="MesloLGS NF" panose="020B0609030804020204" pitchFamily="49" charset="0"/>
              </a:rPr>
              <a:t>├── </a:t>
            </a:r>
            <a:r>
              <a:rPr lang="en-US" sz="1600" dirty="0" err="1">
                <a:solidFill>
                  <a:srgbClr val="7030A0"/>
                </a:solidFill>
                <a:latin typeface="MesloLGS NF" panose="020B0609030804020204" pitchFamily="49" charset="0"/>
                <a:ea typeface="MesloLGS NF" panose="020B0609030804020204" pitchFamily="49" charset="0"/>
                <a:cs typeface="MesloLGS NF" panose="020B0609030804020204" pitchFamily="49" charset="0"/>
              </a:rPr>
              <a:t>mvnw</a:t>
            </a:r>
            <a:endParaRPr lang="en-US" sz="1600" dirty="0">
              <a:solidFill>
                <a:srgbClr val="7030A0"/>
              </a:solidFill>
              <a:latin typeface="MesloLGS NF" panose="020B0609030804020204" pitchFamily="49" charset="0"/>
              <a:ea typeface="MesloLGS NF" panose="020B0609030804020204" pitchFamily="49" charset="0"/>
              <a:cs typeface="MesloLGS NF" panose="020B0609030804020204" pitchFamily="49" charset="0"/>
            </a:endParaRPr>
          </a:p>
          <a:p>
            <a:r>
              <a:rPr lang="en-US" sz="1600" dirty="0">
                <a:latin typeface="MesloLGS NF" panose="020B0609030804020204" pitchFamily="49" charset="0"/>
                <a:ea typeface="MesloLGS NF" panose="020B0609030804020204" pitchFamily="49" charset="0"/>
                <a:cs typeface="MesloLGS NF" panose="020B0609030804020204" pitchFamily="49" charset="0"/>
              </a:rPr>
              <a:t>├── </a:t>
            </a:r>
            <a:r>
              <a:rPr lang="en-US" sz="1600" dirty="0" err="1">
                <a:solidFill>
                  <a:srgbClr val="C00000"/>
                </a:solidFill>
                <a:latin typeface="MesloLGS NF" panose="020B0609030804020204" pitchFamily="49" charset="0"/>
                <a:ea typeface="MesloLGS NF" panose="020B0609030804020204" pitchFamily="49" charset="0"/>
                <a:cs typeface="MesloLGS NF" panose="020B0609030804020204" pitchFamily="49" charset="0"/>
              </a:rPr>
              <a:t>mvnw.cmd</a:t>
            </a:r>
            <a:endParaRPr lang="en-US" sz="1600" dirty="0">
              <a:solidFill>
                <a:srgbClr val="C00000"/>
              </a:solidFill>
              <a:latin typeface="MesloLGS NF" panose="020B0609030804020204" pitchFamily="49" charset="0"/>
              <a:ea typeface="MesloLGS NF" panose="020B0609030804020204" pitchFamily="49" charset="0"/>
              <a:cs typeface="MesloLGS NF" panose="020B0609030804020204" pitchFamily="49" charset="0"/>
            </a:endParaRPr>
          </a:p>
          <a:p>
            <a:r>
              <a:rPr lang="en-US" sz="1600" dirty="0">
                <a:latin typeface="MesloLGS NF" panose="020B0609030804020204" pitchFamily="49" charset="0"/>
                <a:ea typeface="MesloLGS NF" panose="020B0609030804020204" pitchFamily="49" charset="0"/>
                <a:cs typeface="MesloLGS NF" panose="020B0609030804020204" pitchFamily="49" charset="0"/>
              </a:rPr>
              <a:t>├── </a:t>
            </a:r>
            <a:r>
              <a:rPr lang="en-US" sz="1600" dirty="0" err="1">
                <a:latin typeface="MesloLGS NF" panose="020B0609030804020204" pitchFamily="49" charset="0"/>
                <a:ea typeface="MesloLGS NF" panose="020B0609030804020204" pitchFamily="49" charset="0"/>
                <a:cs typeface="MesloLGS NF" panose="020B0609030804020204" pitchFamily="49" charset="0"/>
              </a:rPr>
              <a:t>pom.xml</a:t>
            </a:r>
            <a:endParaRPr lang="en-US" sz="1600" dirty="0">
              <a:latin typeface="MesloLGS NF" panose="020B0609030804020204" pitchFamily="49" charset="0"/>
              <a:ea typeface="MesloLGS NF" panose="020B0609030804020204" pitchFamily="49" charset="0"/>
              <a:cs typeface="MesloLGS NF" panose="020B0609030804020204" pitchFamily="49" charset="0"/>
            </a:endParaRPr>
          </a:p>
          <a:p>
            <a:r>
              <a:rPr lang="en-US" sz="1600" dirty="0">
                <a:latin typeface="MesloLGS NF" panose="020B0609030804020204" pitchFamily="49" charset="0"/>
                <a:ea typeface="MesloLGS NF" panose="020B0609030804020204" pitchFamily="49" charset="0"/>
                <a:cs typeface="MesloLGS NF" panose="020B0609030804020204" pitchFamily="49" charset="0"/>
              </a:rPr>
              <a:t>├── </a:t>
            </a:r>
            <a:r>
              <a:rPr lang="en-US" sz="1600" dirty="0" err="1">
                <a:latin typeface="MesloLGS NF" panose="020B0609030804020204" pitchFamily="49" charset="0"/>
                <a:ea typeface="MesloLGS NF" panose="020B0609030804020204" pitchFamily="49" charset="0"/>
                <a:cs typeface="MesloLGS NF" panose="020B0609030804020204" pitchFamily="49" charset="0"/>
              </a:rPr>
              <a:t>src</a:t>
            </a:r>
            <a:endParaRPr lang="en-US" sz="1600" dirty="0">
              <a:latin typeface="MesloLGS NF" panose="020B0609030804020204" pitchFamily="49" charset="0"/>
              <a:ea typeface="MesloLGS NF" panose="020B0609030804020204" pitchFamily="49" charset="0"/>
              <a:cs typeface="MesloLGS NF" panose="020B0609030804020204" pitchFamily="49" charset="0"/>
            </a:endParaRPr>
          </a:p>
          <a:p>
            <a:r>
              <a:rPr lang="en-US" sz="1600" dirty="0">
                <a:latin typeface="MesloLGS NF" panose="020B0609030804020204" pitchFamily="49" charset="0"/>
                <a:ea typeface="MesloLGS NF" panose="020B0609030804020204" pitchFamily="49" charset="0"/>
                <a:cs typeface="MesloLGS NF" panose="020B0609030804020204" pitchFamily="49" charset="0"/>
              </a:rPr>
              <a:t>└── target</a:t>
            </a:r>
            <a:endParaRPr sz="1600" dirty="0">
              <a:latin typeface="MesloLGS NF" panose="020B0609030804020204" pitchFamily="49" charset="0"/>
              <a:ea typeface="MesloLGS NF" panose="020B0609030804020204" pitchFamily="49" charset="0"/>
              <a:cs typeface="MesloLGS NF" panose="020B0609030804020204" pitchFamily="49" charset="0"/>
            </a:endParaRPr>
          </a:p>
        </p:txBody>
      </p:sp>
      <p:sp>
        <p:nvSpPr>
          <p:cNvPr id="7" name="TextBox 6">
            <a:extLst>
              <a:ext uri="{FF2B5EF4-FFF2-40B4-BE49-F238E27FC236}">
                <a16:creationId xmlns:a16="http://schemas.microsoft.com/office/drawing/2014/main" id="{10FC8DAD-867E-F28E-D984-ABE1249ADC8B}"/>
              </a:ext>
            </a:extLst>
          </p:cNvPr>
          <p:cNvSpPr txBox="1"/>
          <p:nvPr/>
        </p:nvSpPr>
        <p:spPr>
          <a:xfrm>
            <a:off x="289444" y="2676144"/>
            <a:ext cx="8257890" cy="2144561"/>
          </a:xfrm>
          <a:prstGeom prst="rect">
            <a:avLst/>
          </a:prstGeom>
          <a:solidFill>
            <a:schemeClr val="bg1">
              <a:lumMod val="85000"/>
            </a:schemeClr>
          </a:solidFill>
        </p:spPr>
        <p:txBody>
          <a:bodyPr wrap="square">
            <a:spAutoFit/>
          </a:bodyPr>
          <a:lstStyle/>
          <a:p>
            <a:pPr marL="114300" indent="0">
              <a:lnSpc>
                <a:spcPct val="120000"/>
              </a:lnSpc>
              <a:buNone/>
            </a:pPr>
            <a:r>
              <a:rPr lang="en-US" sz="1400" dirty="0">
                <a:latin typeface="MesloLGS NF" panose="020B0609030804020204" pitchFamily="49" charset="0"/>
                <a:ea typeface="MesloLGS NF" panose="020B0609030804020204" pitchFamily="49" charset="0"/>
                <a:cs typeface="MesloLGS NF" panose="020B0609030804020204" pitchFamily="49" charset="0"/>
              </a:rPr>
              <a:t>$ ./</a:t>
            </a:r>
            <a:r>
              <a:rPr lang="en-US" sz="1400" dirty="0" err="1">
                <a:latin typeface="MesloLGS NF" panose="020B0609030804020204" pitchFamily="49" charset="0"/>
                <a:ea typeface="MesloLGS NF" panose="020B0609030804020204" pitchFamily="49" charset="0"/>
                <a:cs typeface="MesloLGS NF" panose="020B0609030804020204" pitchFamily="49" charset="0"/>
              </a:rPr>
              <a:t>mvnw</a:t>
            </a:r>
            <a:r>
              <a:rPr lang="en-US" sz="1400" dirty="0">
                <a:latin typeface="MesloLGS NF" panose="020B0609030804020204" pitchFamily="49" charset="0"/>
                <a:ea typeface="MesloLGS NF" panose="020B0609030804020204" pitchFamily="49" charset="0"/>
                <a:cs typeface="MesloLGS NF" panose="020B0609030804020204" pitchFamily="49" charset="0"/>
              </a:rPr>
              <a:t> –version</a:t>
            </a:r>
          </a:p>
          <a:p>
            <a:pPr marL="114300" indent="0">
              <a:lnSpc>
                <a:spcPct val="120000"/>
              </a:lnSpc>
              <a:buNone/>
            </a:pPr>
            <a:r>
              <a:rPr lang="en-US" sz="1400" dirty="0">
                <a:latin typeface="MesloLGS NF" panose="020B0609030804020204" pitchFamily="49" charset="0"/>
                <a:ea typeface="MesloLGS NF" panose="020B0609030804020204" pitchFamily="49" charset="0"/>
                <a:cs typeface="MesloLGS NF" panose="020B0609030804020204" pitchFamily="49" charset="0"/>
              </a:rPr>
              <a:t>Apache Maven 3.8.5 (3599d3414f046de2324203b78ddcf9b5e4388aa0)</a:t>
            </a:r>
            <a:br>
              <a:rPr lang="en-US" sz="1400" dirty="0">
                <a:latin typeface="MesloLGS NF" panose="020B0609030804020204" pitchFamily="49" charset="0"/>
                <a:ea typeface="MesloLGS NF" panose="020B0609030804020204" pitchFamily="49" charset="0"/>
                <a:cs typeface="MesloLGS NF" panose="020B0609030804020204" pitchFamily="49" charset="0"/>
              </a:rPr>
            </a:br>
            <a:r>
              <a:rPr lang="en-US" sz="1400" dirty="0">
                <a:latin typeface="MesloLGS NF" panose="020B0609030804020204" pitchFamily="49" charset="0"/>
                <a:ea typeface="MesloLGS NF" panose="020B0609030804020204" pitchFamily="49" charset="0"/>
                <a:cs typeface="MesloLGS NF" panose="020B0609030804020204" pitchFamily="49" charset="0"/>
              </a:rPr>
              <a:t>Maven home: /Users/</a:t>
            </a:r>
            <a:r>
              <a:rPr lang="en-US" sz="1400" dirty="0" err="1">
                <a:latin typeface="MesloLGS NF" panose="020B0609030804020204" pitchFamily="49" charset="0"/>
                <a:ea typeface="MesloLGS NF" panose="020B0609030804020204" pitchFamily="49" charset="0"/>
                <a:cs typeface="MesloLGS NF" panose="020B0609030804020204" pitchFamily="49" charset="0"/>
              </a:rPr>
              <a:t>cuong</a:t>
            </a:r>
            <a:r>
              <a:rPr lang="en-US" sz="1400" dirty="0">
                <a:latin typeface="MesloLGS NF" panose="020B0609030804020204" pitchFamily="49" charset="0"/>
                <a:ea typeface="MesloLGS NF" panose="020B0609030804020204" pitchFamily="49" charset="0"/>
                <a:cs typeface="MesloLGS NF" panose="020B0609030804020204" pitchFamily="49" charset="0"/>
              </a:rPr>
              <a:t>/.m2/wrapper/</a:t>
            </a:r>
            <a:r>
              <a:rPr lang="en-US" sz="1400" dirty="0" err="1">
                <a:latin typeface="MesloLGS NF" panose="020B0609030804020204" pitchFamily="49" charset="0"/>
                <a:ea typeface="MesloLGS NF" panose="020B0609030804020204" pitchFamily="49" charset="0"/>
                <a:cs typeface="MesloLGS NF" panose="020B0609030804020204" pitchFamily="49" charset="0"/>
              </a:rPr>
              <a:t>dists</a:t>
            </a:r>
            <a:r>
              <a:rPr lang="en-US" sz="1400" dirty="0">
                <a:latin typeface="MesloLGS NF" panose="020B0609030804020204" pitchFamily="49" charset="0"/>
                <a:ea typeface="MesloLGS NF" panose="020B0609030804020204" pitchFamily="49" charset="0"/>
                <a:cs typeface="MesloLGS NF" panose="020B0609030804020204" pitchFamily="49" charset="0"/>
              </a:rPr>
              <a:t>/apache-maven-3.8.5-bin/5i5jha092a3i37g0paqnfr15e0/apache-maven-3.8.5</a:t>
            </a:r>
            <a:br>
              <a:rPr lang="en-US" sz="1400" dirty="0">
                <a:latin typeface="MesloLGS NF" panose="020B0609030804020204" pitchFamily="49" charset="0"/>
                <a:ea typeface="MesloLGS NF" panose="020B0609030804020204" pitchFamily="49" charset="0"/>
                <a:cs typeface="MesloLGS NF" panose="020B0609030804020204" pitchFamily="49" charset="0"/>
              </a:rPr>
            </a:br>
            <a:r>
              <a:rPr lang="en-US" sz="1400" dirty="0">
                <a:latin typeface="MesloLGS NF" panose="020B0609030804020204" pitchFamily="49" charset="0"/>
                <a:ea typeface="MesloLGS NF" panose="020B0609030804020204" pitchFamily="49" charset="0"/>
                <a:cs typeface="MesloLGS NF" panose="020B0609030804020204" pitchFamily="49" charset="0"/>
              </a:rPr>
              <a:t>Java version: 17.0.3, vendor: Oracle Corporation, runtime: /Users/</a:t>
            </a:r>
            <a:r>
              <a:rPr lang="en-US" sz="1400" dirty="0" err="1">
                <a:latin typeface="MesloLGS NF" panose="020B0609030804020204" pitchFamily="49" charset="0"/>
                <a:ea typeface="MesloLGS NF" panose="020B0609030804020204" pitchFamily="49" charset="0"/>
                <a:cs typeface="MesloLGS NF" panose="020B0609030804020204" pitchFamily="49" charset="0"/>
              </a:rPr>
              <a:t>cuong</a:t>
            </a:r>
            <a:r>
              <a:rPr lang="en-US" sz="1400" dirty="0">
                <a:latin typeface="MesloLGS NF" panose="020B0609030804020204" pitchFamily="49" charset="0"/>
                <a:ea typeface="MesloLGS NF" panose="020B0609030804020204" pitchFamily="49" charset="0"/>
                <a:cs typeface="MesloLGS NF" panose="020B0609030804020204" pitchFamily="49" charset="0"/>
              </a:rPr>
              <a:t>/.</a:t>
            </a:r>
            <a:r>
              <a:rPr lang="en-US" sz="1400" dirty="0" err="1">
                <a:latin typeface="MesloLGS NF" panose="020B0609030804020204" pitchFamily="49" charset="0"/>
                <a:ea typeface="MesloLGS NF" panose="020B0609030804020204" pitchFamily="49" charset="0"/>
                <a:cs typeface="MesloLGS NF" panose="020B0609030804020204" pitchFamily="49" charset="0"/>
              </a:rPr>
              <a:t>sdkman</a:t>
            </a:r>
            <a:r>
              <a:rPr lang="en-US" sz="1400" dirty="0">
                <a:latin typeface="MesloLGS NF" panose="020B0609030804020204" pitchFamily="49" charset="0"/>
                <a:ea typeface="MesloLGS NF" panose="020B0609030804020204" pitchFamily="49" charset="0"/>
                <a:cs typeface="MesloLGS NF" panose="020B0609030804020204" pitchFamily="49" charset="0"/>
              </a:rPr>
              <a:t>/candidates/java/17.0.3-oracle</a:t>
            </a:r>
            <a:br>
              <a:rPr lang="en-US" sz="1400" dirty="0">
                <a:latin typeface="MesloLGS NF" panose="020B0609030804020204" pitchFamily="49" charset="0"/>
                <a:ea typeface="MesloLGS NF" panose="020B0609030804020204" pitchFamily="49" charset="0"/>
                <a:cs typeface="MesloLGS NF" panose="020B0609030804020204" pitchFamily="49" charset="0"/>
              </a:rPr>
            </a:br>
            <a:r>
              <a:rPr lang="en-US" sz="1400" dirty="0">
                <a:latin typeface="MesloLGS NF" panose="020B0609030804020204" pitchFamily="49" charset="0"/>
                <a:ea typeface="MesloLGS NF" panose="020B0609030804020204" pitchFamily="49" charset="0"/>
                <a:cs typeface="MesloLGS NF" panose="020B0609030804020204" pitchFamily="49" charset="0"/>
              </a:rPr>
              <a:t>Default locale: </a:t>
            </a:r>
            <a:r>
              <a:rPr lang="en-US" sz="1400" dirty="0" err="1">
                <a:latin typeface="MesloLGS NF" panose="020B0609030804020204" pitchFamily="49" charset="0"/>
                <a:ea typeface="MesloLGS NF" panose="020B0609030804020204" pitchFamily="49" charset="0"/>
                <a:cs typeface="MesloLGS NF" panose="020B0609030804020204" pitchFamily="49" charset="0"/>
              </a:rPr>
              <a:t>en_VN</a:t>
            </a:r>
            <a:r>
              <a:rPr lang="en-US" sz="1400" dirty="0">
                <a:latin typeface="MesloLGS NF" panose="020B0609030804020204" pitchFamily="49" charset="0"/>
                <a:ea typeface="MesloLGS NF" panose="020B0609030804020204" pitchFamily="49" charset="0"/>
                <a:cs typeface="MesloLGS NF" panose="020B0609030804020204" pitchFamily="49" charset="0"/>
              </a:rPr>
              <a:t>, platform encoding: UTF-8</a:t>
            </a:r>
            <a:br>
              <a:rPr lang="en-US" sz="1400" dirty="0">
                <a:latin typeface="MesloLGS NF" panose="020B0609030804020204" pitchFamily="49" charset="0"/>
                <a:ea typeface="MesloLGS NF" panose="020B0609030804020204" pitchFamily="49" charset="0"/>
                <a:cs typeface="MesloLGS NF" panose="020B0609030804020204" pitchFamily="49" charset="0"/>
              </a:rPr>
            </a:br>
            <a:r>
              <a:rPr lang="en-US" sz="1400" dirty="0">
                <a:latin typeface="MesloLGS NF" panose="020B0609030804020204" pitchFamily="49" charset="0"/>
                <a:ea typeface="MesloLGS NF" panose="020B0609030804020204" pitchFamily="49" charset="0"/>
                <a:cs typeface="MesloLGS NF" panose="020B0609030804020204" pitchFamily="49" charset="0"/>
              </a:rPr>
              <a:t>OS name: "mac </a:t>
            </a:r>
            <a:r>
              <a:rPr lang="en-US" sz="1400" dirty="0" err="1">
                <a:latin typeface="MesloLGS NF" panose="020B0609030804020204" pitchFamily="49" charset="0"/>
                <a:ea typeface="MesloLGS NF" panose="020B0609030804020204" pitchFamily="49" charset="0"/>
                <a:cs typeface="MesloLGS NF" panose="020B0609030804020204" pitchFamily="49" charset="0"/>
              </a:rPr>
              <a:t>os</a:t>
            </a:r>
            <a:r>
              <a:rPr lang="en-US" sz="1400" dirty="0">
                <a:latin typeface="MesloLGS NF" panose="020B0609030804020204" pitchFamily="49" charset="0"/>
                <a:ea typeface="MesloLGS NF" panose="020B0609030804020204" pitchFamily="49" charset="0"/>
                <a:cs typeface="MesloLGS NF" panose="020B0609030804020204" pitchFamily="49" charset="0"/>
              </a:rPr>
              <a:t> x", version: "12.4", arch: "aarch64", family: "mac"</a:t>
            </a:r>
          </a:p>
        </p:txBody>
      </p:sp>
    </p:spTree>
    <p:extLst>
      <p:ext uri="{BB962C8B-B14F-4D97-AF65-F5344CB8AC3E}">
        <p14:creationId xmlns:p14="http://schemas.microsoft.com/office/powerpoint/2010/main" val="63392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2F3B-9E3F-6117-D944-0B6CD72C8FD1}"/>
              </a:ext>
            </a:extLst>
          </p:cNvPr>
          <p:cNvSpPr>
            <a:spLocks noGrp="1"/>
          </p:cNvSpPr>
          <p:nvPr>
            <p:ph type="title"/>
          </p:nvPr>
        </p:nvSpPr>
        <p:spPr/>
        <p:txBody>
          <a:bodyPr/>
          <a:lstStyle/>
          <a:p>
            <a:r>
              <a:rPr lang="vi-VN"/>
              <a:t>Dùng Maven biên dịch ra file jar</a:t>
            </a:r>
            <a:endParaRPr/>
          </a:p>
        </p:txBody>
      </p:sp>
      <p:sp>
        <p:nvSpPr>
          <p:cNvPr id="3" name="Text Placeholder 2">
            <a:extLst>
              <a:ext uri="{FF2B5EF4-FFF2-40B4-BE49-F238E27FC236}">
                <a16:creationId xmlns:a16="http://schemas.microsoft.com/office/drawing/2014/main" id="{D61E1BEA-5CDE-F4E2-2F81-177646EB8763}"/>
              </a:ext>
            </a:extLst>
          </p:cNvPr>
          <p:cNvSpPr>
            <a:spLocks noGrp="1"/>
          </p:cNvSpPr>
          <p:nvPr>
            <p:ph type="body" idx="1"/>
          </p:nvPr>
        </p:nvSpPr>
        <p:spPr/>
        <p:txBody>
          <a:bodyPr/>
          <a:lstStyle/>
          <a:p>
            <a:pPr marL="114300" indent="0">
              <a:buNone/>
            </a:pPr>
            <a:r>
              <a:rPr lang="en-US" dirty="0">
                <a:latin typeface="MesloLGS NF" panose="020B0609030804020204" pitchFamily="49" charset="0"/>
                <a:ea typeface="MesloLGS NF" panose="020B0609030804020204" pitchFamily="49" charset="0"/>
                <a:cs typeface="MesloLGS NF" panose="020B0609030804020204" pitchFamily="49" charset="0"/>
              </a:rPr>
              <a:t>$ </a:t>
            </a:r>
            <a:r>
              <a:rPr lang="en-US" dirty="0" err="1">
                <a:latin typeface="MesloLGS NF" panose="020B0609030804020204" pitchFamily="49" charset="0"/>
                <a:ea typeface="MesloLGS NF" panose="020B0609030804020204" pitchFamily="49" charset="0"/>
                <a:cs typeface="MesloLGS NF" panose="020B0609030804020204" pitchFamily="49" charset="0"/>
              </a:rPr>
              <a:t>mvn</a:t>
            </a:r>
            <a:r>
              <a:rPr lang="en-US" dirty="0">
                <a:latin typeface="MesloLGS NF" panose="020B0609030804020204" pitchFamily="49" charset="0"/>
                <a:ea typeface="MesloLGS NF" panose="020B0609030804020204" pitchFamily="49" charset="0"/>
                <a:cs typeface="MesloLGS NF" panose="020B0609030804020204" pitchFamily="49" charset="0"/>
              </a:rPr>
              <a:t> package</a:t>
            </a:r>
          </a:p>
          <a:p>
            <a:pPr marL="114300" indent="0">
              <a:buNone/>
            </a:pPr>
            <a:r>
              <a:rPr lang="en-US" dirty="0">
                <a:latin typeface="MesloLGS NF" panose="020B0609030804020204" pitchFamily="49" charset="0"/>
                <a:ea typeface="MesloLGS NF" panose="020B0609030804020204" pitchFamily="49" charset="0"/>
                <a:cs typeface="MesloLGS NF" panose="020B0609030804020204" pitchFamily="49" charset="0"/>
              </a:rPr>
              <a:t>$ ./</a:t>
            </a:r>
            <a:r>
              <a:rPr lang="en-US" dirty="0" err="1">
                <a:latin typeface="MesloLGS NF" panose="020B0609030804020204" pitchFamily="49" charset="0"/>
                <a:ea typeface="MesloLGS NF" panose="020B0609030804020204" pitchFamily="49" charset="0"/>
                <a:cs typeface="MesloLGS NF" panose="020B0609030804020204" pitchFamily="49" charset="0"/>
              </a:rPr>
              <a:t>mvnw</a:t>
            </a:r>
            <a:r>
              <a:rPr lang="en-US" dirty="0">
                <a:latin typeface="MesloLGS NF" panose="020B0609030804020204" pitchFamily="49" charset="0"/>
                <a:ea typeface="MesloLGS NF" panose="020B0609030804020204" pitchFamily="49" charset="0"/>
                <a:cs typeface="MesloLGS NF" panose="020B0609030804020204" pitchFamily="49" charset="0"/>
              </a:rPr>
              <a:t> package</a:t>
            </a:r>
          </a:p>
          <a:p>
            <a:pPr marL="114300" indent="0">
              <a:buNone/>
            </a:pPr>
            <a:r>
              <a:rPr lang="en-US" dirty="0">
                <a:latin typeface="MesloLGS NF" panose="020B0609030804020204" pitchFamily="49" charset="0"/>
                <a:ea typeface="MesloLGS NF" panose="020B0609030804020204" pitchFamily="49" charset="0"/>
                <a:cs typeface="MesloLGS NF" panose="020B0609030804020204" pitchFamily="49" charset="0"/>
              </a:rPr>
              <a:t>$ ./</a:t>
            </a:r>
            <a:r>
              <a:rPr lang="en-US" dirty="0" err="1">
                <a:latin typeface="MesloLGS NF" panose="020B0609030804020204" pitchFamily="49" charset="0"/>
                <a:ea typeface="MesloLGS NF" panose="020B0609030804020204" pitchFamily="49" charset="0"/>
                <a:cs typeface="MesloLGS NF" panose="020B0609030804020204" pitchFamily="49" charset="0"/>
              </a:rPr>
              <a:t>mvnw</a:t>
            </a:r>
            <a:r>
              <a:rPr lang="en-US" dirty="0">
                <a:latin typeface="MesloLGS NF" panose="020B0609030804020204" pitchFamily="49" charset="0"/>
                <a:ea typeface="MesloLGS NF" panose="020B0609030804020204" pitchFamily="49" charset="0"/>
                <a:cs typeface="MesloLGS NF" panose="020B0609030804020204" pitchFamily="49" charset="0"/>
              </a:rPr>
              <a:t> package -</a:t>
            </a:r>
            <a:r>
              <a:rPr lang="en-US" dirty="0" err="1">
                <a:latin typeface="MesloLGS NF" panose="020B0609030804020204" pitchFamily="49" charset="0"/>
                <a:ea typeface="MesloLGS NF" panose="020B0609030804020204" pitchFamily="49" charset="0"/>
                <a:cs typeface="MesloLGS NF" panose="020B0609030804020204" pitchFamily="49" charset="0"/>
              </a:rPr>
              <a:t>Dmaven.test.skip</a:t>
            </a:r>
            <a:endParaRPr lang="en-US" dirty="0">
              <a:latin typeface="MesloLGS NF" panose="020B0609030804020204" pitchFamily="49" charset="0"/>
              <a:ea typeface="MesloLGS NF" panose="020B0609030804020204" pitchFamily="49" charset="0"/>
              <a:cs typeface="MesloLGS NF" panose="020B0609030804020204" pitchFamily="49" charset="0"/>
            </a:endParaRPr>
          </a:p>
        </p:txBody>
      </p:sp>
      <p:sp>
        <p:nvSpPr>
          <p:cNvPr id="5" name="Left Arrow 4">
            <a:extLst>
              <a:ext uri="{FF2B5EF4-FFF2-40B4-BE49-F238E27FC236}">
                <a16:creationId xmlns:a16="http://schemas.microsoft.com/office/drawing/2014/main" id="{6E2E8F9A-6583-7949-C6E2-A093A100887E}"/>
              </a:ext>
            </a:extLst>
          </p:cNvPr>
          <p:cNvSpPr/>
          <p:nvPr/>
        </p:nvSpPr>
        <p:spPr>
          <a:xfrm>
            <a:off x="5277172" y="1658319"/>
            <a:ext cx="2851688" cy="650928"/>
          </a:xfrm>
          <a:prstGeom prst="leftArrow">
            <a:avLst>
              <a:gd name="adj1" fmla="val 6951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Bỏ qua Unit Test</a:t>
            </a:r>
          </a:p>
        </p:txBody>
      </p:sp>
    </p:spTree>
    <p:extLst>
      <p:ext uri="{BB962C8B-B14F-4D97-AF65-F5344CB8AC3E}">
        <p14:creationId xmlns:p14="http://schemas.microsoft.com/office/powerpoint/2010/main" val="250464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BAE8-88BB-A88E-84CD-76CEF067A260}"/>
              </a:ext>
            </a:extLst>
          </p:cNvPr>
          <p:cNvSpPr>
            <a:spLocks noGrp="1"/>
          </p:cNvSpPr>
          <p:nvPr>
            <p:ph type="title"/>
          </p:nvPr>
        </p:nvSpPr>
        <p:spPr/>
        <p:txBody>
          <a:bodyPr/>
          <a:lstStyle/>
          <a:p>
            <a:r>
              <a:rPr lang="vi-VN"/>
              <a:t>File JAR chứa gì bên trong</a:t>
            </a:r>
            <a:endParaRPr/>
          </a:p>
        </p:txBody>
      </p:sp>
      <p:sp>
        <p:nvSpPr>
          <p:cNvPr id="3" name="Text Placeholder 2">
            <a:extLst>
              <a:ext uri="{FF2B5EF4-FFF2-40B4-BE49-F238E27FC236}">
                <a16:creationId xmlns:a16="http://schemas.microsoft.com/office/drawing/2014/main" id="{98176614-5803-F5C9-E8CA-71B7C9371C83}"/>
              </a:ext>
            </a:extLst>
          </p:cNvPr>
          <p:cNvSpPr>
            <a:spLocks noGrp="1"/>
          </p:cNvSpPr>
          <p:nvPr>
            <p:ph type="body" idx="1"/>
          </p:nvPr>
        </p:nvSpPr>
        <p:spPr>
          <a:xfrm>
            <a:off x="130629" y="667657"/>
            <a:ext cx="8824685" cy="866675"/>
          </a:xfrm>
        </p:spPr>
        <p:txBody>
          <a:bodyPr/>
          <a:lstStyle/>
          <a:p>
            <a:pPr marL="114300" indent="0">
              <a:buNone/>
            </a:pPr>
            <a:r>
              <a:rPr lang="vi-VN"/>
              <a:t>Hãy thử đổi tên một file *.jar thành *.zip rồi unzip, chúng ta sẽ thấy cấu trúc thư mục như sau</a:t>
            </a:r>
            <a:endParaRPr/>
          </a:p>
        </p:txBody>
      </p:sp>
      <p:sp>
        <p:nvSpPr>
          <p:cNvPr id="5" name="TextBox 4">
            <a:extLst>
              <a:ext uri="{FF2B5EF4-FFF2-40B4-BE49-F238E27FC236}">
                <a16:creationId xmlns:a16="http://schemas.microsoft.com/office/drawing/2014/main" id="{C55D25D8-E66A-A7E1-10B2-052A4A838704}"/>
              </a:ext>
            </a:extLst>
          </p:cNvPr>
          <p:cNvSpPr txBox="1"/>
          <p:nvPr/>
        </p:nvSpPr>
        <p:spPr>
          <a:xfrm>
            <a:off x="235200" y="1560139"/>
            <a:ext cx="4572000" cy="2462213"/>
          </a:xfrm>
          <a:prstGeom prst="rect">
            <a:avLst/>
          </a:prstGeom>
          <a:noFill/>
        </p:spPr>
        <p:txBody>
          <a:bodyPr wrap="square">
            <a:spAutoFit/>
          </a:bodyPr>
          <a:lstStyle/>
          <a:p>
            <a:r>
              <a:rPr lang="en-US">
                <a:latin typeface="Andale Mono" panose="020B0509000000000004" pitchFamily="49" charset="0"/>
              </a:rPr>
              <a:t>.</a:t>
            </a:r>
          </a:p>
          <a:p>
            <a:r>
              <a:rPr lang="en-US">
                <a:latin typeface="Andale Mono" panose="020B0509000000000004" pitchFamily="49" charset="0"/>
              </a:rPr>
              <a:t>├── BOOT-INF</a:t>
            </a:r>
          </a:p>
          <a:p>
            <a:r>
              <a:rPr lang="en-US">
                <a:latin typeface="Andale Mono" panose="020B0509000000000004" pitchFamily="49" charset="0"/>
              </a:rPr>
              <a:t>│   ├── classes</a:t>
            </a:r>
          </a:p>
          <a:p>
            <a:r>
              <a:rPr lang="en-US">
                <a:latin typeface="Andale Mono" panose="020B0509000000000004" pitchFamily="49" charset="0"/>
              </a:rPr>
              <a:t>│   ├── </a:t>
            </a:r>
            <a:r>
              <a:rPr lang="en-US" err="1">
                <a:latin typeface="Andale Mono" panose="020B0509000000000004" pitchFamily="49" charset="0"/>
              </a:rPr>
              <a:t>classpath.idx</a:t>
            </a:r>
            <a:endParaRPr lang="en-US">
              <a:latin typeface="Andale Mono" panose="020B0509000000000004" pitchFamily="49" charset="0"/>
            </a:endParaRPr>
          </a:p>
          <a:p>
            <a:r>
              <a:rPr lang="en-US">
                <a:latin typeface="Andale Mono" panose="020B0509000000000004" pitchFamily="49" charset="0"/>
              </a:rPr>
              <a:t>│   ├── </a:t>
            </a:r>
            <a:r>
              <a:rPr lang="en-US" err="1">
                <a:latin typeface="Andale Mono" panose="020B0509000000000004" pitchFamily="49" charset="0"/>
              </a:rPr>
              <a:t>layers.idx</a:t>
            </a:r>
            <a:endParaRPr lang="en-US">
              <a:latin typeface="Andale Mono" panose="020B0509000000000004" pitchFamily="49" charset="0"/>
            </a:endParaRPr>
          </a:p>
          <a:p>
            <a:r>
              <a:rPr lang="en-US">
                <a:latin typeface="Andale Mono" panose="020B0509000000000004" pitchFamily="49" charset="0"/>
              </a:rPr>
              <a:t>│   └── lib</a:t>
            </a:r>
          </a:p>
          <a:p>
            <a:r>
              <a:rPr lang="en-US">
                <a:latin typeface="Andale Mono" panose="020B0509000000000004" pitchFamily="49" charset="0"/>
              </a:rPr>
              <a:t>├── META-INF</a:t>
            </a:r>
          </a:p>
          <a:p>
            <a:r>
              <a:rPr lang="en-US">
                <a:latin typeface="Andale Mono" panose="020B0509000000000004" pitchFamily="49" charset="0"/>
              </a:rPr>
              <a:t>│   ├── MANIFEST.MF</a:t>
            </a:r>
          </a:p>
          <a:p>
            <a:r>
              <a:rPr lang="en-US">
                <a:latin typeface="Andale Mono" panose="020B0509000000000004" pitchFamily="49" charset="0"/>
              </a:rPr>
              <a:t>│   └── maven</a:t>
            </a:r>
          </a:p>
          <a:p>
            <a:r>
              <a:rPr lang="en-US">
                <a:latin typeface="Andale Mono" panose="020B0509000000000004" pitchFamily="49" charset="0"/>
              </a:rPr>
              <a:t>└── org</a:t>
            </a:r>
          </a:p>
          <a:p>
            <a:r>
              <a:rPr lang="en-US">
                <a:latin typeface="Andale Mono" panose="020B0509000000000004" pitchFamily="49" charset="0"/>
              </a:rPr>
              <a:t>    └── </a:t>
            </a:r>
            <a:r>
              <a:rPr lang="en-US" err="1">
                <a:latin typeface="Andale Mono" panose="020B0509000000000004" pitchFamily="49" charset="0"/>
              </a:rPr>
              <a:t>springframework</a:t>
            </a:r>
            <a:endParaRPr>
              <a:latin typeface="Andale Mono" panose="020B0509000000000004" pitchFamily="49" charset="0"/>
            </a:endParaRPr>
          </a:p>
        </p:txBody>
      </p:sp>
      <p:sp>
        <p:nvSpPr>
          <p:cNvPr id="7" name="TextBox 6">
            <a:extLst>
              <a:ext uri="{FF2B5EF4-FFF2-40B4-BE49-F238E27FC236}">
                <a16:creationId xmlns:a16="http://schemas.microsoft.com/office/drawing/2014/main" id="{2CB14C78-D5AC-ABA6-FCE7-D5D83589BBBB}"/>
              </a:ext>
            </a:extLst>
          </p:cNvPr>
          <p:cNvSpPr txBox="1"/>
          <p:nvPr/>
        </p:nvSpPr>
        <p:spPr>
          <a:xfrm>
            <a:off x="4068305" y="1667860"/>
            <a:ext cx="4572000" cy="2246769"/>
          </a:xfrm>
          <a:prstGeom prst="rect">
            <a:avLst/>
          </a:prstGeom>
          <a:solidFill>
            <a:schemeClr val="bg1">
              <a:lumMod val="85000"/>
            </a:schemeClr>
          </a:solidFill>
        </p:spPr>
        <p:txBody>
          <a:bodyPr wrap="square">
            <a:spAutoFit/>
          </a:bodyPr>
          <a:lstStyle/>
          <a:p>
            <a:r>
              <a:rPr lang="en-US">
                <a:latin typeface="Andale Mono" panose="020B0509000000000004" pitchFamily="49" charset="0"/>
              </a:rPr>
              <a:t>.</a:t>
            </a:r>
          </a:p>
          <a:p>
            <a:r>
              <a:rPr lang="en-US">
                <a:latin typeface="Andale Mono" panose="020B0509000000000004" pitchFamily="49" charset="0"/>
              </a:rPr>
              <a:t>├── </a:t>
            </a:r>
            <a:r>
              <a:rPr lang="en-US" err="1">
                <a:latin typeface="Andale Mono" panose="020B0509000000000004" pitchFamily="49" charset="0"/>
              </a:rPr>
              <a:t>application.properties</a:t>
            </a:r>
            <a:endParaRPr lang="en-US">
              <a:latin typeface="Andale Mono" panose="020B0509000000000004" pitchFamily="49" charset="0"/>
            </a:endParaRPr>
          </a:p>
          <a:p>
            <a:r>
              <a:rPr lang="en-US">
                <a:latin typeface="Andale Mono" panose="020B0509000000000004" pitchFamily="49" charset="0"/>
              </a:rPr>
              <a:t>├── templates</a:t>
            </a:r>
          </a:p>
          <a:p>
            <a:r>
              <a:rPr lang="en-US">
                <a:latin typeface="Andale Mono" panose="020B0509000000000004" pitchFamily="49" charset="0"/>
              </a:rPr>
              <a:t>│   └── </a:t>
            </a:r>
            <a:r>
              <a:rPr lang="en-US" err="1">
                <a:latin typeface="Andale Mono" panose="020B0509000000000004" pitchFamily="49" charset="0"/>
              </a:rPr>
              <a:t>index.html</a:t>
            </a:r>
            <a:endParaRPr lang="en-US">
              <a:latin typeface="Andale Mono" panose="020B0509000000000004" pitchFamily="49" charset="0"/>
            </a:endParaRPr>
          </a:p>
          <a:p>
            <a:r>
              <a:rPr lang="en-US">
                <a:latin typeface="Andale Mono" panose="020B0509000000000004" pitchFamily="49" charset="0"/>
              </a:rPr>
              <a:t>└── </a:t>
            </a:r>
            <a:r>
              <a:rPr lang="en-US" err="1">
                <a:latin typeface="Andale Mono" panose="020B0509000000000004" pitchFamily="49" charset="0"/>
              </a:rPr>
              <a:t>vn</a:t>
            </a:r>
            <a:endParaRPr lang="en-US">
              <a:latin typeface="Andale Mono" panose="020B0509000000000004" pitchFamily="49" charset="0"/>
            </a:endParaRPr>
          </a:p>
          <a:p>
            <a:r>
              <a:rPr lang="en-US">
                <a:latin typeface="Andale Mono" panose="020B0509000000000004" pitchFamily="49" charset="0"/>
              </a:rPr>
              <a:t>    └── </a:t>
            </a:r>
            <a:r>
              <a:rPr lang="en-US" err="1">
                <a:latin typeface="Andale Mono" panose="020B0509000000000004" pitchFamily="49" charset="0"/>
              </a:rPr>
              <a:t>techmaster</a:t>
            </a:r>
            <a:endParaRPr lang="en-US">
              <a:latin typeface="Andale Mono" panose="020B0509000000000004" pitchFamily="49" charset="0"/>
            </a:endParaRPr>
          </a:p>
          <a:p>
            <a:r>
              <a:rPr lang="en-US">
                <a:latin typeface="Andale Mono" panose="020B0509000000000004" pitchFamily="49" charset="0"/>
              </a:rPr>
              <a:t>        └── </a:t>
            </a:r>
            <a:r>
              <a:rPr lang="en-US" err="1">
                <a:latin typeface="Andale Mono" panose="020B0509000000000004" pitchFamily="49" charset="0"/>
              </a:rPr>
              <a:t>helloaws</a:t>
            </a:r>
            <a:endParaRPr lang="en-US">
              <a:latin typeface="Andale Mono" panose="020B0509000000000004" pitchFamily="49" charset="0"/>
            </a:endParaRPr>
          </a:p>
          <a:p>
            <a:r>
              <a:rPr lang="en-US">
                <a:latin typeface="Andale Mono" panose="020B0509000000000004" pitchFamily="49" charset="0"/>
              </a:rPr>
              <a:t>            ├── </a:t>
            </a:r>
            <a:r>
              <a:rPr lang="en-US" err="1">
                <a:latin typeface="Andale Mono" panose="020B0509000000000004" pitchFamily="49" charset="0"/>
              </a:rPr>
              <a:t>HelloawsApplication.class</a:t>
            </a:r>
            <a:endParaRPr lang="en-US">
              <a:latin typeface="Andale Mono" panose="020B0509000000000004" pitchFamily="49" charset="0"/>
            </a:endParaRPr>
          </a:p>
          <a:p>
            <a:r>
              <a:rPr lang="en-US">
                <a:latin typeface="Andale Mono" panose="020B0509000000000004" pitchFamily="49" charset="0"/>
              </a:rPr>
              <a:t>            └── controller</a:t>
            </a:r>
          </a:p>
          <a:p>
            <a:r>
              <a:rPr lang="en-US">
                <a:latin typeface="Andale Mono" panose="020B0509000000000004" pitchFamily="49" charset="0"/>
              </a:rPr>
              <a:t>                └── </a:t>
            </a:r>
            <a:r>
              <a:rPr lang="en-US" err="1">
                <a:latin typeface="Andale Mono" panose="020B0509000000000004" pitchFamily="49" charset="0"/>
              </a:rPr>
              <a:t>HomeController.class</a:t>
            </a:r>
            <a:endParaRPr>
              <a:latin typeface="Andale Mono" panose="020B0509000000000004" pitchFamily="49" charset="0"/>
            </a:endParaRPr>
          </a:p>
        </p:txBody>
      </p:sp>
      <p:cxnSp>
        <p:nvCxnSpPr>
          <p:cNvPr id="9" name="Straight Arrow Connector 8">
            <a:extLst>
              <a:ext uri="{FF2B5EF4-FFF2-40B4-BE49-F238E27FC236}">
                <a16:creationId xmlns:a16="http://schemas.microsoft.com/office/drawing/2014/main" id="{749C3BAD-388A-5E51-A8C3-EC6096234873}"/>
              </a:ext>
            </a:extLst>
          </p:cNvPr>
          <p:cNvCxnSpPr/>
          <p:nvPr/>
        </p:nvCxnSpPr>
        <p:spPr>
          <a:xfrm>
            <a:off x="1999281" y="2162014"/>
            <a:ext cx="2038027"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02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C714-3279-1D1C-48C2-BB6414F909E8}"/>
              </a:ext>
            </a:extLst>
          </p:cNvPr>
          <p:cNvSpPr>
            <a:spLocks noGrp="1"/>
          </p:cNvSpPr>
          <p:nvPr>
            <p:ph type="title"/>
          </p:nvPr>
        </p:nvSpPr>
        <p:spPr/>
        <p:txBody>
          <a:bodyPr/>
          <a:lstStyle/>
          <a:p>
            <a:r>
              <a:rPr lang="vi-VN" dirty="0"/>
              <a:t>Tạo EC2</a:t>
            </a:r>
          </a:p>
        </p:txBody>
      </p:sp>
    </p:spTree>
    <p:extLst>
      <p:ext uri="{BB962C8B-B14F-4D97-AF65-F5344CB8AC3E}">
        <p14:creationId xmlns:p14="http://schemas.microsoft.com/office/powerpoint/2010/main" val="739107147"/>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3790</TotalTime>
  <Words>625</Words>
  <Application>Microsoft Macintosh PowerPoint</Application>
  <PresentationFormat>On-screen Show (16:9)</PresentationFormat>
  <Paragraphs>77</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Andale Mono</vt:lpstr>
      <vt:lpstr>Arial</vt:lpstr>
      <vt:lpstr>Lato</vt:lpstr>
      <vt:lpstr>MesloLGS NF</vt:lpstr>
      <vt:lpstr>Raleway</vt:lpstr>
      <vt:lpstr>Verdana</vt:lpstr>
      <vt:lpstr>Streamline</vt:lpstr>
      <vt:lpstr>Triển khai ứng dụng Spring Boot lên AWS</vt:lpstr>
      <vt:lpstr>Có bao nhiêu cách triển khai ứng dụng Spring Boot lên AWS?</vt:lpstr>
      <vt:lpstr>Copy file JAR lên EC2 cài JDK </vt:lpstr>
      <vt:lpstr>Maven là gì?</vt:lpstr>
      <vt:lpstr>Cài đặt Maven</vt:lpstr>
      <vt:lpstr>mvnw là một file bash script để tìm và chạy mvn</vt:lpstr>
      <vt:lpstr>Dùng Maven biên dịch ra file jar</vt:lpstr>
      <vt:lpstr>File JAR chứa gì bên trong</vt:lpstr>
      <vt:lpstr>Tạo EC2</vt:lpstr>
      <vt:lpstr>Chỉnh Security Group để ping tới EC2</vt:lpstr>
      <vt:lpstr>SSH tới EC2</vt:lpstr>
      <vt:lpstr>Thực thi lệnh Linux trên EC2</vt:lpstr>
      <vt:lpstr>Chạy Web site đơn giản trên EC2</vt:lpstr>
      <vt:lpstr>Cài đặt Nginx để host web site tĩnh trên EC2</vt:lpstr>
      <vt:lpstr>Cài đặt JDK lên EC2</vt:lpstr>
      <vt:lpstr>Copy file JAR lên EC2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DynamoDB</dc:title>
  <dc:creator>Microsoft Office User</dc:creator>
  <cp:lastModifiedBy>Cuong Trinh</cp:lastModifiedBy>
  <cp:revision>297</cp:revision>
  <cp:lastPrinted>2019-08-12T07:52:59Z</cp:lastPrinted>
  <dcterms:created xsi:type="dcterms:W3CDTF">2022-03-11T16:05:38Z</dcterms:created>
  <dcterms:modified xsi:type="dcterms:W3CDTF">2022-07-19T11:42:23Z</dcterms:modified>
</cp:coreProperties>
</file>