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a29790a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a29790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eeffb0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eeffb0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2eeffb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2eeffb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2f16c9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2f16c9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4c41cf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4c41cf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f16c92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f16c92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2f16c92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2f16c92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a270c08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a270c08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a29790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a29790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a29790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a29790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a29790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a29790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a29790a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a29790a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143a9e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a143a9e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a143a9e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a143a9e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143a9e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143a9e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eeffb0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eeffb0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eveloper.mozilla.org/en-US/docs/Web/API/Document" TargetMode="External"/><Relationship Id="rId4" Type="http://schemas.openxmlformats.org/officeDocument/2006/relationships/hyperlink" Target="https://developer.mozilla.org/en-US/docs/Web/API/Node" TargetMode="External"/><Relationship Id="rId5" Type="http://schemas.openxmlformats.org/officeDocument/2006/relationships/hyperlink" Target="https://developer.mozilla.org/en-US/docs/Web/API/Element" TargetMode="External"/><Relationship Id="rId6" Type="http://schemas.openxmlformats.org/officeDocument/2006/relationships/hyperlink" Target="https://developer.mozilla.org/en-US/docs/Web/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mozilla.org/en-US/docs/Web/API/HTMLTableElement" TargetMode="External"/><Relationship Id="rId4" Type="http://schemas.openxmlformats.org/officeDocument/2006/relationships/hyperlink" Target="https://developer.mozilla.org/en-US/docs/Web/API/HTMLTableRowElement"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Attributes và Propeties được </a:t>
            </a:r>
            <a:r>
              <a:rPr b="1" lang="vi">
                <a:solidFill>
                  <a:schemeClr val="dk2"/>
                </a:solidFill>
                <a:latin typeface="Nunito"/>
                <a:ea typeface="Nunito"/>
                <a:cs typeface="Nunito"/>
                <a:sym typeface="Nunito"/>
              </a:rPr>
              <a:t>đồng bộ</a:t>
            </a:r>
            <a:r>
              <a:rPr lang="vi">
                <a:solidFill>
                  <a:schemeClr val="dk2"/>
                </a:solidFill>
                <a:latin typeface="Nunito"/>
                <a:ea typeface="Nunito"/>
                <a:cs typeface="Nunito"/>
                <a:sym typeface="Nunito"/>
              </a:rPr>
              <a:t> với nhau, khi một attribute trong HTML thay đổi, property tương ứng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thay đổi theo, và ngược lại (trừ một số ít trường hợp, VD: </a:t>
            </a:r>
            <a:r>
              <a:rPr b="1" lang="vi">
                <a:solidFill>
                  <a:schemeClr val="dk2"/>
                </a:solidFill>
                <a:latin typeface="Nunito"/>
                <a:ea typeface="Nunito"/>
                <a:cs typeface="Nunito"/>
                <a:sym typeface="Nunito"/>
              </a:rPr>
              <a:t>input.value</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Giá trị của các thuộc tính cũng có thể có kiểu dữ liệu khác nhau</a:t>
            </a:r>
            <a:endParaRPr>
              <a:solidFill>
                <a:schemeClr val="dk2"/>
              </a:solidFill>
              <a:latin typeface="Nunito"/>
              <a:ea typeface="Nunito"/>
              <a:cs typeface="Nunito"/>
              <a:sym typeface="Nunito"/>
            </a:endParaRPr>
          </a:p>
          <a:p>
            <a:pPr indent="0" lvl="0" marL="0" rtl="0" algn="l">
              <a:lnSpc>
                <a:spcPct val="133333"/>
              </a:lnSpc>
              <a:spcBef>
                <a:spcPts val="1000"/>
              </a:spcBef>
              <a:spcAft>
                <a:spcPts val="0"/>
              </a:spcAft>
              <a:buNone/>
            </a:pPr>
            <a:r>
              <a:rPr lang="vi">
                <a:solidFill>
                  <a:schemeClr val="dk2"/>
                </a:solidFill>
                <a:latin typeface="Nunito"/>
                <a:ea typeface="Nunito"/>
                <a:cs typeface="Nunito"/>
                <a:sym typeface="Nunito"/>
              </a:rPr>
              <a:t>Để g</a:t>
            </a:r>
            <a:r>
              <a:rPr lang="vi">
                <a:solidFill>
                  <a:schemeClr val="dk2"/>
                </a:solidFill>
                <a:latin typeface="Nunito"/>
                <a:ea typeface="Nunito"/>
                <a:cs typeface="Nunito"/>
                <a:sym typeface="Nunito"/>
              </a:rPr>
              <a:t>ắn các thuộc tính tùy chỉnh vào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thêm cho các thuộc tính tiền tố </a:t>
            </a:r>
            <a:r>
              <a:rPr b="1" lang="vi">
                <a:solidFill>
                  <a:schemeClr val="dk2"/>
                </a:solidFill>
                <a:latin typeface="Nunito"/>
                <a:ea typeface="Nunito"/>
                <a:cs typeface="Nunito"/>
                <a:sym typeface="Nunito"/>
              </a:rPr>
              <a:t>data-</a:t>
            </a:r>
            <a:endParaRPr>
              <a:solidFill>
                <a:schemeClr val="dk2"/>
              </a:solidFill>
              <a:latin typeface="Nunito"/>
              <a:ea typeface="Nunito"/>
              <a:cs typeface="Nunito"/>
              <a:sym typeface="Nunito"/>
            </a:endParaRPr>
          </a:p>
        </p:txBody>
      </p:sp>
      <p:sp>
        <p:nvSpPr>
          <p:cNvPr id="195" name="Google Shape;195;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96" name="Google Shape;196;p34"/>
          <p:cNvPicPr preferRelativeResize="0"/>
          <p:nvPr/>
        </p:nvPicPr>
        <p:blipFill>
          <a:blip r:embed="rId3">
            <a:alphaModFix/>
          </a:blip>
          <a:stretch>
            <a:fillRect/>
          </a:stretch>
        </p:blipFill>
        <p:spPr>
          <a:xfrm>
            <a:off x="727650" y="2869350"/>
            <a:ext cx="5062976" cy="202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Ngoài các properties tương ứng với attributes, các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còn có các properties khác để thao tác với nội dung trong nó như văn bản, mã HTML</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p:txBody>
      </p:sp>
      <p:sp>
        <p:nvSpPr>
          <p:cNvPr id="202" name="Google Shape;202;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Contents</a:t>
            </a:r>
            <a:endParaRPr>
              <a:latin typeface="Nunito"/>
              <a:ea typeface="Nunito"/>
              <a:cs typeface="Nunito"/>
              <a:sym typeface="Nunito"/>
            </a:endParaRPr>
          </a:p>
        </p:txBody>
      </p:sp>
      <p:pic>
        <p:nvPicPr>
          <p:cNvPr id="203" name="Google Shape;203;p35"/>
          <p:cNvPicPr preferRelativeResize="0"/>
          <p:nvPr/>
        </p:nvPicPr>
        <p:blipFill>
          <a:blip r:embed="rId3">
            <a:alphaModFix/>
          </a:blip>
          <a:stretch>
            <a:fillRect/>
          </a:stretch>
        </p:blipFill>
        <p:spPr>
          <a:xfrm>
            <a:off x="729450" y="2004249"/>
            <a:ext cx="5488576" cy="289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09" name="Google Shape;209;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a:t>
            </a:r>
            <a:r>
              <a:rPr lang="vi">
                <a:solidFill>
                  <a:schemeClr val="dk2"/>
                </a:solidFill>
                <a:latin typeface="Nunito"/>
                <a:ea typeface="Nunito"/>
                <a:cs typeface="Nunito"/>
                <a:sym typeface="Nunito"/>
              </a:rPr>
              <a:t>oài các thao tác với những node/element có sẵn,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cung cấp các phương thức cho phép tạo mới và chèn/di chuyển/xóa các node/element từ JavaScript</a:t>
            </a:r>
            <a:endParaRPr>
              <a:solidFill>
                <a:schemeClr val="dk2"/>
              </a:solidFill>
              <a:latin typeface="Nunito"/>
              <a:ea typeface="Nunito"/>
              <a:cs typeface="Nunito"/>
              <a:sym typeface="Nunito"/>
            </a:endParaRPr>
          </a:p>
        </p:txBody>
      </p:sp>
      <p:pic>
        <p:nvPicPr>
          <p:cNvPr id="210" name="Google Shape;210;p36"/>
          <p:cNvPicPr preferRelativeResize="0"/>
          <p:nvPr/>
        </p:nvPicPr>
        <p:blipFill>
          <a:blip r:embed="rId3">
            <a:alphaModFix/>
          </a:blip>
          <a:stretch>
            <a:fillRect/>
          </a:stretch>
        </p:blipFill>
        <p:spPr>
          <a:xfrm>
            <a:off x="729450" y="2052075"/>
            <a:ext cx="6322075" cy="284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16" name="Google Shape;216;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Các phương thức để thêm một node vào </a:t>
            </a:r>
            <a:r>
              <a:rPr b="1" lang="vi">
                <a:solidFill>
                  <a:schemeClr val="dk2"/>
                </a:solidFill>
                <a:latin typeface="Nunito"/>
                <a:ea typeface="Nunito"/>
                <a:cs typeface="Nunito"/>
                <a:sym typeface="Nunito"/>
              </a:rPr>
              <a:t>DOM</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Chuỗi không được phân tích thành HTML như </a:t>
            </a:r>
            <a:r>
              <a:rPr b="1" lang="vi">
                <a:solidFill>
                  <a:schemeClr val="dk2"/>
                </a:solidFill>
                <a:latin typeface="Nunito"/>
                <a:ea typeface="Nunito"/>
                <a:cs typeface="Nunito"/>
                <a:sym typeface="Nunito"/>
              </a:rPr>
              <a:t>innerHTML</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đã tồn tại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các phương thức sẽ di chuyển vị trí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thay vì chèn thêm</a:t>
            </a:r>
            <a:endParaRPr>
              <a:solidFill>
                <a:schemeClr val="dk2"/>
              </a:solidFill>
              <a:latin typeface="Nunito"/>
              <a:ea typeface="Nunito"/>
              <a:cs typeface="Nunito"/>
              <a:sym typeface="Nunito"/>
            </a:endParaRPr>
          </a:p>
        </p:txBody>
      </p:sp>
      <p:pic>
        <p:nvPicPr>
          <p:cNvPr id="217" name="Google Shape;217;p37"/>
          <p:cNvPicPr preferRelativeResize="0"/>
          <p:nvPr/>
        </p:nvPicPr>
        <p:blipFill>
          <a:blip r:embed="rId3">
            <a:alphaModFix/>
          </a:blip>
          <a:stretch>
            <a:fillRect/>
          </a:stretch>
        </p:blipFill>
        <p:spPr>
          <a:xfrm>
            <a:off x="729450" y="1855200"/>
            <a:ext cx="3323624" cy="224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Để thêm nhiều node giống nhau, c</a:t>
            </a:r>
            <a:r>
              <a:rPr lang="vi">
                <a:solidFill>
                  <a:schemeClr val="dk2"/>
                </a:solidFill>
                <a:latin typeface="Nunito"/>
                <a:ea typeface="Nunito"/>
                <a:cs typeface="Nunito"/>
                <a:sym typeface="Nunito"/>
              </a:rPr>
              <a:t>ó thể sử dụng phương thức </a:t>
            </a:r>
            <a:r>
              <a:rPr b="1" lang="vi">
                <a:solidFill>
                  <a:schemeClr val="dk2"/>
                </a:solidFill>
                <a:latin typeface="Nunito"/>
                <a:ea typeface="Nunito"/>
                <a:cs typeface="Nunito"/>
                <a:sym typeface="Nunito"/>
              </a:rPr>
              <a:t>el.cloneNode(true)</a:t>
            </a:r>
            <a:r>
              <a:rPr lang="vi">
                <a:solidFill>
                  <a:schemeClr val="dk2"/>
                </a:solidFill>
                <a:latin typeface="Nunito"/>
                <a:ea typeface="Nunito"/>
                <a:cs typeface="Nunito"/>
                <a:sym typeface="Nunito"/>
              </a:rPr>
              <a:t> để sao chép một node và thêm vào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Xóa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khỏi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4482"/>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223" name="Google Shape;223;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pic>
        <p:nvPicPr>
          <p:cNvPr id="224" name="Google Shape;224;p38"/>
          <p:cNvPicPr preferRelativeResize="0"/>
          <p:nvPr/>
        </p:nvPicPr>
        <p:blipFill>
          <a:blip r:embed="rId3">
            <a:alphaModFix/>
          </a:blip>
          <a:stretch>
            <a:fillRect/>
          </a:stretch>
        </p:blipFill>
        <p:spPr>
          <a:xfrm>
            <a:off x="727650" y="2976075"/>
            <a:ext cx="3730024" cy="11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Có 2 cách tạo kiểu CSS cho phần tử bằng JS</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Tạo một class trong CSS và thêm class vào phần tử</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Thêm trực tiếp CSS vào thuộc tính style (inline CSS)</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Ưu tiên thêm class hơn thêm trực tiếp css. Các thuộc tính/phương thức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thường dùng:</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p:txBody>
      </p:sp>
      <p:sp>
        <p:nvSpPr>
          <p:cNvPr id="230" name="Google Shape;230;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1" name="Google Shape;231;p39"/>
          <p:cNvPicPr preferRelativeResize="0"/>
          <p:nvPr/>
        </p:nvPicPr>
        <p:blipFill>
          <a:blip r:embed="rId3">
            <a:alphaModFix/>
          </a:blip>
          <a:stretch>
            <a:fillRect/>
          </a:stretch>
        </p:blipFill>
        <p:spPr>
          <a:xfrm>
            <a:off x="729450" y="2878225"/>
            <a:ext cx="6657825" cy="201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các trường hợp thay đổi trực tiếp giá trị thuộc tính CSS của phần tử, lưu ý:</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Đối với thuộc tính có dấu gạch nối, chuyển sang dạng </a:t>
            </a:r>
            <a:r>
              <a:rPr b="1" lang="vi">
                <a:solidFill>
                  <a:schemeClr val="dk2"/>
                </a:solidFill>
                <a:latin typeface="Nunito"/>
                <a:ea typeface="Nunito"/>
                <a:cs typeface="Nunito"/>
                <a:sym typeface="Nunito"/>
              </a:rPr>
              <a:t>camelCase</a:t>
            </a:r>
            <a:endParaRPr b="1">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có prefix chuyển sang dạng </a:t>
            </a:r>
            <a:r>
              <a:rPr b="1" lang="vi">
                <a:solidFill>
                  <a:schemeClr val="dk2"/>
                </a:solidFill>
                <a:latin typeface="Nunito"/>
                <a:ea typeface="Nunito"/>
                <a:cs typeface="Nunito"/>
                <a:sym typeface="Nunito"/>
              </a:rPr>
              <a:t>capitalize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Để xóa (reset) một thuộc tính, gán cho nó một giá trị rỗng</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Phải đặt đúng đơn vị (với những giá trị như </a:t>
            </a:r>
            <a:r>
              <a:rPr b="1" lang="vi">
                <a:solidFill>
                  <a:schemeClr val="dk2"/>
                </a:solidFill>
                <a:latin typeface="Nunito"/>
                <a:ea typeface="Nunito"/>
                <a:cs typeface="Nunito"/>
                <a:sym typeface="Nunito"/>
              </a:rPr>
              <a:t>pixel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rem</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Char char="-"/>
            </a:pPr>
            <a:r>
              <a:rPr lang="vi">
                <a:solidFill>
                  <a:schemeClr val="dk2"/>
                </a:solidFill>
                <a:latin typeface="Nunito"/>
                <a:ea typeface="Nunito"/>
                <a:cs typeface="Nunito"/>
                <a:sym typeface="Nunito"/>
              </a:rPr>
              <a:t>Đặt Full CSS: </a:t>
            </a:r>
            <a:r>
              <a:rPr b="1" lang="vi">
                <a:solidFill>
                  <a:schemeClr val="dk2"/>
                </a:solidFill>
                <a:latin typeface="Nunito"/>
                <a:ea typeface="Nunito"/>
                <a:cs typeface="Nunito"/>
                <a:sym typeface="Nunito"/>
              </a:rPr>
              <a:t>style.cssText</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elem.setAttribute("style", "...")</a:t>
            </a:r>
            <a:endParaRPr b="1" sz="1000">
              <a:solidFill>
                <a:schemeClr val="dk2"/>
              </a:solidFill>
              <a:latin typeface="Nunito"/>
              <a:ea typeface="Nunito"/>
              <a:cs typeface="Nunito"/>
              <a:sym typeface="Nunito"/>
            </a:endParaRPr>
          </a:p>
        </p:txBody>
      </p:sp>
      <p:sp>
        <p:nvSpPr>
          <p:cNvPr id="237" name="Google Shape;237;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8" name="Google Shape;238;p40"/>
          <p:cNvPicPr preferRelativeResize="0"/>
          <p:nvPr/>
        </p:nvPicPr>
        <p:blipFill>
          <a:blip r:embed="rId3">
            <a:alphaModFix/>
          </a:blip>
          <a:stretch>
            <a:fillRect/>
          </a:stretch>
        </p:blipFill>
        <p:spPr>
          <a:xfrm>
            <a:off x="1076975" y="2450650"/>
            <a:ext cx="5590325" cy="144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JavaScript có thể chạy trên nhiều nền tảng / môi trường khác nhau (trình duyệt, máy chủ, …). Mỗi môi trường cung cấp các chức năng riêng cho nó và ngôn ngữ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môi trường trình duyệt bao gồm:</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2300863" y="2151074"/>
            <a:ext cx="4542274" cy="299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window</a:t>
            </a:r>
            <a:r>
              <a:rPr lang="vi">
                <a:solidFill>
                  <a:schemeClr val="dk2"/>
                </a:solidFill>
                <a:latin typeface="Nunito"/>
                <a:ea typeface="Nunito"/>
                <a:cs typeface="Nunito"/>
                <a:sym typeface="Nunito"/>
              </a:rPr>
              <a:t> là đối tượng toàn cục - </a:t>
            </a:r>
            <a:r>
              <a:rPr b="1" lang="vi">
                <a:solidFill>
                  <a:schemeClr val="dk2"/>
                </a:solidFill>
                <a:latin typeface="Nunito"/>
                <a:ea typeface="Nunito"/>
                <a:cs typeface="Nunito"/>
                <a:sym typeface="Nunito"/>
              </a:rPr>
              <a:t>globalThis</a:t>
            </a:r>
            <a:r>
              <a:rPr lang="vi">
                <a:solidFill>
                  <a:schemeClr val="dk2"/>
                </a:solidFill>
                <a:latin typeface="Nunito"/>
                <a:ea typeface="Nunito"/>
                <a:cs typeface="Nunito"/>
                <a:sym typeface="Nunito"/>
              </a:rPr>
              <a:t> hay đối tượng gốc, đại diện cho cửa sổ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(Document Object Model)</a:t>
            </a:r>
            <a:r>
              <a:rPr lang="vi">
                <a:solidFill>
                  <a:schemeClr val="dk2"/>
                </a:solidFill>
                <a:latin typeface="Nunito"/>
                <a:ea typeface="Nunito"/>
                <a:cs typeface="Nunito"/>
                <a:sym typeface="Nunito"/>
              </a:rPr>
              <a:t> là đối tượng đại diện cho toàn bộ nội dung trên trang, các thao tác thay đổi, thêm xóa các nội dung trên trang với JavaScript được thực hiện thông qua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(Browser Object Model)</a:t>
            </a:r>
            <a:r>
              <a:rPr lang="vi">
                <a:solidFill>
                  <a:schemeClr val="dk2"/>
                </a:solidFill>
                <a:latin typeface="Nunito"/>
                <a:ea typeface="Nunito"/>
                <a:cs typeface="Nunito"/>
                <a:sym typeface="Nunito"/>
              </a:rPr>
              <a:t> đại diện cho các đối tượng khác được cung cấp bởi trình duyệt, các đối tượng </a:t>
            </a: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cung cấp các phương thức quản lý/điều khiển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 Lưu ý đặt thẻ </a:t>
            </a:r>
            <a:r>
              <a:rPr b="1" lang="vi">
                <a:solidFill>
                  <a:schemeClr val="dk2"/>
                </a:solidFill>
                <a:latin typeface="Nunito"/>
                <a:ea typeface="Nunito"/>
                <a:cs typeface="Nunito"/>
                <a:sym typeface="Nunito"/>
              </a:rPr>
              <a:t>&lt;script&gt;&lt;/script&gt;</a:t>
            </a:r>
            <a:r>
              <a:rPr lang="vi">
                <a:solidFill>
                  <a:schemeClr val="dk2"/>
                </a:solidFill>
                <a:latin typeface="Nunito"/>
                <a:ea typeface="Nunito"/>
                <a:cs typeface="Nunito"/>
                <a:sym typeface="Nunito"/>
              </a:rPr>
              <a:t> ở cuối hoặc thêm thuộc tính </a:t>
            </a:r>
            <a:r>
              <a:rPr b="1" lang="vi">
                <a:solidFill>
                  <a:schemeClr val="dk2"/>
                </a:solidFill>
                <a:latin typeface="Nunito"/>
                <a:ea typeface="Nunito"/>
                <a:cs typeface="Nunito"/>
                <a:sym typeface="Nunito"/>
              </a:rPr>
              <a:t>defer</a:t>
            </a:r>
            <a:endParaRPr b="1">
              <a:solidFill>
                <a:schemeClr val="dk2"/>
              </a:solidFill>
              <a:latin typeface="Nunito"/>
              <a:ea typeface="Nunito"/>
              <a:cs typeface="Nunito"/>
              <a:sym typeface="Nunito"/>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Concepts</a:t>
            </a:r>
            <a:endParaRPr>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0" y="3271223"/>
            <a:ext cx="5525500" cy="10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Trong DOM, mọi </a:t>
            </a:r>
            <a:r>
              <a:rPr lang="vi">
                <a:solidFill>
                  <a:schemeClr val="dk2"/>
                </a:solidFill>
                <a:latin typeface="Nunito"/>
                <a:ea typeface="Nunito"/>
                <a:cs typeface="Nunito"/>
                <a:sym typeface="Nunito"/>
              </a:rPr>
              <a:t>thứ trong</a:t>
            </a:r>
            <a:r>
              <a:rPr lang="vi">
                <a:solidFill>
                  <a:schemeClr val="dk2"/>
                </a:solidFill>
                <a:latin typeface="Nunito"/>
                <a:ea typeface="Nunito"/>
                <a:cs typeface="Nunito"/>
                <a:sym typeface="Nunito"/>
              </a:rPr>
              <a:t> HTML đều là một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(hay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kể cả các thẻ rỗng, thẻ lồng nhau, comments, hay nội dung text bên trong các thẻ cũng là một object riêng biệt và đều có thể truy cập và chỉnh sửa thông qua DOM</a:t>
            </a:r>
            <a:endParaRPr>
              <a:solidFill>
                <a:schemeClr val="dk2"/>
              </a:solidFill>
              <a:latin typeface="Nunito"/>
              <a:ea typeface="Nunito"/>
              <a:cs typeface="Nunito"/>
              <a:sym typeface="Nunito"/>
            </a:endParaRPr>
          </a:p>
        </p:txBody>
      </p:sp>
      <p:sp>
        <p:nvSpPr>
          <p:cNvPr id="153" name="Google Shape;153;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4408375" y="2172150"/>
            <a:ext cx="3735900" cy="2971350"/>
          </a:xfrm>
          <a:prstGeom prst="rect">
            <a:avLst/>
          </a:prstGeom>
          <a:noFill/>
          <a:ln>
            <a:noFill/>
          </a:ln>
        </p:spPr>
      </p:pic>
      <p:pic>
        <p:nvPicPr>
          <p:cNvPr id="155" name="Google Shape;155;p28"/>
          <p:cNvPicPr preferRelativeResize="0"/>
          <p:nvPr/>
        </p:nvPicPr>
        <p:blipFill>
          <a:blip r:embed="rId4">
            <a:alphaModFix/>
          </a:blip>
          <a:stretch>
            <a:fillRect/>
          </a:stretch>
        </p:blipFill>
        <p:spPr>
          <a:xfrm>
            <a:off x="727650" y="2336350"/>
            <a:ext cx="3579400" cy="2560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marR="0" rtl="0" algn="l">
              <a:lnSpc>
                <a:spcPct val="135714"/>
              </a:lnSpc>
              <a:spcBef>
                <a:spcPts val="1000"/>
              </a:spcBef>
              <a:spcAft>
                <a:spcPts val="0"/>
              </a:spcAft>
              <a:buClr>
                <a:schemeClr val="dk2"/>
              </a:buClr>
              <a:buSzPts val="1300"/>
              <a:buFont typeface="Open Sans"/>
              <a:buChar char="-"/>
            </a:pP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Mọi thứ trong HTML đều trở thành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bất kể là phần tử HTML, hay text bên trong, dấu xuống dòng (dấu cách) giữa các phần tử, comment, …</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Child nodes</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 con trực tiếp</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phần tử HTML</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cung cấp các thuộc tính và phương thức đặc biệt để thao tác với nội dung trên trang, </a:t>
            </a:r>
            <a:r>
              <a:rPr b="1" lang="vi">
                <a:solidFill>
                  <a:schemeClr val="dk2"/>
                </a:solidFill>
                <a:latin typeface="Nunito"/>
                <a:ea typeface="Nunito"/>
                <a:cs typeface="Nunito"/>
                <a:sym typeface="Nunito"/>
              </a:rPr>
              <a:t>và tự động cập nhật khi một node được thêm, xóa khỏi trang</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api/document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api/node</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5"/>
              </a:rPr>
              <a:t>api/element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Một số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đặc biệt như </a:t>
            </a:r>
            <a:r>
              <a:rPr b="1" lang="vi">
                <a:solidFill>
                  <a:schemeClr val="dk2"/>
                </a:solidFill>
                <a:latin typeface="Nunito"/>
                <a:ea typeface="Nunito"/>
                <a:cs typeface="Nunito"/>
                <a:sym typeface="Nunito"/>
              </a:rPr>
              <a:t>form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cung cấp một số thuộc tính và phương thức dành riêng phù hợp, tham khảo thêm: </a:t>
            </a:r>
            <a:r>
              <a:rPr lang="vi" u="sng">
                <a:solidFill>
                  <a:schemeClr val="hlink"/>
                </a:solidFill>
                <a:latin typeface="Nunito"/>
                <a:ea typeface="Nunito"/>
                <a:cs typeface="Nunito"/>
                <a:sym typeface="Nunito"/>
                <a:hlinkClick r:id="rId6"/>
              </a:rPr>
              <a:t>web/api</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Concepts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Collection vs L</a:t>
            </a:r>
            <a:r>
              <a:rPr lang="vi">
                <a:latin typeface="Nunito"/>
                <a:ea typeface="Nunito"/>
                <a:cs typeface="Nunito"/>
                <a:sym typeface="Nunito"/>
              </a:rPr>
              <a:t>ist</a:t>
            </a:r>
            <a:endParaRPr>
              <a:latin typeface="Nunito"/>
              <a:ea typeface="Nunito"/>
              <a:cs typeface="Nunito"/>
              <a:sym typeface="Nunito"/>
            </a:endParaRPr>
          </a:p>
        </p:txBody>
      </p:sp>
      <p:sp>
        <p:nvSpPr>
          <p:cNvPr id="167" name="Google Shape;167;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thuộc tính và phương thức trả về kết quả là một hợp các phần tử được đặt trong một </a:t>
            </a:r>
            <a:r>
              <a:rPr b="1" lang="vi">
                <a:solidFill>
                  <a:schemeClr val="dk2"/>
                </a:solidFill>
                <a:latin typeface="Nunito"/>
                <a:ea typeface="Nunito"/>
                <a:cs typeface="Nunito"/>
                <a:sym typeface="Nunito"/>
              </a:rPr>
              <a:t>HTML Collection</a:t>
            </a:r>
            <a:r>
              <a:rPr lang="vi">
                <a:solidFill>
                  <a:schemeClr val="dk2"/>
                </a:solidFill>
                <a:latin typeface="Nunito"/>
                <a:ea typeface="Nunito"/>
                <a:cs typeface="Nunito"/>
                <a:sym typeface="Nunito"/>
              </a:rPr>
              <a:t> hoặc một </a:t>
            </a:r>
            <a:r>
              <a:rPr b="1" lang="vi">
                <a:solidFill>
                  <a:schemeClr val="dk2"/>
                </a:solidFill>
                <a:latin typeface="Nunito"/>
                <a:ea typeface="Nunito"/>
                <a:cs typeface="Nunito"/>
                <a:sym typeface="Nunito"/>
              </a:rPr>
              <a:t>Node List</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cấu trúc này không phải một mảng và không cung cấp các phương thức của mảng. Để chuyển đổi và dùng được các phương thức của mảng, sử dụng </a:t>
            </a:r>
            <a:r>
              <a:rPr b="1" lang="vi">
                <a:solidFill>
                  <a:schemeClr val="dk2"/>
                </a:solidFill>
                <a:latin typeface="Nunito"/>
                <a:ea typeface="Nunito"/>
                <a:cs typeface="Nunito"/>
                <a:sym typeface="Nunito"/>
              </a:rPr>
              <a:t>Array.from(collection/list)</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68" name="Google Shape;168;p30"/>
          <p:cNvPicPr preferRelativeResize="0"/>
          <p:nvPr/>
        </p:nvPicPr>
        <p:blipFill>
          <a:blip r:embed="rId3">
            <a:alphaModFix/>
          </a:blip>
          <a:stretch>
            <a:fillRect/>
          </a:stretch>
        </p:blipFill>
        <p:spPr>
          <a:xfrm>
            <a:off x="727650" y="2778200"/>
            <a:ext cx="4717874" cy="211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Tạo một bảng, sử dụng JS để thay đổi màu cho các ô theo đường chéo trong bảng (sử dụng </a:t>
            </a:r>
            <a:r>
              <a:rPr b="1" lang="vi">
                <a:solidFill>
                  <a:schemeClr val="dk2"/>
                </a:solidFill>
                <a:latin typeface="Nunito"/>
                <a:ea typeface="Nunito"/>
                <a:cs typeface="Nunito"/>
                <a:sym typeface="Nunito"/>
              </a:rPr>
              <a:t>td.style.backgroundColor = “red”</a:t>
            </a:r>
            <a:r>
              <a:rPr lang="vi">
                <a:solidFill>
                  <a:schemeClr val="dk2"/>
                </a:solidFill>
                <a:latin typeface="Nunito"/>
                <a:ea typeface="Nunito"/>
                <a:cs typeface="Nunito"/>
                <a:sym typeface="Nunito"/>
              </a:rPr>
              <a:t> để đổi màu nền)</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Tham khảo các thuộc tính dành riêng cho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row</a:t>
            </a:r>
            <a:endParaRPr>
              <a:solidFill>
                <a:schemeClr val="dk2"/>
              </a:solidFill>
              <a:latin typeface="Nunito"/>
              <a:ea typeface="Nunito"/>
              <a:cs typeface="Nunito"/>
              <a:sym typeface="Nunito"/>
            </a:endParaRPr>
          </a:p>
        </p:txBody>
      </p:sp>
      <p:sp>
        <p:nvSpPr>
          <p:cNvPr id="174" name="Google Shape;174;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pic>
        <p:nvPicPr>
          <p:cNvPr id="175" name="Google Shape;175;p31"/>
          <p:cNvPicPr preferRelativeResize="0"/>
          <p:nvPr/>
        </p:nvPicPr>
        <p:blipFill>
          <a:blip r:embed="rId5">
            <a:alphaModFix/>
          </a:blip>
          <a:stretch>
            <a:fillRect/>
          </a:stretch>
        </p:blipFill>
        <p:spPr>
          <a:xfrm>
            <a:off x="3422769" y="2571750"/>
            <a:ext cx="2510657" cy="232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Đ</a:t>
            </a:r>
            <a:r>
              <a:rPr lang="vi">
                <a:solidFill>
                  <a:schemeClr val="dk2"/>
                </a:solidFill>
                <a:latin typeface="Nunito"/>
                <a:ea typeface="Nunito"/>
                <a:cs typeface="Nunito"/>
                <a:sym typeface="Nunito"/>
              </a:rPr>
              <a:t>ể tìm kiếm / lựa chọn một phần tử bất kỳ trên trang,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cung cấp các phương thức:</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getElementBy*</a:t>
            </a:r>
            <a:r>
              <a:rPr lang="vi">
                <a:solidFill>
                  <a:schemeClr val="dk2"/>
                </a:solidFill>
                <a:latin typeface="Nunito"/>
                <a:ea typeface="Nunito"/>
                <a:cs typeface="Nunito"/>
                <a:sym typeface="Nunito"/>
              </a:rPr>
              <a:t> tự cập nhật theo DOM (live collection) còn </a:t>
            </a:r>
            <a:r>
              <a:rPr b="1" lang="vi">
                <a:solidFill>
                  <a:schemeClr val="dk2"/>
                </a:solidFill>
                <a:latin typeface="Nunito"/>
                <a:ea typeface="Nunito"/>
                <a:cs typeface="Nunito"/>
                <a:sym typeface="Nunito"/>
              </a:rPr>
              <a:t>querySelector*</a:t>
            </a:r>
            <a:r>
              <a:rPr lang="vi">
                <a:solidFill>
                  <a:schemeClr val="dk2"/>
                </a:solidFill>
                <a:latin typeface="Nunito"/>
                <a:ea typeface="Nunito"/>
                <a:cs typeface="Nunito"/>
                <a:sym typeface="Nunito"/>
              </a:rPr>
              <a:t> thì không (static collection)</a:t>
            </a:r>
            <a:endParaRPr>
              <a:solidFill>
                <a:schemeClr val="dk2"/>
              </a:solidFill>
              <a:latin typeface="Nunito"/>
              <a:ea typeface="Nunito"/>
              <a:cs typeface="Nunito"/>
              <a:sym typeface="Nunito"/>
            </a:endParaRPr>
          </a:p>
        </p:txBody>
      </p:sp>
      <p:sp>
        <p:nvSpPr>
          <p:cNvPr id="181" name="Google Shape;181;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Searching</a:t>
            </a:r>
            <a:endParaRPr>
              <a:latin typeface="Nunito"/>
              <a:ea typeface="Nunito"/>
              <a:cs typeface="Nunito"/>
              <a:sym typeface="Nunito"/>
            </a:endParaRPr>
          </a:p>
        </p:txBody>
      </p:sp>
      <p:pic>
        <p:nvPicPr>
          <p:cNvPr id="182" name="Google Shape;182;p32"/>
          <p:cNvPicPr preferRelativeResize="0"/>
          <p:nvPr/>
        </p:nvPicPr>
        <p:blipFill>
          <a:blip r:embed="rId3">
            <a:alphaModFix/>
          </a:blip>
          <a:stretch>
            <a:fillRect/>
          </a:stretch>
        </p:blipFill>
        <p:spPr>
          <a:xfrm>
            <a:off x="729450" y="1784600"/>
            <a:ext cx="6634474" cy="246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Hầu hết các HTML attributes </a:t>
            </a:r>
            <a:r>
              <a:rPr b="1" lang="vi">
                <a:solidFill>
                  <a:schemeClr val="dk2"/>
                </a:solidFill>
                <a:latin typeface="Nunito"/>
                <a:ea typeface="Nunito"/>
                <a:cs typeface="Nunito"/>
                <a:sym typeface="Nunito"/>
              </a:rPr>
              <a:t>tiêu chuẩn</a:t>
            </a:r>
            <a:r>
              <a:rPr lang="vi">
                <a:solidFill>
                  <a:schemeClr val="dk2"/>
                </a:solidFill>
                <a:latin typeface="Nunito"/>
                <a:ea typeface="Nunito"/>
                <a:cs typeface="Nunito"/>
                <a:sym typeface="Nunito"/>
              </a:rPr>
              <a:t> sẽ được chuyển đổi thành thuộc tính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tương ứng</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88" name="Google Shape;188;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89" name="Google Shape;189;p33"/>
          <p:cNvPicPr preferRelativeResize="0"/>
          <p:nvPr/>
        </p:nvPicPr>
        <p:blipFill>
          <a:blip r:embed="rId3">
            <a:alphaModFix/>
          </a:blip>
          <a:stretch>
            <a:fillRect/>
          </a:stretch>
        </p:blipFill>
        <p:spPr>
          <a:xfrm>
            <a:off x="729450" y="1770550"/>
            <a:ext cx="6102925" cy="312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