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ora Medium"/>
      <p:regular r:id="rId34"/>
      <p:bold r:id="rId35"/>
      <p:italic r:id="rId36"/>
      <p:boldItalic r:id="rId37"/>
    </p:embeddedFont>
    <p:embeddedFont>
      <p:font typeface="Raleway"/>
      <p:regular r:id="rId38"/>
      <p:bold r:id="rId39"/>
      <p:italic r:id="rId40"/>
      <p:boldItalic r:id="rId41"/>
    </p:embeddedFont>
    <p:embeddedFont>
      <p:font typeface="Lato"/>
      <p:regular r:id="rId42"/>
      <p:bold r:id="rId43"/>
      <p:italic r:id="rId44"/>
      <p:boldItalic r:id="rId45"/>
    </p:embeddedFont>
    <p:embeddedFont>
      <p:font typeface="Fira Code Medium"/>
      <p:regular r:id="rId46"/>
      <p:bold r:id="rId47"/>
    </p:embeddedFont>
    <p:embeddedFont>
      <p:font typeface="Lora"/>
      <p:regular r:id="rId48"/>
      <p:bold r:id="rId49"/>
      <p:italic r:id="rId50"/>
      <p:boldItalic r:id="rId51"/>
    </p:embeddedFont>
    <p:embeddedFont>
      <p:font typeface="Fira Code"/>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Lato-regular.fntdata"/><Relationship Id="rId41" Type="http://schemas.openxmlformats.org/officeDocument/2006/relationships/font" Target="fonts/Raleway-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FiraCodeMedium-regular.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FiraCodeMedium-bold.fntdata"/><Relationship Id="rId49"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LoraMedium-bold.fntdata"/><Relationship Id="rId34" Type="http://schemas.openxmlformats.org/officeDocument/2006/relationships/font" Target="fonts/LoraMedium-regular.fntdata"/><Relationship Id="rId37" Type="http://schemas.openxmlformats.org/officeDocument/2006/relationships/font" Target="fonts/LoraMedium-boldItalic.fntdata"/><Relationship Id="rId36" Type="http://schemas.openxmlformats.org/officeDocument/2006/relationships/font" Target="fonts/LoraMedium-italic.fntdata"/><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FiraCode-bold.fntdata"/><Relationship Id="rId52" Type="http://schemas.openxmlformats.org/officeDocument/2006/relationships/font" Target="fonts/FiraCode-regular.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6ad9ab0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6ad9ab0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26ad9ab0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26ad9ab0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26ad9ab0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26ad9ab0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26ad9ab0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26ad9ab0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26ad9ab0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26ad9ab0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26ad9ab0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26ad9ab0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26ad9ab0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26ad9ab0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f720d0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f720d0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f720d02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f720d02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f720d02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f720d02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f720d023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f720d023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26ad9ab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26ad9ab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f720d02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f720d02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f720d02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f720d02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f720d02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f720d02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f720d02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f720d02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f720d02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f720d02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f720d023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f720d023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720d02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f720d02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f720d02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f720d02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26ad9ab0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26ad9ab0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26ad9ab0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26ad9ab0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26ad9ab0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26ad9ab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898559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898559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898559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898559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26ad9ab0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26ad9ab0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26ad9ab0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26ad9ab0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Asynchronous Programming</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 (Updated 2021)</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93" name="Google Shape;193;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94" name="Google Shape;194;p34"/>
          <p:cNvPicPr preferRelativeResize="0"/>
          <p:nvPr/>
        </p:nvPicPr>
        <p:blipFill>
          <a:blip r:embed="rId3">
            <a:alphaModFix/>
          </a:blip>
          <a:stretch>
            <a:fillRect/>
          </a:stretch>
        </p:blipFill>
        <p:spPr>
          <a:xfrm>
            <a:off x="2189625" y="2571747"/>
            <a:ext cx="4764750" cy="23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Một hạn chế của việc sử dụng </a:t>
            </a:r>
            <a:r>
              <a:rPr i="1" lang="vi">
                <a:latin typeface="Lora"/>
                <a:ea typeface="Lora"/>
                <a:cs typeface="Lora"/>
                <a:sym typeface="Lora"/>
              </a:rPr>
              <a:t>callback</a:t>
            </a:r>
            <a:r>
              <a:rPr lang="vi">
                <a:latin typeface="Lora"/>
                <a:ea typeface="Lora"/>
                <a:cs typeface="Lora"/>
                <a:sym typeface="Lora"/>
              </a:rPr>
              <a:t> trong lập trình bất đồng bộ là khi muốn thực hiện nhiều thao tác bất đồng bộ, việc lồng </a:t>
            </a:r>
            <a:r>
              <a:rPr i="1" lang="vi">
                <a:latin typeface="Lora"/>
                <a:ea typeface="Lora"/>
                <a:cs typeface="Lora"/>
                <a:sym typeface="Lora"/>
              </a:rPr>
              <a:t>callback</a:t>
            </a:r>
            <a:r>
              <a:rPr lang="vi">
                <a:latin typeface="Lora"/>
                <a:ea typeface="Lora"/>
                <a:cs typeface="Lora"/>
                <a:sym typeface="Lora"/>
              </a:rPr>
              <a:t> dẫn tới tình trạng mã rất khó đọc, khó bảo trì, … (được gọi là </a:t>
            </a:r>
            <a:r>
              <a:rPr i="1" lang="vi">
                <a:latin typeface="Lora"/>
                <a:ea typeface="Lora"/>
                <a:cs typeface="Lora"/>
                <a:sym typeface="Lora"/>
              </a:rPr>
              <a:t>callback hell</a:t>
            </a:r>
            <a:r>
              <a:rPr lang="vi">
                <a:latin typeface="Lora"/>
                <a:ea typeface="Lora"/>
                <a:cs typeface="Lora"/>
                <a:sym typeface="Lora"/>
              </a:rPr>
              <a:t>)</a:t>
            </a:r>
            <a:endParaRPr>
              <a:latin typeface="Lora"/>
              <a:ea typeface="Lora"/>
              <a:cs typeface="Lora"/>
              <a:sym typeface="Lora"/>
            </a:endParaRPr>
          </a:p>
        </p:txBody>
      </p:sp>
      <p:sp>
        <p:nvSpPr>
          <p:cNvPr id="200" name="Google Shape;200;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 hell</a:t>
            </a:r>
            <a:endParaRPr/>
          </a:p>
        </p:txBody>
      </p:sp>
      <p:pic>
        <p:nvPicPr>
          <p:cNvPr id="201" name="Google Shape;201;p35"/>
          <p:cNvPicPr preferRelativeResize="0"/>
          <p:nvPr/>
        </p:nvPicPr>
        <p:blipFill>
          <a:blip r:embed="rId3">
            <a:alphaModFix/>
          </a:blip>
          <a:stretch>
            <a:fillRect/>
          </a:stretch>
        </p:blipFill>
        <p:spPr>
          <a:xfrm>
            <a:off x="2643900" y="2124625"/>
            <a:ext cx="3856201" cy="2771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ES6 cung cấp cách thức mới để lập trình bất đồng bộ, khắc phục được nhược điểm của </a:t>
            </a:r>
            <a:r>
              <a:rPr i="1" lang="vi">
                <a:latin typeface="Lora"/>
                <a:ea typeface="Lora"/>
                <a:cs typeface="Lora"/>
                <a:sym typeface="Lora"/>
              </a:rPr>
              <a:t>callback</a:t>
            </a:r>
            <a:r>
              <a:rPr lang="vi">
                <a:latin typeface="Lora"/>
                <a:ea typeface="Lora"/>
                <a:cs typeface="Lora"/>
                <a:sym typeface="Lora"/>
              </a:rPr>
              <a:t> đó là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b="1" i="1" lang="vi">
                <a:latin typeface="Lora"/>
                <a:ea typeface="Lora"/>
                <a:cs typeface="Lora"/>
                <a:sym typeface="Lora"/>
              </a:rPr>
              <a:t> là đối tượng đặc biệt, đại diện cho một sự kiện sẽ xảy ra trong tương lai</a:t>
            </a:r>
            <a:r>
              <a:rPr lang="vi">
                <a:latin typeface="Lora"/>
                <a:ea typeface="Lora"/>
                <a:cs typeface="Lora"/>
                <a:sym typeface="Lora"/>
              </a:rPr>
              <a:t>, nó thực hiện một thao tác nào đó và tại thời điểm hoàn thành, nó sẽ thông báo đến tất cả các mã </a:t>
            </a:r>
            <a:r>
              <a:rPr i="1" lang="vi">
                <a:latin typeface="Lora"/>
                <a:ea typeface="Lora"/>
                <a:cs typeface="Lora"/>
                <a:sym typeface="Lora"/>
              </a:rPr>
              <a:t>đang chờ nhận kết quả</a:t>
            </a:r>
            <a:r>
              <a:rPr lang="vi">
                <a:latin typeface="Lora"/>
                <a:ea typeface="Lora"/>
                <a:cs typeface="Lora"/>
                <a:sym typeface="Lora"/>
              </a:rPr>
              <a:t> từ nó.</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Khởi tạo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a:t>
            </a:r>
            <a:endParaRPr>
              <a:latin typeface="Lora"/>
              <a:ea typeface="Lora"/>
              <a:cs typeface="Lora"/>
              <a:sym typeface="Lora"/>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08" name="Google Shape;208;p36"/>
          <p:cNvPicPr preferRelativeResize="0"/>
          <p:nvPr/>
        </p:nvPicPr>
        <p:blipFill>
          <a:blip r:embed="rId3">
            <a:alphaModFix/>
          </a:blip>
          <a:stretch>
            <a:fillRect/>
          </a:stretch>
        </p:blipFill>
        <p:spPr>
          <a:xfrm>
            <a:off x="762112" y="3152725"/>
            <a:ext cx="7619774" cy="134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nhận một hàm </a:t>
            </a:r>
            <a:r>
              <a:rPr i="1" lang="vi">
                <a:latin typeface="Lora"/>
                <a:ea typeface="Lora"/>
                <a:cs typeface="Lora"/>
                <a:sym typeface="Lora"/>
              </a:rPr>
              <a:t>callback</a:t>
            </a:r>
            <a:r>
              <a:rPr lang="vi">
                <a:latin typeface="Lora"/>
                <a:ea typeface="Lora"/>
                <a:cs typeface="Lora"/>
                <a:sym typeface="Lora"/>
              </a:rPr>
              <a:t> (được gọi là </a:t>
            </a:r>
            <a:r>
              <a:rPr i="1" lang="vi">
                <a:latin typeface="Lora"/>
                <a:ea typeface="Lora"/>
                <a:cs typeface="Lora"/>
                <a:sym typeface="Lora"/>
              </a:rPr>
              <a:t>executor</a:t>
            </a:r>
            <a:r>
              <a:rPr lang="vi">
                <a:latin typeface="Lora"/>
                <a:ea typeface="Lora"/>
                <a:cs typeface="Lora"/>
                <a:sym typeface="Lora"/>
              </a:rPr>
              <a:t>), nó sẽ tự động thực thi khi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được khởi tạo. Tham số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là </a:t>
            </a:r>
            <a:r>
              <a:rPr i="1" lang="vi">
                <a:latin typeface="Lora"/>
                <a:ea typeface="Lora"/>
                <a:cs typeface="Lora"/>
                <a:sym typeface="Lora"/>
              </a:rPr>
              <a:t>callback</a:t>
            </a:r>
            <a:r>
              <a:rPr lang="vi">
                <a:latin typeface="Lora"/>
                <a:ea typeface="Lora"/>
                <a:cs typeface="Lora"/>
                <a:sym typeface="Lora"/>
              </a:rPr>
              <a:t> đặc biệt, khi </a:t>
            </a:r>
            <a:r>
              <a:rPr i="1" lang="vi">
                <a:latin typeface="Lora"/>
                <a:ea typeface="Lora"/>
                <a:cs typeface="Lora"/>
                <a:sym typeface="Lora"/>
              </a:rPr>
              <a:t>executor</a:t>
            </a:r>
            <a:r>
              <a:rPr lang="vi">
                <a:latin typeface="Lora"/>
                <a:ea typeface="Lora"/>
                <a:cs typeface="Lora"/>
                <a:sym typeface="Lora"/>
              </a:rPr>
              <a:t> thực thi xong và tạo ra kết quả (bất kể thành công hay có lỗi) nó sẽ gọi một trong 2 hàm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Nếu thao tác thành công,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kết quả - </a:t>
            </a:r>
            <a:r>
              <a:rPr lang="vi">
                <a:highlight>
                  <a:srgbClr val="EFEFEF"/>
                </a:highlight>
                <a:latin typeface="Fira Code Medium"/>
                <a:ea typeface="Fira Code Medium"/>
                <a:cs typeface="Fira Code Medium"/>
                <a:sym typeface="Fira Code Medium"/>
              </a:rPr>
              <a:t>resolve(data)</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có lỗi,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lỗi - </a:t>
            </a:r>
            <a:r>
              <a:rPr lang="vi">
                <a:highlight>
                  <a:srgbClr val="EFEFEF"/>
                </a:highlight>
                <a:latin typeface="Fira Code Medium"/>
                <a:ea typeface="Fira Code Medium"/>
                <a:cs typeface="Fira Code Medium"/>
                <a:sym typeface="Fira Code Medium"/>
              </a:rPr>
              <a:t>reject(error)</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14" name="Google Shape;214;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15" name="Google Shape;215;p37"/>
          <p:cNvPicPr preferRelativeResize="0"/>
          <p:nvPr/>
        </p:nvPicPr>
        <p:blipFill>
          <a:blip r:embed="rId3">
            <a:alphaModFix/>
          </a:blip>
          <a:stretch>
            <a:fillRect/>
          </a:stretch>
        </p:blipFill>
        <p:spPr>
          <a:xfrm>
            <a:off x="1857800" y="3005300"/>
            <a:ext cx="5428400" cy="189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Mỗi đối tượng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được tạo đi kèm 2 thuộc tính đặc biệt: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state</a:t>
            </a:r>
            <a:r>
              <a:rPr lang="vi">
                <a:latin typeface="Lora"/>
                <a:ea typeface="Lora"/>
                <a:cs typeface="Lora"/>
                <a:sym typeface="Lora"/>
              </a:rPr>
              <a:t> - trạng thái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pending</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fulfiled</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rejected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được gọi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result</a:t>
            </a:r>
            <a:r>
              <a:rPr lang="vi">
                <a:latin typeface="Lora"/>
                <a:ea typeface="Lora"/>
                <a:cs typeface="Lora"/>
                <a:sym typeface="Lora"/>
              </a:rPr>
              <a:t> -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undefined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resolve(data)</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data</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error</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reject(error)</a:t>
            </a:r>
            <a:r>
              <a:rPr lang="vi">
                <a:latin typeface="Lora"/>
                <a:ea typeface="Lora"/>
                <a:cs typeface="Lora"/>
                <a:sym typeface="Lora"/>
              </a:rPr>
              <a:t> được gọi</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1" name="Google Shape;221;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22" name="Google Shape;222;p38"/>
          <p:cNvPicPr preferRelativeResize="0"/>
          <p:nvPr/>
        </p:nvPicPr>
        <p:blipFill>
          <a:blip r:embed="rId3">
            <a:alphaModFix/>
          </a:blip>
          <a:stretch>
            <a:fillRect/>
          </a:stretch>
        </p:blipFill>
        <p:spPr>
          <a:xfrm>
            <a:off x="2011335" y="3325872"/>
            <a:ext cx="5121325" cy="157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8" name="Google Shape;228;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sp>
        <p:nvSpPr>
          <p:cNvPr id="229" name="Google Shape;229;p39"/>
          <p:cNvSpPr/>
          <p:nvPr/>
        </p:nvSpPr>
        <p:spPr>
          <a:xfrm>
            <a:off x="1509750" y="2693675"/>
            <a:ext cx="2190600" cy="821400"/>
          </a:xfrm>
          <a:prstGeom prst="rect">
            <a:avLst/>
          </a:prstGeom>
          <a:solidFill>
            <a:srgbClr val="FFF9EB"/>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pending</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undefined</a:t>
            </a:r>
            <a:endParaRPr>
              <a:latin typeface="Fira Code Medium"/>
              <a:ea typeface="Fira Code Medium"/>
              <a:cs typeface="Fira Code Medium"/>
              <a:sym typeface="Fira Code Medium"/>
            </a:endParaRPr>
          </a:p>
        </p:txBody>
      </p:sp>
      <p:sp>
        <p:nvSpPr>
          <p:cNvPr id="230" name="Google Shape;230;p39"/>
          <p:cNvSpPr/>
          <p:nvPr/>
        </p:nvSpPr>
        <p:spPr>
          <a:xfrm>
            <a:off x="5007275" y="1872275"/>
            <a:ext cx="2190600" cy="821400"/>
          </a:xfrm>
          <a:prstGeom prst="rect">
            <a:avLst/>
          </a:prstGeom>
          <a:solidFill>
            <a:srgbClr val="FFF9EB"/>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fulfiled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data</a:t>
            </a:r>
            <a:endParaRPr>
              <a:latin typeface="Fira Code Medium"/>
              <a:ea typeface="Fira Code Medium"/>
              <a:cs typeface="Fira Code Medium"/>
              <a:sym typeface="Fira Code Medium"/>
            </a:endParaRPr>
          </a:p>
        </p:txBody>
      </p:sp>
      <p:sp>
        <p:nvSpPr>
          <p:cNvPr id="231" name="Google Shape;231;p39"/>
          <p:cNvSpPr/>
          <p:nvPr/>
        </p:nvSpPr>
        <p:spPr>
          <a:xfrm>
            <a:off x="5007275" y="3515075"/>
            <a:ext cx="2190600" cy="821400"/>
          </a:xfrm>
          <a:prstGeom prst="rect">
            <a:avLst/>
          </a:prstGeom>
          <a:solidFill>
            <a:srgbClr val="FCDFE1"/>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rejected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error</a:t>
            </a:r>
            <a:endParaRPr>
              <a:latin typeface="Fira Code Medium"/>
              <a:ea typeface="Fira Code Medium"/>
              <a:cs typeface="Fira Code Medium"/>
              <a:sym typeface="Fira Code Medium"/>
            </a:endParaRPr>
          </a:p>
        </p:txBody>
      </p:sp>
      <p:cxnSp>
        <p:nvCxnSpPr>
          <p:cNvPr id="232" name="Google Shape;232;p39"/>
          <p:cNvCxnSpPr>
            <a:stCxn id="229" idx="3"/>
            <a:endCxn id="230" idx="1"/>
          </p:cNvCxnSpPr>
          <p:nvPr/>
        </p:nvCxnSpPr>
        <p:spPr>
          <a:xfrm flipH="1" rot="10800000">
            <a:off x="3700350" y="2282975"/>
            <a:ext cx="1306800" cy="821400"/>
          </a:xfrm>
          <a:prstGeom prst="straightConnector1">
            <a:avLst/>
          </a:prstGeom>
          <a:noFill/>
          <a:ln cap="flat" cmpd="sng" w="9525">
            <a:solidFill>
              <a:srgbClr val="C9DAF8"/>
            </a:solidFill>
            <a:prstDash val="solid"/>
            <a:round/>
            <a:headEnd len="med" w="med" type="none"/>
            <a:tailEnd len="med" w="med" type="triangle"/>
          </a:ln>
        </p:spPr>
      </p:cxnSp>
      <p:cxnSp>
        <p:nvCxnSpPr>
          <p:cNvPr id="233" name="Google Shape;233;p39"/>
          <p:cNvCxnSpPr>
            <a:stCxn id="229" idx="3"/>
            <a:endCxn id="231" idx="1"/>
          </p:cNvCxnSpPr>
          <p:nvPr/>
        </p:nvCxnSpPr>
        <p:spPr>
          <a:xfrm>
            <a:off x="3700350" y="3104375"/>
            <a:ext cx="1306800" cy="821400"/>
          </a:xfrm>
          <a:prstGeom prst="straightConnector1">
            <a:avLst/>
          </a:prstGeom>
          <a:noFill/>
          <a:ln cap="flat" cmpd="sng" w="9525">
            <a:solidFill>
              <a:srgbClr val="C9DAF8"/>
            </a:solidFill>
            <a:prstDash val="solid"/>
            <a:round/>
            <a:headEnd len="med" w="med" type="none"/>
            <a:tailEnd len="med" w="med" type="triangle"/>
          </a:ln>
        </p:spPr>
      </p:cxnSp>
      <p:sp>
        <p:nvSpPr>
          <p:cNvPr id="234" name="Google Shape;234;p39"/>
          <p:cNvSpPr txBox="1"/>
          <p:nvPr/>
        </p:nvSpPr>
        <p:spPr>
          <a:xfrm>
            <a:off x="1509750" y="233967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new Promise(exercutor)</a:t>
            </a:r>
            <a:endParaRPr sz="1100">
              <a:latin typeface="Fira Code Medium"/>
              <a:ea typeface="Fira Code Medium"/>
              <a:cs typeface="Fira Code Medium"/>
              <a:sym typeface="Fira Code Medium"/>
            </a:endParaRPr>
          </a:p>
        </p:txBody>
      </p:sp>
      <p:sp>
        <p:nvSpPr>
          <p:cNvPr id="235" name="Google Shape;235;p39"/>
          <p:cNvSpPr txBox="1"/>
          <p:nvPr/>
        </p:nvSpPr>
        <p:spPr>
          <a:xfrm>
            <a:off x="5007275" y="15245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resolve(data)</a:t>
            </a:r>
            <a:endParaRPr sz="1100">
              <a:latin typeface="Fira Code Medium"/>
              <a:ea typeface="Fira Code Medium"/>
              <a:cs typeface="Fira Code Medium"/>
              <a:sym typeface="Fira Code Medium"/>
            </a:endParaRPr>
          </a:p>
        </p:txBody>
      </p:sp>
      <p:sp>
        <p:nvSpPr>
          <p:cNvPr id="236" name="Google Shape;236;p39"/>
          <p:cNvSpPr txBox="1"/>
          <p:nvPr/>
        </p:nvSpPr>
        <p:spPr>
          <a:xfrm>
            <a:off x="5007275" y="31327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reject(error)</a:t>
            </a:r>
            <a:endParaRPr sz="1100">
              <a:latin typeface="Fira Code Medium"/>
              <a:ea typeface="Fira Code Medium"/>
              <a:cs typeface="Fira Code Medium"/>
              <a:sym typeface="Fira Code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 Note</a:t>
            </a:r>
            <a:endParaRPr>
              <a:latin typeface="Lora"/>
              <a:ea typeface="Lora"/>
              <a:cs typeface="Lora"/>
              <a:sym typeface="Lora"/>
            </a:endParaRPr>
          </a:p>
          <a:p>
            <a:pPr indent="-311150" lvl="0" marL="457200" rtl="0" algn="l">
              <a:lnSpc>
                <a:spcPct val="135714"/>
              </a:lnSpc>
              <a:spcBef>
                <a:spcPts val="1000"/>
              </a:spcBef>
              <a:spcAft>
                <a:spcPts val="0"/>
              </a:spcAft>
              <a:buSzPts val="1300"/>
              <a:buChar char="-"/>
            </a:pPr>
            <a:r>
              <a:rPr lang="vi">
                <a:latin typeface="Lora"/>
                <a:ea typeface="Lora"/>
                <a:cs typeface="Lora"/>
                <a:sym typeface="Lora"/>
              </a:rPr>
              <a:t>Chỉ có thể có 1 lệnh trả về kết quả là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Khi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nên trả về một đối tượng </a:t>
            </a:r>
            <a:r>
              <a:rPr lang="vi">
                <a:highlight>
                  <a:srgbClr val="EFEFEF"/>
                </a:highlight>
                <a:latin typeface="Fira Code Medium"/>
                <a:ea typeface="Fira Code Medium"/>
                <a:cs typeface="Fira Code Medium"/>
                <a:sym typeface="Fira Code Medium"/>
              </a:rPr>
              <a:t>Error()</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Có thể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ngay lập tức</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2" name="Google Shape;242;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43" name="Google Shape;243;p40"/>
          <p:cNvPicPr preferRelativeResize="0"/>
          <p:nvPr/>
        </p:nvPicPr>
        <p:blipFill>
          <a:blip r:embed="rId3">
            <a:alphaModFix/>
          </a:blip>
          <a:stretch>
            <a:fillRect/>
          </a:stretch>
        </p:blipFill>
        <p:spPr>
          <a:xfrm>
            <a:off x="1071563" y="3020113"/>
            <a:ext cx="700087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Sau khi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trả về một kết quả (bất kể hoàn thành hay lỗi). Để xử lý kết quả đó,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cung cấp các trình xử lý:</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 xử lý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bao gồm cả hoàn thành hoặc lỗi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 xử lý trường hợp lỗi (thay cho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 luôn chạy bất kể hoàn thành hoặc lỗi, khác một chút với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9" name="Google Shape;249;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0" name="Google Shape;250;p41"/>
          <p:cNvPicPr preferRelativeResize="0"/>
          <p:nvPr/>
        </p:nvPicPr>
        <p:blipFill>
          <a:blip r:embed="rId3">
            <a:alphaModFix/>
          </a:blip>
          <a:stretch>
            <a:fillRect/>
          </a:stretch>
        </p:blipFill>
        <p:spPr>
          <a:xfrm>
            <a:off x="2174738" y="3012100"/>
            <a:ext cx="4794525" cy="188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nhận 2 tham số là 2 hàm </a:t>
            </a:r>
            <a:r>
              <a:rPr i="1" lang="vi">
                <a:latin typeface="Lora"/>
                <a:ea typeface="Lora"/>
                <a:cs typeface="Lora"/>
                <a:sym typeface="Lora"/>
              </a:rPr>
              <a:t>callback</a:t>
            </a:r>
            <a:r>
              <a:rPr lang="vi">
                <a:latin typeface="Lora"/>
                <a:ea typeface="Lora"/>
                <a:cs typeface="Lora"/>
                <a:sym typeface="Lora"/>
              </a:rPr>
              <a:t> tương ứng với 2 trường hợp hoàn thành hoặc lỗi, mỗi hàm được gọi với giá trị tương ứng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56" name="Google Shape;256;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7" name="Google Shape;257;p42"/>
          <p:cNvPicPr preferRelativeResize="0"/>
          <p:nvPr/>
        </p:nvPicPr>
        <p:blipFill>
          <a:blip r:embed="rId3">
            <a:alphaModFix/>
          </a:blip>
          <a:stretch>
            <a:fillRect/>
          </a:stretch>
        </p:blipFill>
        <p:spPr>
          <a:xfrm>
            <a:off x="1871447" y="2026422"/>
            <a:ext cx="5401099" cy="28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catch</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là cú pháp ngắn gọn thay thế cho trường hợp lỗi của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63" name="Google Shape;263;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64" name="Google Shape;264;p43"/>
          <p:cNvPicPr preferRelativeResize="0"/>
          <p:nvPr/>
        </p:nvPicPr>
        <p:blipFill>
          <a:blip r:embed="rId3">
            <a:alphaModFix/>
          </a:blip>
          <a:stretch>
            <a:fillRect/>
          </a:stretch>
        </p:blipFill>
        <p:spPr>
          <a:xfrm>
            <a:off x="1463375" y="1820075"/>
            <a:ext cx="6217249" cy="30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i="1" lang="vi">
                <a:latin typeface="Lora"/>
                <a:ea typeface="Lora"/>
                <a:cs typeface="Lora"/>
                <a:sym typeface="Lora"/>
              </a:rPr>
              <a:t>Synchronous</a:t>
            </a:r>
            <a:r>
              <a:rPr lang="vi">
                <a:latin typeface="Lora"/>
                <a:ea typeface="Lora"/>
                <a:cs typeface="Lora"/>
                <a:sym typeface="Lora"/>
              </a:rPr>
              <a:t> - Chương trình sẽ thực thi các câu lệnh được thực hiện lần lượt theo thứ tự trong mã, câu lệnh trước đó phải hoàn thành mới xử lý câu lệnh tiếp theo.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40" name="Google Shape;140;p26"/>
          <p:cNvPicPr preferRelativeResize="0"/>
          <p:nvPr/>
        </p:nvPicPr>
        <p:blipFill>
          <a:blip r:embed="rId3">
            <a:alphaModFix/>
          </a:blip>
          <a:stretch>
            <a:fillRect/>
          </a:stretch>
        </p:blipFill>
        <p:spPr>
          <a:xfrm>
            <a:off x="2385775" y="2190074"/>
            <a:ext cx="4372450" cy="270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Lora"/>
              <a:buAutoNum type="arabicPeriod"/>
            </a:pPr>
            <a:r>
              <a:rPr lang="vi">
                <a:latin typeface="Lora"/>
                <a:ea typeface="Lora"/>
                <a:cs typeface="Lora"/>
                <a:sym typeface="Lora"/>
              </a:rPr>
              <a:t>Viết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nhận vào 2 tham số,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(sau số milisecond là tham số </a:t>
            </a:r>
            <a:r>
              <a:rPr lang="vi">
                <a:highlight>
                  <a:srgbClr val="EFEFEF"/>
                </a:highlight>
                <a:latin typeface="Fira Code Medium"/>
                <a:ea typeface="Fira Code Medium"/>
                <a:cs typeface="Fira Code Medium"/>
                <a:sym typeface="Fira Code Medium"/>
              </a:rPr>
              <a:t>ms</a:t>
            </a:r>
            <a:r>
              <a:rPr lang="vi">
                <a:latin typeface="Lora"/>
                <a:ea typeface="Lora"/>
                <a:cs typeface="Lora"/>
                <a:sym typeface="Lora"/>
              </a:rPr>
              <a:t>).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chuỗi, chuyển đổi nó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với giá trị đó,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không phải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a:p>
            <a:pPr indent="-311150" lvl="0" marL="457200" rtl="0" algn="l">
              <a:lnSpc>
                <a:spcPct val="150000"/>
              </a:lnSpc>
              <a:spcBef>
                <a:spcPts val="0"/>
              </a:spcBef>
              <a:spcAft>
                <a:spcPts val="0"/>
              </a:spcAft>
              <a:buSzPts val="1300"/>
              <a:buFont typeface="Lora"/>
              <a:buAutoNum type="arabicPeriod"/>
            </a:pPr>
            <a:r>
              <a:rPr lang="vi">
                <a:latin typeface="Lora"/>
                <a:ea typeface="Lora"/>
                <a:cs typeface="Lora"/>
                <a:sym typeface="Lora"/>
              </a:rPr>
              <a:t>Sửa đổi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một mảng chuỗi, chuyển đổi tất cả chuỗi trong mảng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mảng đó. Nếu một phần tử không phải là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p:txBody>
      </p:sp>
      <p:sp>
        <p:nvSpPr>
          <p:cNvPr id="270" name="Google Shape;270;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Lab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Các trình xử lý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cũng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có thể kết hợp nhiều trình xử lý để tạo thành một chuỗi các tác vụ</a:t>
            </a:r>
            <a:endParaRPr>
              <a:latin typeface="Lora"/>
              <a:ea typeface="Lora"/>
              <a:cs typeface="Lora"/>
              <a:sym typeface="Lora"/>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chaining</a:t>
            </a:r>
            <a:endParaRPr/>
          </a:p>
        </p:txBody>
      </p:sp>
      <p:pic>
        <p:nvPicPr>
          <p:cNvPr id="277" name="Google Shape;277;p45"/>
          <p:cNvPicPr preferRelativeResize="0"/>
          <p:nvPr/>
        </p:nvPicPr>
        <p:blipFill>
          <a:blip r:embed="rId3">
            <a:alphaModFix/>
          </a:blip>
          <a:stretch>
            <a:fillRect/>
          </a:stretch>
        </p:blipFill>
        <p:spPr>
          <a:xfrm>
            <a:off x="799788" y="2246125"/>
            <a:ext cx="7544425" cy="253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nhận vào một danh sách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chờ đợi tất cả chúng hoàn thành và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chứa kết quả của chúng. Nếu một trong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cũng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lỗi đó</a:t>
            </a:r>
            <a:endParaRPr>
              <a:latin typeface="Lora"/>
              <a:ea typeface="Lora"/>
              <a:cs typeface="Lora"/>
              <a:sym typeface="Lora"/>
            </a:endParaRPr>
          </a:p>
        </p:txBody>
      </p:sp>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84" name="Google Shape;284;p46"/>
          <p:cNvPicPr preferRelativeResize="0"/>
          <p:nvPr/>
        </p:nvPicPr>
        <p:blipFill>
          <a:blip r:embed="rId3">
            <a:alphaModFix/>
          </a:blip>
          <a:stretch>
            <a:fillRect/>
          </a:stretch>
        </p:blipFill>
        <p:spPr>
          <a:xfrm>
            <a:off x="1824025" y="2448488"/>
            <a:ext cx="5495925" cy="24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Promise.any()</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nó đợi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đầu tiên thành công (khác </a:t>
            </a: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nếu tất cả đều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về một danh sách lỗi.</a:t>
            </a:r>
            <a:endParaRPr>
              <a:latin typeface="Lora"/>
              <a:ea typeface="Lora"/>
              <a:cs typeface="Lora"/>
              <a:sym typeface="Lora"/>
            </a:endParaRPr>
          </a:p>
        </p:txBody>
      </p:sp>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1" name="Google Shape;291;p47"/>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tuy nhiên nó chỉ đợi kết quả sớm nhất trả về (bất kể thành công hay lỗi) và bỏ qua những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khác</a:t>
            </a:r>
            <a:endParaRPr>
              <a:latin typeface="Lora"/>
              <a:ea typeface="Lora"/>
              <a:cs typeface="Lora"/>
              <a:sym typeface="Lora"/>
            </a:endParaRPr>
          </a:p>
        </p:txBody>
      </p:sp>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8" name="Google Shape;298;p48"/>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function tự động đặt kết quả trả về từ một hàm vào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thêm từ khóa </a:t>
            </a: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vào trước khai báo hàm</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05" name="Google Shape;305;p49"/>
          <p:cNvPicPr preferRelativeResize="0"/>
          <p:nvPr/>
        </p:nvPicPr>
        <p:blipFill>
          <a:blip r:embed="rId3">
            <a:alphaModFix/>
          </a:blip>
          <a:stretch>
            <a:fillRect/>
          </a:stretch>
        </p:blipFill>
        <p:spPr>
          <a:xfrm>
            <a:off x="2376675" y="2038875"/>
            <a:ext cx="4390650" cy="2857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Keyword </a:t>
            </a:r>
            <a:r>
              <a:rPr lang="vi">
                <a:highlight>
                  <a:srgbClr val="EFEFEF"/>
                </a:highlight>
                <a:latin typeface="Fira Code Medium"/>
                <a:ea typeface="Fira Code Medium"/>
                <a:cs typeface="Fira Code Medium"/>
                <a:sym typeface="Fira Code Medium"/>
              </a:rPr>
              <a:t>await</a:t>
            </a:r>
            <a:r>
              <a:rPr lang="vi">
                <a:latin typeface="Open Sans"/>
                <a:ea typeface="Open Sans"/>
                <a:cs typeface="Open Sans"/>
                <a:sym typeface="Open Sans"/>
              </a:rPr>
              <a:t> </a:t>
            </a:r>
            <a:r>
              <a:rPr b="1" i="1" lang="vi">
                <a:latin typeface="Open Sans"/>
                <a:ea typeface="Open Sans"/>
                <a:cs typeface="Open Sans"/>
                <a:sym typeface="Open Sans"/>
              </a:rPr>
              <a:t>chỉ sử dụng được trong</a:t>
            </a:r>
            <a:r>
              <a:rPr b="1" lang="vi">
                <a:latin typeface="Open Sans"/>
                <a:ea typeface="Open Sans"/>
                <a:cs typeface="Open Sans"/>
                <a:sym typeface="Open Sans"/>
              </a:rPr>
              <a:t> </a:t>
            </a:r>
            <a:r>
              <a:rPr lang="vi">
                <a:highlight>
                  <a:srgbClr val="EFEFEF"/>
                </a:highlight>
                <a:latin typeface="Fira Code Medium"/>
                <a:ea typeface="Fira Code Medium"/>
                <a:cs typeface="Fira Code Medium"/>
                <a:sym typeface="Fira Code Medium"/>
              </a:rPr>
              <a:t>async</a:t>
            </a:r>
            <a:r>
              <a:rPr b="1" lang="vi">
                <a:latin typeface="Open Sans"/>
                <a:ea typeface="Open Sans"/>
                <a:cs typeface="Open Sans"/>
                <a:sym typeface="Open Sans"/>
              </a:rPr>
              <a:t> </a:t>
            </a:r>
            <a:r>
              <a:rPr b="1" i="1" lang="vi">
                <a:latin typeface="Open Sans"/>
                <a:ea typeface="Open Sans"/>
                <a:cs typeface="Open Sans"/>
                <a:sym typeface="Open Sans"/>
              </a:rPr>
              <a:t>function</a:t>
            </a:r>
            <a:r>
              <a:rPr lang="vi">
                <a:latin typeface="Open Sans"/>
                <a:ea typeface="Open Sans"/>
                <a:cs typeface="Open Sans"/>
                <a:sym typeface="Open Sans"/>
              </a:rPr>
              <a:t>, nó chờ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hoàn thành và trả về kết quả.</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1" name="Google Shape;311;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2" name="Google Shape;312;p50"/>
          <p:cNvPicPr preferRelativeResize="0"/>
          <p:nvPr/>
        </p:nvPicPr>
        <p:blipFill>
          <a:blip r:embed="rId3">
            <a:alphaModFix/>
          </a:blip>
          <a:stretch>
            <a:fillRect/>
          </a:stretch>
        </p:blipFill>
        <p:spPr>
          <a:xfrm>
            <a:off x="1242450" y="2073725"/>
            <a:ext cx="6659076" cy="282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Khi sử dụng </a:t>
            </a:r>
            <a:r>
              <a:rPr lang="vi">
                <a:highlight>
                  <a:srgbClr val="EFEFEF"/>
                </a:highlight>
                <a:latin typeface="Fira Code Medium"/>
                <a:ea typeface="Fira Code Medium"/>
                <a:cs typeface="Fira Code Medium"/>
                <a:sym typeface="Fira Code Medium"/>
              </a:rPr>
              <a:t>async/await</a:t>
            </a:r>
            <a:r>
              <a:rPr lang="vi">
                <a:latin typeface="Open Sans"/>
                <a:ea typeface="Open Sans"/>
                <a:cs typeface="Open Sans"/>
                <a:sym typeface="Open Sans"/>
              </a:rPr>
              <a:t> có thể thay thế cho </a:t>
            </a:r>
            <a:r>
              <a:rPr lang="vi">
                <a:highlight>
                  <a:srgbClr val="EFEFEF"/>
                </a:highlight>
                <a:latin typeface="Fira Code Medium"/>
                <a:ea typeface="Fira Code Medium"/>
                <a:cs typeface="Fira Code Medium"/>
                <a:sym typeface="Fira Code Medium"/>
              </a:rPr>
              <a:t>then()</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8" name="Google Shape;318;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9" name="Google Shape;319;p51"/>
          <p:cNvPicPr preferRelativeResize="0"/>
          <p:nvPr/>
        </p:nvPicPr>
        <p:blipFill>
          <a:blip r:embed="rId3">
            <a:alphaModFix/>
          </a:blip>
          <a:stretch>
            <a:fillRect/>
          </a:stretch>
        </p:blipFill>
        <p:spPr>
          <a:xfrm>
            <a:off x="1688525" y="1835375"/>
            <a:ext cx="5766950" cy="311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trong trương trình được thực thi lần lượt sẽ dễ kiểm soát hơn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một câu lệnh có lỗi chương trình sẽ dừng mà không chạy tiếp</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Khi chương trình cần thao tác với dữ liệu bên ngoài (như truy vấn dữ liệu, lấy dữ liệu từ server, đọc ghi file, …) và mỗi thao tác cần một khoảng thời gian nhất định để thực thi. Khi đó, nếu tất cả thao tác được xử lý đồng bộ sẽ cần rất nhiều thời gian để hoàn thành</a:t>
            </a:r>
            <a:endParaRPr>
              <a:latin typeface="Lora"/>
              <a:ea typeface="Lora"/>
              <a:cs typeface="Lora"/>
              <a:sym typeface="Lora"/>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b="1" i="1" lang="vi">
                <a:latin typeface="Lora"/>
                <a:ea typeface="Lora"/>
                <a:cs typeface="Lora"/>
                <a:sym typeface="Lora"/>
              </a:rPr>
              <a:t>Asynchronous</a:t>
            </a:r>
            <a:r>
              <a:rPr lang="vi">
                <a:latin typeface="Lora"/>
                <a:ea typeface="Lora"/>
                <a:cs typeface="Lora"/>
                <a:sym typeface="Lora"/>
              </a:rPr>
              <a:t> - Chương trình sẽ thực thi tất cả câu lệnh cùng một lúc, các câu lệnh sau có thể chạy mà không cần câu lệnh trước đó đã thực hiện xong hay chưa. Rất nhiều chức năng có sẵn trong JavaScript cho phép lập lịch các thao tác </a:t>
            </a:r>
            <a:r>
              <a:rPr i="1" lang="vi">
                <a:latin typeface="Lora"/>
                <a:ea typeface="Lora"/>
                <a:cs typeface="Lora"/>
                <a:sym typeface="Lora"/>
              </a:rPr>
              <a:t>bất đồng bộ</a:t>
            </a:r>
            <a:r>
              <a:rPr lang="vi">
                <a:latin typeface="Lora"/>
                <a:ea typeface="Lora"/>
                <a:cs typeface="Lora"/>
                <a:sym typeface="Lora"/>
              </a:rPr>
              <a:t>.</a:t>
            </a:r>
            <a:endParaRPr>
              <a:latin typeface="Lora"/>
              <a:ea typeface="Lora"/>
              <a:cs typeface="Lora"/>
              <a:sym typeface="Lora"/>
            </a:endParaRPr>
          </a:p>
        </p:txBody>
      </p:sp>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53" name="Google Shape;153;p28"/>
          <p:cNvPicPr preferRelativeResize="0"/>
          <p:nvPr/>
        </p:nvPicPr>
        <p:blipFill>
          <a:blip r:embed="rId3">
            <a:alphaModFix/>
          </a:blip>
          <a:stretch>
            <a:fillRect/>
          </a:stretch>
        </p:blipFill>
        <p:spPr>
          <a:xfrm>
            <a:off x="2577687" y="2301625"/>
            <a:ext cx="3988626" cy="259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Tối ưu thời gian chạy của chương trình</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Luồng xử lý của chương trình không bị ảnh hưởng bởi các thao tác cần nhiều thời gian</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không thực hiện theo đúng thứ tự, đồng thời kết quả trả về cũng không đúng thứ tự khiến cho việc kiểm soát và gỡ lỗi rất khó khăn</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cách lập trình bất đồng bộ trong JavaScript: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i="1" lang="vi">
                <a:latin typeface="Lora"/>
                <a:ea typeface="Lora"/>
                <a:cs typeface="Lora"/>
                <a:sym typeface="Lora"/>
              </a:rPr>
              <a:t>Callback</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Promise</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Async/await</a:t>
            </a:r>
            <a:r>
              <a:rPr lang="vi">
                <a:latin typeface="Lora"/>
                <a:ea typeface="Lora"/>
                <a:cs typeface="Lora"/>
                <a:sym typeface="Lora"/>
              </a:rPr>
              <a:t> </a:t>
            </a:r>
            <a:endParaRPr>
              <a:latin typeface="Lora"/>
              <a:ea typeface="Lora"/>
              <a:cs typeface="Lora"/>
              <a:sym typeface="Lora"/>
            </a:endParaRPr>
          </a:p>
        </p:txBody>
      </p:sp>
      <p:sp>
        <p:nvSpPr>
          <p:cNvPr id="159" name="Google Shape;159;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setTimeout()</a:t>
            </a:r>
            <a:r>
              <a:rPr lang="vi">
                <a:latin typeface="Lora"/>
                <a:ea typeface="Lora"/>
                <a:cs typeface="Lora"/>
                <a:sym typeface="Lora"/>
              </a:rPr>
              <a:t> cho phép “đặt lịch” cho một hành động nào đó, sẽ được thực thi sau một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thông báo alert() sau 1s</a:t>
            </a:r>
            <a:endParaRPr>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65" name="Google Shape;165;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setTimeout()</a:t>
            </a:r>
            <a:endParaRPr/>
          </a:p>
        </p:txBody>
      </p:sp>
      <p:sp>
        <p:nvSpPr>
          <p:cNvPr id="166" name="Google Shape;166;p30"/>
          <p:cNvSpPr txBox="1"/>
          <p:nvPr/>
        </p:nvSpPr>
        <p:spPr>
          <a:xfrm>
            <a:off x="4713050" y="3468550"/>
            <a:ext cx="3961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93A1A1"/>
                </a:solidFill>
                <a:latin typeface="Fira Code"/>
                <a:ea typeface="Fira Code"/>
                <a:cs typeface="Fira Code"/>
                <a:sym typeface="Fira Code"/>
              </a:rPr>
              <a:t>function</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lặp thông báo alert() mỗi 1s</a:t>
            </a:r>
            <a:endParaRPr sz="1200">
              <a:solidFill>
                <a:srgbClr val="BBBBBB"/>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setInterval()</a:t>
            </a:r>
            <a:r>
              <a:rPr lang="vi">
                <a:latin typeface="Lora"/>
                <a:ea typeface="Lora"/>
                <a:cs typeface="Lora"/>
                <a:sym typeface="Lora"/>
              </a:rPr>
              <a:t> cho phép “đặt lịch” cho một hành động nào đó, sẽ được thực thi lặp đi lặp lại sau mỗi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93A1A1"/>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"I love you!"</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“I love you!”</a:t>
            </a:r>
            <a:endParaRPr sz="1200">
              <a:solidFill>
                <a:srgbClr val="93A1A1"/>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72" name="Google Shape;172;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setInterval()</a:t>
            </a:r>
            <a:endParaRPr/>
          </a:p>
        </p:txBody>
      </p:sp>
      <p:sp>
        <p:nvSpPr>
          <p:cNvPr id="173" name="Google Shape;173;p31"/>
          <p:cNvSpPr txBox="1"/>
          <p:nvPr/>
        </p:nvSpPr>
        <p:spPr>
          <a:xfrm>
            <a:off x="5080675" y="3468550"/>
            <a:ext cx="3367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Lora Medium"/>
                <a:ea typeface="Lora Medium"/>
                <a:cs typeface="Lora Medium"/>
                <a:sym typeface="Lora Medium"/>
              </a:rPr>
              <a:t>l</a:t>
            </a:r>
            <a:r>
              <a:rPr lang="vi" sz="1200">
                <a:solidFill>
                  <a:srgbClr val="93A1A1"/>
                </a:solidFill>
                <a:latin typeface="Fira Code"/>
                <a:ea typeface="Fira Code"/>
                <a:cs typeface="Fira Code"/>
                <a:sym typeface="Fira Code"/>
              </a:rPr>
              <a:t>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seconds</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seconds</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seconds</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Cách tiếp cận đơn giản với lập trình bất đồng bộ đó là cung cấp cho các hàm bất đồng bộ thêm một tham số được gọi là hàm </a:t>
            </a:r>
            <a:r>
              <a:rPr i="1" lang="vi">
                <a:latin typeface="Lora"/>
                <a:ea typeface="Lora"/>
                <a:cs typeface="Lora"/>
                <a:sym typeface="Lora"/>
              </a:rPr>
              <a:t>callback</a:t>
            </a:r>
            <a:r>
              <a:rPr lang="vi">
                <a:latin typeface="Lora"/>
                <a:ea typeface="Lora"/>
                <a:cs typeface="Lora"/>
                <a:sym typeface="Lora"/>
              </a:rPr>
              <a:t>, khi nó thực hiện xong tác vụ, hàm </a:t>
            </a:r>
            <a:r>
              <a:rPr i="1" lang="vi">
                <a:latin typeface="Lora"/>
                <a:ea typeface="Lora"/>
                <a:cs typeface="Lora"/>
                <a:sym typeface="Lora"/>
              </a:rPr>
              <a:t>callback</a:t>
            </a:r>
            <a:r>
              <a:rPr lang="vi">
                <a:latin typeface="Lora"/>
                <a:ea typeface="Lora"/>
                <a:cs typeface="Lora"/>
                <a:sym typeface="Lora"/>
              </a:rPr>
              <a:t> sẽ được gọi cùng với kết quả đó.</a:t>
            </a:r>
            <a:endParaRPr>
              <a:latin typeface="Lora"/>
              <a:ea typeface="Lora"/>
              <a:cs typeface="Lora"/>
              <a:sym typeface="Lora"/>
            </a:endParaRPr>
          </a:p>
        </p:txBody>
      </p:sp>
      <p:sp>
        <p:nvSpPr>
          <p:cNvPr id="179" name="Google Shape;179;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a:t>
            </a:r>
            <a:endParaRPr/>
          </a:p>
        </p:txBody>
      </p:sp>
      <p:pic>
        <p:nvPicPr>
          <p:cNvPr id="180" name="Google Shape;180;p32"/>
          <p:cNvPicPr preferRelativeResize="0"/>
          <p:nvPr/>
        </p:nvPicPr>
        <p:blipFill>
          <a:blip r:embed="rId3">
            <a:alphaModFix/>
          </a:blip>
          <a:stretch>
            <a:fillRect/>
          </a:stretch>
        </p:blipFill>
        <p:spPr>
          <a:xfrm>
            <a:off x="1903213" y="2375900"/>
            <a:ext cx="5337574" cy="252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86" name="Google Shape;186;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87" name="Google Shape;187;p33"/>
          <p:cNvPicPr preferRelativeResize="0"/>
          <p:nvPr/>
        </p:nvPicPr>
        <p:blipFill>
          <a:blip r:embed="rId3">
            <a:alphaModFix/>
          </a:blip>
          <a:stretch>
            <a:fillRect/>
          </a:stretch>
        </p:blipFill>
        <p:spPr>
          <a:xfrm>
            <a:off x="1116550" y="2648049"/>
            <a:ext cx="6910901" cy="20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