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4" r:id="rId2"/>
    <p:sldId id="276" r:id="rId3"/>
    <p:sldId id="282" r:id="rId4"/>
    <p:sldId id="285" r:id="rId5"/>
    <p:sldId id="283" r:id="rId6"/>
    <p:sldId id="284" r:id="rId7"/>
    <p:sldId id="286" r:id="rId8"/>
    <p:sldId id="288" r:id="rId9"/>
    <p:sldId id="287" r:id="rId10"/>
    <p:sldId id="274"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01" autoAdjust="0"/>
    <p:restoredTop sz="94280" autoAdjust="0"/>
  </p:normalViewPr>
  <p:slideViewPr>
    <p:cSldViewPr showGuides="1">
      <p:cViewPr varScale="1">
        <p:scale>
          <a:sx n="68" d="100"/>
          <a:sy n="68" d="100"/>
        </p:scale>
        <p:origin x="960"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machine-CTU\sample2.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accuracy_score: Đánh giá tỉ lệ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spPr>
            <a:ln w="22225" cap="rnd">
              <a:solidFill>
                <a:schemeClr val="accent1"/>
              </a:solidFill>
              <a:round/>
            </a:ln>
            <a:effectLst/>
          </c:spPr>
          <c:marker>
            <c:symbol val="none"/>
          </c:marker>
          <c:val>
            <c:numRef>
              <c:f>'Sheet Name'!$B$2:$B$100</c:f>
              <c:numCache>
                <c:formatCode>General</c:formatCode>
                <c:ptCount val="99"/>
                <c:pt idx="0">
                  <c:v>89.416846652267822</c:v>
                </c:pt>
                <c:pt idx="1">
                  <c:v>89.632829373650097</c:v>
                </c:pt>
                <c:pt idx="2">
                  <c:v>87.041036717062639</c:v>
                </c:pt>
                <c:pt idx="3">
                  <c:v>87.688984881209507</c:v>
                </c:pt>
                <c:pt idx="4">
                  <c:v>89.200863930885532</c:v>
                </c:pt>
                <c:pt idx="5">
                  <c:v>87.473002159827217</c:v>
                </c:pt>
                <c:pt idx="6">
                  <c:v>87.688984881209507</c:v>
                </c:pt>
                <c:pt idx="7">
                  <c:v>87.688984881209507</c:v>
                </c:pt>
                <c:pt idx="8">
                  <c:v>86.825053995680349</c:v>
                </c:pt>
                <c:pt idx="9">
                  <c:v>88.768898488120954</c:v>
                </c:pt>
                <c:pt idx="10">
                  <c:v>87.904967602591782</c:v>
                </c:pt>
                <c:pt idx="11">
                  <c:v>89.200863930885532</c:v>
                </c:pt>
                <c:pt idx="12">
                  <c:v>88.120950323974085</c:v>
                </c:pt>
                <c:pt idx="13">
                  <c:v>85.961123110151178</c:v>
                </c:pt>
                <c:pt idx="14">
                  <c:v>88.120950323974085</c:v>
                </c:pt>
                <c:pt idx="15">
                  <c:v>85.961123110151178</c:v>
                </c:pt>
                <c:pt idx="16">
                  <c:v>85.961123110151178</c:v>
                </c:pt>
                <c:pt idx="17">
                  <c:v>86.177105831533467</c:v>
                </c:pt>
                <c:pt idx="18">
                  <c:v>88.768898488120954</c:v>
                </c:pt>
                <c:pt idx="19">
                  <c:v>87.257019438444928</c:v>
                </c:pt>
                <c:pt idx="20">
                  <c:v>87.904967602591782</c:v>
                </c:pt>
                <c:pt idx="21">
                  <c:v>89.8488120950324</c:v>
                </c:pt>
                <c:pt idx="22">
                  <c:v>88.120950323974085</c:v>
                </c:pt>
                <c:pt idx="23">
                  <c:v>88.552915766738664</c:v>
                </c:pt>
                <c:pt idx="24">
                  <c:v>87.688984881209507</c:v>
                </c:pt>
                <c:pt idx="25">
                  <c:v>86.393088552915771</c:v>
                </c:pt>
                <c:pt idx="26">
                  <c:v>88.768898488120954</c:v>
                </c:pt>
                <c:pt idx="27">
                  <c:v>88.984881209503243</c:v>
                </c:pt>
                <c:pt idx="28">
                  <c:v>87.688984881209507</c:v>
                </c:pt>
                <c:pt idx="29">
                  <c:v>88.120950323974085</c:v>
                </c:pt>
                <c:pt idx="30">
                  <c:v>87.688984881209507</c:v>
                </c:pt>
                <c:pt idx="31">
                  <c:v>86.825053995680349</c:v>
                </c:pt>
                <c:pt idx="32">
                  <c:v>87.904967602591782</c:v>
                </c:pt>
                <c:pt idx="33">
                  <c:v>87.904967602591782</c:v>
                </c:pt>
                <c:pt idx="34">
                  <c:v>88.768898488120954</c:v>
                </c:pt>
                <c:pt idx="35">
                  <c:v>88.552915766738664</c:v>
                </c:pt>
                <c:pt idx="36">
                  <c:v>87.041036717062639</c:v>
                </c:pt>
                <c:pt idx="37">
                  <c:v>87.257019438444928</c:v>
                </c:pt>
                <c:pt idx="38">
                  <c:v>88.120950323974085</c:v>
                </c:pt>
                <c:pt idx="39">
                  <c:v>86.60907127429806</c:v>
                </c:pt>
                <c:pt idx="40">
                  <c:v>87.473002159827217</c:v>
                </c:pt>
                <c:pt idx="41">
                  <c:v>86.60907127429806</c:v>
                </c:pt>
                <c:pt idx="42">
                  <c:v>87.473002159827217</c:v>
                </c:pt>
                <c:pt idx="43">
                  <c:v>85.097192224622034</c:v>
                </c:pt>
                <c:pt idx="44">
                  <c:v>88.768898488120954</c:v>
                </c:pt>
                <c:pt idx="45">
                  <c:v>87.041036717062639</c:v>
                </c:pt>
                <c:pt idx="46">
                  <c:v>87.688984881209507</c:v>
                </c:pt>
                <c:pt idx="47">
                  <c:v>85.961123110151178</c:v>
                </c:pt>
                <c:pt idx="48">
                  <c:v>87.473002159827217</c:v>
                </c:pt>
                <c:pt idx="49">
                  <c:v>85.961123110151178</c:v>
                </c:pt>
                <c:pt idx="50">
                  <c:v>87.041036717062639</c:v>
                </c:pt>
                <c:pt idx="51">
                  <c:v>89.8488120950324</c:v>
                </c:pt>
                <c:pt idx="52">
                  <c:v>86.60907127429806</c:v>
                </c:pt>
                <c:pt idx="53">
                  <c:v>85.961123110151178</c:v>
                </c:pt>
                <c:pt idx="54">
                  <c:v>87.473002159827217</c:v>
                </c:pt>
                <c:pt idx="55">
                  <c:v>86.177105831533467</c:v>
                </c:pt>
                <c:pt idx="56">
                  <c:v>86.177105831533467</c:v>
                </c:pt>
                <c:pt idx="57">
                  <c:v>86.825053995680349</c:v>
                </c:pt>
                <c:pt idx="58">
                  <c:v>86.177105831533467</c:v>
                </c:pt>
                <c:pt idx="59">
                  <c:v>87.257019438444928</c:v>
                </c:pt>
                <c:pt idx="60">
                  <c:v>86.60907127429806</c:v>
                </c:pt>
                <c:pt idx="61">
                  <c:v>88.552915766738664</c:v>
                </c:pt>
                <c:pt idx="62">
                  <c:v>86.825053995680349</c:v>
                </c:pt>
                <c:pt idx="63">
                  <c:v>86.825053995680349</c:v>
                </c:pt>
                <c:pt idx="64">
                  <c:v>87.473002159827217</c:v>
                </c:pt>
                <c:pt idx="65">
                  <c:v>89.200863930885532</c:v>
                </c:pt>
                <c:pt idx="66">
                  <c:v>85.529157667386613</c:v>
                </c:pt>
                <c:pt idx="67">
                  <c:v>87.257019438444928</c:v>
                </c:pt>
                <c:pt idx="68">
                  <c:v>86.825053995680349</c:v>
                </c:pt>
                <c:pt idx="69">
                  <c:v>88.336933045356375</c:v>
                </c:pt>
                <c:pt idx="70">
                  <c:v>87.041036717062639</c:v>
                </c:pt>
                <c:pt idx="71">
                  <c:v>87.904967602591782</c:v>
                </c:pt>
                <c:pt idx="72">
                  <c:v>88.336933045356375</c:v>
                </c:pt>
                <c:pt idx="73">
                  <c:v>89.8488120950324</c:v>
                </c:pt>
                <c:pt idx="74">
                  <c:v>88.552915766738664</c:v>
                </c:pt>
                <c:pt idx="75">
                  <c:v>85.745140388768903</c:v>
                </c:pt>
                <c:pt idx="76">
                  <c:v>88.552915766738664</c:v>
                </c:pt>
                <c:pt idx="77">
                  <c:v>87.904967602591782</c:v>
                </c:pt>
                <c:pt idx="78">
                  <c:v>88.336933045356375</c:v>
                </c:pt>
                <c:pt idx="79">
                  <c:v>86.60907127429806</c:v>
                </c:pt>
                <c:pt idx="80">
                  <c:v>86.60907127429806</c:v>
                </c:pt>
                <c:pt idx="81">
                  <c:v>86.393088552915771</c:v>
                </c:pt>
                <c:pt idx="82">
                  <c:v>86.60907127429806</c:v>
                </c:pt>
                <c:pt idx="83">
                  <c:v>87.904967602591782</c:v>
                </c:pt>
                <c:pt idx="84">
                  <c:v>88.336933045356375</c:v>
                </c:pt>
                <c:pt idx="85">
                  <c:v>87.041036717062639</c:v>
                </c:pt>
                <c:pt idx="86">
                  <c:v>87.257019438444928</c:v>
                </c:pt>
                <c:pt idx="87">
                  <c:v>86.60907127429806</c:v>
                </c:pt>
                <c:pt idx="88">
                  <c:v>88.552915766738664</c:v>
                </c:pt>
                <c:pt idx="89">
                  <c:v>87.688984881209507</c:v>
                </c:pt>
                <c:pt idx="90">
                  <c:v>86.825053995680349</c:v>
                </c:pt>
                <c:pt idx="91">
                  <c:v>88.336933045356375</c:v>
                </c:pt>
                <c:pt idx="92">
                  <c:v>88.984881209503243</c:v>
                </c:pt>
                <c:pt idx="93">
                  <c:v>86.825053995680349</c:v>
                </c:pt>
                <c:pt idx="94">
                  <c:v>87.473002159827217</c:v>
                </c:pt>
                <c:pt idx="95">
                  <c:v>87.473002159827217</c:v>
                </c:pt>
                <c:pt idx="96">
                  <c:v>86.825053995680349</c:v>
                </c:pt>
                <c:pt idx="97">
                  <c:v>88.120950323974085</c:v>
                </c:pt>
                <c:pt idx="98">
                  <c:v>88.552915766738664</c:v>
                </c:pt>
              </c:numCache>
            </c:numRef>
          </c:val>
          <c:smooth val="0"/>
          <c:extLst>
            <c:ext xmlns:c16="http://schemas.microsoft.com/office/drawing/2014/chart" uri="{C3380CC4-5D6E-409C-BE32-E72D297353CC}">
              <c16:uniqueId val="{00000000-FF93-4C62-93C4-CEEEA74D5719}"/>
            </c:ext>
          </c:extLst>
        </c:ser>
        <c:ser>
          <c:idx val="1"/>
          <c:order val="1"/>
          <c:tx>
            <c:v>Decision Tree</c:v>
          </c:tx>
          <c:spPr>
            <a:ln w="22225" cap="rnd">
              <a:solidFill>
                <a:schemeClr val="accent2"/>
              </a:solidFill>
              <a:round/>
            </a:ln>
            <a:effectLst/>
          </c:spPr>
          <c:marker>
            <c:symbol val="none"/>
          </c:marker>
          <c:val>
            <c:numRef>
              <c:f>'Sheet Name'!$C$2:$C$100</c:f>
              <c:numCache>
                <c:formatCode>General</c:formatCode>
                <c:ptCount val="99"/>
                <c:pt idx="0">
                  <c:v>73.650107991360699</c:v>
                </c:pt>
                <c:pt idx="1">
                  <c:v>76.241900647948171</c:v>
                </c:pt>
                <c:pt idx="2">
                  <c:v>73.434125269978395</c:v>
                </c:pt>
                <c:pt idx="3">
                  <c:v>72.354211663066963</c:v>
                </c:pt>
                <c:pt idx="4">
                  <c:v>73.218142548596106</c:v>
                </c:pt>
                <c:pt idx="5">
                  <c:v>72.786177105831527</c:v>
                </c:pt>
                <c:pt idx="6">
                  <c:v>72.138228941684673</c:v>
                </c:pt>
                <c:pt idx="7">
                  <c:v>71.922246220302384</c:v>
                </c:pt>
                <c:pt idx="8">
                  <c:v>71.274298056155502</c:v>
                </c:pt>
                <c:pt idx="9">
                  <c:v>74.298056155507567</c:v>
                </c:pt>
                <c:pt idx="10">
                  <c:v>73.002159827213816</c:v>
                </c:pt>
                <c:pt idx="11">
                  <c:v>73.866090712742988</c:v>
                </c:pt>
                <c:pt idx="12">
                  <c:v>73.650107991360699</c:v>
                </c:pt>
                <c:pt idx="13">
                  <c:v>73.002159827213816</c:v>
                </c:pt>
                <c:pt idx="14">
                  <c:v>74.946004319654421</c:v>
                </c:pt>
                <c:pt idx="15">
                  <c:v>72.138228941684673</c:v>
                </c:pt>
                <c:pt idx="16">
                  <c:v>73.434125269978395</c:v>
                </c:pt>
                <c:pt idx="17">
                  <c:v>72.786177105831527</c:v>
                </c:pt>
                <c:pt idx="18">
                  <c:v>74.082073434125277</c:v>
                </c:pt>
                <c:pt idx="19">
                  <c:v>73.218142548596106</c:v>
                </c:pt>
                <c:pt idx="20">
                  <c:v>73.218142548596106</c:v>
                </c:pt>
                <c:pt idx="21">
                  <c:v>74.730021598272131</c:v>
                </c:pt>
                <c:pt idx="22">
                  <c:v>73.434125269978395</c:v>
                </c:pt>
                <c:pt idx="23">
                  <c:v>73.650107991360699</c:v>
                </c:pt>
                <c:pt idx="24">
                  <c:v>71.274298056155502</c:v>
                </c:pt>
                <c:pt idx="25">
                  <c:v>69.978401727861765</c:v>
                </c:pt>
                <c:pt idx="26">
                  <c:v>72.570194384449252</c:v>
                </c:pt>
                <c:pt idx="27">
                  <c:v>74.946004319654421</c:v>
                </c:pt>
                <c:pt idx="28">
                  <c:v>71.274298056155502</c:v>
                </c:pt>
                <c:pt idx="29">
                  <c:v>74.298056155507567</c:v>
                </c:pt>
                <c:pt idx="30">
                  <c:v>74.298056155507567</c:v>
                </c:pt>
                <c:pt idx="31">
                  <c:v>74.082073434125277</c:v>
                </c:pt>
                <c:pt idx="32">
                  <c:v>73.866090712742988</c:v>
                </c:pt>
                <c:pt idx="33">
                  <c:v>73.218142548596106</c:v>
                </c:pt>
                <c:pt idx="34">
                  <c:v>74.298056155507567</c:v>
                </c:pt>
                <c:pt idx="35">
                  <c:v>74.730021598272131</c:v>
                </c:pt>
                <c:pt idx="36">
                  <c:v>74.082073434125277</c:v>
                </c:pt>
                <c:pt idx="37">
                  <c:v>73.866090712742988</c:v>
                </c:pt>
                <c:pt idx="38">
                  <c:v>72.786177105831527</c:v>
                </c:pt>
                <c:pt idx="39">
                  <c:v>71.922246220302384</c:v>
                </c:pt>
                <c:pt idx="40">
                  <c:v>74.730021598272131</c:v>
                </c:pt>
                <c:pt idx="41">
                  <c:v>70.626349892008648</c:v>
                </c:pt>
                <c:pt idx="42">
                  <c:v>70.410367170626358</c:v>
                </c:pt>
                <c:pt idx="43">
                  <c:v>72.570194384449252</c:v>
                </c:pt>
                <c:pt idx="44">
                  <c:v>73.218142548596106</c:v>
                </c:pt>
                <c:pt idx="45">
                  <c:v>73.002159827213816</c:v>
                </c:pt>
                <c:pt idx="46">
                  <c:v>73.002159827213816</c:v>
                </c:pt>
                <c:pt idx="47">
                  <c:v>71.922246220302384</c:v>
                </c:pt>
                <c:pt idx="48">
                  <c:v>74.730021598272131</c:v>
                </c:pt>
                <c:pt idx="49">
                  <c:v>72.138228941684673</c:v>
                </c:pt>
                <c:pt idx="50">
                  <c:v>72.354211663066963</c:v>
                </c:pt>
                <c:pt idx="51">
                  <c:v>75.16198704103671</c:v>
                </c:pt>
                <c:pt idx="52">
                  <c:v>71.70626349892008</c:v>
                </c:pt>
                <c:pt idx="53">
                  <c:v>71.490280777537791</c:v>
                </c:pt>
                <c:pt idx="54">
                  <c:v>72.354211663066963</c:v>
                </c:pt>
                <c:pt idx="55">
                  <c:v>72.786177105831527</c:v>
                </c:pt>
                <c:pt idx="56">
                  <c:v>74.946004319654421</c:v>
                </c:pt>
                <c:pt idx="57">
                  <c:v>72.786177105831527</c:v>
                </c:pt>
                <c:pt idx="58">
                  <c:v>72.138228941684673</c:v>
                </c:pt>
                <c:pt idx="59">
                  <c:v>74.730021598272131</c:v>
                </c:pt>
                <c:pt idx="60">
                  <c:v>72.354211663066963</c:v>
                </c:pt>
                <c:pt idx="61">
                  <c:v>72.570194384449252</c:v>
                </c:pt>
                <c:pt idx="62">
                  <c:v>71.70626349892008</c:v>
                </c:pt>
                <c:pt idx="63">
                  <c:v>71.058315334773212</c:v>
                </c:pt>
                <c:pt idx="64">
                  <c:v>73.002159827213816</c:v>
                </c:pt>
                <c:pt idx="65">
                  <c:v>74.946004319654421</c:v>
                </c:pt>
                <c:pt idx="66">
                  <c:v>71.058315334773212</c:v>
                </c:pt>
                <c:pt idx="67">
                  <c:v>72.138228941684673</c:v>
                </c:pt>
                <c:pt idx="68">
                  <c:v>70.842332613390923</c:v>
                </c:pt>
                <c:pt idx="69">
                  <c:v>74.514038876889856</c:v>
                </c:pt>
                <c:pt idx="70">
                  <c:v>73.434125269978395</c:v>
                </c:pt>
                <c:pt idx="71">
                  <c:v>72.570194384449252</c:v>
                </c:pt>
                <c:pt idx="72">
                  <c:v>73.650107991360699</c:v>
                </c:pt>
                <c:pt idx="73">
                  <c:v>76.673866090712735</c:v>
                </c:pt>
                <c:pt idx="74">
                  <c:v>72.786177105831527</c:v>
                </c:pt>
                <c:pt idx="75">
                  <c:v>71.70626349892008</c:v>
                </c:pt>
                <c:pt idx="76">
                  <c:v>73.650107991360699</c:v>
                </c:pt>
                <c:pt idx="77">
                  <c:v>74.298056155507567</c:v>
                </c:pt>
                <c:pt idx="78">
                  <c:v>72.786177105831527</c:v>
                </c:pt>
                <c:pt idx="79">
                  <c:v>72.570194384449252</c:v>
                </c:pt>
                <c:pt idx="80">
                  <c:v>71.70626349892008</c:v>
                </c:pt>
                <c:pt idx="81">
                  <c:v>72.354211663066963</c:v>
                </c:pt>
                <c:pt idx="82">
                  <c:v>73.866090712742988</c:v>
                </c:pt>
                <c:pt idx="83">
                  <c:v>72.786177105831527</c:v>
                </c:pt>
                <c:pt idx="84">
                  <c:v>74.730021598272131</c:v>
                </c:pt>
                <c:pt idx="85">
                  <c:v>73.434125269978395</c:v>
                </c:pt>
                <c:pt idx="86">
                  <c:v>73.650107991360699</c:v>
                </c:pt>
                <c:pt idx="87">
                  <c:v>71.274298056155502</c:v>
                </c:pt>
                <c:pt idx="88">
                  <c:v>74.298056155507567</c:v>
                </c:pt>
                <c:pt idx="89">
                  <c:v>73.434125269978395</c:v>
                </c:pt>
                <c:pt idx="90">
                  <c:v>72.354211663066963</c:v>
                </c:pt>
                <c:pt idx="91">
                  <c:v>73.866090712742988</c:v>
                </c:pt>
                <c:pt idx="92">
                  <c:v>74.082073434125277</c:v>
                </c:pt>
                <c:pt idx="93">
                  <c:v>71.70626349892008</c:v>
                </c:pt>
                <c:pt idx="94">
                  <c:v>72.786177105831527</c:v>
                </c:pt>
                <c:pt idx="95">
                  <c:v>74.730021598272131</c:v>
                </c:pt>
                <c:pt idx="96">
                  <c:v>72.138228941684673</c:v>
                </c:pt>
                <c:pt idx="97">
                  <c:v>74.730021598272131</c:v>
                </c:pt>
                <c:pt idx="98">
                  <c:v>73.218142548596106</c:v>
                </c:pt>
              </c:numCache>
            </c:numRef>
          </c:val>
          <c:smooth val="0"/>
          <c:extLst>
            <c:ext xmlns:c16="http://schemas.microsoft.com/office/drawing/2014/chart" uri="{C3380CC4-5D6E-409C-BE32-E72D297353CC}">
              <c16:uniqueId val="{00000001-FF93-4C62-93C4-CEEEA74D5719}"/>
            </c:ext>
          </c:extLst>
        </c:ser>
        <c:ser>
          <c:idx val="2"/>
          <c:order val="2"/>
          <c:spPr>
            <a:ln w="22225" cap="rnd">
              <a:solidFill>
                <a:schemeClr val="accent3"/>
              </a:solidFill>
              <a:round/>
            </a:ln>
            <a:effectLst/>
          </c:spPr>
          <c:marker>
            <c:symbol val="none"/>
          </c:marker>
          <c:val>
            <c:numRef>
              <c:f>'Sheet Name'!$D$2:$D$100</c:f>
              <c:numCache>
                <c:formatCode>General</c:formatCode>
                <c:ptCount val="99"/>
                <c:pt idx="0">
                  <c:v>61.987041036717059</c:v>
                </c:pt>
                <c:pt idx="1">
                  <c:v>61.77105831533477</c:v>
                </c:pt>
                <c:pt idx="2">
                  <c:v>63.498920086393085</c:v>
                </c:pt>
                <c:pt idx="3">
                  <c:v>65.010799136069124</c:v>
                </c:pt>
                <c:pt idx="4">
                  <c:v>60.259179265658744</c:v>
                </c:pt>
                <c:pt idx="5">
                  <c:v>60.475161987041034</c:v>
                </c:pt>
                <c:pt idx="6">
                  <c:v>62.634989200863934</c:v>
                </c:pt>
                <c:pt idx="7">
                  <c:v>66.090712742980557</c:v>
                </c:pt>
                <c:pt idx="8">
                  <c:v>61.77105831533477</c:v>
                </c:pt>
                <c:pt idx="9">
                  <c:v>63.066954643628513</c:v>
                </c:pt>
                <c:pt idx="10">
                  <c:v>62.203023758099349</c:v>
                </c:pt>
                <c:pt idx="11">
                  <c:v>63.066954643628513</c:v>
                </c:pt>
                <c:pt idx="12">
                  <c:v>63.066954643628513</c:v>
                </c:pt>
                <c:pt idx="13">
                  <c:v>63.498920086393085</c:v>
                </c:pt>
                <c:pt idx="14">
                  <c:v>62.203023758099349</c:v>
                </c:pt>
                <c:pt idx="15">
                  <c:v>62.634989200863934</c:v>
                </c:pt>
                <c:pt idx="16">
                  <c:v>63.714902807775374</c:v>
                </c:pt>
                <c:pt idx="17">
                  <c:v>62.203023758099349</c:v>
                </c:pt>
                <c:pt idx="18">
                  <c:v>62.419006479481645</c:v>
                </c:pt>
                <c:pt idx="19">
                  <c:v>64.794816414686835</c:v>
                </c:pt>
                <c:pt idx="20">
                  <c:v>65.010799136069124</c:v>
                </c:pt>
                <c:pt idx="21">
                  <c:v>63.498920086393085</c:v>
                </c:pt>
                <c:pt idx="22">
                  <c:v>61.339092872570191</c:v>
                </c:pt>
                <c:pt idx="23">
                  <c:v>62.850971922246224</c:v>
                </c:pt>
                <c:pt idx="24">
                  <c:v>65.874730021598268</c:v>
                </c:pt>
                <c:pt idx="25">
                  <c:v>63.714902807775374</c:v>
                </c:pt>
                <c:pt idx="26">
                  <c:v>63.282937365010795</c:v>
                </c:pt>
                <c:pt idx="27">
                  <c:v>61.987041036717059</c:v>
                </c:pt>
                <c:pt idx="28">
                  <c:v>64.146868250539953</c:v>
                </c:pt>
                <c:pt idx="29">
                  <c:v>62.850971922246224</c:v>
                </c:pt>
                <c:pt idx="30">
                  <c:v>61.987041036717059</c:v>
                </c:pt>
                <c:pt idx="31">
                  <c:v>63.498920086393085</c:v>
                </c:pt>
                <c:pt idx="32">
                  <c:v>63.498920086393085</c:v>
                </c:pt>
                <c:pt idx="33">
                  <c:v>63.930885529157663</c:v>
                </c:pt>
                <c:pt idx="34">
                  <c:v>61.555075593952481</c:v>
                </c:pt>
                <c:pt idx="35">
                  <c:v>62.850971922246224</c:v>
                </c:pt>
                <c:pt idx="36">
                  <c:v>65.2267818574514</c:v>
                </c:pt>
                <c:pt idx="37">
                  <c:v>62.634989200863934</c:v>
                </c:pt>
                <c:pt idx="38">
                  <c:v>63.714902807775374</c:v>
                </c:pt>
                <c:pt idx="39">
                  <c:v>63.282937365010795</c:v>
                </c:pt>
                <c:pt idx="40">
                  <c:v>65.2267818574514</c:v>
                </c:pt>
                <c:pt idx="41">
                  <c:v>62.634989200863934</c:v>
                </c:pt>
                <c:pt idx="42">
                  <c:v>62.850971922246224</c:v>
                </c:pt>
                <c:pt idx="43">
                  <c:v>64.578833693304531</c:v>
                </c:pt>
                <c:pt idx="44">
                  <c:v>63.282937365010795</c:v>
                </c:pt>
                <c:pt idx="45">
                  <c:v>61.555075593952481</c:v>
                </c:pt>
                <c:pt idx="46">
                  <c:v>61.339092872570191</c:v>
                </c:pt>
                <c:pt idx="47">
                  <c:v>61.77105831533477</c:v>
                </c:pt>
                <c:pt idx="48">
                  <c:v>60.259179265658744</c:v>
                </c:pt>
                <c:pt idx="49">
                  <c:v>63.930885529157663</c:v>
                </c:pt>
                <c:pt idx="50">
                  <c:v>63.066954643628513</c:v>
                </c:pt>
                <c:pt idx="51">
                  <c:v>64.794816414686835</c:v>
                </c:pt>
                <c:pt idx="52">
                  <c:v>64.362850971922242</c:v>
                </c:pt>
                <c:pt idx="53">
                  <c:v>65.010799136069124</c:v>
                </c:pt>
                <c:pt idx="54">
                  <c:v>64.362850971922242</c:v>
                </c:pt>
                <c:pt idx="55">
                  <c:v>62.634989200863934</c:v>
                </c:pt>
                <c:pt idx="56">
                  <c:v>62.419006479481645</c:v>
                </c:pt>
                <c:pt idx="57">
                  <c:v>61.555075593952481</c:v>
                </c:pt>
                <c:pt idx="58">
                  <c:v>61.339092872570191</c:v>
                </c:pt>
                <c:pt idx="59">
                  <c:v>62.634989200863934</c:v>
                </c:pt>
                <c:pt idx="60">
                  <c:v>63.066954643628513</c:v>
                </c:pt>
                <c:pt idx="61">
                  <c:v>63.282937365010795</c:v>
                </c:pt>
                <c:pt idx="62">
                  <c:v>63.282937365010795</c:v>
                </c:pt>
                <c:pt idx="63">
                  <c:v>66.090712742980557</c:v>
                </c:pt>
                <c:pt idx="64">
                  <c:v>63.066954643628513</c:v>
                </c:pt>
                <c:pt idx="65">
                  <c:v>61.987041036717059</c:v>
                </c:pt>
                <c:pt idx="66">
                  <c:v>63.714902807775374</c:v>
                </c:pt>
                <c:pt idx="67">
                  <c:v>63.714902807775374</c:v>
                </c:pt>
                <c:pt idx="68">
                  <c:v>62.634989200863934</c:v>
                </c:pt>
                <c:pt idx="69">
                  <c:v>63.066954643628513</c:v>
                </c:pt>
                <c:pt idx="70">
                  <c:v>60.90712742980562</c:v>
                </c:pt>
                <c:pt idx="71">
                  <c:v>62.203023758099349</c:v>
                </c:pt>
                <c:pt idx="72">
                  <c:v>62.419006479481645</c:v>
                </c:pt>
                <c:pt idx="73">
                  <c:v>62.634989200863934</c:v>
                </c:pt>
                <c:pt idx="74">
                  <c:v>60.259179265658744</c:v>
                </c:pt>
                <c:pt idx="75">
                  <c:v>64.146868250539953</c:v>
                </c:pt>
                <c:pt idx="76">
                  <c:v>62.419006479481645</c:v>
                </c:pt>
                <c:pt idx="77">
                  <c:v>61.77105831533477</c:v>
                </c:pt>
                <c:pt idx="78">
                  <c:v>64.146868250539953</c:v>
                </c:pt>
                <c:pt idx="79">
                  <c:v>62.850971922246224</c:v>
                </c:pt>
                <c:pt idx="80">
                  <c:v>59.611231101511876</c:v>
                </c:pt>
                <c:pt idx="81">
                  <c:v>63.498920086393085</c:v>
                </c:pt>
                <c:pt idx="82">
                  <c:v>63.066954643628513</c:v>
                </c:pt>
                <c:pt idx="83">
                  <c:v>63.498920086393085</c:v>
                </c:pt>
                <c:pt idx="84">
                  <c:v>62.634989200863934</c:v>
                </c:pt>
                <c:pt idx="85">
                  <c:v>62.850971922246224</c:v>
                </c:pt>
                <c:pt idx="86">
                  <c:v>61.77105831533477</c:v>
                </c:pt>
                <c:pt idx="87">
                  <c:v>63.498920086393085</c:v>
                </c:pt>
                <c:pt idx="88">
                  <c:v>62.634989200863934</c:v>
                </c:pt>
                <c:pt idx="89">
                  <c:v>63.498920086393085</c:v>
                </c:pt>
                <c:pt idx="90">
                  <c:v>65.010799136069124</c:v>
                </c:pt>
                <c:pt idx="91">
                  <c:v>63.282937365010795</c:v>
                </c:pt>
                <c:pt idx="92">
                  <c:v>62.850971922246224</c:v>
                </c:pt>
                <c:pt idx="93">
                  <c:v>61.987041036717059</c:v>
                </c:pt>
                <c:pt idx="94">
                  <c:v>63.498920086393085</c:v>
                </c:pt>
                <c:pt idx="95">
                  <c:v>61.555075593952481</c:v>
                </c:pt>
                <c:pt idx="96">
                  <c:v>62.203023758099349</c:v>
                </c:pt>
                <c:pt idx="97">
                  <c:v>58.963282937365015</c:v>
                </c:pt>
                <c:pt idx="98">
                  <c:v>63.930885529157663</c:v>
                </c:pt>
              </c:numCache>
            </c:numRef>
          </c:val>
          <c:smooth val="0"/>
          <c:extLst>
            <c:ext xmlns:c16="http://schemas.microsoft.com/office/drawing/2014/chart" uri="{C3380CC4-5D6E-409C-BE32-E72D297353CC}">
              <c16:uniqueId val="{00000002-FF93-4C62-93C4-CEEEA74D5719}"/>
            </c:ext>
          </c:extLst>
        </c:ser>
        <c:dLbls>
          <c:showLegendKey val="0"/>
          <c:showVal val="0"/>
          <c:showCatName val="0"/>
          <c:showSerName val="0"/>
          <c:showPercent val="0"/>
          <c:showBubbleSize val="0"/>
        </c:dLbls>
        <c:smooth val="0"/>
        <c:axId val="890366687"/>
        <c:axId val="890352127"/>
      </c:lineChart>
      <c:catAx>
        <c:axId val="89036668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90352127"/>
        <c:crosses val="autoZero"/>
        <c:auto val="1"/>
        <c:lblAlgn val="ctr"/>
        <c:lblOffset val="100"/>
        <c:noMultiLvlLbl val="0"/>
      </c:catAx>
      <c:valAx>
        <c:axId val="890352127"/>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90366687"/>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11/18/2019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11/18/2019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BDAC69-CE73-4AA9-A572-50DED2B9202D}" type="datetime1">
              <a:rPr lang="en-US" smtClean="0"/>
              <a:t>11/18/2019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75A8A54-58D2-4DE3-9E84-FDC06107C71A}" type="datetime1">
              <a:rPr lang="en-US" smtClean="0"/>
              <a:t>11/18/2019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81A2C2D-21E2-4A61-8890-42F2A29579D1}" type="datetime1">
              <a:rPr lang="en-US" smtClean="0"/>
              <a:t>11/18/2019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75430FD-ECB1-484C-A455-B630C0A67407}" type="datetime1">
              <a:rPr lang="en-US" smtClean="0"/>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744EB69-3432-48BF-AE23-85F762ACEA2D}" type="datetime1">
              <a:rPr lang="en-US" smtClean="0"/>
              <a:t>11/18/2019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BF9486C-01BE-4591-A40B-3A9F2237F3B1}" type="datetime1">
              <a:rPr lang="en-US" smtClean="0"/>
              <a:t>11/18/2019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06C28-4DB6-404A-BD73-050D3C3D65EA}" type="datetime1">
              <a:rPr lang="en-US" smtClean="0"/>
              <a:t>11/18/2019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00C2E2C-98F2-4DC8-B0EB-8F668477CA64}" type="datetime1">
              <a:rPr lang="en-US" smtClean="0"/>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25FD71EB-3487-4C64-A089-1158C533F330}" type="datetime1">
              <a:rPr lang="en-US" smtClean="0"/>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58067944-093B-4113-831A-222A46448DF8}" type="datetime1">
              <a:rPr lang="en-US" smtClean="0"/>
              <a:t>11/18/2019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812" y="1143000"/>
            <a:ext cx="7008574" cy="2133601"/>
          </a:xfrm>
        </p:spPr>
        <p:txBody>
          <a:bodyPr>
            <a:normAutofit/>
          </a:bodyPr>
          <a:lstStyle/>
          <a:p>
            <a:r>
              <a:rPr lang="en-US" sz="8800" dirty="0">
                <a:solidFill>
                  <a:srgbClr val="FF0000"/>
                </a:solidFill>
              </a:rPr>
              <a:t>AUDIT DATA</a:t>
            </a:r>
          </a:p>
        </p:txBody>
      </p:sp>
      <p:sp>
        <p:nvSpPr>
          <p:cNvPr id="3" name="Subtitle 2"/>
          <p:cNvSpPr>
            <a:spLocks noGrp="1"/>
          </p:cNvSpPr>
          <p:nvPr>
            <p:ph type="subTitle" idx="1"/>
          </p:nvPr>
        </p:nvSpPr>
        <p:spPr>
          <a:xfrm>
            <a:off x="6932612" y="4724400"/>
            <a:ext cx="5944948" cy="2748684"/>
          </a:xfrm>
        </p:spPr>
        <p:txBody>
          <a:bodyPr/>
          <a:lstStyle/>
          <a:p>
            <a:r>
              <a:rPr lang="en-US" dirty="0">
                <a:latin typeface="Times New Roman" panose="02020603050405020304" pitchFamily="18" charset="0"/>
                <a:cs typeface="Times New Roman" panose="02020603050405020304" pitchFamily="18" charset="0"/>
              </a:rPr>
              <a:t>NHÓM 3:</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TRẦN THANH TRUNG B1606949</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LƯU QUỐC TRUNG B1606948</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TRẦN CÔNG HẬU B1606887</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NGUYỄN VĂN QUÝ B1606926</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2" y="2895600"/>
            <a:ext cx="7313295" cy="812800"/>
          </a:xfrm>
        </p:spPr>
        <p:txBody>
          <a:bodyPr>
            <a:noAutofit/>
          </a:bodyPr>
          <a:lstStyle/>
          <a:p>
            <a:pPr algn="ctr"/>
            <a:r>
              <a:rPr lang="en-US" sz="4400" dirty="0">
                <a:latin typeface="Times New Roman" panose="02020603050405020304" pitchFamily="18" charset="0"/>
                <a:cs typeface="Times New Roman" panose="02020603050405020304" pitchFamily="18" charset="0"/>
              </a:rPr>
              <a:t>CÁM ƠN CÔ VÀ CÁC BẠN ĐÃ LẮNG NGHE</a:t>
            </a:r>
          </a:p>
        </p:txBody>
      </p:sp>
      <p:sp>
        <p:nvSpPr>
          <p:cNvPr id="2" name="Slide Number Placeholder 1">
            <a:extLst>
              <a:ext uri="{FF2B5EF4-FFF2-40B4-BE49-F238E27FC236}">
                <a16:creationId xmlns:a16="http://schemas.microsoft.com/office/drawing/2014/main" id="{DCC0C759-96CF-4E31-A03B-75AF00BD00F1}"/>
              </a:ext>
            </a:extLst>
          </p:cNvPr>
          <p:cNvSpPr>
            <a:spLocks noGrp="1"/>
          </p:cNvSpPr>
          <p:nvPr>
            <p:ph type="sldNum" sz="quarter" idx="12"/>
          </p:nvPr>
        </p:nvSpPr>
        <p:spPr/>
        <p:txBody>
          <a:bodyPr/>
          <a:lstStyle/>
          <a:p>
            <a:fld id="{2DFBB78A-01B4-41F2-96B0-677A4A282832}" type="slidenum">
              <a:rPr lang="en-US" smtClean="0"/>
              <a:t>10</a:t>
            </a:fld>
            <a:endParaRPr lang="en-US"/>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GIỚI THIỆU</a:t>
            </a:r>
          </a:p>
          <a:p>
            <a:r>
              <a:rPr lang="en-US" dirty="0">
                <a:latin typeface="Times New Roman" panose="02020603050405020304" pitchFamily="18" charset="0"/>
                <a:cs typeface="Times New Roman" panose="02020603050405020304" pitchFamily="18" charset="0"/>
              </a:rPr>
              <a:t>PHÂN TÍCH DỮ LIỆU</a:t>
            </a:r>
          </a:p>
          <a:p>
            <a:r>
              <a:rPr lang="en-US" dirty="0">
                <a:latin typeface="Times New Roman" panose="02020603050405020304" pitchFamily="18" charset="0"/>
                <a:cs typeface="Times New Roman" panose="02020603050405020304" pitchFamily="18" charset="0"/>
              </a:rPr>
              <a:t>PHƯƠNG PHÁP THỰC HIỆN</a:t>
            </a:r>
          </a:p>
          <a:p>
            <a:r>
              <a:rPr lang="en-US" dirty="0">
                <a:latin typeface="Times New Roman" panose="02020603050405020304" pitchFamily="18" charset="0"/>
                <a:cs typeface="Times New Roman" panose="02020603050405020304" pitchFamily="18" charset="0"/>
              </a:rPr>
              <a:t>ĐÁNH GIÁ MÔ HÌNH</a:t>
            </a:r>
          </a:p>
        </p:txBody>
      </p:sp>
      <p:sp>
        <p:nvSpPr>
          <p:cNvPr id="2" name="Slide Number Placeholder 1">
            <a:extLst>
              <a:ext uri="{FF2B5EF4-FFF2-40B4-BE49-F238E27FC236}">
                <a16:creationId xmlns:a16="http://schemas.microsoft.com/office/drawing/2014/main" id="{F3915AB9-7FAC-4B49-B14B-031084DBA496}"/>
              </a:ext>
            </a:extLst>
          </p:cNvPr>
          <p:cNvSpPr>
            <a:spLocks noGrp="1"/>
          </p:cNvSpPr>
          <p:nvPr>
            <p:ph type="sldNum" sz="quarter" idx="12"/>
          </p:nvPr>
        </p:nvSpPr>
        <p:spPr/>
        <p:txBody>
          <a:bodyPr/>
          <a:lstStyle/>
          <a:p>
            <a:fld id="{DA60BA0E-20D0-4E7C-B286-26C960A6788F}" type="slidenum">
              <a:rPr lang="en-US" smtClean="0"/>
              <a:t>2</a:t>
            </a:fld>
            <a:endParaRPr lang="en-US"/>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p:cNvSpPr>
            <a:spLocks noGrp="1"/>
          </p:cNvSpPr>
          <p:nvPr>
            <p:ph idx="1"/>
          </p:nvPr>
        </p:nvSpPr>
        <p:spPr>
          <a:xfrm>
            <a:off x="1117309" y="1524000"/>
            <a:ext cx="10157354" cy="5105400"/>
          </a:xfrm>
        </p:spPr>
        <p:txBody>
          <a:bodyPr>
            <a:normAutofit/>
          </a:bodyPr>
          <a:lstStyle/>
          <a:p>
            <a:pPr marL="0" indent="0">
              <a:lnSpc>
                <a:spcPct val="150000"/>
              </a:lnSpc>
              <a:buNone/>
            </a:pPr>
            <a:r>
              <a:rPr lang="en-US" sz="2600" b="1" dirty="0">
                <a:solidFill>
                  <a:srgbClr val="002060"/>
                </a:solidFill>
                <a:latin typeface="Times New Roman" panose="02020603050405020304" pitchFamily="18" charset="0"/>
                <a:cs typeface="Times New Roman" panose="02020603050405020304" pitchFamily="18" charset="0"/>
              </a:rPr>
              <a:t>Tên tập dữ liệu</a:t>
            </a:r>
            <a:r>
              <a:rPr lang="en-US" sz="2600" dirty="0">
                <a:solidFill>
                  <a:srgbClr val="002060"/>
                </a:solidFill>
                <a:latin typeface="Times New Roman" panose="02020603050405020304" pitchFamily="18" charset="0"/>
                <a:cs typeface="Times New Roman" panose="02020603050405020304" pitchFamily="18" charset="0"/>
              </a:rPr>
              <a:t>: Audit Risk Data Set (Tập dữ liệu rủi ro trong kiểm toán)</a:t>
            </a:r>
          </a:p>
          <a:p>
            <a:pPr marL="0" indent="0">
              <a:buNone/>
            </a:pPr>
            <a:r>
              <a:rPr lang="en-US" sz="2600" b="1" dirty="0">
                <a:solidFill>
                  <a:srgbClr val="002060"/>
                </a:solidFill>
                <a:latin typeface="Times New Roman" panose="02020603050405020304" pitchFamily="18" charset="0"/>
                <a:cs typeface="Times New Roman" panose="02020603050405020304" pitchFamily="18" charset="0"/>
              </a:rPr>
              <a:t>Thông tin tập dữ liệu</a:t>
            </a:r>
            <a:r>
              <a:rPr lang="en-US" sz="2600" dirty="0">
                <a:solidFill>
                  <a:srgbClr val="002060"/>
                </a:solidFill>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 Thông tin về các lĩnh vực và số lượng các công ty được liệt kê tương ứng là Thủy lợi (114), Sức khỏe cộng đồng (77), Tòa nhà và Con đường (82), Rừng (70),</a:t>
            </a:r>
            <a:r>
              <a:rPr lang="en-US" sz="2600" dirty="0">
                <a:latin typeface="Times New Roman" panose="02020603050405020304" pitchFamily="18" charset="0"/>
                <a:cs typeface="Times New Roman" panose="02020603050405020304" pitchFamily="18" charset="0"/>
              </a:rPr>
              <a:t>...</a:t>
            </a:r>
          </a:p>
          <a:p>
            <a:pPr marL="0" indent="0">
              <a:lnSpc>
                <a:spcPct val="150000"/>
              </a:lnSpc>
              <a:buNone/>
            </a:pPr>
            <a:r>
              <a:rPr lang="vi-VN" sz="2600" b="1" dirty="0">
                <a:solidFill>
                  <a:srgbClr val="002060"/>
                </a:solidFill>
                <a:latin typeface="Times New Roman" panose="02020603050405020304" pitchFamily="18" charset="0"/>
                <a:cs typeface="Times New Roman" panose="02020603050405020304" pitchFamily="18" charset="0"/>
              </a:rPr>
              <a:t>Nhiệm vụ</a:t>
            </a:r>
            <a:r>
              <a:rPr lang="en-US" sz="2600" dirty="0">
                <a:solidFill>
                  <a:srgbClr val="002060"/>
                </a:solidFill>
                <a:latin typeface="Times New Roman" panose="02020603050405020304" pitchFamily="18" charset="0"/>
                <a:cs typeface="Times New Roman" panose="02020603050405020304" pitchFamily="18" charset="0"/>
              </a:rPr>
              <a:t>:</a:t>
            </a:r>
            <a:r>
              <a:rPr lang="vi-VN" sz="2600" dirty="0">
                <a:solidFill>
                  <a:srgbClr val="002060"/>
                </a:solidFill>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giúp các kiểm toán viên bằng cách xây dựng một mô hình phân loại có thể dự đoán công ty lừa đảo trên cơ sở các yếu tố rủi ro hiện tại và lịch sử. </a:t>
            </a:r>
            <a:endParaRPr lang="en-US" sz="2600" dirty="0">
              <a:latin typeface="Times New Roman" panose="02020603050405020304" pitchFamily="18" charset="0"/>
              <a:cs typeface="Times New Roman" panose="02020603050405020304" pitchFamily="18" charset="0"/>
            </a:endParaRPr>
          </a:p>
          <a:p>
            <a:pPr marL="0" indent="0">
              <a:lnSpc>
                <a:spcPct val="150000"/>
              </a:lnSpc>
              <a:buNone/>
            </a:pPr>
            <a:r>
              <a:rPr lang="en-US" sz="2600" b="1" dirty="0">
                <a:solidFill>
                  <a:srgbClr val="002060"/>
                </a:solidFill>
                <a:latin typeface="Times New Roman" panose="02020603050405020304" pitchFamily="18" charset="0"/>
                <a:cs typeface="Times New Roman" panose="02020603050405020304" pitchFamily="18" charset="0"/>
              </a:rPr>
              <a:t>Dữ liệu gồm:</a:t>
            </a:r>
            <a:r>
              <a:rPr lang="en-US" sz="2600" dirty="0">
                <a:solidFill>
                  <a:srgbClr val="002060"/>
                </a:solidFill>
                <a:latin typeface="Times New Roman" panose="02020603050405020304" pitchFamily="18" charset="0"/>
                <a:cs typeface="Times New Roman" panose="02020603050405020304" pitchFamily="18" charset="0"/>
              </a:rPr>
              <a:t> Dữ liệu của 777 công ty </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2249217-0EC3-4661-9889-682F85116B04}"/>
              </a:ext>
            </a:extLst>
          </p:cNvPr>
          <p:cNvSpPr>
            <a:spLocks noGrp="1"/>
          </p:cNvSpPr>
          <p:nvPr>
            <p:ph type="sldNum" sz="quarter" idx="12"/>
          </p:nvPr>
        </p:nvSpPr>
        <p:spPr/>
        <p:txBody>
          <a:bodyPr/>
          <a:lstStyle/>
          <a:p>
            <a:fld id="{DA60BA0E-20D0-4E7C-B286-26C960A6788F}" type="slidenum">
              <a:rPr lang="en-US" smtClean="0"/>
              <a:t>3</a:t>
            </a:fld>
            <a:endParaRPr lang="en-US"/>
          </a:p>
        </p:txBody>
      </p:sp>
    </p:spTree>
    <p:extLst>
      <p:ext uri="{BB962C8B-B14F-4D97-AF65-F5344CB8AC3E}">
        <p14:creationId xmlns:p14="http://schemas.microsoft.com/office/powerpoint/2010/main" val="23282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Phân tích tập dữ liệu</a:t>
            </a:r>
          </a:p>
        </p:txBody>
      </p:sp>
      <p:sp>
        <p:nvSpPr>
          <p:cNvPr id="10" name="TextBox 9"/>
          <p:cNvSpPr txBox="1"/>
          <p:nvPr/>
        </p:nvSpPr>
        <p:spPr>
          <a:xfrm>
            <a:off x="1117309" y="1600200"/>
            <a:ext cx="10006303" cy="3046988"/>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Dữ liệu gồm:</a:t>
            </a:r>
            <a:r>
              <a:rPr lang="en-US" dirty="0">
                <a:solidFill>
                  <a:srgbClr val="002060"/>
                </a:solidFill>
                <a:latin typeface="Times New Roman" panose="02020603050405020304" pitchFamily="18" charset="0"/>
                <a:cs typeface="Times New Roman" panose="02020603050405020304" pitchFamily="18" charset="0"/>
              </a:rPr>
              <a:t> Dữ liệu của 777 công ty và sau thực hiện tiền xử lý dữ liệu thực hiện còn 772 dữ liệu. (AuditRisk.csv)</a:t>
            </a:r>
          </a:p>
          <a:p>
            <a:r>
              <a:rPr lang="en-US" b="1" dirty="0">
                <a:solidFill>
                  <a:srgbClr val="002060"/>
                </a:solidFill>
                <a:latin typeface="Times New Roman" panose="02020603050405020304" pitchFamily="18" charset="0"/>
                <a:cs typeface="Times New Roman" panose="02020603050405020304" pitchFamily="18" charset="0"/>
              </a:rPr>
              <a:t>Dữ liệu gồm: </a:t>
            </a:r>
            <a:r>
              <a:rPr lang="en-US" dirty="0">
                <a:solidFill>
                  <a:srgbClr val="002060"/>
                </a:solidFill>
                <a:latin typeface="Times New Roman" panose="02020603050405020304" pitchFamily="18" charset="0"/>
                <a:cs typeface="Times New Roman" panose="02020603050405020304" pitchFamily="18" charset="0"/>
              </a:rPr>
              <a:t>Tập dữ liệu kiểm thử bao gồm 776 (trial.csv)</a:t>
            </a:r>
          </a:p>
          <a:p>
            <a:r>
              <a:rPr lang="en-US" b="1" dirty="0">
                <a:latin typeface="Times New Roman" panose="02020603050405020304" pitchFamily="18" charset="0"/>
                <a:cs typeface="Times New Roman" panose="02020603050405020304" pitchFamily="18" charset="0"/>
              </a:rPr>
              <a:t>Nhãn dữ liệu</a:t>
            </a:r>
            <a:r>
              <a:rPr lang="en-US" dirty="0">
                <a:latin typeface="Times New Roman" panose="02020603050405020304" pitchFamily="18" charset="0"/>
                <a:cs typeface="Times New Roman" panose="02020603050405020304" pitchFamily="18" charset="0"/>
              </a:rPr>
              <a:t>: bao gồm 2 giá trị 0 và 1</a:t>
            </a:r>
          </a:p>
          <a:p>
            <a:r>
              <a:rPr lang="en-US" b="1" dirty="0">
                <a:latin typeface="Times New Roman" panose="02020603050405020304" pitchFamily="18" charset="0"/>
                <a:cs typeface="Times New Roman" panose="02020603050405020304" pitchFamily="18" charset="0"/>
              </a:rPr>
              <a:t>Các thuộc tính:</a:t>
            </a:r>
          </a:p>
          <a:p>
            <a:endParaRPr lang="en-US" dirty="0">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12" name="TextBox 11"/>
          <p:cNvSpPr txBox="1"/>
          <p:nvPr/>
        </p:nvSpPr>
        <p:spPr>
          <a:xfrm>
            <a:off x="1117309" y="3354526"/>
            <a:ext cx="8634704" cy="2585323"/>
          </a:xfrm>
          <a:prstGeom prst="rect">
            <a:avLst/>
          </a:prstGeom>
          <a:noFill/>
        </p:spPr>
        <p:txBody>
          <a:bodyPr wrap="square" numCol="3" rtlCol="0">
            <a:spAutoFit/>
          </a:bodyPr>
          <a:lstStyle/>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Sector_score</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LOCATION_ID</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PARA_A</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Score_A</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Risk_A</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PARA_B</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Risk_B</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TOTAL</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Numbers</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Risk_C</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Money_Value</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Score_MV</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Risk_D</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District_Loss</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RiSk_E</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History</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Risk_F</a:t>
            </a:r>
          </a:p>
          <a:p>
            <a:pPr marL="952393" lvl="1" indent="-342900">
              <a:buFont typeface="+mj-lt"/>
              <a:buAutoNum type="arabicPeriod"/>
            </a:pPr>
            <a:r>
              <a:rPr lang="en-US" sz="1800" b="1" dirty="0">
                <a:solidFill>
                  <a:srgbClr val="FF0000"/>
                </a:solidFill>
                <a:latin typeface="Times New Roman" panose="02020603050405020304" pitchFamily="18" charset="0"/>
                <a:cs typeface="Times New Roman" panose="02020603050405020304" pitchFamily="18" charset="0"/>
              </a:rPr>
              <a:t>Score</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Inherent_Risk</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CONTROL_RISK</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Detection_Risk</a:t>
            </a:r>
          </a:p>
          <a:p>
            <a:pPr marL="952393" lvl="1" indent="-342900">
              <a:buFont typeface="+mj-lt"/>
              <a:buAutoNum type="arabicPeriod"/>
            </a:pPr>
            <a:r>
              <a:rPr lang="en-US" sz="1800" dirty="0">
                <a:latin typeface="Times New Roman" panose="02020603050405020304" pitchFamily="18" charset="0"/>
                <a:cs typeface="Times New Roman" panose="02020603050405020304" pitchFamily="18" charset="0"/>
              </a:rPr>
              <a:t>Audit_Risk</a:t>
            </a:r>
          </a:p>
        </p:txBody>
      </p:sp>
      <p:sp>
        <p:nvSpPr>
          <p:cNvPr id="3" name="Slide Number Placeholder 2">
            <a:extLst>
              <a:ext uri="{FF2B5EF4-FFF2-40B4-BE49-F238E27FC236}">
                <a16:creationId xmlns:a16="http://schemas.microsoft.com/office/drawing/2014/main" id="{8A9A3E99-B82D-4C0A-B0CA-BF930EFA4349}"/>
              </a:ext>
            </a:extLst>
          </p:cNvPr>
          <p:cNvSpPr>
            <a:spLocks noGrp="1"/>
          </p:cNvSpPr>
          <p:nvPr>
            <p:ph type="sldNum" sz="quarter" idx="12"/>
          </p:nvPr>
        </p:nvSpPr>
        <p:spPr/>
        <p:txBody>
          <a:bodyPr/>
          <a:lstStyle/>
          <a:p>
            <a:fld id="{EB37DED6-D4C7-42EE-AB49-D2E39E64FDE4}" type="slidenum">
              <a:rPr lang="en-US" smtClean="0"/>
              <a:t>4</a:t>
            </a:fld>
            <a:endParaRPr lang="en-US"/>
          </a:p>
        </p:txBody>
      </p:sp>
    </p:spTree>
    <p:extLst>
      <p:ext uri="{BB962C8B-B14F-4D97-AF65-F5344CB8AC3E}">
        <p14:creationId xmlns:p14="http://schemas.microsoft.com/office/powerpoint/2010/main" val="21500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Phương pháp thực hiện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Cây quyết định phân lớp. (Decision Tree Classification)</a:t>
            </a:r>
          </a:p>
          <a:p>
            <a:r>
              <a:rPr lang="en-US" dirty="0">
                <a:latin typeface="Times New Roman" panose="02020603050405020304" pitchFamily="18" charset="0"/>
                <a:cs typeface="Times New Roman" panose="02020603050405020304" pitchFamily="18" charset="0"/>
              </a:rPr>
              <a:t>Chọn tập dữ liệu thực hiện gồm 8 phần tử , 5 thuộc tính, 1 cột nhãn.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513012" y="3048000"/>
            <a:ext cx="5962650" cy="3124200"/>
          </a:xfrm>
          <a:prstGeom prst="rect">
            <a:avLst/>
          </a:prstGeom>
        </p:spPr>
      </p:pic>
      <p:sp>
        <p:nvSpPr>
          <p:cNvPr id="5" name="Slide Number Placeholder 4">
            <a:extLst>
              <a:ext uri="{FF2B5EF4-FFF2-40B4-BE49-F238E27FC236}">
                <a16:creationId xmlns:a16="http://schemas.microsoft.com/office/drawing/2014/main" id="{A3027278-47F0-48FA-B497-586C78B6B54C}"/>
              </a:ext>
            </a:extLst>
          </p:cNvPr>
          <p:cNvSpPr>
            <a:spLocks noGrp="1"/>
          </p:cNvSpPr>
          <p:nvPr>
            <p:ph type="sldNum" sz="quarter" idx="12"/>
          </p:nvPr>
        </p:nvSpPr>
        <p:spPr/>
        <p:txBody>
          <a:bodyPr/>
          <a:lstStyle/>
          <a:p>
            <a:fld id="{DA60BA0E-20D0-4E7C-B286-26C960A6788F}" type="slidenum">
              <a:rPr lang="en-US" smtClean="0"/>
              <a:t>5</a:t>
            </a:fld>
            <a:endParaRPr lang="en-US"/>
          </a:p>
        </p:txBody>
      </p:sp>
    </p:spTree>
    <p:extLst>
      <p:ext uri="{BB962C8B-B14F-4D97-AF65-F5344CB8AC3E}">
        <p14:creationId xmlns:p14="http://schemas.microsoft.com/office/powerpoint/2010/main" val="224592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PHƯƠNG PHÁP THỰC HIỆN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33614" y="2222941"/>
                <a:ext cx="8229599" cy="4470400"/>
              </a:xfrm>
            </p:spPr>
            <p:txBody>
              <a:bodyPr>
                <a:normAutofit/>
              </a:bodyPr>
              <a:lstStyle/>
              <a:p>
                <a:pPr marL="285750" lvl="0" indent="-285750" eaLnBrk="0" fontAlgn="base" hangingPunct="0">
                  <a:spcBef>
                    <a:spcPct val="20000"/>
                  </a:spcBef>
                  <a:spcAft>
                    <a:spcPct val="0"/>
                  </a:spcAft>
                  <a:buFont typeface="Wingdings" panose="05000000000000000000" pitchFamily="2" charset="2"/>
                  <a:buChar char="v"/>
                </a:pPr>
                <a:r>
                  <a:rPr lang="en-US" altLang="vi-VN" sz="2800" b="1" dirty="0">
                    <a:solidFill>
                      <a:srgbClr val="000066"/>
                    </a:solidFill>
                    <a:latin typeface="Times New Roman" panose="02020603050405020304" pitchFamily="18" charset="0"/>
                    <a:cs typeface="Times New Roman" panose="02020603050405020304" pitchFamily="18" charset="0"/>
                  </a:rPr>
                  <a:t>Độ </a:t>
                </a:r>
                <a:r>
                  <a:rPr lang="en-US" altLang="vi-VN" sz="2800" b="1" dirty="0" err="1">
                    <a:solidFill>
                      <a:srgbClr val="000066"/>
                    </a:solidFill>
                    <a:latin typeface="Times New Roman" panose="02020603050405020304" pitchFamily="18" charset="0"/>
                    <a:cs typeface="Times New Roman" panose="02020603050405020304" pitchFamily="18" charset="0"/>
                  </a:rPr>
                  <a:t>hỗn</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loạn</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thông</a:t>
                </a:r>
                <a:r>
                  <a:rPr lang="en-US" altLang="vi-VN" sz="2800" b="1" dirty="0">
                    <a:solidFill>
                      <a:srgbClr val="000066"/>
                    </a:solidFill>
                    <a:latin typeface="Times New Roman" panose="02020603050405020304" pitchFamily="18" charset="0"/>
                    <a:cs typeface="Times New Roman" panose="02020603050405020304" pitchFamily="18" charset="0"/>
                  </a:rPr>
                  <a:t> tin </a:t>
                </a:r>
                <a:r>
                  <a:rPr lang="en-US" altLang="vi-VN" sz="2800" b="1" dirty="0" err="1">
                    <a:solidFill>
                      <a:srgbClr val="000066"/>
                    </a:solidFill>
                    <a:latin typeface="Times New Roman" panose="02020603050405020304" pitchFamily="18" charset="0"/>
                    <a:cs typeface="Times New Roman" panose="02020603050405020304" pitchFamily="18" charset="0"/>
                  </a:rPr>
                  <a:t>trước</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khi</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phân</a:t>
                </a:r>
                <a:r>
                  <a:rPr lang="en-US" altLang="vi-VN" sz="2800" b="1" dirty="0">
                    <a:solidFill>
                      <a:srgbClr val="000066"/>
                    </a:solidFill>
                    <a:latin typeface="Times New Roman" panose="02020603050405020304" pitchFamily="18" charset="0"/>
                    <a:cs typeface="Times New Roman" panose="02020603050405020304" pitchFamily="18" charset="0"/>
                  </a:rPr>
                  <a:t> </a:t>
                </a:r>
                <a:r>
                  <a:rPr lang="en-US" altLang="vi-VN" sz="2800" b="1" dirty="0" err="1">
                    <a:solidFill>
                      <a:srgbClr val="000066"/>
                    </a:solidFill>
                    <a:latin typeface="Times New Roman" panose="02020603050405020304" pitchFamily="18" charset="0"/>
                    <a:cs typeface="Times New Roman" panose="02020603050405020304" pitchFamily="18" charset="0"/>
                  </a:rPr>
                  <a:t>hoạch</a:t>
                </a:r>
                <a:r>
                  <a:rPr lang="en-US" altLang="vi-VN" sz="2800" b="1" dirty="0">
                    <a:solidFill>
                      <a:srgbClr val="000066"/>
                    </a:solidFill>
                    <a:latin typeface="Times New Roman" panose="02020603050405020304" pitchFamily="18" charset="0"/>
                    <a:cs typeface="Times New Roman" panose="02020603050405020304" pitchFamily="18" charset="0"/>
                  </a:rPr>
                  <a:t>: </a:t>
                </a:r>
              </a:p>
              <a:p>
                <a:pPr lvl="2" eaLnBrk="0" fontAlgn="base" hangingPunct="0">
                  <a:spcBef>
                    <a:spcPct val="20000"/>
                  </a:spcBef>
                  <a:spcAft>
                    <a:spcPct val="0"/>
                  </a:spcAft>
                </a:pPr>
                <a:r>
                  <a:rPr lang="en-US" altLang="vi-VN" sz="2800" dirty="0">
                    <a:solidFill>
                      <a:srgbClr val="000066"/>
                    </a:solidFill>
                    <a:latin typeface="Times New Roman" panose="02020603050405020304" pitchFamily="18" charset="0"/>
                    <a:cs typeface="Times New Roman" panose="02020603050405020304" pitchFamily="18" charset="0"/>
                  </a:rPr>
                  <a:t> Info(D) = entropy(p</a:t>
                </a:r>
                <a:r>
                  <a:rPr lang="en-US" altLang="vi-VN" sz="2800" baseline="-25000" dirty="0">
                    <a:solidFill>
                      <a:srgbClr val="000066"/>
                    </a:solidFill>
                    <a:latin typeface="Times New Roman" panose="02020603050405020304" pitchFamily="18" charset="0"/>
                    <a:cs typeface="Times New Roman" panose="02020603050405020304" pitchFamily="18" charset="0"/>
                  </a:rPr>
                  <a:t>1</a:t>
                </a:r>
                <a:r>
                  <a:rPr lang="en-US" altLang="vi-VN" sz="2800" dirty="0">
                    <a:solidFill>
                      <a:srgbClr val="000066"/>
                    </a:solidFill>
                    <a:latin typeface="Times New Roman" panose="02020603050405020304" pitchFamily="18" charset="0"/>
                    <a:cs typeface="Times New Roman" panose="02020603050405020304" pitchFamily="18" charset="0"/>
                  </a:rPr>
                  <a:t>, p</a:t>
                </a:r>
                <a:r>
                  <a:rPr lang="en-US" altLang="vi-VN" sz="2800" baseline="-25000" dirty="0">
                    <a:solidFill>
                      <a:srgbClr val="000066"/>
                    </a:solidFill>
                    <a:latin typeface="Times New Roman" panose="02020603050405020304" pitchFamily="18" charset="0"/>
                    <a:cs typeface="Times New Roman" panose="02020603050405020304" pitchFamily="18" charset="0"/>
                  </a:rPr>
                  <a:t>2</a:t>
                </a:r>
                <a:r>
                  <a:rPr lang="en-US" altLang="vi-VN" sz="2800" dirty="0">
                    <a:solidFill>
                      <a:srgbClr val="000066"/>
                    </a:solidFill>
                    <a:latin typeface="Times New Roman" panose="02020603050405020304" pitchFamily="18" charset="0"/>
                    <a:cs typeface="Times New Roman" panose="02020603050405020304" pitchFamily="18" charset="0"/>
                  </a:rPr>
                  <a:t>,…, </a:t>
                </a:r>
                <a:r>
                  <a:rPr lang="en-US" altLang="vi-VN" sz="2800" dirty="0" err="1">
                    <a:solidFill>
                      <a:srgbClr val="000066"/>
                    </a:solidFill>
                    <a:latin typeface="Times New Roman" panose="02020603050405020304" pitchFamily="18" charset="0"/>
                    <a:cs typeface="Times New Roman" panose="02020603050405020304" pitchFamily="18" charset="0"/>
                  </a:rPr>
                  <a:t>p</a:t>
                </a:r>
                <a:r>
                  <a:rPr lang="en-US" altLang="vi-VN" sz="2800" baseline="-25000" dirty="0" err="1">
                    <a:solidFill>
                      <a:srgbClr val="000066"/>
                    </a:solidFill>
                    <a:latin typeface="Times New Roman" panose="02020603050405020304" pitchFamily="18" charset="0"/>
                    <a:cs typeface="Times New Roman" panose="02020603050405020304" pitchFamily="18" charset="0"/>
                  </a:rPr>
                  <a:t>n</a:t>
                </a:r>
                <a:r>
                  <a:rPr lang="en-US" altLang="vi-VN" sz="2800" dirty="0">
                    <a:solidFill>
                      <a:srgbClr val="000066"/>
                    </a:solidFill>
                    <a:latin typeface="Times New Roman" panose="02020603050405020304" pitchFamily="18" charset="0"/>
                    <a:cs typeface="Times New Roman" panose="02020603050405020304" pitchFamily="18" charset="0"/>
                  </a:rPr>
                  <a:t> ) </a:t>
                </a:r>
              </a:p>
              <a:p>
                <a:pPr lvl="2" eaLnBrk="0" fontAlgn="base" hangingPunct="0">
                  <a:spcBef>
                    <a:spcPct val="20000"/>
                  </a:spcBef>
                  <a:spcAft>
                    <a:spcPct val="0"/>
                  </a:spcAft>
                </a:pPr>
                <a:r>
                  <a:rPr lang="en-US" altLang="vi-VN" sz="2800" dirty="0">
                    <a:solidFill>
                      <a:srgbClr val="000066"/>
                    </a:solidFill>
                    <a:latin typeface="Times New Roman" panose="02020603050405020304" pitchFamily="18" charset="0"/>
                    <a:cs typeface="Times New Roman" panose="02020603050405020304" pitchFamily="18" charset="0"/>
                  </a:rPr>
                  <a:t>	       = − p</a:t>
                </a:r>
                <a:r>
                  <a:rPr lang="en-US" altLang="vi-VN" sz="2800" baseline="-25000" dirty="0">
                    <a:solidFill>
                      <a:srgbClr val="000066"/>
                    </a:solidFill>
                    <a:latin typeface="Times New Roman" panose="02020603050405020304" pitchFamily="18" charset="0"/>
                    <a:cs typeface="Times New Roman" panose="02020603050405020304" pitchFamily="18" charset="0"/>
                  </a:rPr>
                  <a:t>1</a:t>
                </a:r>
                <a:r>
                  <a:rPr lang="en-US" altLang="vi-VN" sz="2800" dirty="0">
                    <a:solidFill>
                      <a:srgbClr val="000066"/>
                    </a:solidFill>
                    <a:latin typeface="Times New Roman" panose="02020603050405020304" pitchFamily="18" charset="0"/>
                    <a:cs typeface="Times New Roman" panose="02020603050405020304" pitchFamily="18" charset="0"/>
                  </a:rPr>
                  <a:t>log p</a:t>
                </a:r>
                <a:r>
                  <a:rPr lang="en-US" altLang="vi-VN" sz="2800" baseline="-25000" dirty="0">
                    <a:solidFill>
                      <a:srgbClr val="000066"/>
                    </a:solidFill>
                    <a:latin typeface="Times New Roman" panose="02020603050405020304" pitchFamily="18" charset="0"/>
                    <a:cs typeface="Times New Roman" panose="02020603050405020304" pitchFamily="18" charset="0"/>
                  </a:rPr>
                  <a:t>1</a:t>
                </a:r>
                <a:r>
                  <a:rPr lang="en-US" altLang="vi-VN" sz="2800" dirty="0">
                    <a:solidFill>
                      <a:srgbClr val="000066"/>
                    </a:solidFill>
                    <a:latin typeface="Times New Roman" panose="02020603050405020304" pitchFamily="18" charset="0"/>
                    <a:cs typeface="Times New Roman" panose="02020603050405020304" pitchFamily="18" charset="0"/>
                  </a:rPr>
                  <a:t> – p</a:t>
                </a:r>
                <a:r>
                  <a:rPr lang="en-US" altLang="vi-VN" sz="2800" baseline="-25000" dirty="0">
                    <a:solidFill>
                      <a:srgbClr val="000066"/>
                    </a:solidFill>
                    <a:latin typeface="Times New Roman" panose="02020603050405020304" pitchFamily="18" charset="0"/>
                    <a:cs typeface="Times New Roman" panose="02020603050405020304" pitchFamily="18" charset="0"/>
                  </a:rPr>
                  <a:t>2</a:t>
                </a:r>
                <a:r>
                  <a:rPr lang="en-US" altLang="vi-VN" sz="2800" dirty="0">
                    <a:solidFill>
                      <a:srgbClr val="000066"/>
                    </a:solidFill>
                    <a:latin typeface="Times New Roman" panose="02020603050405020304" pitchFamily="18" charset="0"/>
                    <a:cs typeface="Times New Roman" panose="02020603050405020304" pitchFamily="18" charset="0"/>
                  </a:rPr>
                  <a:t>log p</a:t>
                </a:r>
                <a:r>
                  <a:rPr lang="en-US" altLang="vi-VN" sz="2800" baseline="-25000" dirty="0">
                    <a:solidFill>
                      <a:srgbClr val="000066"/>
                    </a:solidFill>
                    <a:latin typeface="Times New Roman" panose="02020603050405020304" pitchFamily="18" charset="0"/>
                    <a:cs typeface="Times New Roman" panose="02020603050405020304" pitchFamily="18" charset="0"/>
                  </a:rPr>
                  <a:t>2</a:t>
                </a:r>
                <a:r>
                  <a:rPr lang="en-US" altLang="vi-VN" sz="2800" dirty="0">
                    <a:solidFill>
                      <a:srgbClr val="000066"/>
                    </a:solidFill>
                    <a:latin typeface="Times New Roman" panose="02020603050405020304" pitchFamily="18" charset="0"/>
                    <a:cs typeface="Times New Roman" panose="02020603050405020304" pitchFamily="18" charset="0"/>
                  </a:rPr>
                  <a:t>…− </a:t>
                </a:r>
                <a:r>
                  <a:rPr lang="en-US" altLang="vi-VN" sz="2800" dirty="0" err="1">
                    <a:solidFill>
                      <a:srgbClr val="000066"/>
                    </a:solidFill>
                    <a:latin typeface="Times New Roman" panose="02020603050405020304" pitchFamily="18" charset="0"/>
                    <a:cs typeface="Times New Roman" panose="02020603050405020304" pitchFamily="18" charset="0"/>
                  </a:rPr>
                  <a:t>p</a:t>
                </a:r>
                <a:r>
                  <a:rPr lang="en-US" altLang="vi-VN" sz="2800" baseline="-25000" dirty="0" err="1">
                    <a:solidFill>
                      <a:srgbClr val="000066"/>
                    </a:solidFill>
                    <a:latin typeface="Times New Roman" panose="02020603050405020304" pitchFamily="18" charset="0"/>
                    <a:cs typeface="Times New Roman" panose="02020603050405020304" pitchFamily="18" charset="0"/>
                  </a:rPr>
                  <a:t>n</a:t>
                </a:r>
                <a:r>
                  <a:rPr lang="en-US" altLang="vi-VN" sz="2800" dirty="0" err="1">
                    <a:solidFill>
                      <a:srgbClr val="000066"/>
                    </a:solidFill>
                    <a:latin typeface="Times New Roman" panose="02020603050405020304" pitchFamily="18" charset="0"/>
                    <a:cs typeface="Times New Roman" panose="02020603050405020304" pitchFamily="18" charset="0"/>
                  </a:rPr>
                  <a:t>log</a:t>
                </a:r>
                <a:r>
                  <a:rPr lang="en-US" altLang="vi-VN" sz="2800" dirty="0">
                    <a:solidFill>
                      <a:srgbClr val="000066"/>
                    </a:solidFill>
                    <a:latin typeface="Times New Roman" panose="02020603050405020304" pitchFamily="18" charset="0"/>
                    <a:cs typeface="Times New Roman" panose="02020603050405020304" pitchFamily="18" charset="0"/>
                  </a:rPr>
                  <a:t> </a:t>
                </a:r>
                <a:r>
                  <a:rPr lang="en-US" altLang="vi-VN" sz="2800" dirty="0" err="1">
                    <a:solidFill>
                      <a:srgbClr val="000066"/>
                    </a:solidFill>
                    <a:latin typeface="Times New Roman" panose="02020603050405020304" pitchFamily="18" charset="0"/>
                    <a:cs typeface="Times New Roman" panose="02020603050405020304" pitchFamily="18" charset="0"/>
                  </a:rPr>
                  <a:t>p</a:t>
                </a:r>
                <a:r>
                  <a:rPr lang="en-US" altLang="vi-VN" sz="2800" baseline="-25000" dirty="0" err="1">
                    <a:solidFill>
                      <a:srgbClr val="000066"/>
                    </a:solidFill>
                    <a:latin typeface="Times New Roman" panose="02020603050405020304" pitchFamily="18" charset="0"/>
                    <a:cs typeface="Times New Roman" panose="02020603050405020304" pitchFamily="18" charset="0"/>
                  </a:rPr>
                  <a:t>n</a:t>
                </a:r>
                <a:endParaRPr lang="en-US" altLang="vi-VN" sz="2800" dirty="0">
                  <a:solidFill>
                    <a:srgbClr val="000066"/>
                  </a:solidFill>
                  <a:latin typeface="Times New Roman" panose="02020603050405020304" pitchFamily="18" charset="0"/>
                  <a:cs typeface="Times New Roman" panose="02020603050405020304" pitchFamily="18" charset="0"/>
                </a:endParaRPr>
              </a:p>
              <a:p>
                <a:pPr lvl="2" eaLnBrk="0" fontAlgn="base" hangingPunct="0">
                  <a:spcBef>
                    <a:spcPct val="20000"/>
                  </a:spcBef>
                  <a:spcAft>
                    <a:spcPct val="0"/>
                  </a:spcAft>
                </a:pPr>
                <a:r>
                  <a:rPr lang="en-US" altLang="vi-VN" sz="2800" dirty="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r>
                      <a:rPr lang="en-US" altLang="vi-VN" sz="2800" i="1">
                        <a:solidFill>
                          <a:srgbClr val="000066"/>
                        </a:solidFill>
                        <a:latin typeface="Cambria Math"/>
                        <a:cs typeface="Times New Roman" panose="02020603050405020304" pitchFamily="18" charset="0"/>
                      </a:rPr>
                      <m:t>=</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i="1">
                            <a:solidFill>
                              <a:srgbClr val="000066"/>
                            </a:solidFill>
                            <a:latin typeface="Cambria Math"/>
                            <a:cs typeface="Times New Roman" panose="02020603050405020304" pitchFamily="18" charset="0"/>
                          </a:rPr>
                          <m:t>−</m:t>
                        </m:r>
                        <m:r>
                          <a:rPr lang="en-US" altLang="vi-VN" sz="2800" b="0" i="1" smtClean="0">
                            <a:solidFill>
                              <a:srgbClr val="000066"/>
                            </a:solidFill>
                            <a:latin typeface="Cambria Math" panose="02040503050406030204" pitchFamily="18" charset="0"/>
                            <a:cs typeface="Times New Roman" panose="02020603050405020304" pitchFamily="18" charset="0"/>
                          </a:rPr>
                          <m:t>5</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𝑙𝑜𝑔</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b="0" i="1" smtClean="0">
                            <a:solidFill>
                              <a:srgbClr val="000066"/>
                            </a:solidFill>
                            <a:latin typeface="Cambria Math" panose="02040503050406030204" pitchFamily="18" charset="0"/>
                            <a:cs typeface="Times New Roman" panose="02020603050405020304" pitchFamily="18" charset="0"/>
                          </a:rPr>
                          <m:t>5</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b="0" i="1" smtClean="0">
                            <a:solidFill>
                              <a:srgbClr val="000066"/>
                            </a:solidFill>
                            <a:latin typeface="Cambria Math" panose="02040503050406030204" pitchFamily="18" charset="0"/>
                            <a:cs typeface="Times New Roman" panose="02020603050405020304" pitchFamily="18" charset="0"/>
                          </a:rPr>
                          <m:t>3</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𝑙𝑜𝑔</m:t>
                    </m:r>
                    <m:f>
                      <m:fPr>
                        <m:ctrlPr>
                          <a:rPr lang="en-US" altLang="vi-VN" sz="2800" i="1">
                            <a:solidFill>
                              <a:srgbClr val="000066"/>
                            </a:solidFill>
                            <a:latin typeface="Cambria Math" panose="02040503050406030204" pitchFamily="18" charset="0"/>
                            <a:cs typeface="Times New Roman" panose="02020603050405020304" pitchFamily="18" charset="0"/>
                          </a:rPr>
                        </m:ctrlPr>
                      </m:fPr>
                      <m:num>
                        <m:r>
                          <a:rPr lang="en-US" altLang="vi-VN" sz="2800" b="0" i="1" smtClean="0">
                            <a:solidFill>
                              <a:srgbClr val="000066"/>
                            </a:solidFill>
                            <a:latin typeface="Cambria Math" panose="02040503050406030204" pitchFamily="18" charset="0"/>
                            <a:cs typeface="Times New Roman" panose="02020603050405020304" pitchFamily="18" charset="0"/>
                          </a:rPr>
                          <m:t>3</m:t>
                        </m:r>
                      </m:num>
                      <m:den>
                        <m:r>
                          <a:rPr lang="en-US" altLang="vi-VN" sz="2800" b="0" i="1" smtClean="0">
                            <a:solidFill>
                              <a:srgbClr val="000066"/>
                            </a:solidFill>
                            <a:latin typeface="Cambria Math" panose="02040503050406030204" pitchFamily="18" charset="0"/>
                            <a:cs typeface="Times New Roman" panose="02020603050405020304" pitchFamily="18" charset="0"/>
                          </a:rPr>
                          <m:t>8</m:t>
                        </m:r>
                      </m:den>
                    </m:f>
                    <m:r>
                      <a:rPr lang="en-US" altLang="vi-VN" sz="2800" i="1">
                        <a:solidFill>
                          <a:srgbClr val="000066"/>
                        </a:solidFill>
                        <a:latin typeface="Cambria Math"/>
                        <a:cs typeface="Times New Roman" panose="02020603050405020304" pitchFamily="18" charset="0"/>
                      </a:rPr>
                      <m:t>=</m:t>
                    </m:r>
                    <m:r>
                      <a:rPr lang="en-US" altLang="vi-VN" sz="2800" b="0" i="1" smtClean="0">
                        <a:solidFill>
                          <a:srgbClr val="000066"/>
                        </a:solidFill>
                        <a:latin typeface="Cambria Math" panose="02040503050406030204" pitchFamily="18" charset="0"/>
                        <a:cs typeface="Times New Roman" panose="02020603050405020304" pitchFamily="18" charset="0"/>
                      </a:rPr>
                      <m:t>0.287 (</m:t>
                    </m:r>
                    <m:r>
                      <a:rPr lang="en-US" altLang="vi-VN" sz="2800" b="0" i="1" smtClean="0">
                        <a:solidFill>
                          <a:srgbClr val="000066"/>
                        </a:solidFill>
                        <a:latin typeface="Cambria Math" panose="02040503050406030204" pitchFamily="18" charset="0"/>
                        <a:cs typeface="Times New Roman" panose="02020603050405020304" pitchFamily="18" charset="0"/>
                      </a:rPr>
                      <m:t>𝑏𝑖𝑡</m:t>
                    </m:r>
                    <m:r>
                      <a:rPr lang="en-US" altLang="vi-VN" sz="2800" b="0" i="1" smtClean="0">
                        <a:solidFill>
                          <a:srgbClr val="000066"/>
                        </a:solidFill>
                        <a:latin typeface="Cambria Math" panose="02040503050406030204" pitchFamily="18" charset="0"/>
                        <a:cs typeface="Times New Roman" panose="02020603050405020304" pitchFamily="18" charset="0"/>
                      </a:rPr>
                      <m:t>)</m:t>
                    </m:r>
                  </m:oMath>
                </a14:m>
                <a:endParaRPr lang="en-US" sz="28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33614" y="2222941"/>
                <a:ext cx="8229599" cy="4470400"/>
              </a:xfrm>
              <a:blipFill>
                <a:blip r:embed="rId2"/>
                <a:stretch>
                  <a:fillRect l="-889" t="-150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44ADB0C-C899-46BC-AE6B-23C3B2419B3B}"/>
              </a:ext>
            </a:extLst>
          </p:cNvPr>
          <p:cNvSpPr>
            <a:spLocks noGrp="1"/>
          </p:cNvSpPr>
          <p:nvPr>
            <p:ph type="sldNum" sz="quarter" idx="12"/>
          </p:nvPr>
        </p:nvSpPr>
        <p:spPr/>
        <p:txBody>
          <a:bodyPr/>
          <a:lstStyle/>
          <a:p>
            <a:fld id="{DA60BA0E-20D0-4E7C-B286-26C960A6788F}" type="slidenum">
              <a:rPr lang="en-US" smtClean="0"/>
              <a:t>6</a:t>
            </a:fld>
            <a:endParaRPr lang="en-US"/>
          </a:p>
        </p:txBody>
      </p:sp>
    </p:spTree>
    <p:extLst>
      <p:ext uri="{BB962C8B-B14F-4D97-AF65-F5344CB8AC3E}">
        <p14:creationId xmlns:p14="http://schemas.microsoft.com/office/powerpoint/2010/main" val="389642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cs typeface="Times New Roman" pitchFamily="18" charset="0"/>
              </a:rPr>
              <a:t>Tính GAIN cho các thuộc tính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2117056"/>
              </p:ext>
            </p:extLst>
          </p:nvPr>
        </p:nvGraphicFramePr>
        <p:xfrm>
          <a:off x="760412" y="2043759"/>
          <a:ext cx="11277600" cy="4195262"/>
        </p:xfrm>
        <a:graphic>
          <a:graphicData uri="http://schemas.openxmlformats.org/drawingml/2006/table">
            <a:tbl>
              <a:tblPr firstRow="1" bandRow="1">
                <a:tableStyleId>{5940675A-B579-460E-94D1-54222C63F5DA}</a:tableStyleId>
              </a:tblPr>
              <a:tblGrid>
                <a:gridCol w="2079557">
                  <a:extLst>
                    <a:ext uri="{9D8B030D-6E8A-4147-A177-3AD203B41FA5}">
                      <a16:colId xmlns:a16="http://schemas.microsoft.com/office/drawing/2014/main" val="20000"/>
                    </a:ext>
                  </a:extLst>
                </a:gridCol>
                <a:gridCol w="9198043">
                  <a:extLst>
                    <a:ext uri="{9D8B030D-6E8A-4147-A177-3AD203B41FA5}">
                      <a16:colId xmlns:a16="http://schemas.microsoft.com/office/drawing/2014/main" val="20001"/>
                    </a:ext>
                  </a:extLst>
                </a:gridCol>
              </a:tblGrid>
              <a:tr h="732692">
                <a:tc>
                  <a:txBody>
                    <a:bodyPr/>
                    <a:lstStyle/>
                    <a:p>
                      <a:pPr algn="ctr"/>
                      <a:r>
                        <a:rPr lang="en-US" sz="2400" b="1" dirty="0">
                          <a:latin typeface="Times New Roman" pitchFamily="18" charset="0"/>
                          <a:cs typeface="Times New Roman" pitchFamily="18" charset="0"/>
                        </a:rPr>
                        <a:t>Sector_score</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Sector_score</a:t>
                      </a:r>
                      <a:r>
                        <a:rPr lang="en-US" sz="2400" b="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0" dirty="0">
                          <a:latin typeface="Times New Roman" pitchFamily="18" charset="0"/>
                          <a:cs typeface="Times New Roman" pitchFamily="18" charset="0"/>
                        </a:rPr>
                        <a:t>) = 4/8</a:t>
                      </a:r>
                      <a:r>
                        <a:rPr lang="en-US" sz="2400" b="0" baseline="0" dirty="0">
                          <a:latin typeface="Times New Roman" pitchFamily="18" charset="0"/>
                          <a:cs typeface="Times New Roman" pitchFamily="18" charset="0"/>
                        </a:rPr>
                        <a:t> (-1/4* log(1/4)  - 3/4 * log(3/4)) = 0.122</a:t>
                      </a:r>
                    </a:p>
                    <a:p>
                      <a:pPr algn="l"/>
                      <a:r>
                        <a:rPr lang="en-US" sz="2400" b="0" baseline="0" dirty="0">
                          <a:latin typeface="Times New Roman" pitchFamily="18" charset="0"/>
                          <a:cs typeface="Times New Roman" pitchFamily="18" charset="0"/>
                        </a:rPr>
                        <a:t>Gain(</a:t>
                      </a:r>
                      <a:r>
                        <a:rPr lang="en-US" sz="2400" b="0" baseline="0" dirty="0" err="1">
                          <a:latin typeface="Times New Roman" pitchFamily="18" charset="0"/>
                          <a:cs typeface="Times New Roman" pitchFamily="18" charset="0"/>
                        </a:rPr>
                        <a:t>Sector_score</a:t>
                      </a:r>
                      <a:r>
                        <a:rPr lang="en-US" sz="2400" b="0" baseline="0" dirty="0">
                          <a:latin typeface="Times New Roman" pitchFamily="18" charset="0"/>
                          <a:cs typeface="Times New Roman" pitchFamily="18" charset="0"/>
                        </a:rPr>
                        <a:t>) = 0.287 – 0.122 = 0.165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792374">
                <a:tc>
                  <a:txBody>
                    <a:bodyPr/>
                    <a:lstStyle/>
                    <a:p>
                      <a:pPr algn="ctr"/>
                      <a:r>
                        <a:rPr lang="en-US" sz="2400" b="1" dirty="0">
                          <a:latin typeface="Times New Roman" pitchFamily="18" charset="0"/>
                          <a:cs typeface="Times New Roman" pitchFamily="18" charset="0"/>
                        </a:rPr>
                        <a:t>Score</a:t>
                      </a:r>
                      <a:r>
                        <a:rPr lang="en-US" sz="2400" b="1" baseline="0" dirty="0">
                          <a:latin typeface="Times New Roman" pitchFamily="18" charset="0"/>
                          <a:cs typeface="Times New Roman" pitchFamily="18" charset="0"/>
                        </a:rPr>
                        <a:t>_A</a:t>
                      </a:r>
                      <a:endParaRPr lang="en-US" sz="2400" b="1" dirty="0">
                        <a:latin typeface="Times New Roman" pitchFamily="18" charset="0"/>
                        <a:cs typeface="Times New Roman" pitchFamily="18" charset="0"/>
                      </a:endParaRPr>
                    </a:p>
                  </a:txBody>
                  <a:tcPr anchor="ctr"/>
                </a:tc>
                <a:tc>
                  <a:txBody>
                    <a:bodyPr/>
                    <a:lstStyle/>
                    <a:p>
                      <a:pPr algn="l"/>
                      <a:r>
                        <a:rPr lang="en-US" sz="2400" b="1" dirty="0" err="1">
                          <a:latin typeface="Times New Roman" pitchFamily="18" charset="0"/>
                          <a:cs typeface="Times New Roman" pitchFamily="18" charset="0"/>
                        </a:rPr>
                        <a:t>Info</a:t>
                      </a:r>
                      <a:r>
                        <a:rPr lang="en-US" sz="2400" b="1" baseline="-25000" dirty="0" err="1">
                          <a:latin typeface="Times New Roman" pitchFamily="18" charset="0"/>
                          <a:cs typeface="Times New Roman" pitchFamily="18" charset="0"/>
                        </a:rPr>
                        <a:t>Score_A</a:t>
                      </a:r>
                      <a:r>
                        <a:rPr lang="en-US" sz="2400" b="1" dirty="0">
                          <a:latin typeface="Times New Roman" pitchFamily="18" charset="0"/>
                          <a:cs typeface="Times New Roman" pitchFamily="18" charset="0"/>
                        </a:rPr>
                        <a:t>(D)= 0 + 0 + 4/8(-1/4 * log(1/4)</a:t>
                      </a:r>
                      <a:r>
                        <a:rPr lang="en-US" sz="2400" b="1" baseline="0" dirty="0">
                          <a:latin typeface="Times New Roman" pitchFamily="18" charset="0"/>
                          <a:cs typeface="Times New Roman" pitchFamily="18" charset="0"/>
                        </a:rPr>
                        <a:t> – 3/4 * log(3/4))= 0.122</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1" baseline="0" dirty="0">
                          <a:latin typeface="Times New Roman" pitchFamily="18" charset="0"/>
                          <a:cs typeface="Times New Roman" pitchFamily="18" charset="0"/>
                        </a:rPr>
                        <a:t>Gain(</a:t>
                      </a:r>
                      <a:r>
                        <a:rPr lang="en-US" sz="2400" b="1" baseline="0" dirty="0" err="1">
                          <a:latin typeface="Times New Roman" pitchFamily="18" charset="0"/>
                          <a:cs typeface="Times New Roman" pitchFamily="18" charset="0"/>
                        </a:rPr>
                        <a:t>Score_A</a:t>
                      </a:r>
                      <a:r>
                        <a:rPr lang="en-US" sz="2400" b="1" baseline="0" dirty="0">
                          <a:latin typeface="Times New Roman" pitchFamily="18" charset="0"/>
                          <a:cs typeface="Times New Roman" pitchFamily="18" charset="0"/>
                        </a:rPr>
                        <a:t>) = 0.287 – 0.122 = 0.165</a:t>
                      </a:r>
                      <a:endParaRPr lang="en-US" sz="2400" b="1"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825624">
                <a:tc>
                  <a:txBody>
                    <a:bodyPr/>
                    <a:lstStyle/>
                    <a:p>
                      <a:pPr algn="ctr"/>
                      <a:r>
                        <a:rPr lang="en-US" sz="2400" b="1" dirty="0">
                          <a:latin typeface="Times New Roman" pitchFamily="18" charset="0"/>
                          <a:cs typeface="Times New Roman" pitchFamily="18" charset="0"/>
                        </a:rPr>
                        <a:t>Score_B</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Score_B</a:t>
                      </a:r>
                      <a:r>
                        <a:rPr lang="en-US" sz="2400" b="0" dirty="0">
                          <a:latin typeface="Times New Roman" pitchFamily="18" charset="0"/>
                          <a:cs typeface="Times New Roman" pitchFamily="18" charset="0"/>
                        </a:rPr>
                        <a:t>(</a:t>
                      </a:r>
                      <a:r>
                        <a:rPr lang="en-US" sz="2400" b="1" dirty="0">
                          <a:latin typeface="Times New Roman" pitchFamily="18" charset="0"/>
                          <a:cs typeface="Times New Roman" pitchFamily="18" charset="0"/>
                        </a:rPr>
                        <a:t>D</a:t>
                      </a:r>
                      <a:r>
                        <a:rPr lang="en-US" sz="2400" b="0" dirty="0">
                          <a:latin typeface="Times New Roman" pitchFamily="18" charset="0"/>
                          <a:cs typeface="Times New Roman" pitchFamily="18" charset="0"/>
                        </a:rPr>
                        <a:t>)= 6/8 *( -3/6log(3/6)</a:t>
                      </a:r>
                      <a:r>
                        <a:rPr lang="en-US" sz="2400" b="0" baseline="0" dirty="0">
                          <a:latin typeface="Times New Roman" pitchFamily="18" charset="0"/>
                          <a:cs typeface="Times New Roman" pitchFamily="18" charset="0"/>
                        </a:rPr>
                        <a:t> – 3/6 * log(3/6)) = 0.226</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a:t>
                      </a:r>
                      <a:r>
                        <a:rPr lang="en-US" sz="2400" b="0" baseline="0" dirty="0" err="1">
                          <a:latin typeface="Times New Roman" pitchFamily="18" charset="0"/>
                          <a:cs typeface="Times New Roman" pitchFamily="18" charset="0"/>
                        </a:rPr>
                        <a:t>Score_B</a:t>
                      </a:r>
                      <a:r>
                        <a:rPr lang="en-US" sz="2400" b="0" baseline="0" dirty="0">
                          <a:latin typeface="Times New Roman" pitchFamily="18" charset="0"/>
                          <a:cs typeface="Times New Roman" pitchFamily="18" charset="0"/>
                        </a:rPr>
                        <a:t>) = 0.287 – 0.226 = 0.061</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833936">
                <a:tc>
                  <a:txBody>
                    <a:bodyPr/>
                    <a:lstStyle/>
                    <a:p>
                      <a:pPr algn="ctr"/>
                      <a:r>
                        <a:rPr lang="en-US" sz="2400" b="1" dirty="0">
                          <a:latin typeface="Times New Roman" pitchFamily="18" charset="0"/>
                          <a:cs typeface="Times New Roman" pitchFamily="18" charset="0"/>
                        </a:rPr>
                        <a:t>TOTAL</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TOTAL</a:t>
                      </a:r>
                      <a:r>
                        <a:rPr lang="en-US" sz="2400" b="0" dirty="0">
                          <a:latin typeface="Times New Roman" pitchFamily="18" charset="0"/>
                          <a:cs typeface="Times New Roman" pitchFamily="18" charset="0"/>
                        </a:rPr>
                        <a:t>(</a:t>
                      </a:r>
                      <a:r>
                        <a:rPr lang="en-US" sz="2400" b="1" dirty="0">
                          <a:latin typeface="Times New Roman" pitchFamily="18" charset="0"/>
                          <a:cs typeface="Times New Roman" pitchFamily="18" charset="0"/>
                        </a:rPr>
                        <a:t>D) =</a:t>
                      </a:r>
                      <a:r>
                        <a:rPr lang="en-US" sz="2400" b="0" dirty="0">
                          <a:latin typeface="Times New Roman" pitchFamily="18" charset="0"/>
                          <a:cs typeface="Times New Roman" pitchFamily="18" charset="0"/>
                        </a:rPr>
                        <a:t> 6/8 *( -3/6log(3/6)</a:t>
                      </a:r>
                      <a:r>
                        <a:rPr lang="en-US" sz="2400" b="0" baseline="0" dirty="0">
                          <a:latin typeface="Times New Roman" pitchFamily="18" charset="0"/>
                          <a:cs typeface="Times New Roman" pitchFamily="18" charset="0"/>
                        </a:rPr>
                        <a:t> – 3/6 * log(3/6)) = 0.226</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Gain(TOTAL) = 0.287 – 0.226 = 0.061</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89782">
                <a:tc>
                  <a:txBody>
                    <a:bodyPr/>
                    <a:lstStyle/>
                    <a:p>
                      <a:pPr algn="ctr"/>
                      <a:r>
                        <a:rPr lang="en-US" sz="2400" b="1" dirty="0">
                          <a:latin typeface="Times New Roman" pitchFamily="18" charset="0"/>
                          <a:cs typeface="Times New Roman" pitchFamily="18" charset="0"/>
                        </a:rPr>
                        <a:t>Money_Value</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MV</a:t>
                      </a:r>
                      <a:r>
                        <a:rPr lang="en-US" sz="2400" b="0" dirty="0">
                          <a:latin typeface="Times New Roman" pitchFamily="18" charset="0"/>
                          <a:cs typeface="Times New Roman" pitchFamily="18" charset="0"/>
                        </a:rPr>
                        <a:t>(D) = 4/8</a:t>
                      </a:r>
                      <a:r>
                        <a:rPr lang="en-US" sz="2400" b="0" baseline="0" dirty="0">
                          <a:latin typeface="Times New Roman" pitchFamily="18" charset="0"/>
                          <a:cs typeface="Times New Roman" pitchFamily="18" charset="0"/>
                        </a:rPr>
                        <a:t> (-1/4* log(1/4)  - 3/4 * log(3/4)) = 0.122</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Gain(MV) = 0.287 – 0.122 = 0.165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BDCAEF4C-90C0-44C7-8A68-2927D3B5F657}"/>
              </a:ext>
            </a:extLst>
          </p:cNvPr>
          <p:cNvSpPr>
            <a:spLocks noGrp="1"/>
          </p:cNvSpPr>
          <p:nvPr>
            <p:ph type="sldNum" sz="quarter" idx="12"/>
          </p:nvPr>
        </p:nvSpPr>
        <p:spPr/>
        <p:txBody>
          <a:bodyPr/>
          <a:lstStyle/>
          <a:p>
            <a:fld id="{DA60BA0E-20D0-4E7C-B286-26C960A6788F}" type="slidenum">
              <a:rPr lang="en-US" smtClean="0"/>
              <a:t>7</a:t>
            </a:fld>
            <a:endParaRPr lang="en-US"/>
          </a:p>
        </p:txBody>
      </p:sp>
    </p:spTree>
    <p:extLst>
      <p:ext uri="{BB962C8B-B14F-4D97-AF65-F5344CB8AC3E}">
        <p14:creationId xmlns:p14="http://schemas.microsoft.com/office/powerpoint/2010/main" val="225521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cs typeface="Times New Roman" pitchFamily="18" charset="0"/>
              </a:rPr>
              <a:t>Tính GAIN cho các thuộc tính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0563187"/>
              </p:ext>
            </p:extLst>
          </p:nvPr>
        </p:nvGraphicFramePr>
        <p:xfrm>
          <a:off x="890880" y="3024686"/>
          <a:ext cx="11277600" cy="3372302"/>
        </p:xfrm>
        <a:graphic>
          <a:graphicData uri="http://schemas.openxmlformats.org/drawingml/2006/table">
            <a:tbl>
              <a:tblPr firstRow="1" bandRow="1">
                <a:tableStyleId>{5940675A-B579-460E-94D1-54222C63F5DA}</a:tableStyleId>
              </a:tblPr>
              <a:tblGrid>
                <a:gridCol w="2079557">
                  <a:extLst>
                    <a:ext uri="{9D8B030D-6E8A-4147-A177-3AD203B41FA5}">
                      <a16:colId xmlns:a16="http://schemas.microsoft.com/office/drawing/2014/main" val="20000"/>
                    </a:ext>
                  </a:extLst>
                </a:gridCol>
                <a:gridCol w="9198043">
                  <a:extLst>
                    <a:ext uri="{9D8B030D-6E8A-4147-A177-3AD203B41FA5}">
                      <a16:colId xmlns:a16="http://schemas.microsoft.com/office/drawing/2014/main" val="20001"/>
                    </a:ext>
                  </a:extLst>
                </a:gridCol>
              </a:tblGrid>
              <a:tr h="732692">
                <a:tc>
                  <a:txBody>
                    <a:bodyPr/>
                    <a:lstStyle/>
                    <a:p>
                      <a:pPr algn="ctr"/>
                      <a:r>
                        <a:rPr lang="en-US" sz="2400" b="1" dirty="0">
                          <a:latin typeface="Times New Roman" pitchFamily="18" charset="0"/>
                          <a:cs typeface="Times New Roman" pitchFamily="18" charset="0"/>
                        </a:rPr>
                        <a:t>Sector_score</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Sector_score</a:t>
                      </a:r>
                      <a:r>
                        <a:rPr lang="en-US" sz="2400" b="0" dirty="0">
                          <a:latin typeface="Times New Roman" pitchFamily="18" charset="0"/>
                          <a:cs typeface="Times New Roman" pitchFamily="18" charset="0"/>
                        </a:rPr>
                        <a:t>(</a:t>
                      </a:r>
                      <a:r>
                        <a:rPr lang="en-US" sz="2400" b="0" dirty="0" err="1">
                          <a:latin typeface="Times New Roman" pitchFamily="18" charset="0"/>
                          <a:cs typeface="Times New Roman" pitchFamily="18" charset="0"/>
                        </a:rPr>
                        <a:t>Score_A</a:t>
                      </a:r>
                      <a:r>
                        <a:rPr lang="en-US" sz="2400" b="0" dirty="0">
                          <a:latin typeface="Times New Roman" pitchFamily="18" charset="0"/>
                          <a:cs typeface="Times New Roman" pitchFamily="18" charset="0"/>
                        </a:rPr>
                        <a:t>) </a:t>
                      </a:r>
                      <a:r>
                        <a:rPr lang="en-US" sz="2400" b="0" baseline="0" dirty="0">
                          <a:latin typeface="Times New Roman" pitchFamily="18" charset="0"/>
                          <a:cs typeface="Times New Roman" pitchFamily="18" charset="0"/>
                        </a:rPr>
                        <a:t>= 0.207</a:t>
                      </a:r>
                    </a:p>
                    <a:p>
                      <a:pPr algn="l"/>
                      <a:r>
                        <a:rPr lang="en-US" sz="2400" b="0" baseline="0" dirty="0">
                          <a:latin typeface="Times New Roman" pitchFamily="18" charset="0"/>
                          <a:cs typeface="Times New Roman" pitchFamily="18" charset="0"/>
                        </a:rPr>
                        <a:t>Gain(</a:t>
                      </a:r>
                      <a:r>
                        <a:rPr lang="en-US" sz="2400" b="0" baseline="0" dirty="0" err="1">
                          <a:latin typeface="Times New Roman" pitchFamily="18" charset="0"/>
                          <a:cs typeface="Times New Roman" pitchFamily="18" charset="0"/>
                        </a:rPr>
                        <a:t>Sector_score</a:t>
                      </a:r>
                      <a:r>
                        <a:rPr lang="en-US" sz="2400" b="0" baseline="0" dirty="0">
                          <a:latin typeface="Times New Roman" pitchFamily="18" charset="0"/>
                          <a:cs typeface="Times New Roman" pitchFamily="18" charset="0"/>
                        </a:rPr>
                        <a:t>) = 0.452 – 0.207 = 0.245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825624">
                <a:tc>
                  <a:txBody>
                    <a:bodyPr/>
                    <a:lstStyle/>
                    <a:p>
                      <a:pPr algn="ctr"/>
                      <a:r>
                        <a:rPr lang="en-US" sz="2400" b="1" dirty="0">
                          <a:latin typeface="Times New Roman" pitchFamily="18" charset="0"/>
                          <a:cs typeface="Times New Roman" pitchFamily="18" charset="0"/>
                        </a:rPr>
                        <a:t>Score_B</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Score_B</a:t>
                      </a:r>
                      <a:r>
                        <a:rPr lang="en-US" sz="2400" b="0" dirty="0">
                          <a:latin typeface="Times New Roman" pitchFamily="18" charset="0"/>
                          <a:cs typeface="Times New Roman" pitchFamily="18" charset="0"/>
                        </a:rPr>
                        <a:t>(</a:t>
                      </a:r>
                      <a:r>
                        <a:rPr lang="en-US" sz="2400" b="0" dirty="0" err="1">
                          <a:latin typeface="Times New Roman" pitchFamily="18" charset="0"/>
                          <a:cs typeface="Times New Roman" pitchFamily="18" charset="0"/>
                        </a:rPr>
                        <a:t>Score_A</a:t>
                      </a:r>
                      <a:r>
                        <a:rPr lang="en-US" sz="2400" b="0" dirty="0">
                          <a:latin typeface="Times New Roman" pitchFamily="18" charset="0"/>
                          <a:cs typeface="Times New Roman" pitchFamily="18" charset="0"/>
                        </a:rPr>
                        <a:t>)= 0.207</a:t>
                      </a:r>
                      <a:endParaRPr lang="en-US" sz="2400" b="0" baseline="0" dirty="0">
                        <a:latin typeface="Times New Roman" pitchFamily="18" charset="0"/>
                        <a:cs typeface="Times New Roman"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a:t>
                      </a:r>
                      <a:r>
                        <a:rPr lang="en-US" sz="2400" b="0" baseline="0" dirty="0" err="1">
                          <a:latin typeface="Times New Roman" pitchFamily="18" charset="0"/>
                          <a:cs typeface="Times New Roman" pitchFamily="18" charset="0"/>
                        </a:rPr>
                        <a:t>Score_B</a:t>
                      </a:r>
                      <a:r>
                        <a:rPr lang="en-US" sz="2400" b="0" baseline="0" dirty="0">
                          <a:latin typeface="Times New Roman" pitchFamily="18" charset="0"/>
                          <a:cs typeface="Times New Roman" pitchFamily="18" charset="0"/>
                        </a:rPr>
                        <a:t>) = 0.245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833936">
                <a:tc>
                  <a:txBody>
                    <a:bodyPr/>
                    <a:lstStyle/>
                    <a:p>
                      <a:pPr algn="ctr"/>
                      <a:r>
                        <a:rPr lang="en-US" sz="2400" b="1" dirty="0">
                          <a:latin typeface="Times New Roman" pitchFamily="18" charset="0"/>
                          <a:cs typeface="Times New Roman" pitchFamily="18" charset="0"/>
                        </a:rPr>
                        <a:t>TOTAL</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TOTAL</a:t>
                      </a:r>
                      <a:r>
                        <a:rPr lang="en-US" sz="2400" b="0" dirty="0">
                          <a:latin typeface="Times New Roman" pitchFamily="18" charset="0"/>
                          <a:cs typeface="Times New Roman" pitchFamily="18" charset="0"/>
                        </a:rPr>
                        <a:t>(</a:t>
                      </a:r>
                      <a:r>
                        <a:rPr lang="en-US" sz="2400" b="0" dirty="0" err="1">
                          <a:latin typeface="Times New Roman" pitchFamily="18" charset="0"/>
                          <a:cs typeface="Times New Roman" pitchFamily="18" charset="0"/>
                        </a:rPr>
                        <a:t>Score_A</a:t>
                      </a:r>
                      <a:r>
                        <a:rPr lang="en-US" sz="2400" b="1" dirty="0">
                          <a:latin typeface="Times New Roman" pitchFamily="18" charset="0"/>
                          <a:cs typeface="Times New Roman" pitchFamily="18" charset="0"/>
                        </a:rPr>
                        <a:t>) =</a:t>
                      </a:r>
                      <a:r>
                        <a:rPr lang="en-US" sz="2400" b="0" dirty="0">
                          <a:latin typeface="Times New Roman" pitchFamily="18" charset="0"/>
                          <a:cs typeface="Times New Roman" pitchFamily="18" charset="0"/>
                        </a:rPr>
                        <a:t> 0.207</a:t>
                      </a:r>
                      <a:endParaRPr lang="en-US" sz="2400" b="0" baseline="0" dirty="0">
                        <a:latin typeface="Times New Roman" pitchFamily="18" charset="0"/>
                        <a:cs typeface="Times New Roman"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Gain(TOTAL) = 0.245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89782">
                <a:tc>
                  <a:txBody>
                    <a:bodyPr/>
                    <a:lstStyle/>
                    <a:p>
                      <a:pPr algn="ctr"/>
                      <a:r>
                        <a:rPr lang="en-US" sz="2400" b="1" dirty="0">
                          <a:latin typeface="Times New Roman" pitchFamily="18" charset="0"/>
                          <a:cs typeface="Times New Roman" pitchFamily="18" charset="0"/>
                        </a:rPr>
                        <a:t>Money_Value</a:t>
                      </a:r>
                    </a:p>
                  </a:txBody>
                  <a:tcPr anchor="ctr"/>
                </a:tc>
                <a:tc>
                  <a:txBody>
                    <a:bodyPr/>
                    <a:lstStyle/>
                    <a:p>
                      <a:pPr algn="l"/>
                      <a:r>
                        <a:rPr lang="en-US" sz="2400" b="0" dirty="0" err="1">
                          <a:latin typeface="Times New Roman" pitchFamily="18" charset="0"/>
                          <a:cs typeface="Times New Roman" pitchFamily="18" charset="0"/>
                        </a:rPr>
                        <a:t>Info</a:t>
                      </a:r>
                      <a:r>
                        <a:rPr lang="en-US" sz="2400" b="0" baseline="-25000" dirty="0" err="1">
                          <a:latin typeface="Times New Roman" pitchFamily="18" charset="0"/>
                          <a:cs typeface="Times New Roman" pitchFamily="18" charset="0"/>
                        </a:rPr>
                        <a:t>MV</a:t>
                      </a:r>
                      <a:r>
                        <a:rPr lang="en-US" sz="2400" b="0" dirty="0">
                          <a:latin typeface="Times New Roman" pitchFamily="18" charset="0"/>
                          <a:cs typeface="Times New Roman" pitchFamily="18" charset="0"/>
                        </a:rPr>
                        <a:t>(</a:t>
                      </a:r>
                      <a:r>
                        <a:rPr lang="en-US" sz="2400" b="0" dirty="0" err="1">
                          <a:latin typeface="Times New Roman" pitchFamily="18" charset="0"/>
                          <a:cs typeface="Times New Roman" pitchFamily="18" charset="0"/>
                        </a:rPr>
                        <a:t>Score_A</a:t>
                      </a:r>
                      <a:r>
                        <a:rPr lang="en-US" sz="2400" b="0" dirty="0">
                          <a:latin typeface="Times New Roman" pitchFamily="18" charset="0"/>
                          <a:cs typeface="Times New Roman" pitchFamily="18" charset="0"/>
                        </a:rPr>
                        <a:t>) </a:t>
                      </a:r>
                      <a:r>
                        <a:rPr lang="en-US" sz="2400" b="0">
                          <a:latin typeface="Times New Roman" pitchFamily="18" charset="0"/>
                          <a:cs typeface="Times New Roman" pitchFamily="18" charset="0"/>
                        </a:rPr>
                        <a:t>= 0.151</a:t>
                      </a:r>
                      <a:endParaRPr lang="en-US" sz="2400" b="0" baseline="0" dirty="0">
                        <a:latin typeface="Times New Roman" pitchFamily="18" charset="0"/>
                        <a:cs typeface="Times New Roman"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baseline="0" dirty="0">
                          <a:latin typeface="Times New Roman" pitchFamily="18" charset="0"/>
                          <a:cs typeface="Times New Roman" pitchFamily="18" charset="0"/>
                        </a:rPr>
                        <a:t>Gain(MV) = 0.287 – 0.122 = 0.165</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48788C7-FC26-4D6A-AF5A-58D5E8E7149F}"/>
                  </a:ext>
                </a:extLst>
              </p:cNvPr>
              <p:cNvSpPr/>
              <p:nvPr/>
            </p:nvSpPr>
            <p:spPr>
              <a:xfrm>
                <a:off x="1446212" y="1473200"/>
                <a:ext cx="9296400" cy="1348061"/>
              </a:xfrm>
              <a:prstGeom prst="rect">
                <a:avLst/>
              </a:prstGeom>
            </p:spPr>
            <p:txBody>
              <a:bodyPr wrap="square">
                <a:spAutoFit/>
              </a:bodyPr>
              <a:lstStyle/>
              <a:p>
                <a:pPr lvl="2" eaLnBrk="0" fontAlgn="base" hangingPunct="0">
                  <a:spcBef>
                    <a:spcPct val="20000"/>
                  </a:spcBef>
                  <a:spcAft>
                    <a:spcPct val="0"/>
                  </a:spcAft>
                </a:pPr>
                <a:r>
                  <a:rPr lang="en-US" altLang="vi-VN" dirty="0">
                    <a:solidFill>
                      <a:srgbClr val="000066"/>
                    </a:solidFill>
                    <a:latin typeface="Times New Roman" panose="02020603050405020304" pitchFamily="18" charset="0"/>
                    <a:cs typeface="Times New Roman" panose="02020603050405020304" pitchFamily="18" charset="0"/>
                  </a:rPr>
                  <a:t> Info(</a:t>
                </a:r>
                <a:r>
                  <a:rPr lang="en-US" altLang="vi-VN" dirty="0" err="1">
                    <a:solidFill>
                      <a:srgbClr val="000066"/>
                    </a:solidFill>
                    <a:latin typeface="Times New Roman" panose="02020603050405020304" pitchFamily="18" charset="0"/>
                    <a:cs typeface="Times New Roman" panose="02020603050405020304" pitchFamily="18" charset="0"/>
                  </a:rPr>
                  <a:t>Score_A</a:t>
                </a:r>
                <a:r>
                  <a:rPr lang="en-US" altLang="vi-VN" dirty="0">
                    <a:solidFill>
                      <a:srgbClr val="000066"/>
                    </a:solidFill>
                    <a:latin typeface="Times New Roman" panose="02020603050405020304" pitchFamily="18" charset="0"/>
                    <a:cs typeface="Times New Roman" panose="02020603050405020304" pitchFamily="18" charset="0"/>
                  </a:rPr>
                  <a:t>) = entropy(p</a:t>
                </a:r>
                <a:r>
                  <a:rPr lang="en-US" altLang="vi-VN" baseline="-25000" dirty="0">
                    <a:solidFill>
                      <a:srgbClr val="000066"/>
                    </a:solidFill>
                    <a:latin typeface="Times New Roman" panose="02020603050405020304" pitchFamily="18" charset="0"/>
                    <a:cs typeface="Times New Roman" panose="02020603050405020304" pitchFamily="18" charset="0"/>
                  </a:rPr>
                  <a:t>1</a:t>
                </a:r>
                <a:r>
                  <a:rPr lang="en-US" altLang="vi-VN" dirty="0">
                    <a:solidFill>
                      <a:srgbClr val="000066"/>
                    </a:solidFill>
                    <a:latin typeface="Times New Roman" panose="02020603050405020304" pitchFamily="18" charset="0"/>
                    <a:cs typeface="Times New Roman" panose="02020603050405020304" pitchFamily="18" charset="0"/>
                  </a:rPr>
                  <a:t>, p</a:t>
                </a:r>
                <a:r>
                  <a:rPr lang="en-US" altLang="vi-VN" baseline="-25000" dirty="0">
                    <a:solidFill>
                      <a:srgbClr val="000066"/>
                    </a:solidFill>
                    <a:latin typeface="Times New Roman" panose="02020603050405020304" pitchFamily="18" charset="0"/>
                    <a:cs typeface="Times New Roman" panose="02020603050405020304" pitchFamily="18" charset="0"/>
                  </a:rPr>
                  <a:t>2</a:t>
                </a:r>
                <a:r>
                  <a:rPr lang="en-US" altLang="vi-VN" dirty="0">
                    <a:solidFill>
                      <a:srgbClr val="000066"/>
                    </a:solidFill>
                    <a:latin typeface="Times New Roman" panose="02020603050405020304" pitchFamily="18" charset="0"/>
                    <a:cs typeface="Times New Roman" panose="02020603050405020304" pitchFamily="18" charset="0"/>
                  </a:rPr>
                  <a:t>,…, </a:t>
                </a:r>
                <a:r>
                  <a:rPr lang="en-US" altLang="vi-VN" dirty="0" err="1">
                    <a:solidFill>
                      <a:srgbClr val="000066"/>
                    </a:solidFill>
                    <a:latin typeface="Times New Roman" panose="02020603050405020304" pitchFamily="18" charset="0"/>
                    <a:cs typeface="Times New Roman" panose="02020603050405020304" pitchFamily="18" charset="0"/>
                  </a:rPr>
                  <a:t>p</a:t>
                </a:r>
                <a:r>
                  <a:rPr lang="en-US" altLang="vi-VN" baseline="-25000" dirty="0" err="1">
                    <a:solidFill>
                      <a:srgbClr val="000066"/>
                    </a:solidFill>
                    <a:latin typeface="Times New Roman" panose="02020603050405020304" pitchFamily="18" charset="0"/>
                    <a:cs typeface="Times New Roman" panose="02020603050405020304" pitchFamily="18" charset="0"/>
                  </a:rPr>
                  <a:t>n</a:t>
                </a:r>
                <a:r>
                  <a:rPr lang="en-US" altLang="vi-VN" dirty="0">
                    <a:solidFill>
                      <a:srgbClr val="000066"/>
                    </a:solidFill>
                    <a:latin typeface="Times New Roman" panose="02020603050405020304" pitchFamily="18" charset="0"/>
                    <a:cs typeface="Times New Roman" panose="02020603050405020304" pitchFamily="18" charset="0"/>
                  </a:rPr>
                  <a:t> ) </a:t>
                </a:r>
              </a:p>
              <a:p>
                <a:pPr lvl="2" eaLnBrk="0" fontAlgn="base" hangingPunct="0">
                  <a:spcBef>
                    <a:spcPct val="20000"/>
                  </a:spcBef>
                  <a:spcAft>
                    <a:spcPct val="0"/>
                  </a:spcAft>
                </a:pPr>
                <a:r>
                  <a:rPr lang="en-US" altLang="vi-VN" dirty="0">
                    <a:solidFill>
                      <a:srgbClr val="000066"/>
                    </a:solidFill>
                    <a:latin typeface="Times New Roman" panose="02020603050405020304" pitchFamily="18" charset="0"/>
                    <a:cs typeface="Times New Roman" panose="02020603050405020304" pitchFamily="18" charset="0"/>
                  </a:rPr>
                  <a:t>	       = − p</a:t>
                </a:r>
                <a:r>
                  <a:rPr lang="en-US" altLang="vi-VN" baseline="-25000" dirty="0">
                    <a:solidFill>
                      <a:srgbClr val="000066"/>
                    </a:solidFill>
                    <a:latin typeface="Times New Roman" panose="02020603050405020304" pitchFamily="18" charset="0"/>
                    <a:cs typeface="Times New Roman" panose="02020603050405020304" pitchFamily="18" charset="0"/>
                  </a:rPr>
                  <a:t>1</a:t>
                </a:r>
                <a:r>
                  <a:rPr lang="en-US" altLang="vi-VN" dirty="0">
                    <a:solidFill>
                      <a:srgbClr val="000066"/>
                    </a:solidFill>
                    <a:latin typeface="Times New Roman" panose="02020603050405020304" pitchFamily="18" charset="0"/>
                    <a:cs typeface="Times New Roman" panose="02020603050405020304" pitchFamily="18" charset="0"/>
                  </a:rPr>
                  <a:t>log p</a:t>
                </a:r>
                <a:r>
                  <a:rPr lang="en-US" altLang="vi-VN" baseline="-25000" dirty="0">
                    <a:solidFill>
                      <a:srgbClr val="000066"/>
                    </a:solidFill>
                    <a:latin typeface="Times New Roman" panose="02020603050405020304" pitchFamily="18" charset="0"/>
                    <a:cs typeface="Times New Roman" panose="02020603050405020304" pitchFamily="18" charset="0"/>
                  </a:rPr>
                  <a:t>1</a:t>
                </a:r>
                <a:r>
                  <a:rPr lang="en-US" altLang="vi-VN" dirty="0">
                    <a:solidFill>
                      <a:srgbClr val="000066"/>
                    </a:solidFill>
                    <a:latin typeface="Times New Roman" panose="02020603050405020304" pitchFamily="18" charset="0"/>
                    <a:cs typeface="Times New Roman" panose="02020603050405020304" pitchFamily="18" charset="0"/>
                  </a:rPr>
                  <a:t> – p</a:t>
                </a:r>
                <a:r>
                  <a:rPr lang="en-US" altLang="vi-VN" baseline="-25000" dirty="0">
                    <a:solidFill>
                      <a:srgbClr val="000066"/>
                    </a:solidFill>
                    <a:latin typeface="Times New Roman" panose="02020603050405020304" pitchFamily="18" charset="0"/>
                    <a:cs typeface="Times New Roman" panose="02020603050405020304" pitchFamily="18" charset="0"/>
                  </a:rPr>
                  <a:t>2</a:t>
                </a:r>
                <a:r>
                  <a:rPr lang="en-US" altLang="vi-VN" dirty="0">
                    <a:solidFill>
                      <a:srgbClr val="000066"/>
                    </a:solidFill>
                    <a:latin typeface="Times New Roman" panose="02020603050405020304" pitchFamily="18" charset="0"/>
                    <a:cs typeface="Times New Roman" panose="02020603050405020304" pitchFamily="18" charset="0"/>
                  </a:rPr>
                  <a:t>log p</a:t>
                </a:r>
                <a:r>
                  <a:rPr lang="en-US" altLang="vi-VN" baseline="-25000" dirty="0">
                    <a:solidFill>
                      <a:srgbClr val="000066"/>
                    </a:solidFill>
                    <a:latin typeface="Times New Roman" panose="02020603050405020304" pitchFamily="18" charset="0"/>
                    <a:cs typeface="Times New Roman" panose="02020603050405020304" pitchFamily="18" charset="0"/>
                  </a:rPr>
                  <a:t>2</a:t>
                </a:r>
                <a:r>
                  <a:rPr lang="en-US" altLang="vi-VN" dirty="0">
                    <a:solidFill>
                      <a:srgbClr val="000066"/>
                    </a:solidFill>
                    <a:latin typeface="Times New Roman" panose="02020603050405020304" pitchFamily="18" charset="0"/>
                    <a:cs typeface="Times New Roman" panose="02020603050405020304" pitchFamily="18" charset="0"/>
                  </a:rPr>
                  <a:t>…− </a:t>
                </a:r>
                <a:r>
                  <a:rPr lang="en-US" altLang="vi-VN" dirty="0" err="1">
                    <a:solidFill>
                      <a:srgbClr val="000066"/>
                    </a:solidFill>
                    <a:latin typeface="Times New Roman" panose="02020603050405020304" pitchFamily="18" charset="0"/>
                    <a:cs typeface="Times New Roman" panose="02020603050405020304" pitchFamily="18" charset="0"/>
                  </a:rPr>
                  <a:t>p</a:t>
                </a:r>
                <a:r>
                  <a:rPr lang="en-US" altLang="vi-VN" baseline="-25000" dirty="0" err="1">
                    <a:solidFill>
                      <a:srgbClr val="000066"/>
                    </a:solidFill>
                    <a:latin typeface="Times New Roman" panose="02020603050405020304" pitchFamily="18" charset="0"/>
                    <a:cs typeface="Times New Roman" panose="02020603050405020304" pitchFamily="18" charset="0"/>
                  </a:rPr>
                  <a:t>n</a:t>
                </a:r>
                <a:r>
                  <a:rPr lang="en-US" altLang="vi-VN" dirty="0" err="1">
                    <a:solidFill>
                      <a:srgbClr val="000066"/>
                    </a:solidFill>
                    <a:latin typeface="Times New Roman" panose="02020603050405020304" pitchFamily="18" charset="0"/>
                    <a:cs typeface="Times New Roman" panose="02020603050405020304" pitchFamily="18" charset="0"/>
                  </a:rPr>
                  <a:t>log</a:t>
                </a:r>
                <a:r>
                  <a:rPr lang="en-US" altLang="vi-VN" dirty="0">
                    <a:solidFill>
                      <a:srgbClr val="000066"/>
                    </a:solidFill>
                    <a:latin typeface="Times New Roman" panose="02020603050405020304" pitchFamily="18" charset="0"/>
                    <a:cs typeface="Times New Roman" panose="02020603050405020304" pitchFamily="18" charset="0"/>
                  </a:rPr>
                  <a:t> </a:t>
                </a:r>
                <a:r>
                  <a:rPr lang="en-US" altLang="vi-VN" dirty="0" err="1">
                    <a:solidFill>
                      <a:srgbClr val="000066"/>
                    </a:solidFill>
                    <a:latin typeface="Times New Roman" panose="02020603050405020304" pitchFamily="18" charset="0"/>
                    <a:cs typeface="Times New Roman" panose="02020603050405020304" pitchFamily="18" charset="0"/>
                  </a:rPr>
                  <a:t>p</a:t>
                </a:r>
                <a:r>
                  <a:rPr lang="en-US" altLang="vi-VN" baseline="-25000" dirty="0" err="1">
                    <a:solidFill>
                      <a:srgbClr val="000066"/>
                    </a:solidFill>
                    <a:latin typeface="Times New Roman" panose="02020603050405020304" pitchFamily="18" charset="0"/>
                    <a:cs typeface="Times New Roman" panose="02020603050405020304" pitchFamily="18" charset="0"/>
                  </a:rPr>
                  <a:t>n</a:t>
                </a:r>
                <a:endParaRPr lang="en-US" altLang="vi-VN" dirty="0">
                  <a:solidFill>
                    <a:srgbClr val="000066"/>
                  </a:solidFill>
                  <a:latin typeface="Times New Roman" panose="02020603050405020304" pitchFamily="18" charset="0"/>
                  <a:cs typeface="Times New Roman" panose="02020603050405020304" pitchFamily="18" charset="0"/>
                </a:endParaRPr>
              </a:p>
              <a:p>
                <a:pPr lvl="2" eaLnBrk="0" fontAlgn="base" hangingPunct="0">
                  <a:spcBef>
                    <a:spcPct val="20000"/>
                  </a:spcBef>
                  <a:spcAft>
                    <a:spcPct val="0"/>
                  </a:spcAft>
                </a:pPr>
                <a:r>
                  <a:rPr lang="en-US" altLang="vi-VN" dirty="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r>
                      <a:rPr lang="en-US" altLang="vi-VN" i="1">
                        <a:solidFill>
                          <a:srgbClr val="000066"/>
                        </a:solidFill>
                        <a:latin typeface="Cambria Math"/>
                        <a:cs typeface="Times New Roman" panose="02020603050405020304" pitchFamily="18" charset="0"/>
                      </a:rPr>
                      <m:t>=</m:t>
                    </m:r>
                    <m:r>
                      <a:rPr lang="en-US" altLang="vi-VN" b="0" i="1" smtClean="0">
                        <a:solidFill>
                          <a:srgbClr val="000066"/>
                        </a:solidFill>
                        <a:latin typeface="Cambria Math" panose="02040503050406030204" pitchFamily="18" charset="0"/>
                        <a:cs typeface="Times New Roman" panose="02020603050405020304" pitchFamily="18" charset="0"/>
                      </a:rPr>
                      <m:t>0.452</m:t>
                    </m:r>
                    <m:r>
                      <a:rPr lang="en-US" altLang="vi-VN" i="1">
                        <a:solidFill>
                          <a:srgbClr val="000066"/>
                        </a:solidFill>
                        <a:latin typeface="Cambria Math" panose="02040503050406030204" pitchFamily="18" charset="0"/>
                        <a:cs typeface="Times New Roman" panose="02020603050405020304" pitchFamily="18" charset="0"/>
                      </a:rPr>
                      <m:t> (</m:t>
                    </m:r>
                    <m:r>
                      <a:rPr lang="en-US" altLang="vi-VN" i="1">
                        <a:solidFill>
                          <a:srgbClr val="000066"/>
                        </a:solidFill>
                        <a:latin typeface="Cambria Math" panose="02040503050406030204" pitchFamily="18" charset="0"/>
                        <a:cs typeface="Times New Roman" panose="02020603050405020304" pitchFamily="18" charset="0"/>
                      </a:rPr>
                      <m:t>𝑏𝑖𝑡</m:t>
                    </m:r>
                    <m:r>
                      <a:rPr lang="en-US" altLang="vi-VN" i="1">
                        <a:solidFill>
                          <a:srgbClr val="000066"/>
                        </a:solidFill>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348788C7-FC26-4D6A-AF5A-58D5E8E7149F}"/>
                  </a:ext>
                </a:extLst>
              </p:cNvPr>
              <p:cNvSpPr>
                <a:spLocks noRot="1" noChangeAspect="1" noMove="1" noResize="1" noEditPoints="1" noAdjustHandles="1" noChangeArrowheads="1" noChangeShapeType="1" noTextEdit="1"/>
              </p:cNvSpPr>
              <p:nvPr/>
            </p:nvSpPr>
            <p:spPr>
              <a:xfrm>
                <a:off x="1446212" y="1473200"/>
                <a:ext cx="9296400" cy="1348061"/>
              </a:xfrm>
              <a:prstGeom prst="rect">
                <a:avLst/>
              </a:prstGeom>
              <a:blipFill>
                <a:blip r:embed="rId2"/>
                <a:stretch>
                  <a:fillRect t="-3620" b="-588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B0ACD305-B582-40EE-B495-E75AC4A85CDF}"/>
              </a:ext>
            </a:extLst>
          </p:cNvPr>
          <p:cNvSpPr>
            <a:spLocks noGrp="1"/>
          </p:cNvSpPr>
          <p:nvPr>
            <p:ph type="sldNum" sz="quarter" idx="12"/>
          </p:nvPr>
        </p:nvSpPr>
        <p:spPr/>
        <p:txBody>
          <a:bodyPr/>
          <a:lstStyle/>
          <a:p>
            <a:fld id="{DA60BA0E-20D0-4E7C-B286-26C960A6788F}" type="slidenum">
              <a:rPr lang="en-US" smtClean="0"/>
              <a:t>8</a:t>
            </a:fld>
            <a:endParaRPr lang="en-US"/>
          </a:p>
        </p:txBody>
      </p:sp>
    </p:spTree>
    <p:extLst>
      <p:ext uri="{BB962C8B-B14F-4D97-AF65-F5344CB8AC3E}">
        <p14:creationId xmlns:p14="http://schemas.microsoft.com/office/powerpoint/2010/main" val="199279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685800"/>
            <a:ext cx="12216104" cy="787400"/>
          </a:xfrm>
        </p:spPr>
        <p:txBody>
          <a:bodyPr>
            <a:normAutofit fontScale="90000"/>
          </a:bodyPr>
          <a:lstStyle/>
          <a:p>
            <a:r>
              <a:rPr lang="en-US" b="1" dirty="0">
                <a:solidFill>
                  <a:schemeClr val="accent1">
                    <a:lumMod val="50000"/>
                  </a:schemeClr>
                </a:solidFill>
                <a:latin typeface="Times New Roman" pitchFamily="18" charset="0"/>
                <a:cs typeface="Times New Roman" pitchFamily="18" charset="0"/>
              </a:rPr>
              <a:t>So sánh giải </a:t>
            </a:r>
            <a:r>
              <a:rPr lang="en-US" b="1" dirty="0" err="1">
                <a:solidFill>
                  <a:schemeClr val="accent1">
                    <a:lumMod val="50000"/>
                  </a:schemeClr>
                </a:solidFill>
                <a:latin typeface="Times New Roman" pitchFamily="18" charset="0"/>
                <a:cs typeface="Times New Roman" pitchFamily="18" charset="0"/>
              </a:rPr>
              <a:t>thuật</a:t>
            </a:r>
            <a:r>
              <a:rPr lang="en-US" b="1" dirty="0">
                <a:solidFill>
                  <a:schemeClr val="accent1">
                    <a:lumMod val="50000"/>
                  </a:schemeClr>
                </a:solidFill>
                <a:latin typeface="Times New Roman" pitchFamily="18" charset="0"/>
                <a:cs typeface="Times New Roman" pitchFamily="18" charset="0"/>
              </a:rPr>
              <a:t> Decision Tree &amp; Bayes, Perceptron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63077216"/>
              </p:ext>
            </p:extLst>
          </p:nvPr>
        </p:nvGraphicFramePr>
        <p:xfrm>
          <a:off x="836612" y="1905000"/>
          <a:ext cx="3770241" cy="4511040"/>
        </p:xfrm>
        <a:graphic>
          <a:graphicData uri="http://schemas.openxmlformats.org/drawingml/2006/table">
            <a:tbl>
              <a:tblPr>
                <a:tableStyleId>{616DA210-FB5B-4158-B5E0-FEB733F419BA}</a:tableStyleId>
              </a:tblPr>
              <a:tblGrid>
                <a:gridCol w="597852">
                  <a:extLst>
                    <a:ext uri="{9D8B030D-6E8A-4147-A177-3AD203B41FA5}">
                      <a16:colId xmlns:a16="http://schemas.microsoft.com/office/drawing/2014/main" val="2039038679"/>
                    </a:ext>
                  </a:extLst>
                </a:gridCol>
                <a:gridCol w="1012317">
                  <a:extLst>
                    <a:ext uri="{9D8B030D-6E8A-4147-A177-3AD203B41FA5}">
                      <a16:colId xmlns:a16="http://schemas.microsoft.com/office/drawing/2014/main" val="2107483083"/>
                    </a:ext>
                  </a:extLst>
                </a:gridCol>
                <a:gridCol w="1080036">
                  <a:extLst>
                    <a:ext uri="{9D8B030D-6E8A-4147-A177-3AD203B41FA5}">
                      <a16:colId xmlns:a16="http://schemas.microsoft.com/office/drawing/2014/main" val="3854999230"/>
                    </a:ext>
                  </a:extLst>
                </a:gridCol>
                <a:gridCol w="1080036">
                  <a:extLst>
                    <a:ext uri="{9D8B030D-6E8A-4147-A177-3AD203B41FA5}">
                      <a16:colId xmlns:a16="http://schemas.microsoft.com/office/drawing/2014/main" val="1691935312"/>
                    </a:ext>
                  </a:extLst>
                </a:gridCol>
              </a:tblGrid>
              <a:tr h="281940">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Lần</a:t>
                      </a:r>
                      <a:r>
                        <a:rPr lang="en-US" sz="1400" u="none" strike="noStrike" dirty="0">
                          <a:effectLst/>
                          <a:latin typeface="Times New Roman" panose="02020603050405020304" pitchFamily="18" charset="0"/>
                          <a:cs typeface="Times New Roman" panose="02020603050405020304" pitchFamily="18" charset="0"/>
                        </a:rPr>
                        <a:t> </a:t>
                      </a:r>
                      <a:r>
                        <a:rPr lang="en-US" sz="1400" u="none" strike="noStrike" dirty="0" err="1">
                          <a:effectLst/>
                          <a:latin typeface="Times New Roman" panose="02020603050405020304" pitchFamily="18" charset="0"/>
                          <a:cs typeface="Times New Roman" panose="02020603050405020304" pitchFamily="18" charset="0"/>
                        </a:rPr>
                        <a:t>lăp</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DecisionTree</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Bayes</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Perceptron</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83216949"/>
                  </a:ext>
                </a:extLst>
              </a:tr>
              <a:tr h="281940">
                <a:tc>
                  <a:txBody>
                    <a:bodyPr/>
                    <a:lstStyle/>
                    <a:p>
                      <a:pPr algn="r" fontAlgn="b"/>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89.41685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73.65011</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61.98704</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848384320"/>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2</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89.63283</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76.2419</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61.77106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68374616"/>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87.04104</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73.43413</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63.49892</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224539195"/>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4</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dirty="0">
                          <a:effectLst/>
                          <a:latin typeface="Times New Roman" panose="02020603050405020304" pitchFamily="18" charset="0"/>
                          <a:cs typeface="Times New Roman" panose="02020603050405020304" pitchFamily="18" charset="0"/>
                        </a:rPr>
                        <a:t>87.68898</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72.35421</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65.0108</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084581654"/>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89.20086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73.21814</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60.25918</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134585086"/>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87.473</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72.78618</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60.47516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31354001"/>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7</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87.68898</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72.13823</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62.63499</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710464718"/>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8</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87.68898</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dirty="0">
                          <a:effectLst/>
                          <a:latin typeface="Times New Roman" panose="02020603050405020304" pitchFamily="18" charset="0"/>
                          <a:cs typeface="Times New Roman" panose="02020603050405020304" pitchFamily="18" charset="0"/>
                        </a:rPr>
                        <a:t>71.92225</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66.09071</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134076807"/>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9</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86.82505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71.2743</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61.77106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272223841"/>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10</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88.7689</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dirty="0">
                          <a:effectLst/>
                          <a:latin typeface="Times New Roman" panose="02020603050405020304" pitchFamily="18" charset="0"/>
                          <a:cs typeface="Times New Roman" panose="02020603050405020304" pitchFamily="18" charset="0"/>
                        </a:rPr>
                        <a:t>74.29806</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63.06695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567161672"/>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11</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87.90497</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73.00216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62.20302</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84882363"/>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12</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89.20086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73.86609</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63.06695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603357743"/>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13</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88.12095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73.65011</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63.06695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601225265"/>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14</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85.96112</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73.00216</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63.49892</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894521636"/>
                  </a:ext>
                </a:extLst>
              </a:tr>
              <a:tr h="281940">
                <a:tc>
                  <a:txBody>
                    <a:bodyPr/>
                    <a:lstStyle/>
                    <a:p>
                      <a:pPr algn="r" fontAlgn="b"/>
                      <a:r>
                        <a:rPr lang="en-US" sz="1400" u="none" strike="noStrike">
                          <a:effectLst/>
                          <a:latin typeface="Times New Roman" panose="02020603050405020304" pitchFamily="18" charset="0"/>
                          <a:cs typeface="Times New Roman" panose="02020603050405020304" pitchFamily="18" charset="0"/>
                        </a:rPr>
                        <a:t>15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88.12095</a:t>
                      </a:r>
                      <a:endParaRPr lang="en-US" sz="1400" b="0" i="0" u="none" strike="noStrike">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dirty="0">
                          <a:effectLst/>
                          <a:latin typeface="Times New Roman" panose="02020603050405020304" pitchFamily="18" charset="0"/>
                          <a:cs typeface="Times New Roman" panose="02020603050405020304" pitchFamily="18" charset="0"/>
                        </a:rPr>
                        <a:t>74.946</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r" fontAlgn="b"/>
                      <a:r>
                        <a:rPr lang="en-US" sz="1400" u="none" strike="noStrike" dirty="0">
                          <a:effectLst/>
                          <a:latin typeface="Times New Roman" panose="02020603050405020304" pitchFamily="18" charset="0"/>
                          <a:cs typeface="Times New Roman" panose="02020603050405020304" pitchFamily="18" charset="0"/>
                        </a:rPr>
                        <a:t>62.20302</a:t>
                      </a:r>
                      <a:endParaRPr lang="en-US" sz="1400" b="0" i="0" u="none" strike="noStrike" dirty="0">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245652568"/>
                  </a:ext>
                </a:extLst>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4003476672"/>
              </p:ext>
            </p:extLst>
          </p:nvPr>
        </p:nvGraphicFramePr>
        <p:xfrm>
          <a:off x="5027612" y="2362200"/>
          <a:ext cx="6096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5A81E7B9-CB85-4A61-90E7-E626DD56A709}"/>
              </a:ext>
            </a:extLst>
          </p:cNvPr>
          <p:cNvSpPr>
            <a:spLocks noGrp="1"/>
          </p:cNvSpPr>
          <p:nvPr>
            <p:ph type="sldNum" sz="quarter" idx="12"/>
          </p:nvPr>
        </p:nvSpPr>
        <p:spPr/>
        <p:txBody>
          <a:bodyPr/>
          <a:lstStyle/>
          <a:p>
            <a:fld id="{EB37DED6-D4C7-42EE-AB49-D2E39E64FDE4}" type="slidenum">
              <a:rPr lang="en-US" smtClean="0"/>
              <a:t>9</a:t>
            </a:fld>
            <a:endParaRPr lang="en-US"/>
          </a:p>
        </p:txBody>
      </p:sp>
    </p:spTree>
    <p:extLst>
      <p:ext uri="{BB962C8B-B14F-4D97-AF65-F5344CB8AC3E}">
        <p14:creationId xmlns:p14="http://schemas.microsoft.com/office/powerpoint/2010/main" val="312003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258</TotalTime>
  <Words>746</Words>
  <Application>Microsoft Office PowerPoint</Application>
  <PresentationFormat>Custom</PresentationFormat>
  <Paragraphs>163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Century Gothic</vt:lpstr>
      <vt:lpstr>Times New Roman</vt:lpstr>
      <vt:lpstr>Wingdings</vt:lpstr>
      <vt:lpstr>Books 16x9</vt:lpstr>
      <vt:lpstr>AUDIT DATA</vt:lpstr>
      <vt:lpstr>PowerPoint Presentation</vt:lpstr>
      <vt:lpstr>Giới thiệu</vt:lpstr>
      <vt:lpstr>Phân tích tập dữ liệu</vt:lpstr>
      <vt:lpstr>Phương pháp thực hiện</vt:lpstr>
      <vt:lpstr>PHƯƠNG PHÁP THỰC HIỆN</vt:lpstr>
      <vt:lpstr>Tính GAIN cho các thuộc tính</vt:lpstr>
      <vt:lpstr>Tính GAIN cho các thuộc tính</vt:lpstr>
      <vt:lpstr>So sánh giải thuật Decision Tree &amp; Bayes, Perceptron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TRAN CONG HAU</dc:creator>
  <cp:lastModifiedBy>Trung Tran Thanh</cp:lastModifiedBy>
  <cp:revision>33</cp:revision>
  <dcterms:created xsi:type="dcterms:W3CDTF">2019-11-13T03:04:37Z</dcterms:created>
  <dcterms:modified xsi:type="dcterms:W3CDTF">2019-11-18T10:46:20Z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