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64" r:id="rId2"/>
    <p:sldId id="276" r:id="rId3"/>
    <p:sldId id="282" r:id="rId4"/>
    <p:sldId id="285" r:id="rId5"/>
    <p:sldId id="283" r:id="rId6"/>
    <p:sldId id="284" r:id="rId7"/>
    <p:sldId id="286" r:id="rId8"/>
    <p:sldId id="288" r:id="rId9"/>
    <p:sldId id="289" r:id="rId10"/>
    <p:sldId id="287" r:id="rId11"/>
    <p:sldId id="274" r:id="rId1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01" autoAdjust="0"/>
    <p:restoredTop sz="94280" autoAdjust="0"/>
  </p:normalViewPr>
  <p:slideViewPr>
    <p:cSldViewPr showGuides="1">
      <p:cViewPr varScale="1">
        <p:scale>
          <a:sx n="93" d="100"/>
          <a:sy n="93" d="100"/>
        </p:scale>
        <p:origin x="134" y="53"/>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machine-CTU\sample2.xls"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smtClean="0">
                <a:latin typeface="Times New Roman" panose="02020603050405020304" pitchFamily="18" charset="0"/>
                <a:cs typeface="Times New Roman" panose="02020603050405020304" pitchFamily="18" charset="0"/>
              </a:rPr>
              <a:t>Accuracy:</a:t>
            </a:r>
            <a:r>
              <a:rPr lang="en-US" baseline="0" dirty="0" smtClean="0">
                <a:latin typeface="Times New Roman" panose="02020603050405020304" pitchFamily="18" charset="0"/>
                <a:cs typeface="Times New Roman" panose="02020603050405020304" pitchFamily="18" charset="0"/>
              </a:rPr>
              <a:t>  Đánh giá độ chính xác</a:t>
            </a:r>
            <a:endParaRPr lang="en-US" dirty="0">
              <a:latin typeface="Times New Roman" panose="02020603050405020304" pitchFamily="18" charset="0"/>
              <a:cs typeface="Times New Roman" panose="02020603050405020304" pitchFamily="18" charset="0"/>
            </a:endParaRPr>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 Name'!$B$1</c:f>
              <c:strCache>
                <c:ptCount val="1"/>
                <c:pt idx="0">
                  <c:v>Decision Tree</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val>
            <c:numRef>
              <c:f>'Sheet Name'!$B$2:$B$100</c:f>
              <c:numCache>
                <c:formatCode>General</c:formatCode>
                <c:ptCount val="99"/>
                <c:pt idx="0">
                  <c:v>89.416846652267822</c:v>
                </c:pt>
                <c:pt idx="1">
                  <c:v>89.632829373650097</c:v>
                </c:pt>
                <c:pt idx="2">
                  <c:v>87.041036717062639</c:v>
                </c:pt>
                <c:pt idx="3">
                  <c:v>87.688984881209507</c:v>
                </c:pt>
                <c:pt idx="4">
                  <c:v>89.200863930885532</c:v>
                </c:pt>
                <c:pt idx="5">
                  <c:v>87.473002159827217</c:v>
                </c:pt>
                <c:pt idx="6">
                  <c:v>87.688984881209507</c:v>
                </c:pt>
                <c:pt idx="7">
                  <c:v>87.688984881209507</c:v>
                </c:pt>
                <c:pt idx="8">
                  <c:v>86.825053995680349</c:v>
                </c:pt>
                <c:pt idx="9">
                  <c:v>88.768898488120954</c:v>
                </c:pt>
                <c:pt idx="10">
                  <c:v>87.904967602591782</c:v>
                </c:pt>
                <c:pt idx="11">
                  <c:v>89.200863930885532</c:v>
                </c:pt>
                <c:pt idx="12">
                  <c:v>88.120950323974085</c:v>
                </c:pt>
                <c:pt idx="13">
                  <c:v>85.961123110151178</c:v>
                </c:pt>
                <c:pt idx="14">
                  <c:v>88.120950323974085</c:v>
                </c:pt>
                <c:pt idx="15">
                  <c:v>85.961123110151178</c:v>
                </c:pt>
                <c:pt idx="16">
                  <c:v>85.961123110151178</c:v>
                </c:pt>
                <c:pt idx="17">
                  <c:v>86.177105831533467</c:v>
                </c:pt>
                <c:pt idx="18">
                  <c:v>88.768898488120954</c:v>
                </c:pt>
                <c:pt idx="19">
                  <c:v>87.257019438444928</c:v>
                </c:pt>
                <c:pt idx="20">
                  <c:v>87.904967602591782</c:v>
                </c:pt>
                <c:pt idx="21">
                  <c:v>89.8488120950324</c:v>
                </c:pt>
                <c:pt idx="22">
                  <c:v>88.120950323974085</c:v>
                </c:pt>
                <c:pt idx="23">
                  <c:v>88.552915766738664</c:v>
                </c:pt>
                <c:pt idx="24">
                  <c:v>87.688984881209507</c:v>
                </c:pt>
                <c:pt idx="25">
                  <c:v>86.393088552915771</c:v>
                </c:pt>
                <c:pt idx="26">
                  <c:v>88.768898488120954</c:v>
                </c:pt>
                <c:pt idx="27">
                  <c:v>88.984881209503243</c:v>
                </c:pt>
                <c:pt idx="28">
                  <c:v>87.688984881209507</c:v>
                </c:pt>
                <c:pt idx="29">
                  <c:v>88.120950323974085</c:v>
                </c:pt>
                <c:pt idx="30">
                  <c:v>87.688984881209507</c:v>
                </c:pt>
                <c:pt idx="31">
                  <c:v>86.825053995680349</c:v>
                </c:pt>
                <c:pt idx="32">
                  <c:v>87.904967602591782</c:v>
                </c:pt>
                <c:pt idx="33">
                  <c:v>87.904967602591782</c:v>
                </c:pt>
                <c:pt idx="34">
                  <c:v>88.768898488120954</c:v>
                </c:pt>
                <c:pt idx="35">
                  <c:v>88.552915766738664</c:v>
                </c:pt>
                <c:pt idx="36">
                  <c:v>87.041036717062639</c:v>
                </c:pt>
                <c:pt idx="37">
                  <c:v>87.257019438444928</c:v>
                </c:pt>
                <c:pt idx="38">
                  <c:v>88.120950323974085</c:v>
                </c:pt>
                <c:pt idx="39">
                  <c:v>86.60907127429806</c:v>
                </c:pt>
                <c:pt idx="40">
                  <c:v>87.473002159827217</c:v>
                </c:pt>
                <c:pt idx="41">
                  <c:v>86.60907127429806</c:v>
                </c:pt>
                <c:pt idx="42">
                  <c:v>87.473002159827217</c:v>
                </c:pt>
                <c:pt idx="43">
                  <c:v>85.097192224622034</c:v>
                </c:pt>
                <c:pt idx="44">
                  <c:v>88.768898488120954</c:v>
                </c:pt>
                <c:pt idx="45">
                  <c:v>87.041036717062639</c:v>
                </c:pt>
                <c:pt idx="46">
                  <c:v>87.688984881209507</c:v>
                </c:pt>
                <c:pt idx="47">
                  <c:v>85.961123110151178</c:v>
                </c:pt>
                <c:pt idx="48">
                  <c:v>87.473002159827217</c:v>
                </c:pt>
                <c:pt idx="49">
                  <c:v>85.961123110151178</c:v>
                </c:pt>
                <c:pt idx="50">
                  <c:v>87.041036717062639</c:v>
                </c:pt>
                <c:pt idx="51">
                  <c:v>89.8488120950324</c:v>
                </c:pt>
                <c:pt idx="52">
                  <c:v>86.60907127429806</c:v>
                </c:pt>
                <c:pt idx="53">
                  <c:v>85.961123110151178</c:v>
                </c:pt>
                <c:pt idx="54">
                  <c:v>87.473002159827217</c:v>
                </c:pt>
                <c:pt idx="55">
                  <c:v>86.177105831533467</c:v>
                </c:pt>
                <c:pt idx="56">
                  <c:v>86.177105831533467</c:v>
                </c:pt>
                <c:pt idx="57">
                  <c:v>86.825053995680349</c:v>
                </c:pt>
                <c:pt idx="58">
                  <c:v>86.177105831533467</c:v>
                </c:pt>
                <c:pt idx="59">
                  <c:v>87.257019438444928</c:v>
                </c:pt>
                <c:pt idx="60">
                  <c:v>86.60907127429806</c:v>
                </c:pt>
                <c:pt idx="61">
                  <c:v>88.552915766738664</c:v>
                </c:pt>
                <c:pt idx="62">
                  <c:v>86.825053995680349</c:v>
                </c:pt>
                <c:pt idx="63">
                  <c:v>86.825053995680349</c:v>
                </c:pt>
                <c:pt idx="64">
                  <c:v>87.473002159827217</c:v>
                </c:pt>
                <c:pt idx="65">
                  <c:v>89.200863930885532</c:v>
                </c:pt>
                <c:pt idx="66">
                  <c:v>85.529157667386613</c:v>
                </c:pt>
                <c:pt idx="67">
                  <c:v>87.257019438444928</c:v>
                </c:pt>
                <c:pt idx="68">
                  <c:v>86.825053995680349</c:v>
                </c:pt>
                <c:pt idx="69">
                  <c:v>88.336933045356375</c:v>
                </c:pt>
                <c:pt idx="70">
                  <c:v>87.041036717062639</c:v>
                </c:pt>
                <c:pt idx="71">
                  <c:v>87.904967602591782</c:v>
                </c:pt>
                <c:pt idx="72">
                  <c:v>88.336933045356375</c:v>
                </c:pt>
                <c:pt idx="73">
                  <c:v>89.8488120950324</c:v>
                </c:pt>
                <c:pt idx="74">
                  <c:v>88.552915766738664</c:v>
                </c:pt>
                <c:pt idx="75">
                  <c:v>85.745140388768903</c:v>
                </c:pt>
                <c:pt idx="76">
                  <c:v>88.552915766738664</c:v>
                </c:pt>
                <c:pt idx="77">
                  <c:v>87.904967602591782</c:v>
                </c:pt>
                <c:pt idx="78">
                  <c:v>88.336933045356375</c:v>
                </c:pt>
                <c:pt idx="79">
                  <c:v>86.60907127429806</c:v>
                </c:pt>
                <c:pt idx="80">
                  <c:v>86.60907127429806</c:v>
                </c:pt>
                <c:pt idx="81">
                  <c:v>86.393088552915771</c:v>
                </c:pt>
                <c:pt idx="82">
                  <c:v>86.60907127429806</c:v>
                </c:pt>
                <c:pt idx="83">
                  <c:v>87.904967602591782</c:v>
                </c:pt>
                <c:pt idx="84">
                  <c:v>88.336933045356375</c:v>
                </c:pt>
                <c:pt idx="85">
                  <c:v>87.041036717062639</c:v>
                </c:pt>
                <c:pt idx="86">
                  <c:v>87.257019438444928</c:v>
                </c:pt>
                <c:pt idx="87">
                  <c:v>86.60907127429806</c:v>
                </c:pt>
                <c:pt idx="88">
                  <c:v>88.552915766738664</c:v>
                </c:pt>
                <c:pt idx="89">
                  <c:v>87.688984881209507</c:v>
                </c:pt>
                <c:pt idx="90">
                  <c:v>86.825053995680349</c:v>
                </c:pt>
                <c:pt idx="91">
                  <c:v>88.336933045356375</c:v>
                </c:pt>
                <c:pt idx="92">
                  <c:v>88.984881209503243</c:v>
                </c:pt>
                <c:pt idx="93">
                  <c:v>86.825053995680349</c:v>
                </c:pt>
                <c:pt idx="94">
                  <c:v>87.473002159827217</c:v>
                </c:pt>
                <c:pt idx="95">
                  <c:v>87.473002159827217</c:v>
                </c:pt>
                <c:pt idx="96">
                  <c:v>86.825053995680349</c:v>
                </c:pt>
                <c:pt idx="97">
                  <c:v>88.120950323974085</c:v>
                </c:pt>
                <c:pt idx="98">
                  <c:v>88.552915766738664</c:v>
                </c:pt>
              </c:numCache>
            </c:numRef>
          </c:val>
          <c:smooth val="0"/>
          <c:extLst>
            <c:ext xmlns:c16="http://schemas.microsoft.com/office/drawing/2014/chart" uri="{C3380CC4-5D6E-409C-BE32-E72D297353CC}">
              <c16:uniqueId val="{00000000-5E4C-4072-AEB9-874C4747D86C}"/>
            </c:ext>
          </c:extLst>
        </c:ser>
        <c:ser>
          <c:idx val="1"/>
          <c:order val="1"/>
          <c:tx>
            <c:strRef>
              <c:f>'Sheet Name'!$C$1</c:f>
              <c:strCache>
                <c:ptCount val="1"/>
                <c:pt idx="0">
                  <c:v>Perceptron</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val>
            <c:numRef>
              <c:f>'Sheet Name'!$C$2:$C$100</c:f>
              <c:numCache>
                <c:formatCode>General</c:formatCode>
                <c:ptCount val="99"/>
                <c:pt idx="0">
                  <c:v>73.650107991360699</c:v>
                </c:pt>
                <c:pt idx="1">
                  <c:v>76.241900647948171</c:v>
                </c:pt>
                <c:pt idx="2">
                  <c:v>73.434125269978395</c:v>
                </c:pt>
                <c:pt idx="3">
                  <c:v>72.354211663066963</c:v>
                </c:pt>
                <c:pt idx="4">
                  <c:v>73.218142548596106</c:v>
                </c:pt>
                <c:pt idx="5">
                  <c:v>72.786177105831527</c:v>
                </c:pt>
                <c:pt idx="6">
                  <c:v>72.138228941684673</c:v>
                </c:pt>
                <c:pt idx="7">
                  <c:v>71.922246220302384</c:v>
                </c:pt>
                <c:pt idx="8">
                  <c:v>71.274298056155502</c:v>
                </c:pt>
                <c:pt idx="9">
                  <c:v>74.298056155507567</c:v>
                </c:pt>
                <c:pt idx="10">
                  <c:v>73.002159827213816</c:v>
                </c:pt>
                <c:pt idx="11">
                  <c:v>73.866090712742988</c:v>
                </c:pt>
                <c:pt idx="12">
                  <c:v>73.650107991360699</c:v>
                </c:pt>
                <c:pt idx="13">
                  <c:v>73.002159827213816</c:v>
                </c:pt>
                <c:pt idx="14">
                  <c:v>74.946004319654421</c:v>
                </c:pt>
                <c:pt idx="15">
                  <c:v>72.138228941684673</c:v>
                </c:pt>
                <c:pt idx="16">
                  <c:v>73.434125269978395</c:v>
                </c:pt>
                <c:pt idx="17">
                  <c:v>72.786177105831527</c:v>
                </c:pt>
                <c:pt idx="18">
                  <c:v>74.082073434125277</c:v>
                </c:pt>
                <c:pt idx="19">
                  <c:v>73.218142548596106</c:v>
                </c:pt>
                <c:pt idx="20">
                  <c:v>73.218142548596106</c:v>
                </c:pt>
                <c:pt idx="21">
                  <c:v>74.730021598272131</c:v>
                </c:pt>
                <c:pt idx="22">
                  <c:v>73.434125269978395</c:v>
                </c:pt>
                <c:pt idx="23">
                  <c:v>73.650107991360699</c:v>
                </c:pt>
                <c:pt idx="24">
                  <c:v>71.274298056155502</c:v>
                </c:pt>
                <c:pt idx="25">
                  <c:v>69.978401727861765</c:v>
                </c:pt>
                <c:pt idx="26">
                  <c:v>72.570194384449252</c:v>
                </c:pt>
                <c:pt idx="27">
                  <c:v>74.946004319654421</c:v>
                </c:pt>
                <c:pt idx="28">
                  <c:v>71.274298056155502</c:v>
                </c:pt>
                <c:pt idx="29">
                  <c:v>74.298056155507567</c:v>
                </c:pt>
                <c:pt idx="30">
                  <c:v>74.298056155507567</c:v>
                </c:pt>
                <c:pt idx="31">
                  <c:v>74.082073434125277</c:v>
                </c:pt>
                <c:pt idx="32">
                  <c:v>73.866090712742988</c:v>
                </c:pt>
                <c:pt idx="33">
                  <c:v>73.218142548596106</c:v>
                </c:pt>
                <c:pt idx="34">
                  <c:v>74.298056155507567</c:v>
                </c:pt>
                <c:pt idx="35">
                  <c:v>74.730021598272131</c:v>
                </c:pt>
                <c:pt idx="36">
                  <c:v>74.082073434125277</c:v>
                </c:pt>
                <c:pt idx="37">
                  <c:v>73.866090712742988</c:v>
                </c:pt>
                <c:pt idx="38">
                  <c:v>72.786177105831527</c:v>
                </c:pt>
                <c:pt idx="39">
                  <c:v>71.922246220302384</c:v>
                </c:pt>
                <c:pt idx="40">
                  <c:v>74.730021598272131</c:v>
                </c:pt>
                <c:pt idx="41">
                  <c:v>70.626349892008648</c:v>
                </c:pt>
                <c:pt idx="42">
                  <c:v>70.410367170626358</c:v>
                </c:pt>
                <c:pt idx="43">
                  <c:v>72.570194384449252</c:v>
                </c:pt>
                <c:pt idx="44">
                  <c:v>73.218142548596106</c:v>
                </c:pt>
                <c:pt idx="45">
                  <c:v>73.002159827213816</c:v>
                </c:pt>
                <c:pt idx="46">
                  <c:v>73.002159827213816</c:v>
                </c:pt>
                <c:pt idx="47">
                  <c:v>71.922246220302384</c:v>
                </c:pt>
                <c:pt idx="48">
                  <c:v>74.730021598272131</c:v>
                </c:pt>
                <c:pt idx="49">
                  <c:v>72.138228941684673</c:v>
                </c:pt>
                <c:pt idx="50">
                  <c:v>72.354211663066963</c:v>
                </c:pt>
                <c:pt idx="51">
                  <c:v>75.16198704103671</c:v>
                </c:pt>
                <c:pt idx="52">
                  <c:v>71.70626349892008</c:v>
                </c:pt>
                <c:pt idx="53">
                  <c:v>71.490280777537791</c:v>
                </c:pt>
                <c:pt idx="54">
                  <c:v>72.354211663066963</c:v>
                </c:pt>
                <c:pt idx="55">
                  <c:v>72.786177105831527</c:v>
                </c:pt>
                <c:pt idx="56">
                  <c:v>74.946004319654421</c:v>
                </c:pt>
                <c:pt idx="57">
                  <c:v>72.786177105831527</c:v>
                </c:pt>
                <c:pt idx="58">
                  <c:v>72.138228941684673</c:v>
                </c:pt>
                <c:pt idx="59">
                  <c:v>74.730021598272131</c:v>
                </c:pt>
                <c:pt idx="60">
                  <c:v>72.354211663066963</c:v>
                </c:pt>
                <c:pt idx="61">
                  <c:v>72.570194384449252</c:v>
                </c:pt>
                <c:pt idx="62">
                  <c:v>71.70626349892008</c:v>
                </c:pt>
                <c:pt idx="63">
                  <c:v>71.058315334773212</c:v>
                </c:pt>
                <c:pt idx="64">
                  <c:v>73.002159827213816</c:v>
                </c:pt>
                <c:pt idx="65">
                  <c:v>74.946004319654421</c:v>
                </c:pt>
                <c:pt idx="66">
                  <c:v>71.058315334773212</c:v>
                </c:pt>
                <c:pt idx="67">
                  <c:v>72.138228941684673</c:v>
                </c:pt>
                <c:pt idx="68">
                  <c:v>70.842332613390923</c:v>
                </c:pt>
                <c:pt idx="69">
                  <c:v>74.514038876889856</c:v>
                </c:pt>
                <c:pt idx="70">
                  <c:v>73.434125269978395</c:v>
                </c:pt>
                <c:pt idx="71">
                  <c:v>72.570194384449252</c:v>
                </c:pt>
                <c:pt idx="72">
                  <c:v>73.650107991360699</c:v>
                </c:pt>
                <c:pt idx="73">
                  <c:v>76.673866090712735</c:v>
                </c:pt>
                <c:pt idx="74">
                  <c:v>72.786177105831527</c:v>
                </c:pt>
                <c:pt idx="75">
                  <c:v>71.70626349892008</c:v>
                </c:pt>
                <c:pt idx="76">
                  <c:v>73.650107991360699</c:v>
                </c:pt>
                <c:pt idx="77">
                  <c:v>74.298056155507567</c:v>
                </c:pt>
                <c:pt idx="78">
                  <c:v>72.786177105831527</c:v>
                </c:pt>
                <c:pt idx="79">
                  <c:v>72.570194384449252</c:v>
                </c:pt>
                <c:pt idx="80">
                  <c:v>71.70626349892008</c:v>
                </c:pt>
                <c:pt idx="81">
                  <c:v>72.354211663066963</c:v>
                </c:pt>
                <c:pt idx="82">
                  <c:v>73.866090712742988</c:v>
                </c:pt>
                <c:pt idx="83">
                  <c:v>72.786177105831527</c:v>
                </c:pt>
                <c:pt idx="84">
                  <c:v>74.730021598272131</c:v>
                </c:pt>
                <c:pt idx="85">
                  <c:v>73.434125269978395</c:v>
                </c:pt>
                <c:pt idx="86">
                  <c:v>73.650107991360699</c:v>
                </c:pt>
                <c:pt idx="87">
                  <c:v>71.274298056155502</c:v>
                </c:pt>
                <c:pt idx="88">
                  <c:v>74.298056155507567</c:v>
                </c:pt>
                <c:pt idx="89">
                  <c:v>73.434125269978395</c:v>
                </c:pt>
                <c:pt idx="90">
                  <c:v>72.354211663066963</c:v>
                </c:pt>
                <c:pt idx="91">
                  <c:v>73.866090712742988</c:v>
                </c:pt>
                <c:pt idx="92">
                  <c:v>74.082073434125277</c:v>
                </c:pt>
                <c:pt idx="93">
                  <c:v>71.70626349892008</c:v>
                </c:pt>
                <c:pt idx="94">
                  <c:v>72.786177105831527</c:v>
                </c:pt>
                <c:pt idx="95">
                  <c:v>74.730021598272131</c:v>
                </c:pt>
                <c:pt idx="96">
                  <c:v>72.138228941684673</c:v>
                </c:pt>
                <c:pt idx="97">
                  <c:v>74.730021598272131</c:v>
                </c:pt>
                <c:pt idx="98">
                  <c:v>73.218142548596106</c:v>
                </c:pt>
              </c:numCache>
            </c:numRef>
          </c:val>
          <c:smooth val="0"/>
          <c:extLst>
            <c:ext xmlns:c16="http://schemas.microsoft.com/office/drawing/2014/chart" uri="{C3380CC4-5D6E-409C-BE32-E72D297353CC}">
              <c16:uniqueId val="{00000001-5E4C-4072-AEB9-874C4747D86C}"/>
            </c:ext>
          </c:extLst>
        </c:ser>
        <c:ser>
          <c:idx val="2"/>
          <c:order val="2"/>
          <c:tx>
            <c:strRef>
              <c:f>'Sheet Name'!$D$1</c:f>
              <c:strCache>
                <c:ptCount val="1"/>
                <c:pt idx="0">
                  <c:v>Bayes</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val>
            <c:numRef>
              <c:f>'Sheet Name'!$D$2:$D$100</c:f>
              <c:numCache>
                <c:formatCode>General</c:formatCode>
                <c:ptCount val="99"/>
                <c:pt idx="0">
                  <c:v>61.987041036717059</c:v>
                </c:pt>
                <c:pt idx="1">
                  <c:v>61.77105831533477</c:v>
                </c:pt>
                <c:pt idx="2">
                  <c:v>63.498920086393085</c:v>
                </c:pt>
                <c:pt idx="3">
                  <c:v>65.010799136069124</c:v>
                </c:pt>
                <c:pt idx="4">
                  <c:v>60.259179265658744</c:v>
                </c:pt>
                <c:pt idx="5">
                  <c:v>60.475161987041034</c:v>
                </c:pt>
                <c:pt idx="6">
                  <c:v>62.634989200863934</c:v>
                </c:pt>
                <c:pt idx="7">
                  <c:v>66.090712742980557</c:v>
                </c:pt>
                <c:pt idx="8">
                  <c:v>61.77105831533477</c:v>
                </c:pt>
                <c:pt idx="9">
                  <c:v>63.066954643628513</c:v>
                </c:pt>
                <c:pt idx="10">
                  <c:v>62.203023758099349</c:v>
                </c:pt>
                <c:pt idx="11">
                  <c:v>63.066954643628513</c:v>
                </c:pt>
                <c:pt idx="12">
                  <c:v>63.066954643628513</c:v>
                </c:pt>
                <c:pt idx="13">
                  <c:v>63.498920086393085</c:v>
                </c:pt>
                <c:pt idx="14">
                  <c:v>62.203023758099349</c:v>
                </c:pt>
                <c:pt idx="15">
                  <c:v>62.634989200863934</c:v>
                </c:pt>
                <c:pt idx="16">
                  <c:v>63.714902807775374</c:v>
                </c:pt>
                <c:pt idx="17">
                  <c:v>62.203023758099349</c:v>
                </c:pt>
                <c:pt idx="18">
                  <c:v>62.419006479481645</c:v>
                </c:pt>
                <c:pt idx="19">
                  <c:v>64.794816414686835</c:v>
                </c:pt>
                <c:pt idx="20">
                  <c:v>65.010799136069124</c:v>
                </c:pt>
                <c:pt idx="21">
                  <c:v>63.498920086393085</c:v>
                </c:pt>
                <c:pt idx="22">
                  <c:v>61.339092872570191</c:v>
                </c:pt>
                <c:pt idx="23">
                  <c:v>62.850971922246224</c:v>
                </c:pt>
                <c:pt idx="24">
                  <c:v>65.874730021598268</c:v>
                </c:pt>
                <c:pt idx="25">
                  <c:v>63.714902807775374</c:v>
                </c:pt>
                <c:pt idx="26">
                  <c:v>63.282937365010795</c:v>
                </c:pt>
                <c:pt idx="27">
                  <c:v>61.987041036717059</c:v>
                </c:pt>
                <c:pt idx="28">
                  <c:v>64.146868250539953</c:v>
                </c:pt>
                <c:pt idx="29">
                  <c:v>62.850971922246224</c:v>
                </c:pt>
                <c:pt idx="30">
                  <c:v>61.987041036717059</c:v>
                </c:pt>
                <c:pt idx="31">
                  <c:v>63.498920086393085</c:v>
                </c:pt>
                <c:pt idx="32">
                  <c:v>63.498920086393085</c:v>
                </c:pt>
                <c:pt idx="33">
                  <c:v>63.930885529157663</c:v>
                </c:pt>
                <c:pt idx="34">
                  <c:v>61.555075593952481</c:v>
                </c:pt>
                <c:pt idx="35">
                  <c:v>62.850971922246224</c:v>
                </c:pt>
                <c:pt idx="36">
                  <c:v>65.2267818574514</c:v>
                </c:pt>
                <c:pt idx="37">
                  <c:v>62.634989200863934</c:v>
                </c:pt>
                <c:pt idx="38">
                  <c:v>63.714902807775374</c:v>
                </c:pt>
                <c:pt idx="39">
                  <c:v>63.282937365010795</c:v>
                </c:pt>
                <c:pt idx="40">
                  <c:v>65.2267818574514</c:v>
                </c:pt>
                <c:pt idx="41">
                  <c:v>62.634989200863934</c:v>
                </c:pt>
                <c:pt idx="42">
                  <c:v>62.850971922246224</c:v>
                </c:pt>
                <c:pt idx="43">
                  <c:v>64.578833693304531</c:v>
                </c:pt>
                <c:pt idx="44">
                  <c:v>63.282937365010795</c:v>
                </c:pt>
                <c:pt idx="45">
                  <c:v>61.555075593952481</c:v>
                </c:pt>
                <c:pt idx="46">
                  <c:v>61.339092872570191</c:v>
                </c:pt>
                <c:pt idx="47">
                  <c:v>61.77105831533477</c:v>
                </c:pt>
                <c:pt idx="48">
                  <c:v>60.259179265658744</c:v>
                </c:pt>
                <c:pt idx="49">
                  <c:v>63.930885529157663</c:v>
                </c:pt>
                <c:pt idx="50">
                  <c:v>63.066954643628513</c:v>
                </c:pt>
                <c:pt idx="51">
                  <c:v>64.794816414686835</c:v>
                </c:pt>
                <c:pt idx="52">
                  <c:v>64.362850971922242</c:v>
                </c:pt>
                <c:pt idx="53">
                  <c:v>65.010799136069124</c:v>
                </c:pt>
                <c:pt idx="54">
                  <c:v>64.362850971922242</c:v>
                </c:pt>
                <c:pt idx="55">
                  <c:v>62.634989200863934</c:v>
                </c:pt>
                <c:pt idx="56">
                  <c:v>62.419006479481645</c:v>
                </c:pt>
                <c:pt idx="57">
                  <c:v>61.555075593952481</c:v>
                </c:pt>
                <c:pt idx="58">
                  <c:v>61.339092872570191</c:v>
                </c:pt>
                <c:pt idx="59">
                  <c:v>62.634989200863934</c:v>
                </c:pt>
                <c:pt idx="60">
                  <c:v>63.066954643628513</c:v>
                </c:pt>
                <c:pt idx="61">
                  <c:v>63.282937365010795</c:v>
                </c:pt>
                <c:pt idx="62">
                  <c:v>63.282937365010795</c:v>
                </c:pt>
                <c:pt idx="63">
                  <c:v>66.090712742980557</c:v>
                </c:pt>
                <c:pt idx="64">
                  <c:v>63.066954643628513</c:v>
                </c:pt>
                <c:pt idx="65">
                  <c:v>61.987041036717059</c:v>
                </c:pt>
                <c:pt idx="66">
                  <c:v>63.714902807775374</c:v>
                </c:pt>
                <c:pt idx="67">
                  <c:v>63.714902807775374</c:v>
                </c:pt>
                <c:pt idx="68">
                  <c:v>62.634989200863934</c:v>
                </c:pt>
                <c:pt idx="69">
                  <c:v>63.066954643628513</c:v>
                </c:pt>
                <c:pt idx="70">
                  <c:v>60.90712742980562</c:v>
                </c:pt>
                <c:pt idx="71">
                  <c:v>62.203023758099349</c:v>
                </c:pt>
                <c:pt idx="72">
                  <c:v>62.419006479481645</c:v>
                </c:pt>
                <c:pt idx="73">
                  <c:v>62.634989200863934</c:v>
                </c:pt>
                <c:pt idx="74">
                  <c:v>60.259179265658744</c:v>
                </c:pt>
                <c:pt idx="75">
                  <c:v>64.146868250539953</c:v>
                </c:pt>
                <c:pt idx="76">
                  <c:v>62.419006479481645</c:v>
                </c:pt>
                <c:pt idx="77">
                  <c:v>61.77105831533477</c:v>
                </c:pt>
                <c:pt idx="78">
                  <c:v>64.146868250539953</c:v>
                </c:pt>
                <c:pt idx="79">
                  <c:v>62.850971922246224</c:v>
                </c:pt>
                <c:pt idx="80">
                  <c:v>59.611231101511876</c:v>
                </c:pt>
                <c:pt idx="81">
                  <c:v>63.498920086393085</c:v>
                </c:pt>
                <c:pt idx="82">
                  <c:v>63.066954643628513</c:v>
                </c:pt>
                <c:pt idx="83">
                  <c:v>63.498920086393085</c:v>
                </c:pt>
                <c:pt idx="84">
                  <c:v>62.634989200863934</c:v>
                </c:pt>
                <c:pt idx="85">
                  <c:v>62.850971922246224</c:v>
                </c:pt>
                <c:pt idx="86">
                  <c:v>61.77105831533477</c:v>
                </c:pt>
                <c:pt idx="87">
                  <c:v>63.498920086393085</c:v>
                </c:pt>
                <c:pt idx="88">
                  <c:v>62.634989200863934</c:v>
                </c:pt>
                <c:pt idx="89">
                  <c:v>63.498920086393085</c:v>
                </c:pt>
                <c:pt idx="90">
                  <c:v>65.010799136069124</c:v>
                </c:pt>
                <c:pt idx="91">
                  <c:v>63.282937365010795</c:v>
                </c:pt>
                <c:pt idx="92">
                  <c:v>62.850971922246224</c:v>
                </c:pt>
                <c:pt idx="93">
                  <c:v>61.987041036717059</c:v>
                </c:pt>
                <c:pt idx="94">
                  <c:v>63.498920086393085</c:v>
                </c:pt>
                <c:pt idx="95">
                  <c:v>61.555075593952481</c:v>
                </c:pt>
                <c:pt idx="96">
                  <c:v>62.203023758099349</c:v>
                </c:pt>
                <c:pt idx="97">
                  <c:v>58.963282937365015</c:v>
                </c:pt>
                <c:pt idx="98">
                  <c:v>63.930885529157663</c:v>
                </c:pt>
              </c:numCache>
            </c:numRef>
          </c:val>
          <c:smooth val="0"/>
          <c:extLst>
            <c:ext xmlns:c16="http://schemas.microsoft.com/office/drawing/2014/chart" uri="{C3380CC4-5D6E-409C-BE32-E72D297353CC}">
              <c16:uniqueId val="{00000002-5E4C-4072-AEB9-874C4747D86C}"/>
            </c:ext>
          </c:extLst>
        </c:ser>
        <c:dLbls>
          <c:showLegendKey val="0"/>
          <c:showVal val="0"/>
          <c:showCatName val="0"/>
          <c:showSerName val="0"/>
          <c:showPercent val="0"/>
          <c:showBubbleSize val="0"/>
        </c:dLbls>
        <c:smooth val="0"/>
        <c:axId val="465040415"/>
        <c:axId val="465036671"/>
      </c:lineChart>
      <c:catAx>
        <c:axId val="465040415"/>
        <c:scaling>
          <c:orientation val="minMax"/>
        </c:scaling>
        <c:delete val="0"/>
        <c:axPos val="b"/>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65036671"/>
        <c:crosses val="autoZero"/>
        <c:auto val="1"/>
        <c:lblAlgn val="ctr"/>
        <c:lblOffset val="100"/>
        <c:noMultiLvlLbl val="0"/>
      </c:catAx>
      <c:valAx>
        <c:axId val="46503667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65040415"/>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11/19/2019</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11/19/2019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15BDAC69-CE73-4AA9-A572-50DED2B9202D}" type="datetime1">
              <a:rPr lang="en-US" smtClean="0"/>
              <a:t>11/19/2019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75A8A54-58D2-4DE3-9E84-FDC06107C71A}" type="datetime1">
              <a:rPr lang="en-US" smtClean="0"/>
              <a:t>11/19/2019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181A2C2D-21E2-4A61-8890-42F2A29579D1}" type="datetime1">
              <a:rPr lang="en-US" smtClean="0"/>
              <a:t>11/19/2019</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A75430FD-ECB1-484C-A455-B630C0A67407}" type="datetime1">
              <a:rPr lang="en-US" smtClean="0"/>
              <a:t>11/19/2019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0744EB69-3432-48BF-AE23-85F762ACEA2D}" type="datetime1">
              <a:rPr lang="en-US" smtClean="0"/>
              <a:t>11/19/2019</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9BF9486C-01BE-4591-A40B-3A9F2237F3B1}" type="datetime1">
              <a:rPr lang="en-US" smtClean="0"/>
              <a:t>11/19/2019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706C28-4DB6-404A-BD73-050D3C3D65EA}" type="datetime1">
              <a:rPr lang="en-US" smtClean="0"/>
              <a:t>11/19/2019</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00C2E2C-98F2-4DC8-B0EB-8F668477CA64}" type="datetime1">
              <a:rPr lang="en-US" smtClean="0"/>
              <a:t>11/19/2019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25FD71EB-3487-4C64-A089-1158C533F330}" type="datetime1">
              <a:rPr lang="en-US" smtClean="0"/>
              <a:t>11/19/2019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58067944-093B-4113-831A-222A46448DF8}" type="datetime1">
              <a:rPr lang="en-US" smtClean="0"/>
              <a:t>11/19/2019</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41812" y="1143000"/>
            <a:ext cx="7008574" cy="2133601"/>
          </a:xfrm>
        </p:spPr>
        <p:txBody>
          <a:bodyPr>
            <a:normAutofit/>
          </a:bodyPr>
          <a:lstStyle/>
          <a:p>
            <a:r>
              <a:rPr lang="en-US" sz="8800" dirty="0">
                <a:solidFill>
                  <a:srgbClr val="FF0000"/>
                </a:solidFill>
              </a:rPr>
              <a:t>AUDIT </a:t>
            </a:r>
            <a:r>
              <a:rPr lang="en-US" sz="8800" dirty="0" smtClean="0">
                <a:solidFill>
                  <a:srgbClr val="FF0000"/>
                </a:solidFill>
              </a:rPr>
              <a:t>DATA</a:t>
            </a:r>
            <a:endParaRPr lang="en-US" sz="8800" dirty="0">
              <a:solidFill>
                <a:srgbClr val="FF0000"/>
              </a:solidFill>
            </a:endParaRPr>
          </a:p>
        </p:txBody>
      </p:sp>
      <p:sp>
        <p:nvSpPr>
          <p:cNvPr id="3" name="Subtitle 2"/>
          <p:cNvSpPr>
            <a:spLocks noGrp="1"/>
          </p:cNvSpPr>
          <p:nvPr>
            <p:ph type="subTitle" idx="1"/>
          </p:nvPr>
        </p:nvSpPr>
        <p:spPr>
          <a:xfrm>
            <a:off x="6932612" y="4724400"/>
            <a:ext cx="5944948" cy="2748684"/>
          </a:xfrm>
        </p:spPr>
        <p:txBody>
          <a:bodyPr/>
          <a:lstStyle/>
          <a:p>
            <a:r>
              <a:rPr lang="en-US" dirty="0">
                <a:latin typeface="Times New Roman" panose="02020603050405020304" pitchFamily="18" charset="0"/>
                <a:cs typeface="Times New Roman" panose="02020603050405020304" pitchFamily="18" charset="0"/>
              </a:rPr>
              <a:t>NHÓM 3:</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TRẦN THANH TRUNG B1606949</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LƯU QUỐC TRUNG B1606948</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TRẦN CÔNG HẬU B1606887</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NGUYỄN VĂN QUÝ B1606926</a:t>
            </a:r>
          </a:p>
        </p:txBody>
      </p:sp>
      <p:sp>
        <p:nvSpPr>
          <p:cNvPr id="4" name="TextBox 3"/>
          <p:cNvSpPr txBox="1"/>
          <p:nvPr/>
        </p:nvSpPr>
        <p:spPr>
          <a:xfrm>
            <a:off x="5483561" y="3276601"/>
            <a:ext cx="4725075" cy="1077218"/>
          </a:xfrm>
          <a:prstGeom prst="rect">
            <a:avLst/>
          </a:prstGeom>
          <a:noFill/>
        </p:spPr>
        <p:txBody>
          <a:bodyPr wrap="none" rtlCol="0">
            <a:spAutoFit/>
          </a:bodyPr>
          <a:lstStyle/>
          <a:p>
            <a:pPr algn="ctr"/>
            <a:r>
              <a:rPr lang="en-US" sz="3200" dirty="0" smtClean="0">
                <a:latin typeface="Times New Roman" panose="02020603050405020304" pitchFamily="18" charset="0"/>
                <a:cs typeface="Times New Roman" panose="02020603050405020304" pitchFamily="18" charset="0"/>
              </a:rPr>
              <a:t>SỬ DỤNG THUẬT TOÁN</a:t>
            </a:r>
          </a:p>
          <a:p>
            <a:pPr algn="ctr"/>
            <a:r>
              <a:rPr lang="en-US" sz="3200" dirty="0" smtClean="0">
                <a:latin typeface="Times New Roman" panose="02020603050405020304" pitchFamily="18" charset="0"/>
                <a:cs typeface="Times New Roman" panose="02020603050405020304" pitchFamily="18" charset="0"/>
              </a:rPr>
              <a:t>CÂY QUYẾT ĐỊNH</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12" y="685800"/>
            <a:ext cx="12216104" cy="787400"/>
          </a:xfrm>
        </p:spPr>
        <p:txBody>
          <a:bodyPr>
            <a:normAutofit fontScale="90000"/>
          </a:bodyPr>
          <a:lstStyle/>
          <a:p>
            <a:r>
              <a:rPr lang="en-US" b="1" dirty="0">
                <a:solidFill>
                  <a:schemeClr val="accent1">
                    <a:lumMod val="50000"/>
                  </a:schemeClr>
                </a:solidFill>
                <a:latin typeface="Times New Roman" pitchFamily="18" charset="0"/>
                <a:cs typeface="Times New Roman" pitchFamily="18" charset="0"/>
              </a:rPr>
              <a:t>So sánh giải </a:t>
            </a:r>
            <a:r>
              <a:rPr lang="en-US" b="1" dirty="0" err="1">
                <a:solidFill>
                  <a:schemeClr val="accent1">
                    <a:lumMod val="50000"/>
                  </a:schemeClr>
                </a:solidFill>
                <a:latin typeface="Times New Roman" pitchFamily="18" charset="0"/>
                <a:cs typeface="Times New Roman" pitchFamily="18" charset="0"/>
              </a:rPr>
              <a:t>thuật</a:t>
            </a:r>
            <a:r>
              <a:rPr lang="en-US" b="1" dirty="0">
                <a:solidFill>
                  <a:schemeClr val="accent1">
                    <a:lumMod val="50000"/>
                  </a:schemeClr>
                </a:solidFill>
                <a:latin typeface="Times New Roman" pitchFamily="18" charset="0"/>
                <a:cs typeface="Times New Roman" pitchFamily="18" charset="0"/>
              </a:rPr>
              <a:t> Decision Tree &amp; Bayes, Perceptron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037377512"/>
              </p:ext>
            </p:extLst>
          </p:nvPr>
        </p:nvGraphicFramePr>
        <p:xfrm>
          <a:off x="836612" y="1905000"/>
          <a:ext cx="3997889" cy="4511040"/>
        </p:xfrm>
        <a:graphic>
          <a:graphicData uri="http://schemas.openxmlformats.org/drawingml/2006/table">
            <a:tbl>
              <a:tblPr>
                <a:tableStyleId>{616DA210-FB5B-4158-B5E0-FEB733F419BA}</a:tableStyleId>
              </a:tblPr>
              <a:tblGrid>
                <a:gridCol w="681990">
                  <a:extLst>
                    <a:ext uri="{9D8B030D-6E8A-4147-A177-3AD203B41FA5}">
                      <a16:colId xmlns:a16="http://schemas.microsoft.com/office/drawing/2014/main" val="2039038679"/>
                    </a:ext>
                  </a:extLst>
                </a:gridCol>
                <a:gridCol w="1155827">
                  <a:extLst>
                    <a:ext uri="{9D8B030D-6E8A-4147-A177-3AD203B41FA5}">
                      <a16:colId xmlns:a16="http://schemas.microsoft.com/office/drawing/2014/main" val="2107483083"/>
                    </a:ext>
                  </a:extLst>
                </a:gridCol>
                <a:gridCol w="1080036">
                  <a:extLst>
                    <a:ext uri="{9D8B030D-6E8A-4147-A177-3AD203B41FA5}">
                      <a16:colId xmlns:a16="http://schemas.microsoft.com/office/drawing/2014/main" val="3854999230"/>
                    </a:ext>
                  </a:extLst>
                </a:gridCol>
                <a:gridCol w="1080036">
                  <a:extLst>
                    <a:ext uri="{9D8B030D-6E8A-4147-A177-3AD203B41FA5}">
                      <a16:colId xmlns:a16="http://schemas.microsoft.com/office/drawing/2014/main" val="1691935312"/>
                    </a:ext>
                  </a:extLst>
                </a:gridCol>
              </a:tblGrid>
              <a:tr h="281940">
                <a:tc>
                  <a:txBody>
                    <a:bodyPr/>
                    <a:lstStyle/>
                    <a:p>
                      <a:pPr algn="ctr" fontAlgn="b"/>
                      <a:r>
                        <a:rPr lang="en-US" sz="1600" u="none" strike="noStrike" dirty="0" err="1">
                          <a:effectLst/>
                          <a:latin typeface="Times New Roman" panose="02020603050405020304" pitchFamily="18" charset="0"/>
                          <a:cs typeface="Times New Roman" panose="02020603050405020304" pitchFamily="18" charset="0"/>
                        </a:rPr>
                        <a:t>Lần</a:t>
                      </a:r>
                      <a:r>
                        <a:rPr lang="en-US" sz="1600" u="none" strike="noStrike" dirty="0">
                          <a:effectLst/>
                          <a:latin typeface="Times New Roman" panose="02020603050405020304" pitchFamily="18" charset="0"/>
                          <a:cs typeface="Times New Roman" panose="02020603050405020304" pitchFamily="18" charset="0"/>
                        </a:rPr>
                        <a:t> </a:t>
                      </a:r>
                      <a:r>
                        <a:rPr lang="en-US" sz="1600" u="none" strike="noStrike" dirty="0" err="1">
                          <a:effectLst/>
                          <a:latin typeface="Times New Roman" panose="02020603050405020304" pitchFamily="18" charset="0"/>
                          <a:cs typeface="Times New Roman" panose="02020603050405020304" pitchFamily="18" charset="0"/>
                        </a:rPr>
                        <a:t>lăp</a:t>
                      </a:r>
                      <a:endParaRPr lang="en-US" sz="1600" b="0" i="0" u="none" strike="noStrike" dirty="0">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US" sz="1600" u="none" strike="noStrike" dirty="0" err="1">
                          <a:effectLst/>
                          <a:latin typeface="Times New Roman" panose="02020603050405020304" pitchFamily="18" charset="0"/>
                          <a:cs typeface="Times New Roman" panose="02020603050405020304" pitchFamily="18" charset="0"/>
                        </a:rPr>
                        <a:t>DecisionTree</a:t>
                      </a:r>
                      <a:endParaRPr lang="en-US" sz="1600" b="0" i="0" u="none" strike="noStrike" dirty="0">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Bayes</a:t>
                      </a:r>
                      <a:endParaRPr lang="en-US" sz="1600" b="0" i="0" u="none" strike="noStrike" dirty="0">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Perceptron</a:t>
                      </a:r>
                      <a:endParaRPr lang="en-US" sz="1600" b="0" i="0" u="none" strike="noStrike" dirty="0">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383216949"/>
                  </a:ext>
                </a:extLst>
              </a:tr>
              <a:tr h="281940">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1</a:t>
                      </a:r>
                      <a:endParaRPr lang="en-US" sz="1600" b="0" i="0" u="none" strike="noStrike" dirty="0">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89.41685</a:t>
                      </a:r>
                      <a:endParaRPr lang="en-US" sz="16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73.65011</a:t>
                      </a:r>
                      <a:endParaRPr lang="en-US" sz="16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61.98704</a:t>
                      </a:r>
                      <a:endParaRPr lang="en-US" sz="1600" b="0" i="0" u="none" strike="noStrike">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3848384320"/>
                  </a:ext>
                </a:extLst>
              </a:tr>
              <a:tr h="281940">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2</a:t>
                      </a:r>
                      <a:endParaRPr lang="en-US" sz="1600" b="0" i="0" u="none" strike="noStrike" dirty="0">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89.63283</a:t>
                      </a:r>
                      <a:endParaRPr lang="en-US" sz="1600" b="0" i="0" u="none" strike="noStrike" dirty="0">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76.2419</a:t>
                      </a:r>
                      <a:endParaRPr lang="en-US" sz="16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61.77106</a:t>
                      </a:r>
                      <a:endParaRPr lang="en-US" sz="1600" b="0" i="0" u="none" strike="noStrike">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68374616"/>
                  </a:ext>
                </a:extLst>
              </a:tr>
              <a:tr h="281940">
                <a:tc>
                  <a:txBody>
                    <a:bodyPr/>
                    <a:lstStyle/>
                    <a:p>
                      <a:pPr algn="r" fontAlgn="b"/>
                      <a:r>
                        <a:rPr lang="en-US" sz="1600" u="none" strike="noStrike">
                          <a:effectLst/>
                          <a:latin typeface="Times New Roman" panose="02020603050405020304" pitchFamily="18" charset="0"/>
                          <a:cs typeface="Times New Roman" panose="02020603050405020304" pitchFamily="18" charset="0"/>
                        </a:rPr>
                        <a:t>3</a:t>
                      </a:r>
                      <a:endParaRPr lang="en-US" sz="16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87.04104</a:t>
                      </a:r>
                      <a:endParaRPr lang="en-US" sz="1600" b="0" i="0" u="none" strike="noStrike" dirty="0">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73.43413</a:t>
                      </a:r>
                      <a:endParaRPr lang="en-US" sz="16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63.49892</a:t>
                      </a:r>
                      <a:endParaRPr lang="en-US" sz="1600" b="0" i="0" u="none" strike="noStrike">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3224539195"/>
                  </a:ext>
                </a:extLst>
              </a:tr>
              <a:tr h="281940">
                <a:tc>
                  <a:txBody>
                    <a:bodyPr/>
                    <a:lstStyle/>
                    <a:p>
                      <a:pPr algn="r" fontAlgn="b"/>
                      <a:r>
                        <a:rPr lang="en-US" sz="1600" u="none" strike="noStrike">
                          <a:effectLst/>
                          <a:latin typeface="Times New Roman" panose="02020603050405020304" pitchFamily="18" charset="0"/>
                          <a:cs typeface="Times New Roman" panose="02020603050405020304" pitchFamily="18" charset="0"/>
                        </a:rPr>
                        <a:t>4</a:t>
                      </a:r>
                      <a:endParaRPr lang="en-US" sz="16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87.68898</a:t>
                      </a:r>
                      <a:endParaRPr lang="en-US" sz="1600" b="0" i="0" u="none" strike="noStrike" dirty="0">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72.35421</a:t>
                      </a:r>
                      <a:endParaRPr lang="en-US" sz="16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65.0108</a:t>
                      </a:r>
                      <a:endParaRPr lang="en-US" sz="1600" b="0" i="0" u="none" strike="noStrike">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3084581654"/>
                  </a:ext>
                </a:extLst>
              </a:tr>
              <a:tr h="281940">
                <a:tc>
                  <a:txBody>
                    <a:bodyPr/>
                    <a:lstStyle/>
                    <a:p>
                      <a:pPr algn="r" fontAlgn="b"/>
                      <a:r>
                        <a:rPr lang="en-US" sz="1600" u="none" strike="noStrike">
                          <a:effectLst/>
                          <a:latin typeface="Times New Roman" panose="02020603050405020304" pitchFamily="18" charset="0"/>
                          <a:cs typeface="Times New Roman" panose="02020603050405020304" pitchFamily="18" charset="0"/>
                        </a:rPr>
                        <a:t>5</a:t>
                      </a:r>
                      <a:endParaRPr lang="en-US" sz="16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89.20086</a:t>
                      </a:r>
                      <a:endParaRPr lang="en-US" sz="1600" b="0" i="0" u="none" strike="noStrike" dirty="0">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73.21814</a:t>
                      </a:r>
                      <a:endParaRPr lang="en-US" sz="16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60.25918</a:t>
                      </a:r>
                      <a:endParaRPr lang="en-US" sz="1600" b="0" i="0" u="none" strike="noStrike">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2134585086"/>
                  </a:ext>
                </a:extLst>
              </a:tr>
              <a:tr h="281940">
                <a:tc>
                  <a:txBody>
                    <a:bodyPr/>
                    <a:lstStyle/>
                    <a:p>
                      <a:pPr algn="r" fontAlgn="b"/>
                      <a:r>
                        <a:rPr lang="en-US" sz="1600" u="none" strike="noStrike">
                          <a:effectLst/>
                          <a:latin typeface="Times New Roman" panose="02020603050405020304" pitchFamily="18" charset="0"/>
                          <a:cs typeface="Times New Roman" panose="02020603050405020304" pitchFamily="18" charset="0"/>
                        </a:rPr>
                        <a:t>6</a:t>
                      </a:r>
                      <a:endParaRPr lang="en-US" sz="16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87.473</a:t>
                      </a:r>
                      <a:endParaRPr lang="en-US" sz="16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72.78618</a:t>
                      </a:r>
                      <a:endParaRPr lang="en-US" sz="1600" b="0" i="0" u="none" strike="noStrike" dirty="0">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60.47516</a:t>
                      </a:r>
                      <a:endParaRPr lang="en-US" sz="1600" b="0" i="0" u="none" strike="noStrike">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231354001"/>
                  </a:ext>
                </a:extLst>
              </a:tr>
              <a:tr h="281940">
                <a:tc>
                  <a:txBody>
                    <a:bodyPr/>
                    <a:lstStyle/>
                    <a:p>
                      <a:pPr algn="r" fontAlgn="b"/>
                      <a:r>
                        <a:rPr lang="en-US" sz="1600" u="none" strike="noStrike">
                          <a:effectLst/>
                          <a:latin typeface="Times New Roman" panose="02020603050405020304" pitchFamily="18" charset="0"/>
                          <a:cs typeface="Times New Roman" panose="02020603050405020304" pitchFamily="18" charset="0"/>
                        </a:rPr>
                        <a:t>7</a:t>
                      </a:r>
                      <a:endParaRPr lang="en-US" sz="16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87.68898</a:t>
                      </a:r>
                      <a:endParaRPr lang="en-US" sz="16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72.13823</a:t>
                      </a:r>
                      <a:endParaRPr lang="en-US" sz="1600" b="0" i="0" u="none" strike="noStrike" dirty="0">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62.63499</a:t>
                      </a:r>
                      <a:endParaRPr lang="en-US" sz="1600" b="0" i="0" u="none" strike="noStrike">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710464718"/>
                  </a:ext>
                </a:extLst>
              </a:tr>
              <a:tr h="281940">
                <a:tc>
                  <a:txBody>
                    <a:bodyPr/>
                    <a:lstStyle/>
                    <a:p>
                      <a:pPr algn="r" fontAlgn="b"/>
                      <a:r>
                        <a:rPr lang="en-US" sz="1600" u="none" strike="noStrike">
                          <a:effectLst/>
                          <a:latin typeface="Times New Roman" panose="02020603050405020304" pitchFamily="18" charset="0"/>
                          <a:cs typeface="Times New Roman" panose="02020603050405020304" pitchFamily="18" charset="0"/>
                        </a:rPr>
                        <a:t>8</a:t>
                      </a:r>
                      <a:endParaRPr lang="en-US" sz="16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87.68898</a:t>
                      </a:r>
                      <a:endParaRPr lang="en-US" sz="16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71.92225</a:t>
                      </a:r>
                      <a:endParaRPr lang="en-US" sz="1600" b="0" i="0" u="none" strike="noStrike" dirty="0">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66.09071</a:t>
                      </a:r>
                      <a:endParaRPr lang="en-US" sz="1600" b="0" i="0" u="none" strike="noStrike">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2134076807"/>
                  </a:ext>
                </a:extLst>
              </a:tr>
              <a:tr h="281940">
                <a:tc>
                  <a:txBody>
                    <a:bodyPr/>
                    <a:lstStyle/>
                    <a:p>
                      <a:pPr algn="r" fontAlgn="b"/>
                      <a:r>
                        <a:rPr lang="en-US" sz="1600" u="none" strike="noStrike">
                          <a:effectLst/>
                          <a:latin typeface="Times New Roman" panose="02020603050405020304" pitchFamily="18" charset="0"/>
                          <a:cs typeface="Times New Roman" panose="02020603050405020304" pitchFamily="18" charset="0"/>
                        </a:rPr>
                        <a:t>9</a:t>
                      </a:r>
                      <a:endParaRPr lang="en-US" sz="16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86.82505</a:t>
                      </a:r>
                      <a:endParaRPr lang="en-US" sz="16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71.2743</a:t>
                      </a:r>
                      <a:endParaRPr lang="en-US" sz="1600" b="0" i="0" u="none" strike="noStrike" dirty="0">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61.77106</a:t>
                      </a:r>
                      <a:endParaRPr lang="en-US" sz="1600" b="0" i="0" u="none" strike="noStrike" dirty="0">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2272223841"/>
                  </a:ext>
                </a:extLst>
              </a:tr>
              <a:tr h="281940">
                <a:tc>
                  <a:txBody>
                    <a:bodyPr/>
                    <a:lstStyle/>
                    <a:p>
                      <a:pPr algn="r" fontAlgn="b"/>
                      <a:r>
                        <a:rPr lang="en-US" sz="1600" u="none" strike="noStrike">
                          <a:effectLst/>
                          <a:latin typeface="Times New Roman" panose="02020603050405020304" pitchFamily="18" charset="0"/>
                          <a:cs typeface="Times New Roman" panose="02020603050405020304" pitchFamily="18" charset="0"/>
                        </a:rPr>
                        <a:t>10</a:t>
                      </a:r>
                      <a:endParaRPr lang="en-US" sz="16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88.7689</a:t>
                      </a:r>
                      <a:endParaRPr lang="en-US" sz="16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74.29806</a:t>
                      </a:r>
                      <a:endParaRPr lang="en-US" sz="1600" b="0" i="0" u="none" strike="noStrike" dirty="0">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63.06695</a:t>
                      </a:r>
                      <a:endParaRPr lang="en-US" sz="1600" b="0" i="0" u="none" strike="noStrike" dirty="0">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3567161672"/>
                  </a:ext>
                </a:extLst>
              </a:tr>
              <a:tr h="281940">
                <a:tc>
                  <a:txBody>
                    <a:bodyPr/>
                    <a:lstStyle/>
                    <a:p>
                      <a:pPr algn="r" fontAlgn="b"/>
                      <a:r>
                        <a:rPr lang="en-US" sz="1600" u="none" strike="noStrike">
                          <a:effectLst/>
                          <a:latin typeface="Times New Roman" panose="02020603050405020304" pitchFamily="18" charset="0"/>
                          <a:cs typeface="Times New Roman" panose="02020603050405020304" pitchFamily="18" charset="0"/>
                        </a:rPr>
                        <a:t>11</a:t>
                      </a:r>
                      <a:endParaRPr lang="en-US" sz="16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87.90497</a:t>
                      </a:r>
                      <a:endParaRPr lang="en-US" sz="16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73.00216</a:t>
                      </a:r>
                      <a:endParaRPr lang="en-US" sz="16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62.20302</a:t>
                      </a:r>
                      <a:endParaRPr lang="en-US" sz="1600" b="0" i="0" u="none" strike="noStrike" dirty="0">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84882363"/>
                  </a:ext>
                </a:extLst>
              </a:tr>
              <a:tr h="281940">
                <a:tc>
                  <a:txBody>
                    <a:bodyPr/>
                    <a:lstStyle/>
                    <a:p>
                      <a:pPr algn="r" fontAlgn="b"/>
                      <a:r>
                        <a:rPr lang="en-US" sz="1600" u="none" strike="noStrike">
                          <a:effectLst/>
                          <a:latin typeface="Times New Roman" panose="02020603050405020304" pitchFamily="18" charset="0"/>
                          <a:cs typeface="Times New Roman" panose="02020603050405020304" pitchFamily="18" charset="0"/>
                        </a:rPr>
                        <a:t>12</a:t>
                      </a:r>
                      <a:endParaRPr lang="en-US" sz="16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89.20086</a:t>
                      </a:r>
                      <a:endParaRPr lang="en-US" sz="16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73.86609</a:t>
                      </a:r>
                      <a:endParaRPr lang="en-US" sz="16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63.06695</a:t>
                      </a:r>
                      <a:endParaRPr lang="en-US" sz="1600" b="0" i="0" u="none" strike="noStrike" dirty="0">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603357743"/>
                  </a:ext>
                </a:extLst>
              </a:tr>
              <a:tr h="281940">
                <a:tc>
                  <a:txBody>
                    <a:bodyPr/>
                    <a:lstStyle/>
                    <a:p>
                      <a:pPr algn="r" fontAlgn="b"/>
                      <a:r>
                        <a:rPr lang="en-US" sz="1600" u="none" strike="noStrike">
                          <a:effectLst/>
                          <a:latin typeface="Times New Roman" panose="02020603050405020304" pitchFamily="18" charset="0"/>
                          <a:cs typeface="Times New Roman" panose="02020603050405020304" pitchFamily="18" charset="0"/>
                        </a:rPr>
                        <a:t>13</a:t>
                      </a:r>
                      <a:endParaRPr lang="en-US" sz="16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88.12095</a:t>
                      </a:r>
                      <a:endParaRPr lang="en-US" sz="16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73.65011</a:t>
                      </a:r>
                      <a:endParaRPr lang="en-US" sz="16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63.06695</a:t>
                      </a:r>
                      <a:endParaRPr lang="en-US" sz="1600" b="0" i="0" u="none" strike="noStrike" dirty="0">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3601225265"/>
                  </a:ext>
                </a:extLst>
              </a:tr>
              <a:tr h="281940">
                <a:tc>
                  <a:txBody>
                    <a:bodyPr/>
                    <a:lstStyle/>
                    <a:p>
                      <a:pPr algn="r" fontAlgn="b"/>
                      <a:r>
                        <a:rPr lang="en-US" sz="1600" u="none" strike="noStrike">
                          <a:effectLst/>
                          <a:latin typeface="Times New Roman" panose="02020603050405020304" pitchFamily="18" charset="0"/>
                          <a:cs typeface="Times New Roman" panose="02020603050405020304" pitchFamily="18" charset="0"/>
                        </a:rPr>
                        <a:t>14</a:t>
                      </a:r>
                      <a:endParaRPr lang="en-US" sz="16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85.96112</a:t>
                      </a:r>
                      <a:endParaRPr lang="en-US" sz="16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73.00216</a:t>
                      </a:r>
                      <a:endParaRPr lang="en-US" sz="16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63.49892</a:t>
                      </a:r>
                      <a:endParaRPr lang="en-US" sz="1600" b="0" i="0" u="none" strike="noStrike" dirty="0">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894521636"/>
                  </a:ext>
                </a:extLst>
              </a:tr>
              <a:tr h="281940">
                <a:tc>
                  <a:txBody>
                    <a:bodyPr/>
                    <a:lstStyle/>
                    <a:p>
                      <a:pPr algn="r" fontAlgn="b"/>
                      <a:r>
                        <a:rPr lang="en-US" sz="1600" u="none" strike="noStrike">
                          <a:effectLst/>
                          <a:latin typeface="Times New Roman" panose="02020603050405020304" pitchFamily="18" charset="0"/>
                          <a:cs typeface="Times New Roman" panose="02020603050405020304" pitchFamily="18" charset="0"/>
                        </a:rPr>
                        <a:t>15</a:t>
                      </a:r>
                      <a:endParaRPr lang="en-US" sz="16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a:effectLst/>
                          <a:latin typeface="Times New Roman" panose="02020603050405020304" pitchFamily="18" charset="0"/>
                          <a:cs typeface="Times New Roman" panose="02020603050405020304" pitchFamily="18" charset="0"/>
                        </a:rPr>
                        <a:t>88.12095</a:t>
                      </a:r>
                      <a:endParaRPr lang="en-US" sz="16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74.946</a:t>
                      </a:r>
                      <a:endParaRPr lang="en-US" sz="1600" b="0" i="0" u="none" strike="noStrike" dirty="0">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600" u="none" strike="noStrike" dirty="0">
                          <a:effectLst/>
                          <a:latin typeface="Times New Roman" panose="02020603050405020304" pitchFamily="18" charset="0"/>
                          <a:cs typeface="Times New Roman" panose="02020603050405020304" pitchFamily="18" charset="0"/>
                        </a:rPr>
                        <a:t>62.20302</a:t>
                      </a:r>
                      <a:endParaRPr lang="en-US" sz="1600" b="0" i="0" u="none" strike="noStrike" dirty="0">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245652568"/>
                  </a:ext>
                </a:extLst>
              </a:tr>
            </a:tbl>
          </a:graphicData>
        </a:graphic>
      </p:graphicFrame>
      <p:sp>
        <p:nvSpPr>
          <p:cNvPr id="3" name="Slide Number Placeholder 2">
            <a:extLst>
              <a:ext uri="{FF2B5EF4-FFF2-40B4-BE49-F238E27FC236}">
                <a16:creationId xmlns:a16="http://schemas.microsoft.com/office/drawing/2014/main" id="{5A81E7B9-CB85-4A61-90E7-E626DD56A709}"/>
              </a:ext>
            </a:extLst>
          </p:cNvPr>
          <p:cNvSpPr>
            <a:spLocks noGrp="1"/>
          </p:cNvSpPr>
          <p:nvPr>
            <p:ph type="sldNum" sz="quarter" idx="12"/>
          </p:nvPr>
        </p:nvSpPr>
        <p:spPr/>
        <p:txBody>
          <a:bodyPr/>
          <a:lstStyle/>
          <a:p>
            <a:fld id="{EB37DED6-D4C7-42EE-AB49-D2E39E64FDE4}" type="slidenum">
              <a:rPr lang="en-US" smtClean="0"/>
              <a:t>10</a:t>
            </a:fld>
            <a:endParaRPr lang="en-US"/>
          </a:p>
        </p:txBody>
      </p:sp>
      <p:graphicFrame>
        <p:nvGraphicFramePr>
          <p:cNvPr id="7" name="Chart 6"/>
          <p:cNvGraphicFramePr>
            <a:graphicFrameLocks/>
          </p:cNvGraphicFramePr>
          <p:nvPr>
            <p:extLst>
              <p:ext uri="{D42A27DB-BD31-4B8C-83A1-F6EECF244321}">
                <p14:modId xmlns:p14="http://schemas.microsoft.com/office/powerpoint/2010/main" val="2445930422"/>
              </p:ext>
            </p:extLst>
          </p:nvPr>
        </p:nvGraphicFramePr>
        <p:xfrm>
          <a:off x="5100999" y="2438400"/>
          <a:ext cx="6632213" cy="3276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2003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589212" y="2895600"/>
            <a:ext cx="7313295" cy="812800"/>
          </a:xfrm>
        </p:spPr>
        <p:txBody>
          <a:bodyPr>
            <a:noAutofit/>
          </a:bodyPr>
          <a:lstStyle/>
          <a:p>
            <a:pPr algn="ctr"/>
            <a:r>
              <a:rPr lang="en-US" sz="4400" dirty="0">
                <a:latin typeface="Times New Roman" panose="02020603050405020304" pitchFamily="18" charset="0"/>
                <a:cs typeface="Times New Roman" panose="02020603050405020304" pitchFamily="18" charset="0"/>
              </a:rPr>
              <a:t>CÁM ƠN CÔ VÀ CÁC BẠN ĐÃ LẮNG NGHE</a:t>
            </a:r>
          </a:p>
        </p:txBody>
      </p:sp>
      <p:sp>
        <p:nvSpPr>
          <p:cNvPr id="2" name="Slide Number Placeholder 1">
            <a:extLst>
              <a:ext uri="{FF2B5EF4-FFF2-40B4-BE49-F238E27FC236}">
                <a16:creationId xmlns:a16="http://schemas.microsoft.com/office/drawing/2014/main" id="{DCC0C759-96CF-4E31-A03B-75AF00BD00F1}"/>
              </a:ext>
            </a:extLst>
          </p:cNvPr>
          <p:cNvSpPr>
            <a:spLocks noGrp="1"/>
          </p:cNvSpPr>
          <p:nvPr>
            <p:ph type="sldNum" sz="quarter" idx="12"/>
          </p:nvPr>
        </p:nvSpPr>
        <p:spPr/>
        <p:txBody>
          <a:bodyPr/>
          <a:lstStyle/>
          <a:p>
            <a:fld id="{2DFBB78A-01B4-41F2-96B0-677A4A282832}" type="slidenum">
              <a:rPr lang="en-US" smtClean="0"/>
              <a:t>11</a:t>
            </a:fld>
            <a:endParaRPr lang="en-US"/>
          </a:p>
        </p:txBody>
      </p:sp>
    </p:spTree>
    <p:extLst>
      <p:ext uri="{BB962C8B-B14F-4D97-AF65-F5344CB8AC3E}">
        <p14:creationId xmlns:p14="http://schemas.microsoft.com/office/powerpoint/2010/main" val="3761302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GIỚI THIỆU</a:t>
            </a:r>
          </a:p>
          <a:p>
            <a:r>
              <a:rPr lang="en-US" dirty="0">
                <a:latin typeface="Times New Roman" panose="02020603050405020304" pitchFamily="18" charset="0"/>
                <a:cs typeface="Times New Roman" panose="02020603050405020304" pitchFamily="18" charset="0"/>
              </a:rPr>
              <a:t>PHÂN TÍCH DỮ LIỆU</a:t>
            </a:r>
          </a:p>
          <a:p>
            <a:r>
              <a:rPr lang="en-US" dirty="0">
                <a:latin typeface="Times New Roman" panose="02020603050405020304" pitchFamily="18" charset="0"/>
                <a:cs typeface="Times New Roman" panose="02020603050405020304" pitchFamily="18" charset="0"/>
              </a:rPr>
              <a:t>PHƯƠNG PHÁP THỰC HIỆN</a:t>
            </a:r>
          </a:p>
          <a:p>
            <a:r>
              <a:rPr lang="en-US" dirty="0">
                <a:latin typeface="Times New Roman" panose="02020603050405020304" pitchFamily="18" charset="0"/>
                <a:cs typeface="Times New Roman" panose="02020603050405020304" pitchFamily="18" charset="0"/>
              </a:rPr>
              <a:t>ĐÁNH GIÁ MÔ HÌNH</a:t>
            </a:r>
          </a:p>
        </p:txBody>
      </p:sp>
      <p:sp>
        <p:nvSpPr>
          <p:cNvPr id="2" name="Slide Number Placeholder 1">
            <a:extLst>
              <a:ext uri="{FF2B5EF4-FFF2-40B4-BE49-F238E27FC236}">
                <a16:creationId xmlns:a16="http://schemas.microsoft.com/office/drawing/2014/main" id="{F3915AB9-7FAC-4B49-B14B-031084DBA496}"/>
              </a:ext>
            </a:extLst>
          </p:cNvPr>
          <p:cNvSpPr>
            <a:spLocks noGrp="1"/>
          </p:cNvSpPr>
          <p:nvPr>
            <p:ph type="sldNum" sz="quarter" idx="12"/>
          </p:nvPr>
        </p:nvSpPr>
        <p:spPr/>
        <p:txBody>
          <a:bodyPr/>
          <a:lstStyle/>
          <a:p>
            <a:fld id="{DA60BA0E-20D0-4E7C-B286-26C960A6788F}" type="slidenum">
              <a:rPr lang="en-US" smtClean="0"/>
              <a:t>2</a:t>
            </a:fld>
            <a:endParaRPr lang="en-US"/>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Giới thiệu</a:t>
            </a:r>
          </a:p>
        </p:txBody>
      </p:sp>
      <p:sp>
        <p:nvSpPr>
          <p:cNvPr id="3" name="Content Placeholder 2"/>
          <p:cNvSpPr>
            <a:spLocks noGrp="1"/>
          </p:cNvSpPr>
          <p:nvPr>
            <p:ph idx="1"/>
          </p:nvPr>
        </p:nvSpPr>
        <p:spPr>
          <a:xfrm>
            <a:off x="1117309" y="1524000"/>
            <a:ext cx="10157354" cy="5105400"/>
          </a:xfrm>
        </p:spPr>
        <p:txBody>
          <a:bodyPr>
            <a:normAutofit/>
          </a:bodyPr>
          <a:lstStyle/>
          <a:p>
            <a:pPr marL="0" indent="0">
              <a:lnSpc>
                <a:spcPct val="150000"/>
              </a:lnSpc>
              <a:buNone/>
            </a:pPr>
            <a:r>
              <a:rPr lang="en-US" sz="2600" b="1" dirty="0">
                <a:solidFill>
                  <a:srgbClr val="002060"/>
                </a:solidFill>
                <a:latin typeface="Times New Roman" panose="02020603050405020304" pitchFamily="18" charset="0"/>
                <a:cs typeface="Times New Roman" panose="02020603050405020304" pitchFamily="18" charset="0"/>
              </a:rPr>
              <a:t>Tên tập dữ liệu</a:t>
            </a:r>
            <a:r>
              <a:rPr lang="en-US" sz="2600" dirty="0">
                <a:solidFill>
                  <a:srgbClr val="002060"/>
                </a:solidFill>
                <a:latin typeface="Times New Roman" panose="02020603050405020304" pitchFamily="18" charset="0"/>
                <a:cs typeface="Times New Roman" panose="02020603050405020304" pitchFamily="18" charset="0"/>
              </a:rPr>
              <a:t>: Audit Risk Data Set (Tập dữ liệu rủi ro trong kiểm toán)</a:t>
            </a:r>
          </a:p>
          <a:p>
            <a:pPr marL="0" indent="0">
              <a:buNone/>
            </a:pPr>
            <a:r>
              <a:rPr lang="en-US" sz="2600" b="1" dirty="0">
                <a:solidFill>
                  <a:srgbClr val="002060"/>
                </a:solidFill>
                <a:latin typeface="Times New Roman" panose="02020603050405020304" pitchFamily="18" charset="0"/>
                <a:cs typeface="Times New Roman" panose="02020603050405020304" pitchFamily="18" charset="0"/>
              </a:rPr>
              <a:t>Thông tin tập dữ liệu</a:t>
            </a:r>
            <a:r>
              <a:rPr lang="en-US" sz="2600" dirty="0">
                <a:solidFill>
                  <a:srgbClr val="002060"/>
                </a:solidFill>
                <a:latin typeface="Times New Roman" panose="02020603050405020304" pitchFamily="18" charset="0"/>
                <a:cs typeface="Times New Roman" panose="02020603050405020304" pitchFamily="18" charset="0"/>
              </a:rPr>
              <a:t>: </a:t>
            </a:r>
            <a:r>
              <a:rPr lang="vi-VN" sz="2600" dirty="0" smtClean="0">
                <a:latin typeface="Times New Roman" panose="02020603050405020304" pitchFamily="18" charset="0"/>
                <a:cs typeface="Times New Roman" panose="02020603050405020304" pitchFamily="18" charset="0"/>
              </a:rPr>
              <a:t>Thông </a:t>
            </a:r>
            <a:r>
              <a:rPr lang="vi-VN" sz="2600" dirty="0">
                <a:latin typeface="Times New Roman" panose="02020603050405020304" pitchFamily="18" charset="0"/>
                <a:cs typeface="Times New Roman" panose="02020603050405020304" pitchFamily="18" charset="0"/>
              </a:rPr>
              <a:t>tin về các lĩnh vực và số lượng các công ty được liệt kê tương ứng là Thủy lợi (114), Sức khỏe cộng đồng (77), Tòa nhà và Con đường (82), Rừng (70),</a:t>
            </a:r>
            <a:r>
              <a:rPr lang="en-US" sz="2600" dirty="0">
                <a:latin typeface="Times New Roman" panose="02020603050405020304" pitchFamily="18" charset="0"/>
                <a:cs typeface="Times New Roman" panose="02020603050405020304" pitchFamily="18" charset="0"/>
              </a:rPr>
              <a:t>...</a:t>
            </a:r>
          </a:p>
          <a:p>
            <a:pPr marL="0" indent="0">
              <a:lnSpc>
                <a:spcPct val="150000"/>
              </a:lnSpc>
              <a:buNone/>
            </a:pPr>
            <a:r>
              <a:rPr lang="vi-VN" sz="2600" b="1" dirty="0">
                <a:solidFill>
                  <a:srgbClr val="002060"/>
                </a:solidFill>
                <a:latin typeface="Times New Roman" panose="02020603050405020304" pitchFamily="18" charset="0"/>
                <a:cs typeface="Times New Roman" panose="02020603050405020304" pitchFamily="18" charset="0"/>
              </a:rPr>
              <a:t>Nhiệm vụ</a:t>
            </a:r>
            <a:r>
              <a:rPr lang="en-US" sz="2600" dirty="0">
                <a:solidFill>
                  <a:srgbClr val="002060"/>
                </a:solidFill>
                <a:latin typeface="Times New Roman" panose="02020603050405020304" pitchFamily="18" charset="0"/>
                <a:cs typeface="Times New Roman" panose="02020603050405020304" pitchFamily="18" charset="0"/>
              </a:rPr>
              <a:t>:</a:t>
            </a:r>
            <a:r>
              <a:rPr lang="vi-VN" sz="2600" dirty="0">
                <a:solidFill>
                  <a:srgbClr val="002060"/>
                </a:solidFill>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giúp các kiểm toán viên bằng cách xây dựng một mô hình phân loại có thể dự đoán công ty lừa đảo trên cơ sở các yếu tố rủi ro hiện tại và lịch sử. </a:t>
            </a:r>
            <a:endParaRPr lang="en-US" sz="2600" dirty="0">
              <a:latin typeface="Times New Roman" panose="02020603050405020304" pitchFamily="18" charset="0"/>
              <a:cs typeface="Times New Roman" panose="02020603050405020304" pitchFamily="18" charset="0"/>
            </a:endParaRPr>
          </a:p>
          <a:p>
            <a:pPr marL="0" indent="0">
              <a:lnSpc>
                <a:spcPct val="150000"/>
              </a:lnSpc>
              <a:buNone/>
            </a:pPr>
            <a:r>
              <a:rPr lang="en-US" sz="2600" b="1" dirty="0">
                <a:solidFill>
                  <a:srgbClr val="002060"/>
                </a:solidFill>
                <a:latin typeface="Times New Roman" panose="02020603050405020304" pitchFamily="18" charset="0"/>
                <a:cs typeface="Times New Roman" panose="02020603050405020304" pitchFamily="18" charset="0"/>
              </a:rPr>
              <a:t>Dữ liệu gồm:</a:t>
            </a:r>
            <a:r>
              <a:rPr lang="en-US" sz="2600" dirty="0">
                <a:solidFill>
                  <a:srgbClr val="002060"/>
                </a:solidFill>
                <a:latin typeface="Times New Roman" panose="02020603050405020304" pitchFamily="18" charset="0"/>
                <a:cs typeface="Times New Roman" panose="02020603050405020304" pitchFamily="18" charset="0"/>
              </a:rPr>
              <a:t> Dữ liệu của 777 công ty </a:t>
            </a:r>
          </a:p>
          <a:p>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2249217-0EC3-4661-9889-682F85116B04}"/>
              </a:ext>
            </a:extLst>
          </p:cNvPr>
          <p:cNvSpPr>
            <a:spLocks noGrp="1"/>
          </p:cNvSpPr>
          <p:nvPr>
            <p:ph type="sldNum" sz="quarter" idx="12"/>
          </p:nvPr>
        </p:nvSpPr>
        <p:spPr/>
        <p:txBody>
          <a:bodyPr/>
          <a:lstStyle/>
          <a:p>
            <a:fld id="{DA60BA0E-20D0-4E7C-B286-26C960A6788F}" type="slidenum">
              <a:rPr lang="en-US" smtClean="0"/>
              <a:t>3</a:t>
            </a:fld>
            <a:endParaRPr lang="en-US"/>
          </a:p>
        </p:txBody>
      </p:sp>
    </p:spTree>
    <p:extLst>
      <p:ext uri="{BB962C8B-B14F-4D97-AF65-F5344CB8AC3E}">
        <p14:creationId xmlns:p14="http://schemas.microsoft.com/office/powerpoint/2010/main" val="232820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Phân tích tập dữ liệu</a:t>
            </a:r>
          </a:p>
        </p:txBody>
      </p:sp>
      <p:sp>
        <p:nvSpPr>
          <p:cNvPr id="10" name="TextBox 9"/>
          <p:cNvSpPr txBox="1"/>
          <p:nvPr/>
        </p:nvSpPr>
        <p:spPr>
          <a:xfrm>
            <a:off x="1117309" y="1600200"/>
            <a:ext cx="10006303" cy="3046988"/>
          </a:xfrm>
          <a:prstGeom prst="rect">
            <a:avLst/>
          </a:prstGeom>
          <a:noFill/>
        </p:spPr>
        <p:txBody>
          <a:bodyPr wrap="square" rtlCol="0">
            <a:spAutoFit/>
          </a:bodyPr>
          <a:lstStyle/>
          <a:p>
            <a:r>
              <a:rPr lang="en-US" b="1" dirty="0">
                <a:solidFill>
                  <a:srgbClr val="002060"/>
                </a:solidFill>
                <a:latin typeface="Times New Roman" panose="02020603050405020304" pitchFamily="18" charset="0"/>
                <a:cs typeface="Times New Roman" panose="02020603050405020304" pitchFamily="18" charset="0"/>
              </a:rPr>
              <a:t>Dữ liệu gồm:</a:t>
            </a:r>
            <a:r>
              <a:rPr lang="en-US" dirty="0">
                <a:solidFill>
                  <a:srgbClr val="002060"/>
                </a:solidFill>
                <a:latin typeface="Times New Roman" panose="02020603050405020304" pitchFamily="18" charset="0"/>
                <a:cs typeface="Times New Roman" panose="02020603050405020304" pitchFamily="18" charset="0"/>
              </a:rPr>
              <a:t> Dữ liệu của 777 công ty và sau thực hiện tiền xử lý dữ liệu thực hiện còn 772 dữ liệu. (AuditRisk.csv)</a:t>
            </a:r>
          </a:p>
          <a:p>
            <a:r>
              <a:rPr lang="en-US" b="1" dirty="0">
                <a:solidFill>
                  <a:srgbClr val="002060"/>
                </a:solidFill>
                <a:latin typeface="Times New Roman" panose="02020603050405020304" pitchFamily="18" charset="0"/>
                <a:cs typeface="Times New Roman" panose="02020603050405020304" pitchFamily="18" charset="0"/>
              </a:rPr>
              <a:t>Dữ </a:t>
            </a:r>
            <a:r>
              <a:rPr lang="en-US" b="1" dirty="0" smtClean="0">
                <a:solidFill>
                  <a:srgbClr val="002060"/>
                </a:solidFill>
                <a:latin typeface="Times New Roman" panose="02020603050405020304" pitchFamily="18" charset="0"/>
                <a:cs typeface="Times New Roman" panose="02020603050405020304" pitchFamily="18" charset="0"/>
              </a:rPr>
              <a:t>liệu kiểm thử: </a:t>
            </a:r>
            <a:r>
              <a:rPr lang="en-US" dirty="0">
                <a:solidFill>
                  <a:srgbClr val="002060"/>
                </a:solidFill>
                <a:latin typeface="Times New Roman" panose="02020603050405020304" pitchFamily="18" charset="0"/>
                <a:cs typeface="Times New Roman" panose="02020603050405020304" pitchFamily="18" charset="0"/>
              </a:rPr>
              <a:t>Tập dữ liệu kiểm thử bao gồm 776 (trial.csv)</a:t>
            </a:r>
          </a:p>
          <a:p>
            <a:r>
              <a:rPr lang="en-US" b="1" dirty="0">
                <a:latin typeface="Times New Roman" panose="02020603050405020304" pitchFamily="18" charset="0"/>
                <a:cs typeface="Times New Roman" panose="02020603050405020304" pitchFamily="18" charset="0"/>
              </a:rPr>
              <a:t>Nhãn dữ liệu</a:t>
            </a:r>
            <a:r>
              <a:rPr lang="en-US" dirty="0">
                <a:latin typeface="Times New Roman" panose="02020603050405020304" pitchFamily="18" charset="0"/>
                <a:cs typeface="Times New Roman" panose="02020603050405020304" pitchFamily="18" charset="0"/>
              </a:rPr>
              <a:t>: bao gồm 2 giá trị 0 và 1</a:t>
            </a:r>
          </a:p>
          <a:p>
            <a:r>
              <a:rPr lang="en-US" b="1" dirty="0">
                <a:latin typeface="Times New Roman" panose="02020603050405020304" pitchFamily="18" charset="0"/>
                <a:cs typeface="Times New Roman" panose="02020603050405020304" pitchFamily="18" charset="0"/>
              </a:rPr>
              <a:t>Các thuộc tính:</a:t>
            </a:r>
          </a:p>
          <a:p>
            <a:endParaRPr lang="en-US" dirty="0">
              <a:latin typeface="Times New Roman" panose="02020603050405020304" pitchFamily="18" charset="0"/>
              <a:cs typeface="Times New Roman" panose="02020603050405020304" pitchFamily="18" charset="0"/>
            </a:endParaRPr>
          </a:p>
          <a:p>
            <a:endParaRPr lang="en-US" dirty="0">
              <a:solidFill>
                <a:srgbClr val="002060"/>
              </a:solidFill>
              <a:latin typeface="Times New Roman" panose="02020603050405020304" pitchFamily="18" charset="0"/>
              <a:cs typeface="Times New Roman" panose="02020603050405020304" pitchFamily="18" charset="0"/>
            </a:endParaRPr>
          </a:p>
          <a:p>
            <a:endParaRPr lang="en-US" dirty="0"/>
          </a:p>
        </p:txBody>
      </p:sp>
      <p:sp>
        <p:nvSpPr>
          <p:cNvPr id="12" name="TextBox 11"/>
          <p:cNvSpPr txBox="1"/>
          <p:nvPr/>
        </p:nvSpPr>
        <p:spPr>
          <a:xfrm>
            <a:off x="1117309" y="3354526"/>
            <a:ext cx="8634704" cy="2585323"/>
          </a:xfrm>
          <a:prstGeom prst="rect">
            <a:avLst/>
          </a:prstGeom>
          <a:noFill/>
        </p:spPr>
        <p:txBody>
          <a:bodyPr wrap="square" numCol="3" rtlCol="0">
            <a:spAutoFit/>
          </a:bodyPr>
          <a:lstStyle/>
          <a:p>
            <a:pPr marL="952393" lvl="1" indent="-342900">
              <a:buFont typeface="+mj-lt"/>
              <a:buAutoNum type="arabicPeriod"/>
            </a:pPr>
            <a:r>
              <a:rPr lang="en-US" sz="1800" b="1" dirty="0">
                <a:solidFill>
                  <a:srgbClr val="FF0000"/>
                </a:solidFill>
                <a:latin typeface="Times New Roman" panose="02020603050405020304" pitchFamily="18" charset="0"/>
                <a:cs typeface="Times New Roman" panose="02020603050405020304" pitchFamily="18" charset="0"/>
              </a:rPr>
              <a:t>Sector_score</a:t>
            </a:r>
          </a:p>
          <a:p>
            <a:pPr marL="952393" lvl="1" indent="-342900">
              <a:buFont typeface="+mj-lt"/>
              <a:buAutoNum type="arabicPeriod"/>
            </a:pPr>
            <a:r>
              <a:rPr lang="en-US" sz="1800" b="1" dirty="0">
                <a:solidFill>
                  <a:srgbClr val="FF0000"/>
                </a:solidFill>
                <a:latin typeface="Times New Roman" panose="02020603050405020304" pitchFamily="18" charset="0"/>
                <a:cs typeface="Times New Roman" panose="02020603050405020304" pitchFamily="18" charset="0"/>
              </a:rPr>
              <a:t>LOCATION_ID</a:t>
            </a:r>
          </a:p>
          <a:p>
            <a:pPr marL="952393" lvl="1" indent="-342900">
              <a:buFont typeface="+mj-lt"/>
              <a:buAutoNum type="arabicPeriod"/>
            </a:pPr>
            <a:r>
              <a:rPr lang="en-US" sz="1800" b="1" dirty="0">
                <a:solidFill>
                  <a:srgbClr val="FF0000"/>
                </a:solidFill>
                <a:latin typeface="Times New Roman" panose="02020603050405020304" pitchFamily="18" charset="0"/>
                <a:cs typeface="Times New Roman" panose="02020603050405020304" pitchFamily="18" charset="0"/>
              </a:rPr>
              <a:t>PARA_A</a:t>
            </a:r>
          </a:p>
          <a:p>
            <a:pPr marL="952393" lvl="1" indent="-342900">
              <a:buFont typeface="+mj-lt"/>
              <a:buAutoNum type="arabicPeriod"/>
            </a:pPr>
            <a:r>
              <a:rPr lang="en-US" sz="1800" b="1" dirty="0">
                <a:solidFill>
                  <a:srgbClr val="FF0000"/>
                </a:solidFill>
                <a:latin typeface="Times New Roman" panose="02020603050405020304" pitchFamily="18" charset="0"/>
                <a:cs typeface="Times New Roman" panose="02020603050405020304" pitchFamily="18" charset="0"/>
              </a:rPr>
              <a:t>Score_A</a:t>
            </a:r>
          </a:p>
          <a:p>
            <a:pPr marL="952393" lvl="1" indent="-342900">
              <a:buFont typeface="+mj-lt"/>
              <a:buAutoNum type="arabicPeriod"/>
            </a:pPr>
            <a:r>
              <a:rPr lang="en-US" sz="1800" dirty="0">
                <a:latin typeface="Times New Roman" panose="02020603050405020304" pitchFamily="18" charset="0"/>
                <a:cs typeface="Times New Roman" panose="02020603050405020304" pitchFamily="18" charset="0"/>
              </a:rPr>
              <a:t>Risk_A</a:t>
            </a:r>
          </a:p>
          <a:p>
            <a:pPr marL="952393" lvl="1" indent="-342900">
              <a:buFont typeface="+mj-lt"/>
              <a:buAutoNum type="arabicPeriod"/>
            </a:pPr>
            <a:r>
              <a:rPr lang="en-US" sz="1800" b="1" dirty="0">
                <a:solidFill>
                  <a:srgbClr val="FF0000"/>
                </a:solidFill>
                <a:latin typeface="Times New Roman" panose="02020603050405020304" pitchFamily="18" charset="0"/>
                <a:cs typeface="Times New Roman" panose="02020603050405020304" pitchFamily="18" charset="0"/>
              </a:rPr>
              <a:t>PARA_B</a:t>
            </a:r>
          </a:p>
          <a:p>
            <a:pPr marL="952393" lvl="1" indent="-342900">
              <a:buFont typeface="+mj-lt"/>
              <a:buAutoNum type="arabicPeriod"/>
            </a:pPr>
            <a:r>
              <a:rPr lang="en-US" sz="1800" b="1" dirty="0">
                <a:solidFill>
                  <a:srgbClr val="FF0000"/>
                </a:solidFill>
                <a:latin typeface="Times New Roman" panose="02020603050405020304" pitchFamily="18" charset="0"/>
                <a:cs typeface="Times New Roman" panose="02020603050405020304" pitchFamily="18" charset="0"/>
              </a:rPr>
              <a:t>Score_B</a:t>
            </a:r>
          </a:p>
          <a:p>
            <a:pPr marL="952393" lvl="1" indent="-342900">
              <a:buFont typeface="+mj-lt"/>
              <a:buAutoNum type="arabicPeriod"/>
            </a:pPr>
            <a:r>
              <a:rPr lang="en-US" sz="1800" dirty="0">
                <a:latin typeface="Times New Roman" panose="02020603050405020304" pitchFamily="18" charset="0"/>
                <a:cs typeface="Times New Roman" panose="02020603050405020304" pitchFamily="18" charset="0"/>
              </a:rPr>
              <a:t>Risk_B</a:t>
            </a:r>
          </a:p>
          <a:p>
            <a:pPr marL="952393" lvl="1" indent="-342900">
              <a:buFont typeface="+mj-lt"/>
              <a:buAutoNum type="arabicPeriod"/>
            </a:pPr>
            <a:r>
              <a:rPr lang="en-US" sz="1800" b="1" dirty="0">
                <a:solidFill>
                  <a:srgbClr val="FF0000"/>
                </a:solidFill>
                <a:latin typeface="Times New Roman" panose="02020603050405020304" pitchFamily="18" charset="0"/>
                <a:cs typeface="Times New Roman" panose="02020603050405020304" pitchFamily="18" charset="0"/>
              </a:rPr>
              <a:t>TOTAL</a:t>
            </a:r>
          </a:p>
          <a:p>
            <a:pPr marL="952393" lvl="1" indent="-342900">
              <a:buFont typeface="+mj-lt"/>
              <a:buAutoNum type="arabicPeriod"/>
            </a:pPr>
            <a:r>
              <a:rPr lang="en-US" sz="1800" b="1" dirty="0">
                <a:solidFill>
                  <a:srgbClr val="FF0000"/>
                </a:solidFill>
                <a:latin typeface="Times New Roman" panose="02020603050405020304" pitchFamily="18" charset="0"/>
                <a:cs typeface="Times New Roman" panose="02020603050405020304" pitchFamily="18" charset="0"/>
              </a:rPr>
              <a:t>Numbers</a:t>
            </a:r>
          </a:p>
          <a:p>
            <a:pPr marL="952393" lvl="1" indent="-342900">
              <a:buFont typeface="+mj-lt"/>
              <a:buAutoNum type="arabicPeriod"/>
            </a:pPr>
            <a:r>
              <a:rPr lang="en-US" sz="1800" dirty="0">
                <a:latin typeface="Times New Roman" panose="02020603050405020304" pitchFamily="18" charset="0"/>
                <a:cs typeface="Times New Roman" panose="02020603050405020304" pitchFamily="18" charset="0"/>
              </a:rPr>
              <a:t>Score_B</a:t>
            </a:r>
          </a:p>
          <a:p>
            <a:pPr marL="952393" lvl="1" indent="-342900">
              <a:buFont typeface="+mj-lt"/>
              <a:buAutoNum type="arabicPeriod"/>
            </a:pPr>
            <a:r>
              <a:rPr lang="en-US" sz="1800" dirty="0">
                <a:latin typeface="Times New Roman" panose="02020603050405020304" pitchFamily="18" charset="0"/>
                <a:cs typeface="Times New Roman" panose="02020603050405020304" pitchFamily="18" charset="0"/>
              </a:rPr>
              <a:t>Risk_C</a:t>
            </a:r>
          </a:p>
          <a:p>
            <a:pPr marL="952393" lvl="1" indent="-342900">
              <a:buFont typeface="+mj-lt"/>
              <a:buAutoNum type="arabicPeriod"/>
            </a:pPr>
            <a:r>
              <a:rPr lang="en-US" sz="1800" b="1" dirty="0">
                <a:solidFill>
                  <a:srgbClr val="FF0000"/>
                </a:solidFill>
                <a:latin typeface="Times New Roman" panose="02020603050405020304" pitchFamily="18" charset="0"/>
                <a:cs typeface="Times New Roman" panose="02020603050405020304" pitchFamily="18" charset="0"/>
              </a:rPr>
              <a:t>Money_Value</a:t>
            </a:r>
          </a:p>
          <a:p>
            <a:pPr marL="952393" lvl="1" indent="-342900">
              <a:buFont typeface="+mj-lt"/>
              <a:buAutoNum type="arabicPeriod"/>
            </a:pPr>
            <a:r>
              <a:rPr lang="en-US" sz="1800" dirty="0">
                <a:latin typeface="Times New Roman" panose="02020603050405020304" pitchFamily="18" charset="0"/>
                <a:cs typeface="Times New Roman" panose="02020603050405020304" pitchFamily="18" charset="0"/>
              </a:rPr>
              <a:t>Score_MV</a:t>
            </a:r>
          </a:p>
          <a:p>
            <a:pPr marL="952393" lvl="1" indent="-342900">
              <a:buFont typeface="+mj-lt"/>
              <a:buAutoNum type="arabicPeriod"/>
            </a:pPr>
            <a:r>
              <a:rPr lang="en-US" sz="1800" dirty="0">
                <a:latin typeface="Times New Roman" panose="02020603050405020304" pitchFamily="18" charset="0"/>
                <a:cs typeface="Times New Roman" panose="02020603050405020304" pitchFamily="18" charset="0"/>
              </a:rPr>
              <a:t>Risk_D</a:t>
            </a:r>
          </a:p>
          <a:p>
            <a:pPr marL="952393" lvl="1" indent="-342900">
              <a:buFont typeface="+mj-lt"/>
              <a:buAutoNum type="arabicPeriod"/>
            </a:pPr>
            <a:r>
              <a:rPr lang="en-US" sz="1800" dirty="0">
                <a:latin typeface="Times New Roman" panose="02020603050405020304" pitchFamily="18" charset="0"/>
                <a:cs typeface="Times New Roman" panose="02020603050405020304" pitchFamily="18" charset="0"/>
              </a:rPr>
              <a:t>District_Loss</a:t>
            </a:r>
          </a:p>
          <a:p>
            <a:pPr marL="952393" lvl="1" indent="-342900">
              <a:buFont typeface="+mj-lt"/>
              <a:buAutoNum type="arabicPeriod"/>
            </a:pPr>
            <a:r>
              <a:rPr lang="en-US" sz="1800" dirty="0">
                <a:latin typeface="Times New Roman" panose="02020603050405020304" pitchFamily="18" charset="0"/>
                <a:cs typeface="Times New Roman" panose="02020603050405020304" pitchFamily="18" charset="0"/>
              </a:rPr>
              <a:t>PROB</a:t>
            </a:r>
          </a:p>
          <a:p>
            <a:pPr marL="952393" lvl="1" indent="-342900">
              <a:buFont typeface="+mj-lt"/>
              <a:buAutoNum type="arabicPeriod"/>
            </a:pPr>
            <a:r>
              <a:rPr lang="en-US" sz="1800" dirty="0">
                <a:latin typeface="Times New Roman" panose="02020603050405020304" pitchFamily="18" charset="0"/>
                <a:cs typeface="Times New Roman" panose="02020603050405020304" pitchFamily="18" charset="0"/>
              </a:rPr>
              <a:t>RiSk_E</a:t>
            </a:r>
          </a:p>
          <a:p>
            <a:pPr marL="952393" lvl="1" indent="-342900">
              <a:buFont typeface="+mj-lt"/>
              <a:buAutoNum type="arabicPeriod"/>
            </a:pPr>
            <a:r>
              <a:rPr lang="en-US" sz="1800" b="1" dirty="0">
                <a:solidFill>
                  <a:srgbClr val="FF0000"/>
                </a:solidFill>
                <a:latin typeface="Times New Roman" panose="02020603050405020304" pitchFamily="18" charset="0"/>
                <a:cs typeface="Times New Roman" panose="02020603050405020304" pitchFamily="18" charset="0"/>
              </a:rPr>
              <a:t>History</a:t>
            </a:r>
          </a:p>
          <a:p>
            <a:pPr marL="952393" lvl="1" indent="-342900">
              <a:buFont typeface="+mj-lt"/>
              <a:buAutoNum type="arabicPeriod"/>
            </a:pPr>
            <a:r>
              <a:rPr lang="en-US" sz="1800" dirty="0">
                <a:latin typeface="Times New Roman" panose="02020603050405020304" pitchFamily="18" charset="0"/>
                <a:cs typeface="Times New Roman" panose="02020603050405020304" pitchFamily="18" charset="0"/>
              </a:rPr>
              <a:t>Prob</a:t>
            </a:r>
          </a:p>
          <a:p>
            <a:pPr marL="952393" lvl="1" indent="-342900">
              <a:buFont typeface="+mj-lt"/>
              <a:buAutoNum type="arabicPeriod"/>
            </a:pPr>
            <a:r>
              <a:rPr lang="en-US" sz="1800" dirty="0">
                <a:latin typeface="Times New Roman" panose="02020603050405020304" pitchFamily="18" charset="0"/>
                <a:cs typeface="Times New Roman" panose="02020603050405020304" pitchFamily="18" charset="0"/>
              </a:rPr>
              <a:t>Risk_F</a:t>
            </a:r>
          </a:p>
          <a:p>
            <a:pPr marL="952393" lvl="1" indent="-342900">
              <a:buFont typeface="+mj-lt"/>
              <a:buAutoNum type="arabicPeriod"/>
            </a:pPr>
            <a:r>
              <a:rPr lang="en-US" sz="1800" b="1" dirty="0">
                <a:solidFill>
                  <a:srgbClr val="FF0000"/>
                </a:solidFill>
                <a:latin typeface="Times New Roman" panose="02020603050405020304" pitchFamily="18" charset="0"/>
                <a:cs typeface="Times New Roman" panose="02020603050405020304" pitchFamily="18" charset="0"/>
              </a:rPr>
              <a:t>Score</a:t>
            </a:r>
          </a:p>
          <a:p>
            <a:pPr marL="952393" lvl="1" indent="-342900">
              <a:buFont typeface="+mj-lt"/>
              <a:buAutoNum type="arabicPeriod"/>
            </a:pPr>
            <a:r>
              <a:rPr lang="en-US" sz="1800" dirty="0">
                <a:latin typeface="Times New Roman" panose="02020603050405020304" pitchFamily="18" charset="0"/>
                <a:cs typeface="Times New Roman" panose="02020603050405020304" pitchFamily="18" charset="0"/>
              </a:rPr>
              <a:t>Inherent_Risk</a:t>
            </a:r>
          </a:p>
          <a:p>
            <a:pPr marL="952393" lvl="1" indent="-342900">
              <a:buFont typeface="+mj-lt"/>
              <a:buAutoNum type="arabicPeriod"/>
            </a:pPr>
            <a:r>
              <a:rPr lang="en-US" sz="1800" dirty="0">
                <a:latin typeface="Times New Roman" panose="02020603050405020304" pitchFamily="18" charset="0"/>
                <a:cs typeface="Times New Roman" panose="02020603050405020304" pitchFamily="18" charset="0"/>
              </a:rPr>
              <a:t>CONTROL_RISK</a:t>
            </a:r>
          </a:p>
          <a:p>
            <a:pPr marL="952393" lvl="1" indent="-342900">
              <a:buFont typeface="+mj-lt"/>
              <a:buAutoNum type="arabicPeriod"/>
            </a:pPr>
            <a:r>
              <a:rPr lang="en-US" sz="1800" dirty="0">
                <a:latin typeface="Times New Roman" panose="02020603050405020304" pitchFamily="18" charset="0"/>
                <a:cs typeface="Times New Roman" panose="02020603050405020304" pitchFamily="18" charset="0"/>
              </a:rPr>
              <a:t>Detection_Risk</a:t>
            </a:r>
          </a:p>
          <a:p>
            <a:pPr marL="952393" lvl="1" indent="-342900">
              <a:buFont typeface="+mj-lt"/>
              <a:buAutoNum type="arabicPeriod"/>
            </a:pPr>
            <a:r>
              <a:rPr lang="en-US" sz="1800" dirty="0">
                <a:latin typeface="Times New Roman" panose="02020603050405020304" pitchFamily="18" charset="0"/>
                <a:cs typeface="Times New Roman" panose="02020603050405020304" pitchFamily="18" charset="0"/>
              </a:rPr>
              <a:t>Audit_Risk</a:t>
            </a:r>
          </a:p>
        </p:txBody>
      </p:sp>
      <p:sp>
        <p:nvSpPr>
          <p:cNvPr id="3" name="Slide Number Placeholder 2">
            <a:extLst>
              <a:ext uri="{FF2B5EF4-FFF2-40B4-BE49-F238E27FC236}">
                <a16:creationId xmlns:a16="http://schemas.microsoft.com/office/drawing/2014/main" id="{8A9A3E99-B82D-4C0A-B0CA-BF930EFA4349}"/>
              </a:ext>
            </a:extLst>
          </p:cNvPr>
          <p:cNvSpPr>
            <a:spLocks noGrp="1"/>
          </p:cNvSpPr>
          <p:nvPr>
            <p:ph type="sldNum" sz="quarter" idx="12"/>
          </p:nvPr>
        </p:nvSpPr>
        <p:spPr/>
        <p:txBody>
          <a:bodyPr/>
          <a:lstStyle/>
          <a:p>
            <a:fld id="{EB37DED6-D4C7-42EE-AB49-D2E39E64FDE4}" type="slidenum">
              <a:rPr lang="en-US" smtClean="0"/>
              <a:t>4</a:t>
            </a:fld>
            <a:endParaRPr lang="en-US"/>
          </a:p>
        </p:txBody>
      </p:sp>
    </p:spTree>
    <p:extLst>
      <p:ext uri="{BB962C8B-B14F-4D97-AF65-F5344CB8AC3E}">
        <p14:creationId xmlns:p14="http://schemas.microsoft.com/office/powerpoint/2010/main" val="2150017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Phương pháp thực hiện</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Cây quyết định phân lớp. (Decision Tree Classification)</a:t>
            </a:r>
          </a:p>
          <a:p>
            <a:r>
              <a:rPr lang="en-US" dirty="0">
                <a:latin typeface="Times New Roman" panose="02020603050405020304" pitchFamily="18" charset="0"/>
                <a:cs typeface="Times New Roman" panose="02020603050405020304" pitchFamily="18" charset="0"/>
              </a:rPr>
              <a:t>Chọn tập dữ liệu thực hiện gồm 8 phần tử , 5 thuộc tính, 1 cột nhãn.</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2513012" y="3048000"/>
            <a:ext cx="5962650" cy="3124200"/>
          </a:xfrm>
          <a:prstGeom prst="rect">
            <a:avLst/>
          </a:prstGeom>
        </p:spPr>
      </p:pic>
      <p:sp>
        <p:nvSpPr>
          <p:cNvPr id="5" name="Slide Number Placeholder 4">
            <a:extLst>
              <a:ext uri="{FF2B5EF4-FFF2-40B4-BE49-F238E27FC236}">
                <a16:creationId xmlns:a16="http://schemas.microsoft.com/office/drawing/2014/main" id="{A3027278-47F0-48FA-B497-586C78B6B54C}"/>
              </a:ext>
            </a:extLst>
          </p:cNvPr>
          <p:cNvSpPr>
            <a:spLocks noGrp="1"/>
          </p:cNvSpPr>
          <p:nvPr>
            <p:ph type="sldNum" sz="quarter" idx="12"/>
          </p:nvPr>
        </p:nvSpPr>
        <p:spPr/>
        <p:txBody>
          <a:bodyPr/>
          <a:lstStyle/>
          <a:p>
            <a:fld id="{DA60BA0E-20D0-4E7C-B286-26C960A6788F}" type="slidenum">
              <a:rPr lang="en-US" smtClean="0"/>
              <a:t>5</a:t>
            </a:fld>
            <a:endParaRPr lang="en-US"/>
          </a:p>
        </p:txBody>
      </p:sp>
    </p:spTree>
    <p:extLst>
      <p:ext uri="{BB962C8B-B14F-4D97-AF65-F5344CB8AC3E}">
        <p14:creationId xmlns:p14="http://schemas.microsoft.com/office/powerpoint/2010/main" val="2245923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PHƯƠNG PHÁP THỰC HIỆN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33614" y="2222941"/>
                <a:ext cx="8229599" cy="4470400"/>
              </a:xfrm>
            </p:spPr>
            <p:txBody>
              <a:bodyPr>
                <a:normAutofit/>
              </a:bodyPr>
              <a:lstStyle/>
              <a:p>
                <a:pPr marL="285750" lvl="0" indent="-285750" eaLnBrk="0" fontAlgn="base" hangingPunct="0">
                  <a:spcBef>
                    <a:spcPct val="20000"/>
                  </a:spcBef>
                  <a:spcAft>
                    <a:spcPct val="0"/>
                  </a:spcAft>
                  <a:buFont typeface="Wingdings" panose="05000000000000000000" pitchFamily="2" charset="2"/>
                  <a:buChar char="v"/>
                </a:pPr>
                <a:r>
                  <a:rPr lang="en-US" altLang="vi-VN" sz="2800" b="1" dirty="0">
                    <a:solidFill>
                      <a:srgbClr val="000066"/>
                    </a:solidFill>
                    <a:latin typeface="Times New Roman" panose="02020603050405020304" pitchFamily="18" charset="0"/>
                    <a:cs typeface="Times New Roman" panose="02020603050405020304" pitchFamily="18" charset="0"/>
                  </a:rPr>
                  <a:t>Độ </a:t>
                </a:r>
                <a:r>
                  <a:rPr lang="en-US" altLang="vi-VN" sz="2800" b="1" dirty="0" err="1">
                    <a:solidFill>
                      <a:srgbClr val="000066"/>
                    </a:solidFill>
                    <a:latin typeface="Times New Roman" panose="02020603050405020304" pitchFamily="18" charset="0"/>
                    <a:cs typeface="Times New Roman" panose="02020603050405020304" pitchFamily="18" charset="0"/>
                  </a:rPr>
                  <a:t>hỗn</a:t>
                </a:r>
                <a:r>
                  <a:rPr lang="en-US" altLang="vi-VN" sz="2800" b="1" dirty="0">
                    <a:solidFill>
                      <a:srgbClr val="000066"/>
                    </a:solidFill>
                    <a:latin typeface="Times New Roman" panose="02020603050405020304" pitchFamily="18" charset="0"/>
                    <a:cs typeface="Times New Roman" panose="02020603050405020304" pitchFamily="18" charset="0"/>
                  </a:rPr>
                  <a:t> </a:t>
                </a:r>
                <a:r>
                  <a:rPr lang="en-US" altLang="vi-VN" sz="2800" b="1" dirty="0" err="1">
                    <a:solidFill>
                      <a:srgbClr val="000066"/>
                    </a:solidFill>
                    <a:latin typeface="Times New Roman" panose="02020603050405020304" pitchFamily="18" charset="0"/>
                    <a:cs typeface="Times New Roman" panose="02020603050405020304" pitchFamily="18" charset="0"/>
                  </a:rPr>
                  <a:t>loạn</a:t>
                </a:r>
                <a:r>
                  <a:rPr lang="en-US" altLang="vi-VN" sz="2800" b="1" dirty="0">
                    <a:solidFill>
                      <a:srgbClr val="000066"/>
                    </a:solidFill>
                    <a:latin typeface="Times New Roman" panose="02020603050405020304" pitchFamily="18" charset="0"/>
                    <a:cs typeface="Times New Roman" panose="02020603050405020304" pitchFamily="18" charset="0"/>
                  </a:rPr>
                  <a:t> </a:t>
                </a:r>
                <a:r>
                  <a:rPr lang="en-US" altLang="vi-VN" sz="2800" b="1" dirty="0" err="1">
                    <a:solidFill>
                      <a:srgbClr val="000066"/>
                    </a:solidFill>
                    <a:latin typeface="Times New Roman" panose="02020603050405020304" pitchFamily="18" charset="0"/>
                    <a:cs typeface="Times New Roman" panose="02020603050405020304" pitchFamily="18" charset="0"/>
                  </a:rPr>
                  <a:t>thông</a:t>
                </a:r>
                <a:r>
                  <a:rPr lang="en-US" altLang="vi-VN" sz="2800" b="1" dirty="0">
                    <a:solidFill>
                      <a:srgbClr val="000066"/>
                    </a:solidFill>
                    <a:latin typeface="Times New Roman" panose="02020603050405020304" pitchFamily="18" charset="0"/>
                    <a:cs typeface="Times New Roman" panose="02020603050405020304" pitchFamily="18" charset="0"/>
                  </a:rPr>
                  <a:t> tin </a:t>
                </a:r>
                <a:r>
                  <a:rPr lang="en-US" altLang="vi-VN" sz="2800" b="1" dirty="0" err="1">
                    <a:solidFill>
                      <a:srgbClr val="000066"/>
                    </a:solidFill>
                    <a:latin typeface="Times New Roman" panose="02020603050405020304" pitchFamily="18" charset="0"/>
                    <a:cs typeface="Times New Roman" panose="02020603050405020304" pitchFamily="18" charset="0"/>
                  </a:rPr>
                  <a:t>trước</a:t>
                </a:r>
                <a:r>
                  <a:rPr lang="en-US" altLang="vi-VN" sz="2800" b="1" dirty="0">
                    <a:solidFill>
                      <a:srgbClr val="000066"/>
                    </a:solidFill>
                    <a:latin typeface="Times New Roman" panose="02020603050405020304" pitchFamily="18" charset="0"/>
                    <a:cs typeface="Times New Roman" panose="02020603050405020304" pitchFamily="18" charset="0"/>
                  </a:rPr>
                  <a:t> </a:t>
                </a:r>
                <a:r>
                  <a:rPr lang="en-US" altLang="vi-VN" sz="2800" b="1" dirty="0" err="1">
                    <a:solidFill>
                      <a:srgbClr val="000066"/>
                    </a:solidFill>
                    <a:latin typeface="Times New Roman" panose="02020603050405020304" pitchFamily="18" charset="0"/>
                    <a:cs typeface="Times New Roman" panose="02020603050405020304" pitchFamily="18" charset="0"/>
                  </a:rPr>
                  <a:t>khi</a:t>
                </a:r>
                <a:r>
                  <a:rPr lang="en-US" altLang="vi-VN" sz="2800" b="1" dirty="0">
                    <a:solidFill>
                      <a:srgbClr val="000066"/>
                    </a:solidFill>
                    <a:latin typeface="Times New Roman" panose="02020603050405020304" pitchFamily="18" charset="0"/>
                    <a:cs typeface="Times New Roman" panose="02020603050405020304" pitchFamily="18" charset="0"/>
                  </a:rPr>
                  <a:t> </a:t>
                </a:r>
                <a:r>
                  <a:rPr lang="en-US" altLang="vi-VN" sz="2800" b="1" dirty="0" err="1">
                    <a:solidFill>
                      <a:srgbClr val="000066"/>
                    </a:solidFill>
                    <a:latin typeface="Times New Roman" panose="02020603050405020304" pitchFamily="18" charset="0"/>
                    <a:cs typeface="Times New Roman" panose="02020603050405020304" pitchFamily="18" charset="0"/>
                  </a:rPr>
                  <a:t>phân</a:t>
                </a:r>
                <a:r>
                  <a:rPr lang="en-US" altLang="vi-VN" sz="2800" b="1" dirty="0">
                    <a:solidFill>
                      <a:srgbClr val="000066"/>
                    </a:solidFill>
                    <a:latin typeface="Times New Roman" panose="02020603050405020304" pitchFamily="18" charset="0"/>
                    <a:cs typeface="Times New Roman" panose="02020603050405020304" pitchFamily="18" charset="0"/>
                  </a:rPr>
                  <a:t> </a:t>
                </a:r>
                <a:r>
                  <a:rPr lang="en-US" altLang="vi-VN" sz="2800" b="1" dirty="0" err="1">
                    <a:solidFill>
                      <a:srgbClr val="000066"/>
                    </a:solidFill>
                    <a:latin typeface="Times New Roman" panose="02020603050405020304" pitchFamily="18" charset="0"/>
                    <a:cs typeface="Times New Roman" panose="02020603050405020304" pitchFamily="18" charset="0"/>
                  </a:rPr>
                  <a:t>hoạch</a:t>
                </a:r>
                <a:r>
                  <a:rPr lang="en-US" altLang="vi-VN" sz="2800" b="1" dirty="0">
                    <a:solidFill>
                      <a:srgbClr val="000066"/>
                    </a:solidFill>
                    <a:latin typeface="Times New Roman" panose="02020603050405020304" pitchFamily="18" charset="0"/>
                    <a:cs typeface="Times New Roman" panose="02020603050405020304" pitchFamily="18" charset="0"/>
                  </a:rPr>
                  <a:t>: </a:t>
                </a:r>
              </a:p>
              <a:p>
                <a:pPr lvl="2" eaLnBrk="0" fontAlgn="base" hangingPunct="0">
                  <a:spcBef>
                    <a:spcPct val="20000"/>
                  </a:spcBef>
                  <a:spcAft>
                    <a:spcPct val="0"/>
                  </a:spcAft>
                </a:pPr>
                <a:r>
                  <a:rPr lang="en-US" altLang="vi-VN" sz="2800" dirty="0">
                    <a:solidFill>
                      <a:srgbClr val="000066"/>
                    </a:solidFill>
                    <a:latin typeface="Times New Roman" panose="02020603050405020304" pitchFamily="18" charset="0"/>
                    <a:cs typeface="Times New Roman" panose="02020603050405020304" pitchFamily="18" charset="0"/>
                  </a:rPr>
                  <a:t> Info(D) = entropy(p</a:t>
                </a:r>
                <a:r>
                  <a:rPr lang="en-US" altLang="vi-VN" sz="2800" baseline="-25000" dirty="0">
                    <a:solidFill>
                      <a:srgbClr val="000066"/>
                    </a:solidFill>
                    <a:latin typeface="Times New Roman" panose="02020603050405020304" pitchFamily="18" charset="0"/>
                    <a:cs typeface="Times New Roman" panose="02020603050405020304" pitchFamily="18" charset="0"/>
                  </a:rPr>
                  <a:t>1</a:t>
                </a:r>
                <a:r>
                  <a:rPr lang="en-US" altLang="vi-VN" sz="2800" dirty="0">
                    <a:solidFill>
                      <a:srgbClr val="000066"/>
                    </a:solidFill>
                    <a:latin typeface="Times New Roman" panose="02020603050405020304" pitchFamily="18" charset="0"/>
                    <a:cs typeface="Times New Roman" panose="02020603050405020304" pitchFamily="18" charset="0"/>
                  </a:rPr>
                  <a:t>, p</a:t>
                </a:r>
                <a:r>
                  <a:rPr lang="en-US" altLang="vi-VN" sz="2800" baseline="-25000" dirty="0">
                    <a:solidFill>
                      <a:srgbClr val="000066"/>
                    </a:solidFill>
                    <a:latin typeface="Times New Roman" panose="02020603050405020304" pitchFamily="18" charset="0"/>
                    <a:cs typeface="Times New Roman" panose="02020603050405020304" pitchFamily="18" charset="0"/>
                  </a:rPr>
                  <a:t>2</a:t>
                </a:r>
                <a:r>
                  <a:rPr lang="en-US" altLang="vi-VN" sz="2800" dirty="0">
                    <a:solidFill>
                      <a:srgbClr val="000066"/>
                    </a:solidFill>
                    <a:latin typeface="Times New Roman" panose="02020603050405020304" pitchFamily="18" charset="0"/>
                    <a:cs typeface="Times New Roman" panose="02020603050405020304" pitchFamily="18" charset="0"/>
                  </a:rPr>
                  <a:t>,…, </a:t>
                </a:r>
                <a:r>
                  <a:rPr lang="en-US" altLang="vi-VN" sz="2800" dirty="0" err="1">
                    <a:solidFill>
                      <a:srgbClr val="000066"/>
                    </a:solidFill>
                    <a:latin typeface="Times New Roman" panose="02020603050405020304" pitchFamily="18" charset="0"/>
                    <a:cs typeface="Times New Roman" panose="02020603050405020304" pitchFamily="18" charset="0"/>
                  </a:rPr>
                  <a:t>p</a:t>
                </a:r>
                <a:r>
                  <a:rPr lang="en-US" altLang="vi-VN" sz="2800" baseline="-25000" dirty="0" err="1">
                    <a:solidFill>
                      <a:srgbClr val="000066"/>
                    </a:solidFill>
                    <a:latin typeface="Times New Roman" panose="02020603050405020304" pitchFamily="18" charset="0"/>
                    <a:cs typeface="Times New Roman" panose="02020603050405020304" pitchFamily="18" charset="0"/>
                  </a:rPr>
                  <a:t>n</a:t>
                </a:r>
                <a:r>
                  <a:rPr lang="en-US" altLang="vi-VN" sz="2800" dirty="0">
                    <a:solidFill>
                      <a:srgbClr val="000066"/>
                    </a:solidFill>
                    <a:latin typeface="Times New Roman" panose="02020603050405020304" pitchFamily="18" charset="0"/>
                    <a:cs typeface="Times New Roman" panose="02020603050405020304" pitchFamily="18" charset="0"/>
                  </a:rPr>
                  <a:t> ) </a:t>
                </a:r>
              </a:p>
              <a:p>
                <a:pPr lvl="2" eaLnBrk="0" fontAlgn="base" hangingPunct="0">
                  <a:spcBef>
                    <a:spcPct val="20000"/>
                  </a:spcBef>
                  <a:spcAft>
                    <a:spcPct val="0"/>
                  </a:spcAft>
                </a:pPr>
                <a:r>
                  <a:rPr lang="en-US" altLang="vi-VN" sz="2800" dirty="0">
                    <a:solidFill>
                      <a:srgbClr val="000066"/>
                    </a:solidFill>
                    <a:latin typeface="Times New Roman" panose="02020603050405020304" pitchFamily="18" charset="0"/>
                    <a:cs typeface="Times New Roman" panose="02020603050405020304" pitchFamily="18" charset="0"/>
                  </a:rPr>
                  <a:t>	       = − p</a:t>
                </a:r>
                <a:r>
                  <a:rPr lang="en-US" altLang="vi-VN" sz="2800" baseline="-25000" dirty="0">
                    <a:solidFill>
                      <a:srgbClr val="000066"/>
                    </a:solidFill>
                    <a:latin typeface="Times New Roman" panose="02020603050405020304" pitchFamily="18" charset="0"/>
                    <a:cs typeface="Times New Roman" panose="02020603050405020304" pitchFamily="18" charset="0"/>
                  </a:rPr>
                  <a:t>1</a:t>
                </a:r>
                <a:r>
                  <a:rPr lang="en-US" altLang="vi-VN" sz="2800" dirty="0">
                    <a:solidFill>
                      <a:srgbClr val="000066"/>
                    </a:solidFill>
                    <a:latin typeface="Times New Roman" panose="02020603050405020304" pitchFamily="18" charset="0"/>
                    <a:cs typeface="Times New Roman" panose="02020603050405020304" pitchFamily="18" charset="0"/>
                  </a:rPr>
                  <a:t>log p</a:t>
                </a:r>
                <a:r>
                  <a:rPr lang="en-US" altLang="vi-VN" sz="2800" baseline="-25000" dirty="0">
                    <a:solidFill>
                      <a:srgbClr val="000066"/>
                    </a:solidFill>
                    <a:latin typeface="Times New Roman" panose="02020603050405020304" pitchFamily="18" charset="0"/>
                    <a:cs typeface="Times New Roman" panose="02020603050405020304" pitchFamily="18" charset="0"/>
                  </a:rPr>
                  <a:t>1</a:t>
                </a:r>
                <a:r>
                  <a:rPr lang="en-US" altLang="vi-VN" sz="2800" dirty="0">
                    <a:solidFill>
                      <a:srgbClr val="000066"/>
                    </a:solidFill>
                    <a:latin typeface="Times New Roman" panose="02020603050405020304" pitchFamily="18" charset="0"/>
                    <a:cs typeface="Times New Roman" panose="02020603050405020304" pitchFamily="18" charset="0"/>
                  </a:rPr>
                  <a:t> – p</a:t>
                </a:r>
                <a:r>
                  <a:rPr lang="en-US" altLang="vi-VN" sz="2800" baseline="-25000" dirty="0">
                    <a:solidFill>
                      <a:srgbClr val="000066"/>
                    </a:solidFill>
                    <a:latin typeface="Times New Roman" panose="02020603050405020304" pitchFamily="18" charset="0"/>
                    <a:cs typeface="Times New Roman" panose="02020603050405020304" pitchFamily="18" charset="0"/>
                  </a:rPr>
                  <a:t>2</a:t>
                </a:r>
                <a:r>
                  <a:rPr lang="en-US" altLang="vi-VN" sz="2800" dirty="0">
                    <a:solidFill>
                      <a:srgbClr val="000066"/>
                    </a:solidFill>
                    <a:latin typeface="Times New Roman" panose="02020603050405020304" pitchFamily="18" charset="0"/>
                    <a:cs typeface="Times New Roman" panose="02020603050405020304" pitchFamily="18" charset="0"/>
                  </a:rPr>
                  <a:t>log p</a:t>
                </a:r>
                <a:r>
                  <a:rPr lang="en-US" altLang="vi-VN" sz="2800" baseline="-25000" dirty="0">
                    <a:solidFill>
                      <a:srgbClr val="000066"/>
                    </a:solidFill>
                    <a:latin typeface="Times New Roman" panose="02020603050405020304" pitchFamily="18" charset="0"/>
                    <a:cs typeface="Times New Roman" panose="02020603050405020304" pitchFamily="18" charset="0"/>
                  </a:rPr>
                  <a:t>2</a:t>
                </a:r>
                <a:r>
                  <a:rPr lang="en-US" altLang="vi-VN" sz="2800" dirty="0">
                    <a:solidFill>
                      <a:srgbClr val="000066"/>
                    </a:solidFill>
                    <a:latin typeface="Times New Roman" panose="02020603050405020304" pitchFamily="18" charset="0"/>
                    <a:cs typeface="Times New Roman" panose="02020603050405020304" pitchFamily="18" charset="0"/>
                  </a:rPr>
                  <a:t>…− </a:t>
                </a:r>
                <a:r>
                  <a:rPr lang="en-US" altLang="vi-VN" sz="2800" dirty="0" err="1">
                    <a:solidFill>
                      <a:srgbClr val="000066"/>
                    </a:solidFill>
                    <a:latin typeface="Times New Roman" panose="02020603050405020304" pitchFamily="18" charset="0"/>
                    <a:cs typeface="Times New Roman" panose="02020603050405020304" pitchFamily="18" charset="0"/>
                  </a:rPr>
                  <a:t>p</a:t>
                </a:r>
                <a:r>
                  <a:rPr lang="en-US" altLang="vi-VN" sz="2800" baseline="-25000" dirty="0" err="1">
                    <a:solidFill>
                      <a:srgbClr val="000066"/>
                    </a:solidFill>
                    <a:latin typeface="Times New Roman" panose="02020603050405020304" pitchFamily="18" charset="0"/>
                    <a:cs typeface="Times New Roman" panose="02020603050405020304" pitchFamily="18" charset="0"/>
                  </a:rPr>
                  <a:t>n</a:t>
                </a:r>
                <a:r>
                  <a:rPr lang="en-US" altLang="vi-VN" sz="2800" dirty="0" err="1">
                    <a:solidFill>
                      <a:srgbClr val="000066"/>
                    </a:solidFill>
                    <a:latin typeface="Times New Roman" panose="02020603050405020304" pitchFamily="18" charset="0"/>
                    <a:cs typeface="Times New Roman" panose="02020603050405020304" pitchFamily="18" charset="0"/>
                  </a:rPr>
                  <a:t>log</a:t>
                </a:r>
                <a:r>
                  <a:rPr lang="en-US" altLang="vi-VN" sz="2800" dirty="0">
                    <a:solidFill>
                      <a:srgbClr val="000066"/>
                    </a:solidFill>
                    <a:latin typeface="Times New Roman" panose="02020603050405020304" pitchFamily="18" charset="0"/>
                    <a:cs typeface="Times New Roman" panose="02020603050405020304" pitchFamily="18" charset="0"/>
                  </a:rPr>
                  <a:t> </a:t>
                </a:r>
                <a:r>
                  <a:rPr lang="en-US" altLang="vi-VN" sz="2800" dirty="0" err="1">
                    <a:solidFill>
                      <a:srgbClr val="000066"/>
                    </a:solidFill>
                    <a:latin typeface="Times New Roman" panose="02020603050405020304" pitchFamily="18" charset="0"/>
                    <a:cs typeface="Times New Roman" panose="02020603050405020304" pitchFamily="18" charset="0"/>
                  </a:rPr>
                  <a:t>p</a:t>
                </a:r>
                <a:r>
                  <a:rPr lang="en-US" altLang="vi-VN" sz="2800" baseline="-25000" dirty="0" err="1">
                    <a:solidFill>
                      <a:srgbClr val="000066"/>
                    </a:solidFill>
                    <a:latin typeface="Times New Roman" panose="02020603050405020304" pitchFamily="18" charset="0"/>
                    <a:cs typeface="Times New Roman" panose="02020603050405020304" pitchFamily="18" charset="0"/>
                  </a:rPr>
                  <a:t>n</a:t>
                </a:r>
                <a:endParaRPr lang="en-US" altLang="vi-VN" sz="2800" dirty="0">
                  <a:solidFill>
                    <a:srgbClr val="000066"/>
                  </a:solidFill>
                  <a:latin typeface="Times New Roman" panose="02020603050405020304" pitchFamily="18" charset="0"/>
                  <a:cs typeface="Times New Roman" panose="02020603050405020304" pitchFamily="18" charset="0"/>
                </a:endParaRPr>
              </a:p>
              <a:p>
                <a:pPr lvl="2" eaLnBrk="0" fontAlgn="base" hangingPunct="0">
                  <a:spcBef>
                    <a:spcPct val="20000"/>
                  </a:spcBef>
                  <a:spcAft>
                    <a:spcPct val="0"/>
                  </a:spcAft>
                </a:pPr>
                <a:r>
                  <a:rPr lang="en-US" altLang="vi-VN" sz="2800" dirty="0">
                    <a:solidFill>
                      <a:srgbClr val="000066"/>
                    </a:solidFill>
                    <a:latin typeface="Times New Roman" panose="02020603050405020304" pitchFamily="18" charset="0"/>
                    <a:cs typeface="Times New Roman" panose="02020603050405020304" pitchFamily="18" charset="0"/>
                  </a:rPr>
                  <a:t>             </a:t>
                </a:r>
                <a14:m>
                  <m:oMath xmlns:m="http://schemas.openxmlformats.org/officeDocument/2006/math">
                    <m:r>
                      <a:rPr lang="en-US" altLang="vi-VN" sz="2800" i="1">
                        <a:solidFill>
                          <a:srgbClr val="000066"/>
                        </a:solidFill>
                        <a:latin typeface="Cambria Math"/>
                        <a:cs typeface="Times New Roman" panose="02020603050405020304" pitchFamily="18" charset="0"/>
                      </a:rPr>
                      <m:t>=</m:t>
                    </m:r>
                    <m:f>
                      <m:fPr>
                        <m:ctrlPr>
                          <a:rPr lang="en-US" altLang="vi-VN" sz="2800" i="1">
                            <a:solidFill>
                              <a:srgbClr val="000066"/>
                            </a:solidFill>
                            <a:latin typeface="Cambria Math" panose="02040503050406030204" pitchFamily="18" charset="0"/>
                            <a:cs typeface="Times New Roman" panose="02020603050405020304" pitchFamily="18" charset="0"/>
                          </a:rPr>
                        </m:ctrlPr>
                      </m:fPr>
                      <m:num>
                        <m:r>
                          <a:rPr lang="en-US" altLang="vi-VN" sz="2800" i="1">
                            <a:solidFill>
                              <a:srgbClr val="000066"/>
                            </a:solidFill>
                            <a:latin typeface="Cambria Math"/>
                            <a:cs typeface="Times New Roman" panose="02020603050405020304" pitchFamily="18" charset="0"/>
                          </a:rPr>
                          <m:t>−</m:t>
                        </m:r>
                        <m:r>
                          <a:rPr lang="en-US" altLang="vi-VN" sz="2800" b="0" i="1" smtClean="0">
                            <a:solidFill>
                              <a:srgbClr val="000066"/>
                            </a:solidFill>
                            <a:latin typeface="Cambria Math" panose="02040503050406030204" pitchFamily="18" charset="0"/>
                            <a:cs typeface="Times New Roman" panose="02020603050405020304" pitchFamily="18" charset="0"/>
                          </a:rPr>
                          <m:t>5</m:t>
                        </m:r>
                      </m:num>
                      <m:den>
                        <m:r>
                          <a:rPr lang="en-US" altLang="vi-VN" sz="2800" b="0" i="1" smtClean="0">
                            <a:solidFill>
                              <a:srgbClr val="000066"/>
                            </a:solidFill>
                            <a:latin typeface="Cambria Math" panose="02040503050406030204" pitchFamily="18" charset="0"/>
                            <a:cs typeface="Times New Roman" panose="02020603050405020304" pitchFamily="18" charset="0"/>
                          </a:rPr>
                          <m:t>8</m:t>
                        </m:r>
                      </m:den>
                    </m:f>
                    <m:r>
                      <a:rPr lang="en-US" altLang="vi-VN" sz="2800" i="1">
                        <a:solidFill>
                          <a:srgbClr val="000066"/>
                        </a:solidFill>
                        <a:latin typeface="Cambria Math"/>
                        <a:cs typeface="Times New Roman" panose="02020603050405020304" pitchFamily="18" charset="0"/>
                      </a:rPr>
                      <m:t>𝑙𝑜𝑔</m:t>
                    </m:r>
                    <m:f>
                      <m:fPr>
                        <m:ctrlPr>
                          <a:rPr lang="en-US" altLang="vi-VN" sz="2800" i="1">
                            <a:solidFill>
                              <a:srgbClr val="000066"/>
                            </a:solidFill>
                            <a:latin typeface="Cambria Math" panose="02040503050406030204" pitchFamily="18" charset="0"/>
                            <a:cs typeface="Times New Roman" panose="02020603050405020304" pitchFamily="18" charset="0"/>
                          </a:rPr>
                        </m:ctrlPr>
                      </m:fPr>
                      <m:num>
                        <m:r>
                          <a:rPr lang="en-US" altLang="vi-VN" sz="2800" b="0" i="1" smtClean="0">
                            <a:solidFill>
                              <a:srgbClr val="000066"/>
                            </a:solidFill>
                            <a:latin typeface="Cambria Math" panose="02040503050406030204" pitchFamily="18" charset="0"/>
                            <a:cs typeface="Times New Roman" panose="02020603050405020304" pitchFamily="18" charset="0"/>
                          </a:rPr>
                          <m:t>5</m:t>
                        </m:r>
                      </m:num>
                      <m:den>
                        <m:r>
                          <a:rPr lang="en-US" altLang="vi-VN" sz="2800" b="0" i="1" smtClean="0">
                            <a:solidFill>
                              <a:srgbClr val="000066"/>
                            </a:solidFill>
                            <a:latin typeface="Cambria Math" panose="02040503050406030204" pitchFamily="18" charset="0"/>
                            <a:cs typeface="Times New Roman" panose="02020603050405020304" pitchFamily="18" charset="0"/>
                          </a:rPr>
                          <m:t>8</m:t>
                        </m:r>
                      </m:den>
                    </m:f>
                    <m:r>
                      <a:rPr lang="en-US" altLang="vi-VN" sz="2800" i="1">
                        <a:solidFill>
                          <a:srgbClr val="000066"/>
                        </a:solidFill>
                        <a:latin typeface="Cambria Math"/>
                        <a:cs typeface="Times New Roman" panose="02020603050405020304" pitchFamily="18" charset="0"/>
                      </a:rPr>
                      <m:t>−</m:t>
                    </m:r>
                    <m:f>
                      <m:fPr>
                        <m:ctrlPr>
                          <a:rPr lang="en-US" altLang="vi-VN" sz="2800" i="1">
                            <a:solidFill>
                              <a:srgbClr val="000066"/>
                            </a:solidFill>
                            <a:latin typeface="Cambria Math" panose="02040503050406030204" pitchFamily="18" charset="0"/>
                            <a:cs typeface="Times New Roman" panose="02020603050405020304" pitchFamily="18" charset="0"/>
                          </a:rPr>
                        </m:ctrlPr>
                      </m:fPr>
                      <m:num>
                        <m:r>
                          <a:rPr lang="en-US" altLang="vi-VN" sz="2800" b="0" i="1" smtClean="0">
                            <a:solidFill>
                              <a:srgbClr val="000066"/>
                            </a:solidFill>
                            <a:latin typeface="Cambria Math" panose="02040503050406030204" pitchFamily="18" charset="0"/>
                            <a:cs typeface="Times New Roman" panose="02020603050405020304" pitchFamily="18" charset="0"/>
                          </a:rPr>
                          <m:t>3</m:t>
                        </m:r>
                      </m:num>
                      <m:den>
                        <m:r>
                          <a:rPr lang="en-US" altLang="vi-VN" sz="2800" b="0" i="1" smtClean="0">
                            <a:solidFill>
                              <a:srgbClr val="000066"/>
                            </a:solidFill>
                            <a:latin typeface="Cambria Math" panose="02040503050406030204" pitchFamily="18" charset="0"/>
                            <a:cs typeface="Times New Roman" panose="02020603050405020304" pitchFamily="18" charset="0"/>
                          </a:rPr>
                          <m:t>8</m:t>
                        </m:r>
                      </m:den>
                    </m:f>
                    <m:r>
                      <a:rPr lang="en-US" altLang="vi-VN" sz="2800" i="1">
                        <a:solidFill>
                          <a:srgbClr val="000066"/>
                        </a:solidFill>
                        <a:latin typeface="Cambria Math"/>
                        <a:cs typeface="Times New Roman" panose="02020603050405020304" pitchFamily="18" charset="0"/>
                      </a:rPr>
                      <m:t>𝑙𝑜𝑔</m:t>
                    </m:r>
                    <m:f>
                      <m:fPr>
                        <m:ctrlPr>
                          <a:rPr lang="en-US" altLang="vi-VN" sz="2800" i="1">
                            <a:solidFill>
                              <a:srgbClr val="000066"/>
                            </a:solidFill>
                            <a:latin typeface="Cambria Math" panose="02040503050406030204" pitchFamily="18" charset="0"/>
                            <a:cs typeface="Times New Roman" panose="02020603050405020304" pitchFamily="18" charset="0"/>
                          </a:rPr>
                        </m:ctrlPr>
                      </m:fPr>
                      <m:num>
                        <m:r>
                          <a:rPr lang="en-US" altLang="vi-VN" sz="2800" b="0" i="1" smtClean="0">
                            <a:solidFill>
                              <a:srgbClr val="000066"/>
                            </a:solidFill>
                            <a:latin typeface="Cambria Math" panose="02040503050406030204" pitchFamily="18" charset="0"/>
                            <a:cs typeface="Times New Roman" panose="02020603050405020304" pitchFamily="18" charset="0"/>
                          </a:rPr>
                          <m:t>3</m:t>
                        </m:r>
                      </m:num>
                      <m:den>
                        <m:r>
                          <a:rPr lang="en-US" altLang="vi-VN" sz="2800" b="0" i="1" smtClean="0">
                            <a:solidFill>
                              <a:srgbClr val="000066"/>
                            </a:solidFill>
                            <a:latin typeface="Cambria Math" panose="02040503050406030204" pitchFamily="18" charset="0"/>
                            <a:cs typeface="Times New Roman" panose="02020603050405020304" pitchFamily="18" charset="0"/>
                          </a:rPr>
                          <m:t>8</m:t>
                        </m:r>
                      </m:den>
                    </m:f>
                    <m:r>
                      <a:rPr lang="en-US" altLang="vi-VN" sz="2800" i="1">
                        <a:solidFill>
                          <a:srgbClr val="000066"/>
                        </a:solidFill>
                        <a:latin typeface="Cambria Math"/>
                        <a:cs typeface="Times New Roman" panose="02020603050405020304" pitchFamily="18" charset="0"/>
                      </a:rPr>
                      <m:t>=</m:t>
                    </m:r>
                    <m:r>
                      <a:rPr lang="en-US" altLang="vi-VN" sz="2800" b="0" i="1" smtClean="0">
                        <a:solidFill>
                          <a:srgbClr val="000066"/>
                        </a:solidFill>
                        <a:latin typeface="Cambria Math" panose="02040503050406030204" pitchFamily="18" charset="0"/>
                        <a:cs typeface="Times New Roman" panose="02020603050405020304" pitchFamily="18" charset="0"/>
                      </a:rPr>
                      <m:t>0.287 (</m:t>
                    </m:r>
                    <m:r>
                      <a:rPr lang="en-US" altLang="vi-VN" sz="2800" b="0" i="1" smtClean="0">
                        <a:solidFill>
                          <a:srgbClr val="000066"/>
                        </a:solidFill>
                        <a:latin typeface="Cambria Math" panose="02040503050406030204" pitchFamily="18" charset="0"/>
                        <a:cs typeface="Times New Roman" panose="02020603050405020304" pitchFamily="18" charset="0"/>
                      </a:rPr>
                      <m:t>𝑏𝑖𝑡</m:t>
                    </m:r>
                    <m:r>
                      <a:rPr lang="en-US" altLang="vi-VN" sz="2800" b="0" i="1" smtClean="0">
                        <a:solidFill>
                          <a:srgbClr val="000066"/>
                        </a:solidFill>
                        <a:latin typeface="Cambria Math" panose="02040503050406030204" pitchFamily="18" charset="0"/>
                        <a:cs typeface="Times New Roman" panose="02020603050405020304" pitchFamily="18" charset="0"/>
                      </a:rPr>
                      <m:t>)</m:t>
                    </m:r>
                  </m:oMath>
                </a14:m>
                <a:endParaRPr lang="en-US" sz="2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33614" y="2222941"/>
                <a:ext cx="8229599" cy="4470400"/>
              </a:xfrm>
              <a:blipFill>
                <a:blip r:embed="rId2"/>
                <a:stretch>
                  <a:fillRect l="-889" t="-1501"/>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C44ADB0C-C899-46BC-AE6B-23C3B2419B3B}"/>
              </a:ext>
            </a:extLst>
          </p:cNvPr>
          <p:cNvSpPr>
            <a:spLocks noGrp="1"/>
          </p:cNvSpPr>
          <p:nvPr>
            <p:ph type="sldNum" sz="quarter" idx="12"/>
          </p:nvPr>
        </p:nvSpPr>
        <p:spPr/>
        <p:txBody>
          <a:bodyPr/>
          <a:lstStyle/>
          <a:p>
            <a:fld id="{DA60BA0E-20D0-4E7C-B286-26C960A6788F}" type="slidenum">
              <a:rPr lang="en-US" smtClean="0"/>
              <a:t>6</a:t>
            </a:fld>
            <a:endParaRPr lang="en-US"/>
          </a:p>
        </p:txBody>
      </p:sp>
    </p:spTree>
    <p:extLst>
      <p:ext uri="{BB962C8B-B14F-4D97-AF65-F5344CB8AC3E}">
        <p14:creationId xmlns:p14="http://schemas.microsoft.com/office/powerpoint/2010/main" val="389642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50000"/>
                  </a:schemeClr>
                </a:solidFill>
                <a:latin typeface="Times New Roman" pitchFamily="18" charset="0"/>
                <a:cs typeface="Times New Roman" pitchFamily="18" charset="0"/>
              </a:rPr>
              <a:t>Tính GAIN cho các thuộc tính</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72117056"/>
              </p:ext>
            </p:extLst>
          </p:nvPr>
        </p:nvGraphicFramePr>
        <p:xfrm>
          <a:off x="760412" y="2043759"/>
          <a:ext cx="11277600" cy="4195262"/>
        </p:xfrm>
        <a:graphic>
          <a:graphicData uri="http://schemas.openxmlformats.org/drawingml/2006/table">
            <a:tbl>
              <a:tblPr firstRow="1" bandRow="1">
                <a:tableStyleId>{5940675A-B579-460E-94D1-54222C63F5DA}</a:tableStyleId>
              </a:tblPr>
              <a:tblGrid>
                <a:gridCol w="2079557">
                  <a:extLst>
                    <a:ext uri="{9D8B030D-6E8A-4147-A177-3AD203B41FA5}">
                      <a16:colId xmlns:a16="http://schemas.microsoft.com/office/drawing/2014/main" val="20000"/>
                    </a:ext>
                  </a:extLst>
                </a:gridCol>
                <a:gridCol w="9198043">
                  <a:extLst>
                    <a:ext uri="{9D8B030D-6E8A-4147-A177-3AD203B41FA5}">
                      <a16:colId xmlns:a16="http://schemas.microsoft.com/office/drawing/2014/main" val="20001"/>
                    </a:ext>
                  </a:extLst>
                </a:gridCol>
              </a:tblGrid>
              <a:tr h="732692">
                <a:tc>
                  <a:txBody>
                    <a:bodyPr/>
                    <a:lstStyle/>
                    <a:p>
                      <a:pPr algn="ctr"/>
                      <a:r>
                        <a:rPr lang="en-US" sz="2400" b="1" dirty="0">
                          <a:latin typeface="Times New Roman" pitchFamily="18" charset="0"/>
                          <a:cs typeface="Times New Roman" pitchFamily="18" charset="0"/>
                        </a:rPr>
                        <a:t>Sector_score</a:t>
                      </a:r>
                    </a:p>
                  </a:txBody>
                  <a:tcPr anchor="ctr"/>
                </a:tc>
                <a:tc>
                  <a:txBody>
                    <a:bodyPr/>
                    <a:lstStyle/>
                    <a:p>
                      <a:pPr algn="l"/>
                      <a:r>
                        <a:rPr lang="en-US" sz="2400" b="0" dirty="0" err="1">
                          <a:latin typeface="Times New Roman" pitchFamily="18" charset="0"/>
                          <a:cs typeface="Times New Roman" pitchFamily="18" charset="0"/>
                        </a:rPr>
                        <a:t>Info</a:t>
                      </a:r>
                      <a:r>
                        <a:rPr lang="en-US" sz="2400" b="0" baseline="-25000" dirty="0" err="1">
                          <a:latin typeface="Times New Roman" pitchFamily="18" charset="0"/>
                          <a:cs typeface="Times New Roman" pitchFamily="18" charset="0"/>
                        </a:rPr>
                        <a:t>Sector_score</a:t>
                      </a:r>
                      <a:r>
                        <a:rPr lang="en-US" sz="2400" b="0" dirty="0">
                          <a:latin typeface="Times New Roman" pitchFamily="18" charset="0"/>
                          <a:cs typeface="Times New Roman" pitchFamily="18" charset="0"/>
                        </a:rPr>
                        <a:t>(</a:t>
                      </a:r>
                      <a:r>
                        <a:rPr lang="en-US" sz="2400" b="1" dirty="0">
                          <a:latin typeface="Times New Roman" pitchFamily="18" charset="0"/>
                          <a:cs typeface="Times New Roman" pitchFamily="18" charset="0"/>
                        </a:rPr>
                        <a:t>D</a:t>
                      </a:r>
                      <a:r>
                        <a:rPr lang="en-US" sz="2400" b="0" dirty="0">
                          <a:latin typeface="Times New Roman" pitchFamily="18" charset="0"/>
                          <a:cs typeface="Times New Roman" pitchFamily="18" charset="0"/>
                        </a:rPr>
                        <a:t>) = 4/8</a:t>
                      </a:r>
                      <a:r>
                        <a:rPr lang="en-US" sz="2400" b="0" baseline="0" dirty="0">
                          <a:latin typeface="Times New Roman" pitchFamily="18" charset="0"/>
                          <a:cs typeface="Times New Roman" pitchFamily="18" charset="0"/>
                        </a:rPr>
                        <a:t> (-1/4* log(1/4)  - 3/4 * log(3/4)) = 0.122</a:t>
                      </a:r>
                    </a:p>
                    <a:p>
                      <a:pPr algn="l"/>
                      <a:r>
                        <a:rPr lang="en-US" sz="2400" b="0" baseline="0" dirty="0">
                          <a:latin typeface="Times New Roman" pitchFamily="18" charset="0"/>
                          <a:cs typeface="Times New Roman" pitchFamily="18" charset="0"/>
                        </a:rPr>
                        <a:t>Gain(</a:t>
                      </a:r>
                      <a:r>
                        <a:rPr lang="en-US" sz="2400" b="0" baseline="0" dirty="0" err="1">
                          <a:latin typeface="Times New Roman" pitchFamily="18" charset="0"/>
                          <a:cs typeface="Times New Roman" pitchFamily="18" charset="0"/>
                        </a:rPr>
                        <a:t>Sector_score</a:t>
                      </a:r>
                      <a:r>
                        <a:rPr lang="en-US" sz="2400" b="0" baseline="0" dirty="0">
                          <a:latin typeface="Times New Roman" pitchFamily="18" charset="0"/>
                          <a:cs typeface="Times New Roman" pitchFamily="18" charset="0"/>
                        </a:rPr>
                        <a:t>) = 0.287 – 0.122 = 0.165</a:t>
                      </a:r>
                      <a:endParaRPr lang="en-US" sz="2400" b="0" dirty="0">
                        <a:latin typeface="Times New Roman" pitchFamily="18" charset="0"/>
                        <a:cs typeface="Times New Roman" pitchFamily="18" charset="0"/>
                      </a:endParaRPr>
                    </a:p>
                  </a:txBody>
                  <a:tcPr anchor="ctr"/>
                </a:tc>
                <a:extLst>
                  <a:ext uri="{0D108BD9-81ED-4DB2-BD59-A6C34878D82A}">
                    <a16:rowId xmlns:a16="http://schemas.microsoft.com/office/drawing/2014/main" val="10000"/>
                  </a:ext>
                </a:extLst>
              </a:tr>
              <a:tr h="792374">
                <a:tc>
                  <a:txBody>
                    <a:bodyPr/>
                    <a:lstStyle/>
                    <a:p>
                      <a:pPr algn="ctr"/>
                      <a:r>
                        <a:rPr lang="en-US" sz="2400" b="1" dirty="0">
                          <a:latin typeface="Times New Roman" pitchFamily="18" charset="0"/>
                          <a:cs typeface="Times New Roman" pitchFamily="18" charset="0"/>
                        </a:rPr>
                        <a:t>Score</a:t>
                      </a:r>
                      <a:r>
                        <a:rPr lang="en-US" sz="2400" b="1" baseline="0" dirty="0">
                          <a:latin typeface="Times New Roman" pitchFamily="18" charset="0"/>
                          <a:cs typeface="Times New Roman" pitchFamily="18" charset="0"/>
                        </a:rPr>
                        <a:t>_A</a:t>
                      </a:r>
                      <a:endParaRPr lang="en-US" sz="2400" b="1" dirty="0">
                        <a:latin typeface="Times New Roman" pitchFamily="18" charset="0"/>
                        <a:cs typeface="Times New Roman" pitchFamily="18" charset="0"/>
                      </a:endParaRPr>
                    </a:p>
                  </a:txBody>
                  <a:tcPr anchor="ctr"/>
                </a:tc>
                <a:tc>
                  <a:txBody>
                    <a:bodyPr/>
                    <a:lstStyle/>
                    <a:p>
                      <a:pPr algn="l"/>
                      <a:r>
                        <a:rPr lang="en-US" sz="2400" b="1" dirty="0" err="1">
                          <a:latin typeface="Times New Roman" pitchFamily="18" charset="0"/>
                          <a:cs typeface="Times New Roman" pitchFamily="18" charset="0"/>
                        </a:rPr>
                        <a:t>Info</a:t>
                      </a:r>
                      <a:r>
                        <a:rPr lang="en-US" sz="2400" b="1" baseline="-25000" dirty="0" err="1">
                          <a:latin typeface="Times New Roman" pitchFamily="18" charset="0"/>
                          <a:cs typeface="Times New Roman" pitchFamily="18" charset="0"/>
                        </a:rPr>
                        <a:t>Score_A</a:t>
                      </a:r>
                      <a:r>
                        <a:rPr lang="en-US" sz="2400" b="1" dirty="0">
                          <a:latin typeface="Times New Roman" pitchFamily="18" charset="0"/>
                          <a:cs typeface="Times New Roman" pitchFamily="18" charset="0"/>
                        </a:rPr>
                        <a:t>(D)= 0 + 0 + 4/8(-1/4 * log(1/4)</a:t>
                      </a:r>
                      <a:r>
                        <a:rPr lang="en-US" sz="2400" b="1" baseline="0" dirty="0">
                          <a:latin typeface="Times New Roman" pitchFamily="18" charset="0"/>
                          <a:cs typeface="Times New Roman" pitchFamily="18" charset="0"/>
                        </a:rPr>
                        <a:t> – 3/4 * log(3/4))= 0.122</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sz="2400" b="1" baseline="0" dirty="0">
                          <a:latin typeface="Times New Roman" pitchFamily="18" charset="0"/>
                          <a:cs typeface="Times New Roman" pitchFamily="18" charset="0"/>
                        </a:rPr>
                        <a:t>Gain(</a:t>
                      </a:r>
                      <a:r>
                        <a:rPr lang="en-US" sz="2400" b="1" baseline="0" dirty="0" err="1">
                          <a:latin typeface="Times New Roman" pitchFamily="18" charset="0"/>
                          <a:cs typeface="Times New Roman" pitchFamily="18" charset="0"/>
                        </a:rPr>
                        <a:t>Score_A</a:t>
                      </a:r>
                      <a:r>
                        <a:rPr lang="en-US" sz="2400" b="1" baseline="0" dirty="0">
                          <a:latin typeface="Times New Roman" pitchFamily="18" charset="0"/>
                          <a:cs typeface="Times New Roman" pitchFamily="18" charset="0"/>
                        </a:rPr>
                        <a:t>) = 0.287 – 0.122 = 0.165</a:t>
                      </a:r>
                      <a:endParaRPr lang="en-US" sz="2400" b="1" dirty="0">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825624">
                <a:tc>
                  <a:txBody>
                    <a:bodyPr/>
                    <a:lstStyle/>
                    <a:p>
                      <a:pPr algn="ctr"/>
                      <a:r>
                        <a:rPr lang="en-US" sz="2400" b="1" dirty="0">
                          <a:latin typeface="Times New Roman" pitchFamily="18" charset="0"/>
                          <a:cs typeface="Times New Roman" pitchFamily="18" charset="0"/>
                        </a:rPr>
                        <a:t>Score_B</a:t>
                      </a:r>
                    </a:p>
                  </a:txBody>
                  <a:tcPr anchor="ctr"/>
                </a:tc>
                <a:tc>
                  <a:txBody>
                    <a:bodyPr/>
                    <a:lstStyle/>
                    <a:p>
                      <a:pPr algn="l"/>
                      <a:r>
                        <a:rPr lang="en-US" sz="2400" b="0" dirty="0" err="1">
                          <a:latin typeface="Times New Roman" pitchFamily="18" charset="0"/>
                          <a:cs typeface="Times New Roman" pitchFamily="18" charset="0"/>
                        </a:rPr>
                        <a:t>Info</a:t>
                      </a:r>
                      <a:r>
                        <a:rPr lang="en-US" sz="2400" b="0" baseline="-25000" dirty="0" err="1">
                          <a:latin typeface="Times New Roman" pitchFamily="18" charset="0"/>
                          <a:cs typeface="Times New Roman" pitchFamily="18" charset="0"/>
                        </a:rPr>
                        <a:t>Score_B</a:t>
                      </a:r>
                      <a:r>
                        <a:rPr lang="en-US" sz="2400" b="0" dirty="0">
                          <a:latin typeface="Times New Roman" pitchFamily="18" charset="0"/>
                          <a:cs typeface="Times New Roman" pitchFamily="18" charset="0"/>
                        </a:rPr>
                        <a:t>(</a:t>
                      </a:r>
                      <a:r>
                        <a:rPr lang="en-US" sz="2400" b="1" dirty="0">
                          <a:latin typeface="Times New Roman" pitchFamily="18" charset="0"/>
                          <a:cs typeface="Times New Roman" pitchFamily="18" charset="0"/>
                        </a:rPr>
                        <a:t>D</a:t>
                      </a:r>
                      <a:r>
                        <a:rPr lang="en-US" sz="2400" b="0" dirty="0">
                          <a:latin typeface="Times New Roman" pitchFamily="18" charset="0"/>
                          <a:cs typeface="Times New Roman" pitchFamily="18" charset="0"/>
                        </a:rPr>
                        <a:t>)= 6/8 *( -3/6log(3/6)</a:t>
                      </a:r>
                      <a:r>
                        <a:rPr lang="en-US" sz="2400" b="0" baseline="0" dirty="0">
                          <a:latin typeface="Times New Roman" pitchFamily="18" charset="0"/>
                          <a:cs typeface="Times New Roman" pitchFamily="18" charset="0"/>
                        </a:rPr>
                        <a:t> – 3/6 * log(3/6)) = 0.226</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sz="2400" b="0" baseline="0" dirty="0">
                          <a:latin typeface="Times New Roman" pitchFamily="18" charset="0"/>
                          <a:cs typeface="Times New Roman" pitchFamily="18" charset="0"/>
                        </a:rPr>
                        <a:t>Gain(</a:t>
                      </a:r>
                      <a:r>
                        <a:rPr lang="en-US" sz="2400" b="0" baseline="0" dirty="0" err="1">
                          <a:latin typeface="Times New Roman" pitchFamily="18" charset="0"/>
                          <a:cs typeface="Times New Roman" pitchFamily="18" charset="0"/>
                        </a:rPr>
                        <a:t>Score_B</a:t>
                      </a:r>
                      <a:r>
                        <a:rPr lang="en-US" sz="2400" b="0" baseline="0" dirty="0">
                          <a:latin typeface="Times New Roman" pitchFamily="18" charset="0"/>
                          <a:cs typeface="Times New Roman" pitchFamily="18" charset="0"/>
                        </a:rPr>
                        <a:t>) = 0.287 – 0.226 = 0.061</a:t>
                      </a:r>
                      <a:endParaRPr lang="en-US" sz="2400" b="0" dirty="0">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r h="833936">
                <a:tc>
                  <a:txBody>
                    <a:bodyPr/>
                    <a:lstStyle/>
                    <a:p>
                      <a:pPr algn="ctr"/>
                      <a:r>
                        <a:rPr lang="en-US" sz="2400" b="1" dirty="0">
                          <a:latin typeface="Times New Roman" pitchFamily="18" charset="0"/>
                          <a:cs typeface="Times New Roman" pitchFamily="18" charset="0"/>
                        </a:rPr>
                        <a:t>TOTAL</a:t>
                      </a:r>
                    </a:p>
                  </a:txBody>
                  <a:tcPr anchor="ctr"/>
                </a:tc>
                <a:tc>
                  <a:txBody>
                    <a:bodyPr/>
                    <a:lstStyle/>
                    <a:p>
                      <a:pPr algn="l"/>
                      <a:r>
                        <a:rPr lang="en-US" sz="2400" b="0" dirty="0" err="1">
                          <a:latin typeface="Times New Roman" pitchFamily="18" charset="0"/>
                          <a:cs typeface="Times New Roman" pitchFamily="18" charset="0"/>
                        </a:rPr>
                        <a:t>Info</a:t>
                      </a:r>
                      <a:r>
                        <a:rPr lang="en-US" sz="2400" b="0" baseline="-25000" dirty="0" err="1">
                          <a:latin typeface="Times New Roman" pitchFamily="18" charset="0"/>
                          <a:cs typeface="Times New Roman" pitchFamily="18" charset="0"/>
                        </a:rPr>
                        <a:t>TOTAL</a:t>
                      </a:r>
                      <a:r>
                        <a:rPr lang="en-US" sz="2400" b="0" dirty="0">
                          <a:latin typeface="Times New Roman" pitchFamily="18" charset="0"/>
                          <a:cs typeface="Times New Roman" pitchFamily="18" charset="0"/>
                        </a:rPr>
                        <a:t>(</a:t>
                      </a:r>
                      <a:r>
                        <a:rPr lang="en-US" sz="2400" b="1" dirty="0">
                          <a:latin typeface="Times New Roman" pitchFamily="18" charset="0"/>
                          <a:cs typeface="Times New Roman" pitchFamily="18" charset="0"/>
                        </a:rPr>
                        <a:t>D) =</a:t>
                      </a:r>
                      <a:r>
                        <a:rPr lang="en-US" sz="2400" b="0" dirty="0">
                          <a:latin typeface="Times New Roman" pitchFamily="18" charset="0"/>
                          <a:cs typeface="Times New Roman" pitchFamily="18" charset="0"/>
                        </a:rPr>
                        <a:t> 6/8 *( -3/6log(3/6)</a:t>
                      </a:r>
                      <a:r>
                        <a:rPr lang="en-US" sz="2400" b="0" baseline="0" dirty="0">
                          <a:latin typeface="Times New Roman" pitchFamily="18" charset="0"/>
                          <a:cs typeface="Times New Roman" pitchFamily="18" charset="0"/>
                        </a:rPr>
                        <a:t> – 3/6 * log(3/6)) = 0.226</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sz="2400" b="0" baseline="0" dirty="0">
                          <a:latin typeface="Times New Roman" pitchFamily="18" charset="0"/>
                          <a:cs typeface="Times New Roman" pitchFamily="18" charset="0"/>
                        </a:rPr>
                        <a:t>Gain(TOTAL) = 0.287 – 0.226 = 0.061</a:t>
                      </a:r>
                      <a:endParaRPr lang="en-US" sz="2400" b="0" dirty="0">
                        <a:latin typeface="Times New Roman" pitchFamily="18" charset="0"/>
                        <a:cs typeface="Times New Roman" pitchFamily="18" charset="0"/>
                      </a:endParaRPr>
                    </a:p>
                  </a:txBody>
                  <a:tcPr anchor="ctr"/>
                </a:tc>
                <a:extLst>
                  <a:ext uri="{0D108BD9-81ED-4DB2-BD59-A6C34878D82A}">
                    <a16:rowId xmlns:a16="http://schemas.microsoft.com/office/drawing/2014/main" val="10003"/>
                  </a:ext>
                </a:extLst>
              </a:tr>
              <a:tr h="889782">
                <a:tc>
                  <a:txBody>
                    <a:bodyPr/>
                    <a:lstStyle/>
                    <a:p>
                      <a:pPr algn="ctr"/>
                      <a:r>
                        <a:rPr lang="en-US" sz="2400" b="1" dirty="0">
                          <a:latin typeface="Times New Roman" pitchFamily="18" charset="0"/>
                          <a:cs typeface="Times New Roman" pitchFamily="18" charset="0"/>
                        </a:rPr>
                        <a:t>Money_Value</a:t>
                      </a:r>
                    </a:p>
                  </a:txBody>
                  <a:tcPr anchor="ctr"/>
                </a:tc>
                <a:tc>
                  <a:txBody>
                    <a:bodyPr/>
                    <a:lstStyle/>
                    <a:p>
                      <a:pPr algn="l"/>
                      <a:r>
                        <a:rPr lang="en-US" sz="2400" b="0" dirty="0" err="1">
                          <a:latin typeface="Times New Roman" pitchFamily="18" charset="0"/>
                          <a:cs typeface="Times New Roman" pitchFamily="18" charset="0"/>
                        </a:rPr>
                        <a:t>Info</a:t>
                      </a:r>
                      <a:r>
                        <a:rPr lang="en-US" sz="2400" b="0" baseline="-25000" dirty="0" err="1">
                          <a:latin typeface="Times New Roman" pitchFamily="18" charset="0"/>
                          <a:cs typeface="Times New Roman" pitchFamily="18" charset="0"/>
                        </a:rPr>
                        <a:t>MV</a:t>
                      </a:r>
                      <a:r>
                        <a:rPr lang="en-US" sz="2400" b="0" dirty="0">
                          <a:latin typeface="Times New Roman" pitchFamily="18" charset="0"/>
                          <a:cs typeface="Times New Roman" pitchFamily="18" charset="0"/>
                        </a:rPr>
                        <a:t>(D) = 4/8</a:t>
                      </a:r>
                      <a:r>
                        <a:rPr lang="en-US" sz="2400" b="0" baseline="0" dirty="0">
                          <a:latin typeface="Times New Roman" pitchFamily="18" charset="0"/>
                          <a:cs typeface="Times New Roman" pitchFamily="18" charset="0"/>
                        </a:rPr>
                        <a:t> (-1/4* log(1/4)  - 3/4 * log(3/4)) = 0.122</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sz="2400" b="0" baseline="0" dirty="0">
                          <a:latin typeface="Times New Roman" pitchFamily="18" charset="0"/>
                          <a:cs typeface="Times New Roman" pitchFamily="18" charset="0"/>
                        </a:rPr>
                        <a:t>Gain(MV) = 0.287 – 0.122 = 0.165</a:t>
                      </a:r>
                      <a:endParaRPr lang="en-US" sz="2400" b="0" dirty="0">
                        <a:latin typeface="Times New Roman" pitchFamily="18" charset="0"/>
                        <a:cs typeface="Times New Roman" pitchFamily="18" charset="0"/>
                      </a:endParaRPr>
                    </a:p>
                  </a:txBody>
                  <a:tcPr anchor="ctr"/>
                </a:tc>
                <a:extLst>
                  <a:ext uri="{0D108BD9-81ED-4DB2-BD59-A6C34878D82A}">
                    <a16:rowId xmlns:a16="http://schemas.microsoft.com/office/drawing/2014/main" val="10004"/>
                  </a:ext>
                </a:extLst>
              </a:tr>
            </a:tbl>
          </a:graphicData>
        </a:graphic>
      </p:graphicFrame>
      <p:sp>
        <p:nvSpPr>
          <p:cNvPr id="3" name="Slide Number Placeholder 2">
            <a:extLst>
              <a:ext uri="{FF2B5EF4-FFF2-40B4-BE49-F238E27FC236}">
                <a16:creationId xmlns:a16="http://schemas.microsoft.com/office/drawing/2014/main" id="{BDCAEF4C-90C0-44C7-8A68-2927D3B5F657}"/>
              </a:ext>
            </a:extLst>
          </p:cNvPr>
          <p:cNvSpPr>
            <a:spLocks noGrp="1"/>
          </p:cNvSpPr>
          <p:nvPr>
            <p:ph type="sldNum" sz="quarter" idx="12"/>
          </p:nvPr>
        </p:nvSpPr>
        <p:spPr/>
        <p:txBody>
          <a:bodyPr/>
          <a:lstStyle/>
          <a:p>
            <a:fld id="{DA60BA0E-20D0-4E7C-B286-26C960A6788F}" type="slidenum">
              <a:rPr lang="en-US" smtClean="0"/>
              <a:t>7</a:t>
            </a:fld>
            <a:endParaRPr lang="en-US"/>
          </a:p>
        </p:txBody>
      </p:sp>
    </p:spTree>
    <p:extLst>
      <p:ext uri="{BB962C8B-B14F-4D97-AF65-F5344CB8AC3E}">
        <p14:creationId xmlns:p14="http://schemas.microsoft.com/office/powerpoint/2010/main" val="225521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50000"/>
                  </a:schemeClr>
                </a:solidFill>
                <a:latin typeface="Times New Roman" pitchFamily="18" charset="0"/>
                <a:cs typeface="Times New Roman" pitchFamily="18" charset="0"/>
              </a:rPr>
              <a:t>Tính GAIN cho các thuộc tính</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07450849"/>
              </p:ext>
            </p:extLst>
          </p:nvPr>
        </p:nvGraphicFramePr>
        <p:xfrm>
          <a:off x="890880" y="3024686"/>
          <a:ext cx="11277600" cy="3372302"/>
        </p:xfrm>
        <a:graphic>
          <a:graphicData uri="http://schemas.openxmlformats.org/drawingml/2006/table">
            <a:tbl>
              <a:tblPr firstRow="1" bandRow="1">
                <a:tableStyleId>{5940675A-B579-460E-94D1-54222C63F5DA}</a:tableStyleId>
              </a:tblPr>
              <a:tblGrid>
                <a:gridCol w="2079557">
                  <a:extLst>
                    <a:ext uri="{9D8B030D-6E8A-4147-A177-3AD203B41FA5}">
                      <a16:colId xmlns:a16="http://schemas.microsoft.com/office/drawing/2014/main" val="20000"/>
                    </a:ext>
                  </a:extLst>
                </a:gridCol>
                <a:gridCol w="9198043">
                  <a:extLst>
                    <a:ext uri="{9D8B030D-6E8A-4147-A177-3AD203B41FA5}">
                      <a16:colId xmlns:a16="http://schemas.microsoft.com/office/drawing/2014/main" val="20001"/>
                    </a:ext>
                  </a:extLst>
                </a:gridCol>
              </a:tblGrid>
              <a:tr h="732692">
                <a:tc>
                  <a:txBody>
                    <a:bodyPr/>
                    <a:lstStyle/>
                    <a:p>
                      <a:pPr algn="ctr"/>
                      <a:r>
                        <a:rPr lang="en-US" sz="2400" b="1" dirty="0">
                          <a:latin typeface="Times New Roman" pitchFamily="18" charset="0"/>
                          <a:cs typeface="Times New Roman" pitchFamily="18" charset="0"/>
                        </a:rPr>
                        <a:t>Sector_score</a:t>
                      </a:r>
                    </a:p>
                  </a:txBody>
                  <a:tcPr anchor="ctr"/>
                </a:tc>
                <a:tc>
                  <a:txBody>
                    <a:bodyPr/>
                    <a:lstStyle/>
                    <a:p>
                      <a:pPr algn="l"/>
                      <a:r>
                        <a:rPr lang="en-US" sz="2400" b="0" dirty="0">
                          <a:latin typeface="Times New Roman" pitchFamily="18" charset="0"/>
                          <a:cs typeface="Times New Roman" pitchFamily="18" charset="0"/>
                        </a:rPr>
                        <a:t>Info</a:t>
                      </a:r>
                      <a:r>
                        <a:rPr lang="en-US" sz="2400" b="0" baseline="-25000" dirty="0">
                          <a:latin typeface="Times New Roman" pitchFamily="18" charset="0"/>
                          <a:cs typeface="Times New Roman" pitchFamily="18" charset="0"/>
                        </a:rPr>
                        <a:t>Sector_score</a:t>
                      </a:r>
                      <a:r>
                        <a:rPr lang="en-US" sz="2400" b="0" dirty="0">
                          <a:latin typeface="Times New Roman" pitchFamily="18" charset="0"/>
                          <a:cs typeface="Times New Roman" pitchFamily="18" charset="0"/>
                        </a:rPr>
                        <a:t>(Score_A) </a:t>
                      </a:r>
                      <a:r>
                        <a:rPr lang="en-US" sz="2400" b="0" baseline="0" dirty="0">
                          <a:latin typeface="Times New Roman" pitchFamily="18" charset="0"/>
                          <a:cs typeface="Times New Roman" pitchFamily="18" charset="0"/>
                        </a:rPr>
                        <a:t>= </a:t>
                      </a:r>
                      <a:r>
                        <a:rPr lang="en-US" sz="2400" b="0" baseline="0" dirty="0" smtClean="0">
                          <a:latin typeface="Times New Roman" pitchFamily="18" charset="0"/>
                          <a:cs typeface="Times New Roman" pitchFamily="18" charset="0"/>
                        </a:rPr>
                        <a:t>0.244</a:t>
                      </a:r>
                      <a:endParaRPr lang="en-US" sz="2400" b="0" baseline="0" dirty="0">
                        <a:latin typeface="Times New Roman" pitchFamily="18" charset="0"/>
                        <a:cs typeface="Times New Roman" pitchFamily="18" charset="0"/>
                      </a:endParaRPr>
                    </a:p>
                    <a:p>
                      <a:pPr algn="l"/>
                      <a:r>
                        <a:rPr lang="en-US" sz="2400" b="0" baseline="0" dirty="0">
                          <a:latin typeface="Times New Roman" pitchFamily="18" charset="0"/>
                          <a:cs typeface="Times New Roman" pitchFamily="18" charset="0"/>
                        </a:rPr>
                        <a:t>Gain(Sector_score) = </a:t>
                      </a:r>
                      <a:r>
                        <a:rPr lang="en-US" sz="2400" b="0" baseline="0" dirty="0" smtClean="0">
                          <a:latin typeface="Times New Roman" pitchFamily="18" charset="0"/>
                          <a:cs typeface="Times New Roman" pitchFamily="18" charset="0"/>
                        </a:rPr>
                        <a:t>0.244-0.244 </a:t>
                      </a:r>
                      <a:r>
                        <a:rPr lang="en-US" sz="2400" b="0" baseline="0" dirty="0">
                          <a:latin typeface="Times New Roman" pitchFamily="18" charset="0"/>
                          <a:cs typeface="Times New Roman" pitchFamily="18" charset="0"/>
                        </a:rPr>
                        <a:t>= </a:t>
                      </a:r>
                      <a:r>
                        <a:rPr lang="en-US" sz="2400" b="0" baseline="0" dirty="0" smtClean="0">
                          <a:latin typeface="Times New Roman" pitchFamily="18" charset="0"/>
                          <a:cs typeface="Times New Roman" pitchFamily="18" charset="0"/>
                        </a:rPr>
                        <a:t>0.0</a:t>
                      </a:r>
                      <a:endParaRPr lang="en-US" sz="2400" b="0" dirty="0">
                        <a:latin typeface="Times New Roman" pitchFamily="18" charset="0"/>
                        <a:cs typeface="Times New Roman" pitchFamily="18" charset="0"/>
                      </a:endParaRPr>
                    </a:p>
                  </a:txBody>
                  <a:tcPr anchor="ctr"/>
                </a:tc>
                <a:extLst>
                  <a:ext uri="{0D108BD9-81ED-4DB2-BD59-A6C34878D82A}">
                    <a16:rowId xmlns:a16="http://schemas.microsoft.com/office/drawing/2014/main" val="10000"/>
                  </a:ext>
                </a:extLst>
              </a:tr>
              <a:tr h="825624">
                <a:tc>
                  <a:txBody>
                    <a:bodyPr/>
                    <a:lstStyle/>
                    <a:p>
                      <a:pPr algn="ctr"/>
                      <a:r>
                        <a:rPr lang="en-US" sz="2400" b="1" dirty="0">
                          <a:latin typeface="Times New Roman" pitchFamily="18" charset="0"/>
                          <a:cs typeface="Times New Roman" pitchFamily="18" charset="0"/>
                        </a:rPr>
                        <a:t>Score_B</a:t>
                      </a:r>
                    </a:p>
                  </a:txBody>
                  <a:tcPr anchor="ctr"/>
                </a:tc>
                <a:tc>
                  <a:txBody>
                    <a:bodyPr/>
                    <a:lstStyle/>
                    <a:p>
                      <a:pPr algn="l"/>
                      <a:r>
                        <a:rPr lang="en-US" sz="2400" b="0" dirty="0">
                          <a:latin typeface="Times New Roman" pitchFamily="18" charset="0"/>
                          <a:cs typeface="Times New Roman" pitchFamily="18" charset="0"/>
                        </a:rPr>
                        <a:t>Info</a:t>
                      </a:r>
                      <a:r>
                        <a:rPr lang="en-US" sz="2400" b="0" baseline="-25000" dirty="0">
                          <a:latin typeface="Times New Roman" pitchFamily="18" charset="0"/>
                          <a:cs typeface="Times New Roman" pitchFamily="18" charset="0"/>
                        </a:rPr>
                        <a:t>Score_B</a:t>
                      </a:r>
                      <a:r>
                        <a:rPr lang="en-US" sz="2400" b="0" dirty="0">
                          <a:latin typeface="Times New Roman" pitchFamily="18" charset="0"/>
                          <a:cs typeface="Times New Roman" pitchFamily="18" charset="0"/>
                        </a:rPr>
                        <a:t>(Score_A)= </a:t>
                      </a:r>
                      <a:r>
                        <a:rPr lang="en-US" sz="2400" b="0" dirty="0" smtClean="0">
                          <a:latin typeface="Times New Roman" pitchFamily="18" charset="0"/>
                          <a:cs typeface="Times New Roman" pitchFamily="18" charset="0"/>
                        </a:rPr>
                        <a:t>0.244</a:t>
                      </a:r>
                      <a:endParaRPr lang="en-US" sz="2400" b="0" baseline="0" dirty="0" smtClean="0">
                        <a:latin typeface="Times New Roman" pitchFamily="18" charset="0"/>
                        <a:cs typeface="Times New Roman" pitchFamily="18"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n-US" sz="2400" b="0" baseline="0" dirty="0" smtClean="0">
                          <a:latin typeface="Times New Roman" pitchFamily="18" charset="0"/>
                          <a:cs typeface="Times New Roman" pitchFamily="18" charset="0"/>
                        </a:rPr>
                        <a:t>Gain(Score_B) = 0.0</a:t>
                      </a:r>
                      <a:endParaRPr lang="en-US" sz="2400" b="0" dirty="0">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r h="833936">
                <a:tc>
                  <a:txBody>
                    <a:bodyPr/>
                    <a:lstStyle/>
                    <a:p>
                      <a:pPr algn="ctr"/>
                      <a:r>
                        <a:rPr lang="en-US" sz="2400" b="1" dirty="0">
                          <a:latin typeface="Times New Roman" pitchFamily="18" charset="0"/>
                          <a:cs typeface="Times New Roman" pitchFamily="18" charset="0"/>
                        </a:rPr>
                        <a:t>TOTAL</a:t>
                      </a:r>
                    </a:p>
                  </a:txBody>
                  <a:tcPr anchor="ctr"/>
                </a:tc>
                <a:tc>
                  <a:txBody>
                    <a:bodyPr/>
                    <a:lstStyle/>
                    <a:p>
                      <a:pPr algn="l"/>
                      <a:r>
                        <a:rPr lang="en-US" sz="2400" b="0" dirty="0">
                          <a:latin typeface="Times New Roman" pitchFamily="18" charset="0"/>
                          <a:cs typeface="Times New Roman" pitchFamily="18" charset="0"/>
                        </a:rPr>
                        <a:t>Info</a:t>
                      </a:r>
                      <a:r>
                        <a:rPr lang="en-US" sz="2400" b="0" baseline="-25000" dirty="0">
                          <a:latin typeface="Times New Roman" pitchFamily="18" charset="0"/>
                          <a:cs typeface="Times New Roman" pitchFamily="18" charset="0"/>
                        </a:rPr>
                        <a:t>TOTAL</a:t>
                      </a:r>
                      <a:r>
                        <a:rPr lang="en-US" sz="2400" b="0" dirty="0">
                          <a:latin typeface="Times New Roman" pitchFamily="18" charset="0"/>
                          <a:cs typeface="Times New Roman" pitchFamily="18" charset="0"/>
                        </a:rPr>
                        <a:t>(Score_A</a:t>
                      </a:r>
                      <a:r>
                        <a:rPr lang="en-US" sz="2400" b="1" dirty="0">
                          <a:latin typeface="Times New Roman" pitchFamily="18" charset="0"/>
                          <a:cs typeface="Times New Roman" pitchFamily="18" charset="0"/>
                        </a:rPr>
                        <a:t>) =</a:t>
                      </a:r>
                      <a:r>
                        <a:rPr lang="en-US" sz="2400" b="0" dirty="0">
                          <a:latin typeface="Times New Roman" pitchFamily="18" charset="0"/>
                          <a:cs typeface="Times New Roman" pitchFamily="18" charset="0"/>
                        </a:rPr>
                        <a:t> </a:t>
                      </a:r>
                      <a:r>
                        <a:rPr lang="en-US" sz="2400" b="0" dirty="0" smtClean="0">
                          <a:latin typeface="Times New Roman" pitchFamily="18" charset="0"/>
                          <a:cs typeface="Times New Roman" pitchFamily="18" charset="0"/>
                        </a:rPr>
                        <a:t>2/4(-1/2</a:t>
                      </a:r>
                      <a:r>
                        <a:rPr lang="en-US" sz="2400" b="0" baseline="0" dirty="0" smtClean="0">
                          <a:latin typeface="Times New Roman" pitchFamily="18" charset="0"/>
                          <a:cs typeface="Times New Roman" pitchFamily="18" charset="0"/>
                        </a:rPr>
                        <a:t> * log(1/2) – 1/2 * log (1/2)) = 0.151 </a:t>
                      </a:r>
                      <a:endParaRPr lang="en-US" sz="2400" b="0" dirty="0" smtClean="0">
                        <a:latin typeface="Times New Roman" pitchFamily="18" charset="0"/>
                        <a:cs typeface="Times New Roman" pitchFamily="18" charset="0"/>
                      </a:endParaRPr>
                    </a:p>
                    <a:p>
                      <a:pPr algn="l"/>
                      <a:r>
                        <a:rPr lang="en-US" sz="2400" b="0" baseline="0" dirty="0" smtClean="0">
                          <a:latin typeface="Times New Roman" pitchFamily="18" charset="0"/>
                          <a:cs typeface="Times New Roman" pitchFamily="18" charset="0"/>
                        </a:rPr>
                        <a:t>Gain(TOTAL</a:t>
                      </a:r>
                      <a:r>
                        <a:rPr lang="en-US" sz="2400" b="0" baseline="0" dirty="0">
                          <a:latin typeface="Times New Roman" pitchFamily="18" charset="0"/>
                          <a:cs typeface="Times New Roman" pitchFamily="18" charset="0"/>
                        </a:rPr>
                        <a:t>) = </a:t>
                      </a:r>
                      <a:r>
                        <a:rPr lang="en-US" sz="2400" b="0" baseline="0" dirty="0" smtClean="0">
                          <a:latin typeface="Times New Roman" pitchFamily="18" charset="0"/>
                          <a:cs typeface="Times New Roman" pitchFamily="18" charset="0"/>
                        </a:rPr>
                        <a:t>0.093</a:t>
                      </a:r>
                      <a:endParaRPr lang="en-US" sz="2400" b="0" dirty="0">
                        <a:latin typeface="Times New Roman" pitchFamily="18" charset="0"/>
                        <a:cs typeface="Times New Roman" pitchFamily="18" charset="0"/>
                      </a:endParaRPr>
                    </a:p>
                  </a:txBody>
                  <a:tcPr anchor="ctr"/>
                </a:tc>
                <a:extLst>
                  <a:ext uri="{0D108BD9-81ED-4DB2-BD59-A6C34878D82A}">
                    <a16:rowId xmlns:a16="http://schemas.microsoft.com/office/drawing/2014/main" val="10003"/>
                  </a:ext>
                </a:extLst>
              </a:tr>
              <a:tr h="889782">
                <a:tc>
                  <a:txBody>
                    <a:bodyPr/>
                    <a:lstStyle/>
                    <a:p>
                      <a:pPr algn="ctr"/>
                      <a:r>
                        <a:rPr lang="en-US" sz="2400" b="1" dirty="0">
                          <a:latin typeface="Times New Roman" pitchFamily="18" charset="0"/>
                          <a:cs typeface="Times New Roman" pitchFamily="18" charset="0"/>
                        </a:rPr>
                        <a:t>Money_Value</a:t>
                      </a:r>
                    </a:p>
                  </a:txBody>
                  <a:tcPr anchor="ctr"/>
                </a:tc>
                <a:tc>
                  <a:txBody>
                    <a:bodyPr/>
                    <a:lstStyle/>
                    <a:p>
                      <a:pPr algn="l"/>
                      <a:r>
                        <a:rPr lang="en-US" sz="2400" b="0" dirty="0">
                          <a:latin typeface="Times New Roman" pitchFamily="18" charset="0"/>
                          <a:cs typeface="Times New Roman" pitchFamily="18" charset="0"/>
                        </a:rPr>
                        <a:t>Info</a:t>
                      </a:r>
                      <a:r>
                        <a:rPr lang="en-US" sz="2400" b="0" baseline="-25000" dirty="0">
                          <a:latin typeface="Times New Roman" pitchFamily="18" charset="0"/>
                          <a:cs typeface="Times New Roman" pitchFamily="18" charset="0"/>
                        </a:rPr>
                        <a:t>MV</a:t>
                      </a:r>
                      <a:r>
                        <a:rPr lang="en-US" sz="2400" b="0" dirty="0">
                          <a:latin typeface="Times New Roman" pitchFamily="18" charset="0"/>
                          <a:cs typeface="Times New Roman" pitchFamily="18" charset="0"/>
                        </a:rPr>
                        <a:t>(Score_A) = </a:t>
                      </a:r>
                      <a:r>
                        <a:rPr lang="en-US" sz="2400" b="0" dirty="0" smtClean="0">
                          <a:latin typeface="Times New Roman" pitchFamily="18" charset="0"/>
                          <a:cs typeface="Times New Roman" pitchFamily="18" charset="0"/>
                        </a:rPr>
                        <a:t>0.244</a:t>
                      </a:r>
                      <a:endParaRPr lang="en-US" sz="2400" b="0" baseline="0" dirty="0">
                        <a:latin typeface="Times New Roman" pitchFamily="18" charset="0"/>
                        <a:cs typeface="Times New Roman" pitchFamily="18"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n-US" sz="2400" b="0" baseline="0" dirty="0">
                          <a:latin typeface="Times New Roman" pitchFamily="18" charset="0"/>
                          <a:cs typeface="Times New Roman" pitchFamily="18" charset="0"/>
                        </a:rPr>
                        <a:t>Gain(MV) = 0.287 – 0.122 = </a:t>
                      </a:r>
                      <a:r>
                        <a:rPr lang="en-US" sz="2400" b="0" baseline="0" dirty="0" smtClean="0">
                          <a:latin typeface="Times New Roman" pitchFamily="18" charset="0"/>
                          <a:cs typeface="Times New Roman" pitchFamily="18" charset="0"/>
                        </a:rPr>
                        <a:t>0.0</a:t>
                      </a:r>
                      <a:endParaRPr lang="en-US" sz="2400" b="0" dirty="0">
                        <a:latin typeface="Times New Roman" pitchFamily="18" charset="0"/>
                        <a:cs typeface="Times New Roman" pitchFamily="18" charset="0"/>
                      </a:endParaRPr>
                    </a:p>
                  </a:txBody>
                  <a:tcPr anchor="ctr"/>
                </a:tc>
                <a:extLst>
                  <a:ext uri="{0D108BD9-81ED-4DB2-BD59-A6C34878D82A}">
                    <a16:rowId xmlns:a16="http://schemas.microsoft.com/office/drawing/2014/main" val="10004"/>
                  </a:ext>
                </a:extLst>
              </a:tr>
            </a:tbl>
          </a:graphicData>
        </a:graphic>
      </p:graphicFrame>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348788C7-FC26-4D6A-AF5A-58D5E8E7149F}"/>
                  </a:ext>
                </a:extLst>
              </p:cNvPr>
              <p:cNvSpPr/>
              <p:nvPr/>
            </p:nvSpPr>
            <p:spPr>
              <a:xfrm>
                <a:off x="1446212" y="1473200"/>
                <a:ext cx="9296400" cy="1348061"/>
              </a:xfrm>
              <a:prstGeom prst="rect">
                <a:avLst/>
              </a:prstGeom>
            </p:spPr>
            <p:txBody>
              <a:bodyPr wrap="square">
                <a:spAutoFit/>
              </a:bodyPr>
              <a:lstStyle/>
              <a:p>
                <a:pPr lvl="2" eaLnBrk="0" fontAlgn="base" hangingPunct="0">
                  <a:spcBef>
                    <a:spcPct val="20000"/>
                  </a:spcBef>
                  <a:spcAft>
                    <a:spcPct val="0"/>
                  </a:spcAft>
                </a:pPr>
                <a:r>
                  <a:rPr lang="en-US" altLang="vi-VN" dirty="0" smtClean="0">
                    <a:solidFill>
                      <a:srgbClr val="000066"/>
                    </a:solidFill>
                    <a:latin typeface="Times New Roman" panose="02020603050405020304" pitchFamily="18" charset="0"/>
                    <a:cs typeface="Times New Roman" panose="02020603050405020304" pitchFamily="18" charset="0"/>
                  </a:rPr>
                  <a:t> Info(</a:t>
                </a:r>
                <a:r>
                  <a:rPr lang="en-US" altLang="vi-VN" dirty="0" err="1">
                    <a:solidFill>
                      <a:srgbClr val="000066"/>
                    </a:solidFill>
                    <a:latin typeface="Times New Roman" panose="02020603050405020304" pitchFamily="18" charset="0"/>
                    <a:cs typeface="Times New Roman" panose="02020603050405020304" pitchFamily="18" charset="0"/>
                  </a:rPr>
                  <a:t>Score_A</a:t>
                </a:r>
                <a:r>
                  <a:rPr lang="en-US" altLang="vi-VN" dirty="0">
                    <a:solidFill>
                      <a:srgbClr val="000066"/>
                    </a:solidFill>
                    <a:latin typeface="Times New Roman" panose="02020603050405020304" pitchFamily="18" charset="0"/>
                    <a:cs typeface="Times New Roman" panose="02020603050405020304" pitchFamily="18" charset="0"/>
                  </a:rPr>
                  <a:t>) = entropy(p</a:t>
                </a:r>
                <a:r>
                  <a:rPr lang="en-US" altLang="vi-VN" baseline="-25000" dirty="0">
                    <a:solidFill>
                      <a:srgbClr val="000066"/>
                    </a:solidFill>
                    <a:latin typeface="Times New Roman" panose="02020603050405020304" pitchFamily="18" charset="0"/>
                    <a:cs typeface="Times New Roman" panose="02020603050405020304" pitchFamily="18" charset="0"/>
                  </a:rPr>
                  <a:t>1</a:t>
                </a:r>
                <a:r>
                  <a:rPr lang="en-US" altLang="vi-VN" dirty="0">
                    <a:solidFill>
                      <a:srgbClr val="000066"/>
                    </a:solidFill>
                    <a:latin typeface="Times New Roman" panose="02020603050405020304" pitchFamily="18" charset="0"/>
                    <a:cs typeface="Times New Roman" panose="02020603050405020304" pitchFamily="18" charset="0"/>
                  </a:rPr>
                  <a:t>, p</a:t>
                </a:r>
                <a:r>
                  <a:rPr lang="en-US" altLang="vi-VN" baseline="-25000" dirty="0">
                    <a:solidFill>
                      <a:srgbClr val="000066"/>
                    </a:solidFill>
                    <a:latin typeface="Times New Roman" panose="02020603050405020304" pitchFamily="18" charset="0"/>
                    <a:cs typeface="Times New Roman" panose="02020603050405020304" pitchFamily="18" charset="0"/>
                  </a:rPr>
                  <a:t>2</a:t>
                </a:r>
                <a:r>
                  <a:rPr lang="en-US" altLang="vi-VN" dirty="0">
                    <a:solidFill>
                      <a:srgbClr val="000066"/>
                    </a:solidFill>
                    <a:latin typeface="Times New Roman" panose="02020603050405020304" pitchFamily="18" charset="0"/>
                    <a:cs typeface="Times New Roman" panose="02020603050405020304" pitchFamily="18" charset="0"/>
                  </a:rPr>
                  <a:t>,…, </a:t>
                </a:r>
                <a:r>
                  <a:rPr lang="en-US" altLang="vi-VN" dirty="0" err="1">
                    <a:solidFill>
                      <a:srgbClr val="000066"/>
                    </a:solidFill>
                    <a:latin typeface="Times New Roman" panose="02020603050405020304" pitchFamily="18" charset="0"/>
                    <a:cs typeface="Times New Roman" panose="02020603050405020304" pitchFamily="18" charset="0"/>
                  </a:rPr>
                  <a:t>p</a:t>
                </a:r>
                <a:r>
                  <a:rPr lang="en-US" altLang="vi-VN" baseline="-25000" dirty="0" err="1">
                    <a:solidFill>
                      <a:srgbClr val="000066"/>
                    </a:solidFill>
                    <a:latin typeface="Times New Roman" panose="02020603050405020304" pitchFamily="18" charset="0"/>
                    <a:cs typeface="Times New Roman" panose="02020603050405020304" pitchFamily="18" charset="0"/>
                  </a:rPr>
                  <a:t>n</a:t>
                </a:r>
                <a:r>
                  <a:rPr lang="en-US" altLang="vi-VN" dirty="0">
                    <a:solidFill>
                      <a:srgbClr val="000066"/>
                    </a:solidFill>
                    <a:latin typeface="Times New Roman" panose="02020603050405020304" pitchFamily="18" charset="0"/>
                    <a:cs typeface="Times New Roman" panose="02020603050405020304" pitchFamily="18" charset="0"/>
                  </a:rPr>
                  <a:t> ) </a:t>
                </a:r>
              </a:p>
              <a:p>
                <a:pPr lvl="2" eaLnBrk="0" fontAlgn="base" hangingPunct="0">
                  <a:spcBef>
                    <a:spcPct val="20000"/>
                  </a:spcBef>
                  <a:spcAft>
                    <a:spcPct val="0"/>
                  </a:spcAft>
                </a:pPr>
                <a:r>
                  <a:rPr lang="en-US" altLang="vi-VN" dirty="0">
                    <a:solidFill>
                      <a:srgbClr val="000066"/>
                    </a:solidFill>
                    <a:latin typeface="Times New Roman" panose="02020603050405020304" pitchFamily="18" charset="0"/>
                    <a:cs typeface="Times New Roman" panose="02020603050405020304" pitchFamily="18" charset="0"/>
                  </a:rPr>
                  <a:t>	       = − p</a:t>
                </a:r>
                <a:r>
                  <a:rPr lang="en-US" altLang="vi-VN" baseline="-25000" dirty="0">
                    <a:solidFill>
                      <a:srgbClr val="000066"/>
                    </a:solidFill>
                    <a:latin typeface="Times New Roman" panose="02020603050405020304" pitchFamily="18" charset="0"/>
                    <a:cs typeface="Times New Roman" panose="02020603050405020304" pitchFamily="18" charset="0"/>
                  </a:rPr>
                  <a:t>1</a:t>
                </a:r>
                <a:r>
                  <a:rPr lang="en-US" altLang="vi-VN" dirty="0">
                    <a:solidFill>
                      <a:srgbClr val="000066"/>
                    </a:solidFill>
                    <a:latin typeface="Times New Roman" panose="02020603050405020304" pitchFamily="18" charset="0"/>
                    <a:cs typeface="Times New Roman" panose="02020603050405020304" pitchFamily="18" charset="0"/>
                  </a:rPr>
                  <a:t>log p</a:t>
                </a:r>
                <a:r>
                  <a:rPr lang="en-US" altLang="vi-VN" baseline="-25000" dirty="0">
                    <a:solidFill>
                      <a:srgbClr val="000066"/>
                    </a:solidFill>
                    <a:latin typeface="Times New Roman" panose="02020603050405020304" pitchFamily="18" charset="0"/>
                    <a:cs typeface="Times New Roman" panose="02020603050405020304" pitchFamily="18" charset="0"/>
                  </a:rPr>
                  <a:t>1</a:t>
                </a:r>
                <a:r>
                  <a:rPr lang="en-US" altLang="vi-VN" dirty="0">
                    <a:solidFill>
                      <a:srgbClr val="000066"/>
                    </a:solidFill>
                    <a:latin typeface="Times New Roman" panose="02020603050405020304" pitchFamily="18" charset="0"/>
                    <a:cs typeface="Times New Roman" panose="02020603050405020304" pitchFamily="18" charset="0"/>
                  </a:rPr>
                  <a:t> – p</a:t>
                </a:r>
                <a:r>
                  <a:rPr lang="en-US" altLang="vi-VN" baseline="-25000" dirty="0">
                    <a:solidFill>
                      <a:srgbClr val="000066"/>
                    </a:solidFill>
                    <a:latin typeface="Times New Roman" panose="02020603050405020304" pitchFamily="18" charset="0"/>
                    <a:cs typeface="Times New Roman" panose="02020603050405020304" pitchFamily="18" charset="0"/>
                  </a:rPr>
                  <a:t>2</a:t>
                </a:r>
                <a:r>
                  <a:rPr lang="en-US" altLang="vi-VN" dirty="0">
                    <a:solidFill>
                      <a:srgbClr val="000066"/>
                    </a:solidFill>
                    <a:latin typeface="Times New Roman" panose="02020603050405020304" pitchFamily="18" charset="0"/>
                    <a:cs typeface="Times New Roman" panose="02020603050405020304" pitchFamily="18" charset="0"/>
                  </a:rPr>
                  <a:t>log p</a:t>
                </a:r>
                <a:r>
                  <a:rPr lang="en-US" altLang="vi-VN" baseline="-25000" dirty="0">
                    <a:solidFill>
                      <a:srgbClr val="000066"/>
                    </a:solidFill>
                    <a:latin typeface="Times New Roman" panose="02020603050405020304" pitchFamily="18" charset="0"/>
                    <a:cs typeface="Times New Roman" panose="02020603050405020304" pitchFamily="18" charset="0"/>
                  </a:rPr>
                  <a:t>2</a:t>
                </a:r>
                <a:r>
                  <a:rPr lang="en-US" altLang="vi-VN" dirty="0">
                    <a:solidFill>
                      <a:srgbClr val="000066"/>
                    </a:solidFill>
                    <a:latin typeface="Times New Roman" panose="02020603050405020304" pitchFamily="18" charset="0"/>
                    <a:cs typeface="Times New Roman" panose="02020603050405020304" pitchFamily="18" charset="0"/>
                  </a:rPr>
                  <a:t>…− </a:t>
                </a:r>
                <a:r>
                  <a:rPr lang="en-US" altLang="vi-VN" dirty="0" err="1">
                    <a:solidFill>
                      <a:srgbClr val="000066"/>
                    </a:solidFill>
                    <a:latin typeface="Times New Roman" panose="02020603050405020304" pitchFamily="18" charset="0"/>
                    <a:cs typeface="Times New Roman" panose="02020603050405020304" pitchFamily="18" charset="0"/>
                  </a:rPr>
                  <a:t>p</a:t>
                </a:r>
                <a:r>
                  <a:rPr lang="en-US" altLang="vi-VN" baseline="-25000" dirty="0" err="1">
                    <a:solidFill>
                      <a:srgbClr val="000066"/>
                    </a:solidFill>
                    <a:latin typeface="Times New Roman" panose="02020603050405020304" pitchFamily="18" charset="0"/>
                    <a:cs typeface="Times New Roman" panose="02020603050405020304" pitchFamily="18" charset="0"/>
                  </a:rPr>
                  <a:t>n</a:t>
                </a:r>
                <a:r>
                  <a:rPr lang="en-US" altLang="vi-VN" dirty="0" err="1">
                    <a:solidFill>
                      <a:srgbClr val="000066"/>
                    </a:solidFill>
                    <a:latin typeface="Times New Roman" panose="02020603050405020304" pitchFamily="18" charset="0"/>
                    <a:cs typeface="Times New Roman" panose="02020603050405020304" pitchFamily="18" charset="0"/>
                  </a:rPr>
                  <a:t>log</a:t>
                </a:r>
                <a:r>
                  <a:rPr lang="en-US" altLang="vi-VN" dirty="0">
                    <a:solidFill>
                      <a:srgbClr val="000066"/>
                    </a:solidFill>
                    <a:latin typeface="Times New Roman" panose="02020603050405020304" pitchFamily="18" charset="0"/>
                    <a:cs typeface="Times New Roman" panose="02020603050405020304" pitchFamily="18" charset="0"/>
                  </a:rPr>
                  <a:t> </a:t>
                </a:r>
                <a:r>
                  <a:rPr lang="en-US" altLang="vi-VN" dirty="0" err="1">
                    <a:solidFill>
                      <a:srgbClr val="000066"/>
                    </a:solidFill>
                    <a:latin typeface="Times New Roman" panose="02020603050405020304" pitchFamily="18" charset="0"/>
                    <a:cs typeface="Times New Roman" panose="02020603050405020304" pitchFamily="18" charset="0"/>
                  </a:rPr>
                  <a:t>p</a:t>
                </a:r>
                <a:r>
                  <a:rPr lang="en-US" altLang="vi-VN" baseline="-25000" dirty="0" err="1">
                    <a:solidFill>
                      <a:srgbClr val="000066"/>
                    </a:solidFill>
                    <a:latin typeface="Times New Roman" panose="02020603050405020304" pitchFamily="18" charset="0"/>
                    <a:cs typeface="Times New Roman" panose="02020603050405020304" pitchFamily="18" charset="0"/>
                  </a:rPr>
                  <a:t>n</a:t>
                </a:r>
                <a:endParaRPr lang="en-US" altLang="vi-VN" dirty="0">
                  <a:solidFill>
                    <a:srgbClr val="000066"/>
                  </a:solidFill>
                  <a:latin typeface="Times New Roman" panose="02020603050405020304" pitchFamily="18" charset="0"/>
                  <a:cs typeface="Times New Roman" panose="02020603050405020304" pitchFamily="18" charset="0"/>
                </a:endParaRPr>
              </a:p>
              <a:p>
                <a:pPr lvl="2" eaLnBrk="0" fontAlgn="base" hangingPunct="0">
                  <a:spcBef>
                    <a:spcPct val="20000"/>
                  </a:spcBef>
                  <a:spcAft>
                    <a:spcPct val="0"/>
                  </a:spcAft>
                </a:pPr>
                <a:r>
                  <a:rPr lang="en-US" altLang="vi-VN" dirty="0">
                    <a:solidFill>
                      <a:srgbClr val="000066"/>
                    </a:solidFill>
                    <a:latin typeface="Times New Roman" panose="02020603050405020304" pitchFamily="18" charset="0"/>
                    <a:cs typeface="Times New Roman" panose="02020603050405020304" pitchFamily="18" charset="0"/>
                  </a:rPr>
                  <a:t>             </a:t>
                </a:r>
                <a:r>
                  <a:rPr lang="en-US" altLang="vi-VN" dirty="0" smtClean="0">
                    <a:solidFill>
                      <a:srgbClr val="000066"/>
                    </a:solidFill>
                    <a:latin typeface="Times New Roman" panose="02020603050405020304" pitchFamily="18" charset="0"/>
                    <a:cs typeface="Times New Roman" panose="02020603050405020304" pitchFamily="18" charset="0"/>
                  </a:rPr>
                  <a:t>	</a:t>
                </a:r>
                <a14:m>
                  <m:oMath xmlns:m="http://schemas.openxmlformats.org/officeDocument/2006/math">
                    <m:r>
                      <a:rPr lang="en-US" altLang="vi-VN" i="1">
                        <a:solidFill>
                          <a:srgbClr val="000066"/>
                        </a:solidFill>
                        <a:latin typeface="Cambria Math"/>
                        <a:cs typeface="Times New Roman" panose="02020603050405020304" pitchFamily="18" charset="0"/>
                      </a:rPr>
                      <m:t>=</m:t>
                    </m:r>
                    <m:r>
                      <a:rPr lang="en-US" altLang="vi-VN" b="0" i="1" smtClean="0">
                        <a:solidFill>
                          <a:srgbClr val="000066"/>
                        </a:solidFill>
                        <a:latin typeface="Cambria Math" panose="02040503050406030204" pitchFamily="18" charset="0"/>
                        <a:cs typeface="Times New Roman" panose="02020603050405020304" pitchFamily="18" charset="0"/>
                      </a:rPr>
                      <m:t>0.</m:t>
                    </m:r>
                    <m:r>
                      <a:rPr lang="en-US" altLang="vi-VN" b="0" i="1" smtClean="0">
                        <a:solidFill>
                          <a:srgbClr val="000066"/>
                        </a:solidFill>
                        <a:latin typeface="Cambria Math" panose="02040503050406030204" pitchFamily="18" charset="0"/>
                        <a:cs typeface="Times New Roman" panose="02020603050405020304" pitchFamily="18" charset="0"/>
                      </a:rPr>
                      <m:t>244</m:t>
                    </m:r>
                    <m:r>
                      <a:rPr lang="en-US" altLang="vi-VN" i="1">
                        <a:solidFill>
                          <a:srgbClr val="000066"/>
                        </a:solidFill>
                        <a:latin typeface="Cambria Math" panose="02040503050406030204" pitchFamily="18" charset="0"/>
                        <a:cs typeface="Times New Roman" panose="02020603050405020304" pitchFamily="18" charset="0"/>
                      </a:rPr>
                      <m:t> (</m:t>
                    </m:r>
                    <m:r>
                      <a:rPr lang="en-US" altLang="vi-VN" i="1">
                        <a:solidFill>
                          <a:srgbClr val="000066"/>
                        </a:solidFill>
                        <a:latin typeface="Cambria Math" panose="02040503050406030204" pitchFamily="18" charset="0"/>
                        <a:cs typeface="Times New Roman" panose="02020603050405020304" pitchFamily="18" charset="0"/>
                      </a:rPr>
                      <m:t>𝑏𝑖𝑡</m:t>
                    </m:r>
                    <m:r>
                      <a:rPr lang="en-US" altLang="vi-VN" i="1">
                        <a:solidFill>
                          <a:srgbClr val="000066"/>
                        </a:solidFill>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p:txBody>
          </p:sp>
        </mc:Choice>
        <mc:Fallback>
          <p:sp>
            <p:nvSpPr>
              <p:cNvPr id="5" name="Rectangle 4">
                <a:extLst>
                  <a:ext uri="{FF2B5EF4-FFF2-40B4-BE49-F238E27FC236}">
                    <a16:creationId xmlns:a16="http://schemas.microsoft.com/office/drawing/2014/main" id="{348788C7-FC26-4D6A-AF5A-58D5E8E7149F}"/>
                  </a:ext>
                </a:extLst>
              </p:cNvPr>
              <p:cNvSpPr>
                <a:spLocks noRot="1" noChangeAspect="1" noMove="1" noResize="1" noEditPoints="1" noAdjustHandles="1" noChangeArrowheads="1" noChangeShapeType="1" noTextEdit="1"/>
              </p:cNvSpPr>
              <p:nvPr/>
            </p:nvSpPr>
            <p:spPr>
              <a:xfrm>
                <a:off x="1446212" y="1473200"/>
                <a:ext cx="9296400" cy="1348061"/>
              </a:xfrm>
              <a:prstGeom prst="rect">
                <a:avLst/>
              </a:prstGeom>
              <a:blipFill>
                <a:blip r:embed="rId2"/>
                <a:stretch>
                  <a:fillRect t="-3620" b="-5882"/>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B0ACD305-B582-40EE-B495-E75AC4A85CDF}"/>
              </a:ext>
            </a:extLst>
          </p:cNvPr>
          <p:cNvSpPr>
            <a:spLocks noGrp="1"/>
          </p:cNvSpPr>
          <p:nvPr>
            <p:ph type="sldNum" sz="quarter" idx="12"/>
          </p:nvPr>
        </p:nvSpPr>
        <p:spPr/>
        <p:txBody>
          <a:bodyPr/>
          <a:lstStyle/>
          <a:p>
            <a:fld id="{DA60BA0E-20D0-4E7C-B286-26C960A6788F}" type="slidenum">
              <a:rPr lang="en-US" smtClean="0"/>
              <a:t>8</a:t>
            </a:fld>
            <a:endParaRPr lang="en-US"/>
          </a:p>
        </p:txBody>
      </p:sp>
    </p:spTree>
    <p:extLst>
      <p:ext uri="{BB962C8B-B14F-4D97-AF65-F5344CB8AC3E}">
        <p14:creationId xmlns:p14="http://schemas.microsoft.com/office/powerpoint/2010/main" val="1992796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Cây quyết định</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A60BA0E-20D0-4E7C-B286-26C960A6788F}" type="slidenum">
              <a:rPr lang="en-US" smtClean="0"/>
              <a:t>9</a:t>
            </a:fld>
            <a:endParaRPr lang="en-US"/>
          </a:p>
        </p:txBody>
      </p:sp>
      <p:sp>
        <p:nvSpPr>
          <p:cNvPr id="5" name="Rounded Rectangle 4"/>
          <p:cNvSpPr/>
          <p:nvPr/>
        </p:nvSpPr>
        <p:spPr>
          <a:xfrm>
            <a:off x="5389523" y="1676400"/>
            <a:ext cx="1612926" cy="80771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Score_A</a:t>
            </a:r>
            <a:endParaRPr lang="en-US" dirty="0"/>
          </a:p>
        </p:txBody>
      </p:sp>
      <p:sp>
        <p:nvSpPr>
          <p:cNvPr id="7" name="Rounded Rectangle 6"/>
          <p:cNvSpPr/>
          <p:nvPr/>
        </p:nvSpPr>
        <p:spPr>
          <a:xfrm>
            <a:off x="5389523" y="4724399"/>
            <a:ext cx="1447800" cy="80771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8" name="Rounded Rectangle 7"/>
          <p:cNvSpPr/>
          <p:nvPr/>
        </p:nvSpPr>
        <p:spPr>
          <a:xfrm>
            <a:off x="4049819" y="3200400"/>
            <a:ext cx="1447800" cy="80771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TOTAL</a:t>
            </a:r>
            <a:endParaRPr lang="en-US" dirty="0"/>
          </a:p>
        </p:txBody>
      </p:sp>
      <p:sp>
        <p:nvSpPr>
          <p:cNvPr id="9" name="Rounded Rectangle 8"/>
          <p:cNvSpPr/>
          <p:nvPr/>
        </p:nvSpPr>
        <p:spPr>
          <a:xfrm>
            <a:off x="2411396" y="4724399"/>
            <a:ext cx="1447800" cy="80771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Risk = 0</a:t>
            </a:r>
            <a:endParaRPr lang="en-US" dirty="0"/>
          </a:p>
        </p:txBody>
      </p:sp>
      <p:sp>
        <p:nvSpPr>
          <p:cNvPr id="10" name="Rounded Rectangle 9"/>
          <p:cNvSpPr/>
          <p:nvPr/>
        </p:nvSpPr>
        <p:spPr>
          <a:xfrm>
            <a:off x="7001644" y="3200400"/>
            <a:ext cx="1447800" cy="80771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Risk = 1</a:t>
            </a:r>
            <a:endParaRPr lang="en-US" dirty="0"/>
          </a:p>
        </p:txBody>
      </p:sp>
      <p:cxnSp>
        <p:nvCxnSpPr>
          <p:cNvPr id="12" name="Straight Arrow Connector 11"/>
          <p:cNvCxnSpPr>
            <a:stCxn id="5" idx="2"/>
            <a:endCxn id="10" idx="0"/>
          </p:cNvCxnSpPr>
          <p:nvPr/>
        </p:nvCxnSpPr>
        <p:spPr>
          <a:xfrm>
            <a:off x="6195986" y="2484119"/>
            <a:ext cx="1529558" cy="716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038714" y="2464108"/>
            <a:ext cx="2637097" cy="461665"/>
          </a:xfrm>
          <a:prstGeom prst="rect">
            <a:avLst/>
          </a:prstGeom>
          <a:noFill/>
        </p:spPr>
        <p:txBody>
          <a:bodyPr wrap="square" rtlCol="0">
            <a:spAutoFit/>
          </a:bodyPr>
          <a:lstStyle/>
          <a:p>
            <a:r>
              <a:rPr lang="en-US" dirty="0" smtClean="0"/>
              <a:t>Score_A &gt; 0.3</a:t>
            </a:r>
            <a:endParaRPr lang="en-US" dirty="0"/>
          </a:p>
        </p:txBody>
      </p:sp>
      <p:cxnSp>
        <p:nvCxnSpPr>
          <p:cNvPr id="18" name="Straight Arrow Connector 17"/>
          <p:cNvCxnSpPr>
            <a:stCxn id="5" idx="2"/>
            <a:endCxn id="8" idx="0"/>
          </p:cNvCxnSpPr>
          <p:nvPr/>
        </p:nvCxnSpPr>
        <p:spPr>
          <a:xfrm flipH="1">
            <a:off x="4773719" y="2484119"/>
            <a:ext cx="1422267" cy="716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55657" y="2541027"/>
            <a:ext cx="2637097" cy="461665"/>
          </a:xfrm>
          <a:prstGeom prst="rect">
            <a:avLst/>
          </a:prstGeom>
          <a:noFill/>
        </p:spPr>
        <p:txBody>
          <a:bodyPr wrap="square" rtlCol="0">
            <a:spAutoFit/>
          </a:bodyPr>
          <a:lstStyle/>
          <a:p>
            <a:r>
              <a:rPr lang="en-US" dirty="0" smtClean="0"/>
              <a:t>Score_A &lt;= 0.3</a:t>
            </a:r>
            <a:endParaRPr lang="en-US" dirty="0"/>
          </a:p>
        </p:txBody>
      </p:sp>
      <p:cxnSp>
        <p:nvCxnSpPr>
          <p:cNvPr id="25" name="Straight Arrow Connector 24"/>
          <p:cNvCxnSpPr>
            <a:stCxn id="8" idx="2"/>
            <a:endCxn id="7" idx="0"/>
          </p:cNvCxnSpPr>
          <p:nvPr/>
        </p:nvCxnSpPr>
        <p:spPr>
          <a:xfrm>
            <a:off x="4773719" y="4008119"/>
            <a:ext cx="1339704" cy="716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2"/>
            <a:endCxn id="9" idx="0"/>
          </p:cNvCxnSpPr>
          <p:nvPr/>
        </p:nvCxnSpPr>
        <p:spPr>
          <a:xfrm flipH="1">
            <a:off x="3135296" y="4008119"/>
            <a:ext cx="1638423" cy="716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979258" y="3974994"/>
            <a:ext cx="2637097" cy="461665"/>
          </a:xfrm>
          <a:prstGeom prst="rect">
            <a:avLst/>
          </a:prstGeom>
          <a:noFill/>
        </p:spPr>
        <p:txBody>
          <a:bodyPr wrap="square" rtlCol="0">
            <a:spAutoFit/>
          </a:bodyPr>
          <a:lstStyle/>
          <a:p>
            <a:r>
              <a:rPr lang="en-US" dirty="0" smtClean="0"/>
              <a:t>TOTAL &lt;= 1.51</a:t>
            </a:r>
            <a:endParaRPr lang="en-US" dirty="0"/>
          </a:p>
        </p:txBody>
      </p:sp>
      <p:sp>
        <p:nvSpPr>
          <p:cNvPr id="30" name="TextBox 29"/>
          <p:cNvSpPr txBox="1"/>
          <p:nvPr/>
        </p:nvSpPr>
        <p:spPr>
          <a:xfrm>
            <a:off x="5497619" y="4069351"/>
            <a:ext cx="2637097" cy="461665"/>
          </a:xfrm>
          <a:prstGeom prst="rect">
            <a:avLst/>
          </a:prstGeom>
          <a:noFill/>
        </p:spPr>
        <p:txBody>
          <a:bodyPr wrap="square" rtlCol="0">
            <a:spAutoFit/>
          </a:bodyPr>
          <a:lstStyle/>
          <a:p>
            <a:r>
              <a:rPr lang="en-US" dirty="0" smtClean="0"/>
              <a:t>TOTAL &gt; 1.51</a:t>
            </a:r>
            <a:endParaRPr lang="en-US" dirty="0"/>
          </a:p>
        </p:txBody>
      </p:sp>
      <p:sp>
        <p:nvSpPr>
          <p:cNvPr id="36" name="TextBox 35"/>
          <p:cNvSpPr txBox="1"/>
          <p:nvPr/>
        </p:nvSpPr>
        <p:spPr>
          <a:xfrm>
            <a:off x="1598612" y="5819858"/>
            <a:ext cx="9605790" cy="830997"/>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Dự đoán (Trial): Sector_Score = 59.85,  Score_A = 0.2, Score_B = 0.2, TOTAL = 0.01, Money_Value = 0.6 =&gt; </a:t>
            </a:r>
            <a:r>
              <a:rPr lang="en-US" dirty="0" smtClean="0">
                <a:solidFill>
                  <a:srgbClr val="FF0000"/>
                </a:solidFill>
                <a:latin typeface="Times New Roman" panose="02020603050405020304" pitchFamily="18" charset="0"/>
                <a:cs typeface="Times New Roman" panose="02020603050405020304" pitchFamily="18" charset="0"/>
              </a:rPr>
              <a:t>Risk = 0</a:t>
            </a:r>
            <a:endParaRPr 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3288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bookstack presentation (widescreen)</Template>
  <TotalTime>374</TotalTime>
  <Words>665</Words>
  <Application>Microsoft Office PowerPoint</Application>
  <PresentationFormat>Custom</PresentationFormat>
  <Paragraphs>177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Cambria Math</vt:lpstr>
      <vt:lpstr>Century Gothic</vt:lpstr>
      <vt:lpstr>Times New Roman</vt:lpstr>
      <vt:lpstr>Wingdings</vt:lpstr>
      <vt:lpstr>Books 16x9</vt:lpstr>
      <vt:lpstr>AUDIT DATA</vt:lpstr>
      <vt:lpstr>PowerPoint Presentation</vt:lpstr>
      <vt:lpstr>Giới thiệu</vt:lpstr>
      <vt:lpstr>Phân tích tập dữ liệu</vt:lpstr>
      <vt:lpstr>Phương pháp thực hiện</vt:lpstr>
      <vt:lpstr>PHƯƠNG PHÁP THỰC HIỆN</vt:lpstr>
      <vt:lpstr>Tính GAIN cho các thuộc tính</vt:lpstr>
      <vt:lpstr>Tính GAIN cho các thuộc tính</vt:lpstr>
      <vt:lpstr>Cây quyết định</vt:lpstr>
      <vt:lpstr>So sánh giải thuật Decision Tree &amp; Bayes, Perceptron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TRAN CONG HAU</dc:creator>
  <cp:lastModifiedBy>TRAN CONG HAU</cp:lastModifiedBy>
  <cp:revision>46</cp:revision>
  <dcterms:created xsi:type="dcterms:W3CDTF">2019-11-13T03:04:37Z</dcterms:created>
  <dcterms:modified xsi:type="dcterms:W3CDTF">2019-11-19T03:19:46Z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