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4" r:id="rId2"/>
    <p:sldId id="276" r:id="rId3"/>
    <p:sldId id="282" r:id="rId4"/>
    <p:sldId id="283" r:id="rId5"/>
    <p:sldId id="284" r:id="rId6"/>
    <p:sldId id="281" r:id="rId7"/>
    <p:sldId id="278" r:id="rId8"/>
    <p:sldId id="279" r:id="rId9"/>
    <p:sldId id="266" r:id="rId10"/>
    <p:sldId id="268" r:id="rId11"/>
    <p:sldId id="269" r:id="rId12"/>
    <p:sldId id="270" r:id="rId13"/>
    <p:sldId id="280" r:id="rId14"/>
    <p:sldId id="274"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1" autoAdjust="0"/>
    <p:restoredTop sz="94280" autoAdjust="0"/>
  </p:normalViewPr>
  <p:slideViewPr>
    <p:cSldViewPr showGuides="1">
      <p:cViewPr varScale="1">
        <p:scale>
          <a:sx n="93" d="100"/>
          <a:sy n="93" d="100"/>
        </p:scale>
        <p:origin x="293"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C26-4845-BC02-2AD260144DF3}"/>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C26-4845-BC02-2AD260144DF3}"/>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C26-4845-BC02-2AD260144DF3}"/>
            </c:ext>
          </c:extLst>
        </c:ser>
        <c:dLbls>
          <c:showLegendKey val="0"/>
          <c:showVal val="0"/>
          <c:showCatName val="0"/>
          <c:showSerName val="0"/>
          <c:showPercent val="0"/>
          <c:showBubbleSize val="0"/>
        </c:dLbls>
        <c:smooth val="0"/>
        <c:axId val="603891256"/>
        <c:axId val="603890080"/>
      </c:lineChart>
      <c:catAx>
        <c:axId val="603891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0080"/>
        <c:crosses val="autoZero"/>
        <c:auto val="1"/>
        <c:lblAlgn val="ctr"/>
        <c:lblOffset val="100"/>
        <c:noMultiLvlLbl val="0"/>
      </c:catAx>
      <c:valAx>
        <c:axId val="6038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1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a:t>Group A</a:t>
          </a:r>
          <a:endParaRPr lang="en-US" dirty="0"/>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dgm:t>
        <a:bodyPr/>
        <a:lstStyle/>
        <a:p>
          <a:r>
            <a:rPr lang="en-US" dirty="0"/>
            <a:t>Group B</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CC6B7442-0B72-4EF2-9F13-1325B51AFF9F}">
      <dgm:prSet phldrT="[Text]"/>
      <dgm:spPr/>
      <dgm:t>
        <a:bodyPr/>
        <a:lstStyle/>
        <a:p>
          <a:r>
            <a:rPr lang="en-US" dirty="0"/>
            <a:t>Group C</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Task 1</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C6E7222A-5F84-456A-9806-D51868FAF8A9}" srcId="{3C67E77D-62FA-499D-B5E6-E79A091C5267}" destId="{D6510970-8F9C-4B45-A0F3-6ACB9AA76D40}" srcOrd="0" destOrd="0" parTransId="{7A9FC291-2B6A-4475-8B09-917F9F09E3AB}" sibTransId="{4B87F32C-3630-48F2-9114-4262C0BEEA9E}"/>
    <dgm:cxn modelId="{3656B090-A676-4E00-8A74-815942300152}" type="presOf" srcId="{709ED9DC-E391-4C6C-B788-93F1C2EFB6FD}" destId="{782956A5-ADC8-4959-B856-589B9D9B9635}" srcOrd="0" destOrd="1" presId="urn:microsoft.com/office/officeart/2005/8/layout/vList2"/>
    <dgm:cxn modelId="{FAC3D40F-8E66-452D-9CA4-C2871F2D10EF}" srcId="{477D14C5-CED9-4CFC-B338-DFB0C8090B9F}" destId="{33EAD35F-38F2-4CB7-9A6D-B04FFD8A51FD}" srcOrd="1" destOrd="0" parTransId="{81FE7DB1-4BFC-4407-80A9-E5514E94C61D}" sibTransId="{4B66B839-1910-459B-92B2-14846EBA7A70}"/>
    <dgm:cxn modelId="{A55A44F5-7713-43BE-A80C-9D7C49E6D5AD}" type="presOf" srcId="{D6510970-8F9C-4B45-A0F3-6ACB9AA76D40}" destId="{782956A5-ADC8-4959-B856-589B9D9B963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0F1F224B-6995-4D7E-B65E-FDD2121E7EA2}" type="presOf" srcId="{FE0A3CAE-D039-42F2-AF12-1E6F6793A633}" destId="{08B7B17B-8600-44B0-B235-389E5D71D804}" srcOrd="0" destOrd="0" presId="urn:microsoft.com/office/officeart/2005/8/layout/vList2"/>
    <dgm:cxn modelId="{5BDE416F-F97E-4F73-BE1A-C12EA4F60682}" type="presOf" srcId="{90119837-5B71-4D44-BB01-DB0B084933C8}" destId="{ED5DCCC5-BCA8-4491-AA37-BAF153ECA184}" srcOrd="0" destOrd="0"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594ECC8D-94FA-41B7-9F5F-6B7A67E36EF5}" type="presOf" srcId="{C111C18A-FD96-4E63-821A-54D70D8DC65F}" destId="{CD5F6E02-AD43-4E7A-935B-DDF5D6C74800}" srcOrd="0" destOrd="0" presId="urn:microsoft.com/office/officeart/2005/8/layout/vList2"/>
    <dgm:cxn modelId="{109ECBC1-64DC-48B7-847D-6354B293D099}" type="presOf" srcId="{33EAD35F-38F2-4CB7-9A6D-B04FFD8A51FD}" destId="{CD5F6E02-AD43-4E7A-935B-DDF5D6C74800}" srcOrd="0" destOrd="1"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FFD8B471-C98F-4DB5-8DE3-2AB7E896ADD5}" srcId="{477D14C5-CED9-4CFC-B338-DFB0C8090B9F}"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139D5BB1-09CB-45F8-9347-D7764258A754}" type="presOf" srcId="{CC6B7442-0B72-4EF2-9F13-1325B51AFF9F}" destId="{D64CB5D5-837D-47FC-9E42-A26D800BC695}"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900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Group A</a:t>
          </a:r>
          <a:endParaRPr lang="en-US" sz="3100" kern="1200" dirty="0"/>
        </a:p>
      </dsp:txBody>
      <dsp:txXfrm>
        <a:off x="36296" y="65303"/>
        <a:ext cx="4904221" cy="670943"/>
      </dsp:txXfrm>
    </dsp:sp>
    <dsp:sp modelId="{CD5F6E02-AD43-4E7A-935B-DDF5D6C74800}">
      <dsp:nvSpPr>
        <dsp:cNvPr id="0" name=""/>
        <dsp:cNvSpPr/>
      </dsp:nvSpPr>
      <dsp:spPr>
        <a:xfrm>
          <a:off x="0" y="772542"/>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772542"/>
        <a:ext cx="4976813" cy="834210"/>
      </dsp:txXfrm>
    </dsp:sp>
    <dsp:sp modelId="{81203336-F3DE-4B3A-BCF4-0F68C23AC2BB}">
      <dsp:nvSpPr>
        <dsp:cNvPr id="0" name=""/>
        <dsp:cNvSpPr/>
      </dsp:nvSpPr>
      <dsp:spPr>
        <a:xfrm>
          <a:off x="0" y="1606752"/>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B</a:t>
          </a:r>
        </a:p>
      </dsp:txBody>
      <dsp:txXfrm>
        <a:off x="36296" y="1643048"/>
        <a:ext cx="4904221" cy="670943"/>
      </dsp:txXfrm>
    </dsp:sp>
    <dsp:sp modelId="{782956A5-ADC8-4959-B856-589B9D9B9635}">
      <dsp:nvSpPr>
        <dsp:cNvPr id="0" name=""/>
        <dsp:cNvSpPr/>
      </dsp:nvSpPr>
      <dsp:spPr>
        <a:xfrm>
          <a:off x="0" y="2350287"/>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2350287"/>
        <a:ext cx="4976813" cy="834210"/>
      </dsp:txXfrm>
    </dsp:sp>
    <dsp:sp modelId="{D64CB5D5-837D-47FC-9E42-A26D800BC695}">
      <dsp:nvSpPr>
        <dsp:cNvPr id="0" name=""/>
        <dsp:cNvSpPr/>
      </dsp:nvSpPr>
      <dsp:spPr>
        <a:xfrm>
          <a:off x="0" y="318449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C</a:t>
          </a:r>
        </a:p>
      </dsp:txBody>
      <dsp:txXfrm>
        <a:off x="36296" y="3220793"/>
        <a:ext cx="4904221" cy="670943"/>
      </dsp:txXfrm>
    </dsp:sp>
    <dsp:sp modelId="{08B7B17B-8600-44B0-B235-389E5D71D804}">
      <dsp:nvSpPr>
        <dsp:cNvPr id="0" name=""/>
        <dsp:cNvSpPr/>
      </dsp:nvSpPr>
      <dsp:spPr>
        <a:xfrm>
          <a:off x="0" y="3928032"/>
          <a:ext cx="49768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dsp:txBody>
      <dsp:txXfrm>
        <a:off x="0" y="3928032"/>
        <a:ext cx="49768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11/14/2019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11/14/2019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11/14/2019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11/14/2019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11/14/2019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11/14/2019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11/14/2019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smtClean="0">
                <a:solidFill>
                  <a:srgbClr val="FF0000"/>
                </a:solidFill>
              </a:rPr>
              <a:t>AUDIT DATA</a:t>
            </a:r>
            <a:endParaRPr lang="en-US" sz="8800" dirty="0">
              <a:solidFill>
                <a:srgbClr val="FF0000"/>
              </a:solidFill>
            </a:endParaRPr>
          </a:p>
        </p:txBody>
      </p:sp>
      <p:sp>
        <p:nvSpPr>
          <p:cNvPr id="3" name="Subtitle 2"/>
          <p:cNvSpPr>
            <a:spLocks noGrp="1"/>
          </p:cNvSpPr>
          <p:nvPr>
            <p:ph type="subTitle" idx="1"/>
          </p:nvPr>
        </p:nvSpPr>
        <p:spPr>
          <a:xfrm>
            <a:off x="6932612" y="4724400"/>
            <a:ext cx="5944948" cy="2748684"/>
          </a:xfrm>
        </p:spPr>
        <p:txBody>
          <a:bodyPr/>
          <a:lstStyle/>
          <a:p>
            <a:r>
              <a:rPr lang="en-US" dirty="0" smtClean="0">
                <a:latin typeface="Times New Roman" panose="02020603050405020304" pitchFamily="18" charset="0"/>
                <a:cs typeface="Times New Roman" panose="02020603050405020304" pitchFamily="18" charset="0"/>
              </a:rPr>
              <a:t>NHÓM 2:</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NGUYỄN VĂN QUÝ B1606926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5" name="Text Placeholder 4"/>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6" name="Text Placeholder 5"/>
          <p:cNvSpPr>
            <a:spLocks noGrp="1"/>
          </p:cNvSpPr>
          <p:nvPr>
            <p:ph type="body" sz="quarter" idx="3"/>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smtClean="0">
                <a:latin typeface="Times New Roman" panose="02020603050405020304" pitchFamily="18" charset="0"/>
                <a:cs typeface="Times New Roman" panose="02020603050405020304" pitchFamily="18" charset="0"/>
              </a:rPr>
              <a:t>CÁM ƠN CÔ VÀ CÁC BẠN ĐÃ LẮNG NGHE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PHÂN TÍCH DỮ LIỆU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PHƯƠNG PHÁP THỰC HIỆN</a:t>
            </a:r>
          </a:p>
          <a:p>
            <a:r>
              <a:rPr lang="en-US" dirty="0" smtClean="0">
                <a:latin typeface="Times New Roman" panose="02020603050405020304" pitchFamily="18" charset="0"/>
                <a:cs typeface="Times New Roman" panose="02020603050405020304" pitchFamily="18" charset="0"/>
              </a:rPr>
              <a:t>ĐÁNH GIÁ MÔ 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000" dirty="0">
                <a:latin typeface="Times New Roman" panose="02020603050405020304" pitchFamily="18" charset="0"/>
                <a:cs typeface="Times New Roman" panose="02020603050405020304" pitchFamily="18" charset="0"/>
              </a:rPr>
              <a:t>Mục tiêu của nghiên cứu là giúp các kiểm toán viên bằng cách xây dựng một mô hình phân loại có thể dự đoán công ty lừa đảo trên cơ sở các yếu tố rủi ro hiện tại và lịch sử. Thông tin về các lĩnh vực và số lượng các công ty được liệt kê tương ứng là Thủy lợi (114), Sức khỏe cộng đồng (77), Tòa nhà và Con đường (82), Rừng (70</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p>
          <a:p>
            <a:pPr marL="304747" lvl="1">
              <a:spcBef>
                <a:spcPts val="1866"/>
              </a:spcBef>
              <a:buFont typeface="Arial" pitchFamily="34" charset="0"/>
              <a:buChar char="•"/>
            </a:pPr>
            <a:r>
              <a:rPr lang="en-US" dirty="0">
                <a:latin typeface="Times New Roman" panose="02020603050405020304" pitchFamily="18" charset="0"/>
                <a:cs typeface="Times New Roman" panose="02020603050405020304" pitchFamily="18" charset="0"/>
              </a:rPr>
              <a:t>Tập dữ liệu này sẽ có 777 công ty từ 46 thành phố khác nhau.</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PHÂN TÍCH DỮ LIỆU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Tập dữ liệu tập huấn (audit_risk.csv) và tập dữ kiểm thử (trial.csv)</a:t>
            </a:r>
          </a:p>
          <a:p>
            <a:r>
              <a:rPr lang="en-US" dirty="0" smtClean="0">
                <a:latin typeface="Times New Roman" panose="02020603050405020304" pitchFamily="18" charset="0"/>
                <a:cs typeface="Times New Roman" panose="02020603050405020304" pitchFamily="18" charset="0"/>
              </a:rPr>
              <a:t>Tập dữ liệu tập huấn</a:t>
            </a:r>
          </a:p>
          <a:p>
            <a:r>
              <a:rPr lang="en-US" dirty="0" smtClean="0">
                <a:latin typeface="Times New Roman" panose="02020603050405020304" pitchFamily="18" charset="0"/>
                <a:cs typeface="Times New Roman" panose="02020603050405020304" pitchFamily="18" charset="0"/>
              </a:rPr>
              <a:t>Tập dữ liệu có x thuộc tính và nhãn là y</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9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Dựa vào nhãn(Rick) của tập dữ liệu là 0,1 ta có thể xác định giải thuật có thể được </a:t>
            </a:r>
            <a:r>
              <a:rPr lang="en-US" smtClean="0">
                <a:latin typeface="Times New Roman" panose="02020603050405020304" pitchFamily="18" charset="0"/>
                <a:cs typeface="Times New Roman" panose="02020603050405020304" pitchFamily="18" charset="0"/>
              </a:rPr>
              <a:t>sử dụng: Cây quyết định,Phương pháp Bayes thơ ngây,Mô hình mạng nơ-ron Perceptron .</a:t>
            </a:r>
          </a:p>
          <a:p>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42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 </a:t>
            </a:r>
          </a:p>
        </p:txBody>
      </p:sp>
      <p:graphicFrame>
        <p:nvGraphicFramePr>
          <p:cNvPr id="7" name="Content Placeholder 6" descr="Line chart showing the values of 3 series for 4 categories"/>
          <p:cNvGraphicFramePr>
            <a:graphicFrameLocks noGrp="1"/>
          </p:cNvGraphicFramePr>
          <p:nvPr>
            <p:ph idx="1"/>
            <p:extLst>
              <p:ext uri="{D42A27DB-BD31-4B8C-83A1-F6EECF244321}">
                <p14:modId xmlns:p14="http://schemas.microsoft.com/office/powerpoint/2010/main" val="2370354573"/>
              </p:ext>
            </p:extLst>
          </p:nvPr>
        </p:nvGraphicFramePr>
        <p:xfrm>
          <a:off x="1117600" y="1701800"/>
          <a:ext cx="10156825" cy="447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899622929"/>
              </p:ext>
            </p:extLst>
          </p:nvPr>
        </p:nvGraphicFramePr>
        <p:xfrm>
          <a:off x="6297613" y="1701800"/>
          <a:ext cx="4591367" cy="2413000"/>
        </p:xfrm>
        <a:graphic>
          <a:graphicData uri="http://schemas.openxmlformats.org/drawingml/2006/table">
            <a:tbl>
              <a:tblPr firstRow="1" bandRow="1">
                <a:tableStyleId>{69012ECD-51FC-41F1-AA8D-1B2483CD663E}</a:tableStyleId>
              </a:tblPr>
              <a:tblGrid>
                <a:gridCol w="127349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032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032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032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SmartArt</a:t>
            </a:r>
            <a:endParaRPr lang="en-US" dirty="0"/>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78625310"/>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144</TotalTime>
  <Words>320</Words>
  <Application>Microsoft Office PowerPoint</Application>
  <PresentationFormat>Custom</PresentationFormat>
  <Paragraphs>54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Times New Roman</vt:lpstr>
      <vt:lpstr>Books 16x9</vt:lpstr>
      <vt:lpstr>AUDIT DATA</vt:lpstr>
      <vt:lpstr>PowerPoint Presentation</vt:lpstr>
      <vt:lpstr>Giới thiệu</vt:lpstr>
      <vt:lpstr>PHÂN TÍCH DỮ LIỆU</vt:lpstr>
      <vt:lpstr>PHƯƠNG PHÁP THỰC HIỆN</vt:lpstr>
      <vt:lpstr>Title and Content Layout with Chart </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TRAN CONG HAU</cp:lastModifiedBy>
  <cp:revision>11</cp:revision>
  <dcterms:created xsi:type="dcterms:W3CDTF">2019-11-13T03:04:37Z</dcterms:created>
  <dcterms:modified xsi:type="dcterms:W3CDTF">2019-11-14T09:32:49Z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