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4" r:id="rId2"/>
    <p:sldId id="276" r:id="rId3"/>
    <p:sldId id="282" r:id="rId4"/>
    <p:sldId id="285" r:id="rId5"/>
    <p:sldId id="283" r:id="rId6"/>
    <p:sldId id="284" r:id="rId7"/>
    <p:sldId id="286" r:id="rId8"/>
    <p:sldId id="287" r:id="rId9"/>
    <p:sldId id="288" r:id="rId10"/>
    <p:sldId id="266" r:id="rId11"/>
    <p:sldId id="274"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01" autoAdjust="0"/>
    <p:restoredTop sz="94280" autoAdjust="0"/>
  </p:normalViewPr>
  <p:slideViewPr>
    <p:cSldViewPr showGuides="1">
      <p:cViewPr varScale="1">
        <p:scale>
          <a:sx n="93" d="100"/>
          <a:sy n="93" d="100"/>
        </p:scale>
        <p:origin x="293"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machine-CTU\sample2.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accuracy_score: Đánh giá tỉ lệ </a:t>
            </a:r>
          </a:p>
        </c:rich>
      </c:tx>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spPr>
            <a:ln w="22225" cap="rnd">
              <a:solidFill>
                <a:schemeClr val="accent1"/>
              </a:solidFill>
              <a:round/>
            </a:ln>
            <a:effectLst/>
          </c:spPr>
          <c:marker>
            <c:symbol val="none"/>
          </c:marker>
          <c:val>
            <c:numRef>
              <c:f>'Sheet Name'!$B$2:$B$100</c:f>
              <c:numCache>
                <c:formatCode>General</c:formatCode>
                <c:ptCount val="99"/>
                <c:pt idx="0">
                  <c:v>89.416846652267822</c:v>
                </c:pt>
                <c:pt idx="1">
                  <c:v>89.632829373650097</c:v>
                </c:pt>
                <c:pt idx="2">
                  <c:v>87.041036717062639</c:v>
                </c:pt>
                <c:pt idx="3">
                  <c:v>87.688984881209507</c:v>
                </c:pt>
                <c:pt idx="4">
                  <c:v>89.200863930885532</c:v>
                </c:pt>
                <c:pt idx="5">
                  <c:v>87.473002159827217</c:v>
                </c:pt>
                <c:pt idx="6">
                  <c:v>87.688984881209507</c:v>
                </c:pt>
                <c:pt idx="7">
                  <c:v>87.688984881209507</c:v>
                </c:pt>
                <c:pt idx="8">
                  <c:v>86.825053995680349</c:v>
                </c:pt>
                <c:pt idx="9">
                  <c:v>88.768898488120954</c:v>
                </c:pt>
                <c:pt idx="10">
                  <c:v>87.904967602591782</c:v>
                </c:pt>
                <c:pt idx="11">
                  <c:v>89.200863930885532</c:v>
                </c:pt>
                <c:pt idx="12">
                  <c:v>88.120950323974085</c:v>
                </c:pt>
                <c:pt idx="13">
                  <c:v>85.961123110151178</c:v>
                </c:pt>
                <c:pt idx="14">
                  <c:v>88.120950323974085</c:v>
                </c:pt>
                <c:pt idx="15">
                  <c:v>85.961123110151178</c:v>
                </c:pt>
                <c:pt idx="16">
                  <c:v>85.961123110151178</c:v>
                </c:pt>
                <c:pt idx="17">
                  <c:v>86.177105831533467</c:v>
                </c:pt>
                <c:pt idx="18">
                  <c:v>88.768898488120954</c:v>
                </c:pt>
                <c:pt idx="19">
                  <c:v>87.257019438444928</c:v>
                </c:pt>
                <c:pt idx="20">
                  <c:v>87.904967602591782</c:v>
                </c:pt>
                <c:pt idx="21">
                  <c:v>89.8488120950324</c:v>
                </c:pt>
                <c:pt idx="22">
                  <c:v>88.120950323974085</c:v>
                </c:pt>
                <c:pt idx="23">
                  <c:v>88.552915766738664</c:v>
                </c:pt>
                <c:pt idx="24">
                  <c:v>87.688984881209507</c:v>
                </c:pt>
                <c:pt idx="25">
                  <c:v>86.393088552915771</c:v>
                </c:pt>
                <c:pt idx="26">
                  <c:v>88.768898488120954</c:v>
                </c:pt>
                <c:pt idx="27">
                  <c:v>88.984881209503243</c:v>
                </c:pt>
                <c:pt idx="28">
                  <c:v>87.688984881209507</c:v>
                </c:pt>
                <c:pt idx="29">
                  <c:v>88.120950323974085</c:v>
                </c:pt>
                <c:pt idx="30">
                  <c:v>87.688984881209507</c:v>
                </c:pt>
                <c:pt idx="31">
                  <c:v>86.825053995680349</c:v>
                </c:pt>
                <c:pt idx="32">
                  <c:v>87.904967602591782</c:v>
                </c:pt>
                <c:pt idx="33">
                  <c:v>87.904967602591782</c:v>
                </c:pt>
                <c:pt idx="34">
                  <c:v>88.768898488120954</c:v>
                </c:pt>
                <c:pt idx="35">
                  <c:v>88.552915766738664</c:v>
                </c:pt>
                <c:pt idx="36">
                  <c:v>87.041036717062639</c:v>
                </c:pt>
                <c:pt idx="37">
                  <c:v>87.257019438444928</c:v>
                </c:pt>
                <c:pt idx="38">
                  <c:v>88.120950323974085</c:v>
                </c:pt>
                <c:pt idx="39">
                  <c:v>86.60907127429806</c:v>
                </c:pt>
                <c:pt idx="40">
                  <c:v>87.473002159827217</c:v>
                </c:pt>
                <c:pt idx="41">
                  <c:v>86.60907127429806</c:v>
                </c:pt>
                <c:pt idx="42">
                  <c:v>87.473002159827217</c:v>
                </c:pt>
                <c:pt idx="43">
                  <c:v>85.097192224622034</c:v>
                </c:pt>
                <c:pt idx="44">
                  <c:v>88.768898488120954</c:v>
                </c:pt>
                <c:pt idx="45">
                  <c:v>87.041036717062639</c:v>
                </c:pt>
                <c:pt idx="46">
                  <c:v>87.688984881209507</c:v>
                </c:pt>
                <c:pt idx="47">
                  <c:v>85.961123110151178</c:v>
                </c:pt>
                <c:pt idx="48">
                  <c:v>87.473002159827217</c:v>
                </c:pt>
                <c:pt idx="49">
                  <c:v>85.961123110151178</c:v>
                </c:pt>
                <c:pt idx="50">
                  <c:v>87.041036717062639</c:v>
                </c:pt>
                <c:pt idx="51">
                  <c:v>89.8488120950324</c:v>
                </c:pt>
                <c:pt idx="52">
                  <c:v>86.60907127429806</c:v>
                </c:pt>
                <c:pt idx="53">
                  <c:v>85.961123110151178</c:v>
                </c:pt>
                <c:pt idx="54">
                  <c:v>87.473002159827217</c:v>
                </c:pt>
                <c:pt idx="55">
                  <c:v>86.177105831533467</c:v>
                </c:pt>
                <c:pt idx="56">
                  <c:v>86.177105831533467</c:v>
                </c:pt>
                <c:pt idx="57">
                  <c:v>86.825053995680349</c:v>
                </c:pt>
                <c:pt idx="58">
                  <c:v>86.177105831533467</c:v>
                </c:pt>
                <c:pt idx="59">
                  <c:v>87.257019438444928</c:v>
                </c:pt>
                <c:pt idx="60">
                  <c:v>86.60907127429806</c:v>
                </c:pt>
                <c:pt idx="61">
                  <c:v>88.552915766738664</c:v>
                </c:pt>
                <c:pt idx="62">
                  <c:v>86.825053995680349</c:v>
                </c:pt>
                <c:pt idx="63">
                  <c:v>86.825053995680349</c:v>
                </c:pt>
                <c:pt idx="64">
                  <c:v>87.473002159827217</c:v>
                </c:pt>
                <c:pt idx="65">
                  <c:v>89.200863930885532</c:v>
                </c:pt>
                <c:pt idx="66">
                  <c:v>85.529157667386613</c:v>
                </c:pt>
                <c:pt idx="67">
                  <c:v>87.257019438444928</c:v>
                </c:pt>
                <c:pt idx="68">
                  <c:v>86.825053995680349</c:v>
                </c:pt>
                <c:pt idx="69">
                  <c:v>88.336933045356375</c:v>
                </c:pt>
                <c:pt idx="70">
                  <c:v>87.041036717062639</c:v>
                </c:pt>
                <c:pt idx="71">
                  <c:v>87.904967602591782</c:v>
                </c:pt>
                <c:pt idx="72">
                  <c:v>88.336933045356375</c:v>
                </c:pt>
                <c:pt idx="73">
                  <c:v>89.8488120950324</c:v>
                </c:pt>
                <c:pt idx="74">
                  <c:v>88.552915766738664</c:v>
                </c:pt>
                <c:pt idx="75">
                  <c:v>85.745140388768903</c:v>
                </c:pt>
                <c:pt idx="76">
                  <c:v>88.552915766738664</c:v>
                </c:pt>
                <c:pt idx="77">
                  <c:v>87.904967602591782</c:v>
                </c:pt>
                <c:pt idx="78">
                  <c:v>88.336933045356375</c:v>
                </c:pt>
                <c:pt idx="79">
                  <c:v>86.60907127429806</c:v>
                </c:pt>
                <c:pt idx="80">
                  <c:v>86.60907127429806</c:v>
                </c:pt>
                <c:pt idx="81">
                  <c:v>86.393088552915771</c:v>
                </c:pt>
                <c:pt idx="82">
                  <c:v>86.60907127429806</c:v>
                </c:pt>
                <c:pt idx="83">
                  <c:v>87.904967602591782</c:v>
                </c:pt>
                <c:pt idx="84">
                  <c:v>88.336933045356375</c:v>
                </c:pt>
                <c:pt idx="85">
                  <c:v>87.041036717062639</c:v>
                </c:pt>
                <c:pt idx="86">
                  <c:v>87.257019438444928</c:v>
                </c:pt>
                <c:pt idx="87">
                  <c:v>86.60907127429806</c:v>
                </c:pt>
                <c:pt idx="88">
                  <c:v>88.552915766738664</c:v>
                </c:pt>
                <c:pt idx="89">
                  <c:v>87.688984881209507</c:v>
                </c:pt>
                <c:pt idx="90">
                  <c:v>86.825053995680349</c:v>
                </c:pt>
                <c:pt idx="91">
                  <c:v>88.336933045356375</c:v>
                </c:pt>
                <c:pt idx="92">
                  <c:v>88.984881209503243</c:v>
                </c:pt>
                <c:pt idx="93">
                  <c:v>86.825053995680349</c:v>
                </c:pt>
                <c:pt idx="94">
                  <c:v>87.473002159827217</c:v>
                </c:pt>
                <c:pt idx="95">
                  <c:v>87.473002159827217</c:v>
                </c:pt>
                <c:pt idx="96">
                  <c:v>86.825053995680349</c:v>
                </c:pt>
                <c:pt idx="97">
                  <c:v>88.120950323974085</c:v>
                </c:pt>
                <c:pt idx="98">
                  <c:v>88.552915766738664</c:v>
                </c:pt>
              </c:numCache>
            </c:numRef>
          </c:val>
          <c:smooth val="0"/>
          <c:extLst>
            <c:ext xmlns:c16="http://schemas.microsoft.com/office/drawing/2014/chart" uri="{C3380CC4-5D6E-409C-BE32-E72D297353CC}">
              <c16:uniqueId val="{00000000-FF93-4C62-93C4-CEEEA74D5719}"/>
            </c:ext>
          </c:extLst>
        </c:ser>
        <c:ser>
          <c:idx val="1"/>
          <c:order val="1"/>
          <c:tx>
            <c:v>Decision Tree</c:v>
          </c:tx>
          <c:spPr>
            <a:ln w="22225" cap="rnd">
              <a:solidFill>
                <a:schemeClr val="accent2"/>
              </a:solidFill>
              <a:round/>
            </a:ln>
            <a:effectLst/>
          </c:spPr>
          <c:marker>
            <c:symbol val="none"/>
          </c:marker>
          <c:val>
            <c:numRef>
              <c:f>'Sheet Name'!$C$2:$C$100</c:f>
              <c:numCache>
                <c:formatCode>General</c:formatCode>
                <c:ptCount val="99"/>
                <c:pt idx="0">
                  <c:v>73.650107991360699</c:v>
                </c:pt>
                <c:pt idx="1">
                  <c:v>76.241900647948171</c:v>
                </c:pt>
                <c:pt idx="2">
                  <c:v>73.434125269978395</c:v>
                </c:pt>
                <c:pt idx="3">
                  <c:v>72.354211663066963</c:v>
                </c:pt>
                <c:pt idx="4">
                  <c:v>73.218142548596106</c:v>
                </c:pt>
                <c:pt idx="5">
                  <c:v>72.786177105831527</c:v>
                </c:pt>
                <c:pt idx="6">
                  <c:v>72.138228941684673</c:v>
                </c:pt>
                <c:pt idx="7">
                  <c:v>71.922246220302384</c:v>
                </c:pt>
                <c:pt idx="8">
                  <c:v>71.274298056155502</c:v>
                </c:pt>
                <c:pt idx="9">
                  <c:v>74.298056155507567</c:v>
                </c:pt>
                <c:pt idx="10">
                  <c:v>73.002159827213816</c:v>
                </c:pt>
                <c:pt idx="11">
                  <c:v>73.866090712742988</c:v>
                </c:pt>
                <c:pt idx="12">
                  <c:v>73.650107991360699</c:v>
                </c:pt>
                <c:pt idx="13">
                  <c:v>73.002159827213816</c:v>
                </c:pt>
                <c:pt idx="14">
                  <c:v>74.946004319654421</c:v>
                </c:pt>
                <c:pt idx="15">
                  <c:v>72.138228941684673</c:v>
                </c:pt>
                <c:pt idx="16">
                  <c:v>73.434125269978395</c:v>
                </c:pt>
                <c:pt idx="17">
                  <c:v>72.786177105831527</c:v>
                </c:pt>
                <c:pt idx="18">
                  <c:v>74.082073434125277</c:v>
                </c:pt>
                <c:pt idx="19">
                  <c:v>73.218142548596106</c:v>
                </c:pt>
                <c:pt idx="20">
                  <c:v>73.218142548596106</c:v>
                </c:pt>
                <c:pt idx="21">
                  <c:v>74.730021598272131</c:v>
                </c:pt>
                <c:pt idx="22">
                  <c:v>73.434125269978395</c:v>
                </c:pt>
                <c:pt idx="23">
                  <c:v>73.650107991360699</c:v>
                </c:pt>
                <c:pt idx="24">
                  <c:v>71.274298056155502</c:v>
                </c:pt>
                <c:pt idx="25">
                  <c:v>69.978401727861765</c:v>
                </c:pt>
                <c:pt idx="26">
                  <c:v>72.570194384449252</c:v>
                </c:pt>
                <c:pt idx="27">
                  <c:v>74.946004319654421</c:v>
                </c:pt>
                <c:pt idx="28">
                  <c:v>71.274298056155502</c:v>
                </c:pt>
                <c:pt idx="29">
                  <c:v>74.298056155507567</c:v>
                </c:pt>
                <c:pt idx="30">
                  <c:v>74.298056155507567</c:v>
                </c:pt>
                <c:pt idx="31">
                  <c:v>74.082073434125277</c:v>
                </c:pt>
                <c:pt idx="32">
                  <c:v>73.866090712742988</c:v>
                </c:pt>
                <c:pt idx="33">
                  <c:v>73.218142548596106</c:v>
                </c:pt>
                <c:pt idx="34">
                  <c:v>74.298056155507567</c:v>
                </c:pt>
                <c:pt idx="35">
                  <c:v>74.730021598272131</c:v>
                </c:pt>
                <c:pt idx="36">
                  <c:v>74.082073434125277</c:v>
                </c:pt>
                <c:pt idx="37">
                  <c:v>73.866090712742988</c:v>
                </c:pt>
                <c:pt idx="38">
                  <c:v>72.786177105831527</c:v>
                </c:pt>
                <c:pt idx="39">
                  <c:v>71.922246220302384</c:v>
                </c:pt>
                <c:pt idx="40">
                  <c:v>74.730021598272131</c:v>
                </c:pt>
                <c:pt idx="41">
                  <c:v>70.626349892008648</c:v>
                </c:pt>
                <c:pt idx="42">
                  <c:v>70.410367170626358</c:v>
                </c:pt>
                <c:pt idx="43">
                  <c:v>72.570194384449252</c:v>
                </c:pt>
                <c:pt idx="44">
                  <c:v>73.218142548596106</c:v>
                </c:pt>
                <c:pt idx="45">
                  <c:v>73.002159827213816</c:v>
                </c:pt>
                <c:pt idx="46">
                  <c:v>73.002159827213816</c:v>
                </c:pt>
                <c:pt idx="47">
                  <c:v>71.922246220302384</c:v>
                </c:pt>
                <c:pt idx="48">
                  <c:v>74.730021598272131</c:v>
                </c:pt>
                <c:pt idx="49">
                  <c:v>72.138228941684673</c:v>
                </c:pt>
                <c:pt idx="50">
                  <c:v>72.354211663066963</c:v>
                </c:pt>
                <c:pt idx="51">
                  <c:v>75.16198704103671</c:v>
                </c:pt>
                <c:pt idx="52">
                  <c:v>71.70626349892008</c:v>
                </c:pt>
                <c:pt idx="53">
                  <c:v>71.490280777537791</c:v>
                </c:pt>
                <c:pt idx="54">
                  <c:v>72.354211663066963</c:v>
                </c:pt>
                <c:pt idx="55">
                  <c:v>72.786177105831527</c:v>
                </c:pt>
                <c:pt idx="56">
                  <c:v>74.946004319654421</c:v>
                </c:pt>
                <c:pt idx="57">
                  <c:v>72.786177105831527</c:v>
                </c:pt>
                <c:pt idx="58">
                  <c:v>72.138228941684673</c:v>
                </c:pt>
                <c:pt idx="59">
                  <c:v>74.730021598272131</c:v>
                </c:pt>
                <c:pt idx="60">
                  <c:v>72.354211663066963</c:v>
                </c:pt>
                <c:pt idx="61">
                  <c:v>72.570194384449252</c:v>
                </c:pt>
                <c:pt idx="62">
                  <c:v>71.70626349892008</c:v>
                </c:pt>
                <c:pt idx="63">
                  <c:v>71.058315334773212</c:v>
                </c:pt>
                <c:pt idx="64">
                  <c:v>73.002159827213816</c:v>
                </c:pt>
                <c:pt idx="65">
                  <c:v>74.946004319654421</c:v>
                </c:pt>
                <c:pt idx="66">
                  <c:v>71.058315334773212</c:v>
                </c:pt>
                <c:pt idx="67">
                  <c:v>72.138228941684673</c:v>
                </c:pt>
                <c:pt idx="68">
                  <c:v>70.842332613390923</c:v>
                </c:pt>
                <c:pt idx="69">
                  <c:v>74.514038876889856</c:v>
                </c:pt>
                <c:pt idx="70">
                  <c:v>73.434125269978395</c:v>
                </c:pt>
                <c:pt idx="71">
                  <c:v>72.570194384449252</c:v>
                </c:pt>
                <c:pt idx="72">
                  <c:v>73.650107991360699</c:v>
                </c:pt>
                <c:pt idx="73">
                  <c:v>76.673866090712735</c:v>
                </c:pt>
                <c:pt idx="74">
                  <c:v>72.786177105831527</c:v>
                </c:pt>
                <c:pt idx="75">
                  <c:v>71.70626349892008</c:v>
                </c:pt>
                <c:pt idx="76">
                  <c:v>73.650107991360699</c:v>
                </c:pt>
                <c:pt idx="77">
                  <c:v>74.298056155507567</c:v>
                </c:pt>
                <c:pt idx="78">
                  <c:v>72.786177105831527</c:v>
                </c:pt>
                <c:pt idx="79">
                  <c:v>72.570194384449252</c:v>
                </c:pt>
                <c:pt idx="80">
                  <c:v>71.70626349892008</c:v>
                </c:pt>
                <c:pt idx="81">
                  <c:v>72.354211663066963</c:v>
                </c:pt>
                <c:pt idx="82">
                  <c:v>73.866090712742988</c:v>
                </c:pt>
                <c:pt idx="83">
                  <c:v>72.786177105831527</c:v>
                </c:pt>
                <c:pt idx="84">
                  <c:v>74.730021598272131</c:v>
                </c:pt>
                <c:pt idx="85">
                  <c:v>73.434125269978395</c:v>
                </c:pt>
                <c:pt idx="86">
                  <c:v>73.650107991360699</c:v>
                </c:pt>
                <c:pt idx="87">
                  <c:v>71.274298056155502</c:v>
                </c:pt>
                <c:pt idx="88">
                  <c:v>74.298056155507567</c:v>
                </c:pt>
                <c:pt idx="89">
                  <c:v>73.434125269978395</c:v>
                </c:pt>
                <c:pt idx="90">
                  <c:v>72.354211663066963</c:v>
                </c:pt>
                <c:pt idx="91">
                  <c:v>73.866090712742988</c:v>
                </c:pt>
                <c:pt idx="92">
                  <c:v>74.082073434125277</c:v>
                </c:pt>
                <c:pt idx="93">
                  <c:v>71.70626349892008</c:v>
                </c:pt>
                <c:pt idx="94">
                  <c:v>72.786177105831527</c:v>
                </c:pt>
                <c:pt idx="95">
                  <c:v>74.730021598272131</c:v>
                </c:pt>
                <c:pt idx="96">
                  <c:v>72.138228941684673</c:v>
                </c:pt>
                <c:pt idx="97">
                  <c:v>74.730021598272131</c:v>
                </c:pt>
                <c:pt idx="98">
                  <c:v>73.218142548596106</c:v>
                </c:pt>
              </c:numCache>
            </c:numRef>
          </c:val>
          <c:smooth val="0"/>
          <c:extLst>
            <c:ext xmlns:c16="http://schemas.microsoft.com/office/drawing/2014/chart" uri="{C3380CC4-5D6E-409C-BE32-E72D297353CC}">
              <c16:uniqueId val="{00000001-FF93-4C62-93C4-CEEEA74D5719}"/>
            </c:ext>
          </c:extLst>
        </c:ser>
        <c:ser>
          <c:idx val="2"/>
          <c:order val="2"/>
          <c:spPr>
            <a:ln w="22225" cap="rnd">
              <a:solidFill>
                <a:schemeClr val="accent3"/>
              </a:solidFill>
              <a:round/>
            </a:ln>
            <a:effectLst/>
          </c:spPr>
          <c:marker>
            <c:symbol val="none"/>
          </c:marker>
          <c:val>
            <c:numRef>
              <c:f>'Sheet Name'!$D$2:$D$100</c:f>
              <c:numCache>
                <c:formatCode>General</c:formatCode>
                <c:ptCount val="99"/>
                <c:pt idx="0">
                  <c:v>61.987041036717059</c:v>
                </c:pt>
                <c:pt idx="1">
                  <c:v>61.77105831533477</c:v>
                </c:pt>
                <c:pt idx="2">
                  <c:v>63.498920086393085</c:v>
                </c:pt>
                <c:pt idx="3">
                  <c:v>65.010799136069124</c:v>
                </c:pt>
                <c:pt idx="4">
                  <c:v>60.259179265658744</c:v>
                </c:pt>
                <c:pt idx="5">
                  <c:v>60.475161987041034</c:v>
                </c:pt>
                <c:pt idx="6">
                  <c:v>62.634989200863934</c:v>
                </c:pt>
                <c:pt idx="7">
                  <c:v>66.090712742980557</c:v>
                </c:pt>
                <c:pt idx="8">
                  <c:v>61.77105831533477</c:v>
                </c:pt>
                <c:pt idx="9">
                  <c:v>63.066954643628513</c:v>
                </c:pt>
                <c:pt idx="10">
                  <c:v>62.203023758099349</c:v>
                </c:pt>
                <c:pt idx="11">
                  <c:v>63.066954643628513</c:v>
                </c:pt>
                <c:pt idx="12">
                  <c:v>63.066954643628513</c:v>
                </c:pt>
                <c:pt idx="13">
                  <c:v>63.498920086393085</c:v>
                </c:pt>
                <c:pt idx="14">
                  <c:v>62.203023758099349</c:v>
                </c:pt>
                <c:pt idx="15">
                  <c:v>62.634989200863934</c:v>
                </c:pt>
                <c:pt idx="16">
                  <c:v>63.714902807775374</c:v>
                </c:pt>
                <c:pt idx="17">
                  <c:v>62.203023758099349</c:v>
                </c:pt>
                <c:pt idx="18">
                  <c:v>62.419006479481645</c:v>
                </c:pt>
                <c:pt idx="19">
                  <c:v>64.794816414686835</c:v>
                </c:pt>
                <c:pt idx="20">
                  <c:v>65.010799136069124</c:v>
                </c:pt>
                <c:pt idx="21">
                  <c:v>63.498920086393085</c:v>
                </c:pt>
                <c:pt idx="22">
                  <c:v>61.339092872570191</c:v>
                </c:pt>
                <c:pt idx="23">
                  <c:v>62.850971922246224</c:v>
                </c:pt>
                <c:pt idx="24">
                  <c:v>65.874730021598268</c:v>
                </c:pt>
                <c:pt idx="25">
                  <c:v>63.714902807775374</c:v>
                </c:pt>
                <c:pt idx="26">
                  <c:v>63.282937365010795</c:v>
                </c:pt>
                <c:pt idx="27">
                  <c:v>61.987041036717059</c:v>
                </c:pt>
                <c:pt idx="28">
                  <c:v>64.146868250539953</c:v>
                </c:pt>
                <c:pt idx="29">
                  <c:v>62.850971922246224</c:v>
                </c:pt>
                <c:pt idx="30">
                  <c:v>61.987041036717059</c:v>
                </c:pt>
                <c:pt idx="31">
                  <c:v>63.498920086393085</c:v>
                </c:pt>
                <c:pt idx="32">
                  <c:v>63.498920086393085</c:v>
                </c:pt>
                <c:pt idx="33">
                  <c:v>63.930885529157663</c:v>
                </c:pt>
                <c:pt idx="34">
                  <c:v>61.555075593952481</c:v>
                </c:pt>
                <c:pt idx="35">
                  <c:v>62.850971922246224</c:v>
                </c:pt>
                <c:pt idx="36">
                  <c:v>65.2267818574514</c:v>
                </c:pt>
                <c:pt idx="37">
                  <c:v>62.634989200863934</c:v>
                </c:pt>
                <c:pt idx="38">
                  <c:v>63.714902807775374</c:v>
                </c:pt>
                <c:pt idx="39">
                  <c:v>63.282937365010795</c:v>
                </c:pt>
                <c:pt idx="40">
                  <c:v>65.2267818574514</c:v>
                </c:pt>
                <c:pt idx="41">
                  <c:v>62.634989200863934</c:v>
                </c:pt>
                <c:pt idx="42">
                  <c:v>62.850971922246224</c:v>
                </c:pt>
                <c:pt idx="43">
                  <c:v>64.578833693304531</c:v>
                </c:pt>
                <c:pt idx="44">
                  <c:v>63.282937365010795</c:v>
                </c:pt>
                <c:pt idx="45">
                  <c:v>61.555075593952481</c:v>
                </c:pt>
                <c:pt idx="46">
                  <c:v>61.339092872570191</c:v>
                </c:pt>
                <c:pt idx="47">
                  <c:v>61.77105831533477</c:v>
                </c:pt>
                <c:pt idx="48">
                  <c:v>60.259179265658744</c:v>
                </c:pt>
                <c:pt idx="49">
                  <c:v>63.930885529157663</c:v>
                </c:pt>
                <c:pt idx="50">
                  <c:v>63.066954643628513</c:v>
                </c:pt>
                <c:pt idx="51">
                  <c:v>64.794816414686835</c:v>
                </c:pt>
                <c:pt idx="52">
                  <c:v>64.362850971922242</c:v>
                </c:pt>
                <c:pt idx="53">
                  <c:v>65.010799136069124</c:v>
                </c:pt>
                <c:pt idx="54">
                  <c:v>64.362850971922242</c:v>
                </c:pt>
                <c:pt idx="55">
                  <c:v>62.634989200863934</c:v>
                </c:pt>
                <c:pt idx="56">
                  <c:v>62.419006479481645</c:v>
                </c:pt>
                <c:pt idx="57">
                  <c:v>61.555075593952481</c:v>
                </c:pt>
                <c:pt idx="58">
                  <c:v>61.339092872570191</c:v>
                </c:pt>
                <c:pt idx="59">
                  <c:v>62.634989200863934</c:v>
                </c:pt>
                <c:pt idx="60">
                  <c:v>63.066954643628513</c:v>
                </c:pt>
                <c:pt idx="61">
                  <c:v>63.282937365010795</c:v>
                </c:pt>
                <c:pt idx="62">
                  <c:v>63.282937365010795</c:v>
                </c:pt>
                <c:pt idx="63">
                  <c:v>66.090712742980557</c:v>
                </c:pt>
                <c:pt idx="64">
                  <c:v>63.066954643628513</c:v>
                </c:pt>
                <c:pt idx="65">
                  <c:v>61.987041036717059</c:v>
                </c:pt>
                <c:pt idx="66">
                  <c:v>63.714902807775374</c:v>
                </c:pt>
                <c:pt idx="67">
                  <c:v>63.714902807775374</c:v>
                </c:pt>
                <c:pt idx="68">
                  <c:v>62.634989200863934</c:v>
                </c:pt>
                <c:pt idx="69">
                  <c:v>63.066954643628513</c:v>
                </c:pt>
                <c:pt idx="70">
                  <c:v>60.90712742980562</c:v>
                </c:pt>
                <c:pt idx="71">
                  <c:v>62.203023758099349</c:v>
                </c:pt>
                <c:pt idx="72">
                  <c:v>62.419006479481645</c:v>
                </c:pt>
                <c:pt idx="73">
                  <c:v>62.634989200863934</c:v>
                </c:pt>
                <c:pt idx="74">
                  <c:v>60.259179265658744</c:v>
                </c:pt>
                <c:pt idx="75">
                  <c:v>64.146868250539953</c:v>
                </c:pt>
                <c:pt idx="76">
                  <c:v>62.419006479481645</c:v>
                </c:pt>
                <c:pt idx="77">
                  <c:v>61.77105831533477</c:v>
                </c:pt>
                <c:pt idx="78">
                  <c:v>64.146868250539953</c:v>
                </c:pt>
                <c:pt idx="79">
                  <c:v>62.850971922246224</c:v>
                </c:pt>
                <c:pt idx="80">
                  <c:v>59.611231101511876</c:v>
                </c:pt>
                <c:pt idx="81">
                  <c:v>63.498920086393085</c:v>
                </c:pt>
                <c:pt idx="82">
                  <c:v>63.066954643628513</c:v>
                </c:pt>
                <c:pt idx="83">
                  <c:v>63.498920086393085</c:v>
                </c:pt>
                <c:pt idx="84">
                  <c:v>62.634989200863934</c:v>
                </c:pt>
                <c:pt idx="85">
                  <c:v>62.850971922246224</c:v>
                </c:pt>
                <c:pt idx="86">
                  <c:v>61.77105831533477</c:v>
                </c:pt>
                <c:pt idx="87">
                  <c:v>63.498920086393085</c:v>
                </c:pt>
                <c:pt idx="88">
                  <c:v>62.634989200863934</c:v>
                </c:pt>
                <c:pt idx="89">
                  <c:v>63.498920086393085</c:v>
                </c:pt>
                <c:pt idx="90">
                  <c:v>65.010799136069124</c:v>
                </c:pt>
                <c:pt idx="91">
                  <c:v>63.282937365010795</c:v>
                </c:pt>
                <c:pt idx="92">
                  <c:v>62.850971922246224</c:v>
                </c:pt>
                <c:pt idx="93">
                  <c:v>61.987041036717059</c:v>
                </c:pt>
                <c:pt idx="94">
                  <c:v>63.498920086393085</c:v>
                </c:pt>
                <c:pt idx="95">
                  <c:v>61.555075593952481</c:v>
                </c:pt>
                <c:pt idx="96">
                  <c:v>62.203023758099349</c:v>
                </c:pt>
                <c:pt idx="97">
                  <c:v>58.963282937365015</c:v>
                </c:pt>
                <c:pt idx="98">
                  <c:v>63.930885529157663</c:v>
                </c:pt>
              </c:numCache>
            </c:numRef>
          </c:val>
          <c:smooth val="0"/>
          <c:extLst>
            <c:ext xmlns:c16="http://schemas.microsoft.com/office/drawing/2014/chart" uri="{C3380CC4-5D6E-409C-BE32-E72D297353CC}">
              <c16:uniqueId val="{00000002-FF93-4C62-93C4-CEEEA74D5719}"/>
            </c:ext>
          </c:extLst>
        </c:ser>
        <c:dLbls>
          <c:showLegendKey val="0"/>
          <c:showVal val="0"/>
          <c:showCatName val="0"/>
          <c:showSerName val="0"/>
          <c:showPercent val="0"/>
          <c:showBubbleSize val="0"/>
        </c:dLbls>
        <c:smooth val="0"/>
        <c:axId val="890366687"/>
        <c:axId val="890352127"/>
      </c:lineChart>
      <c:catAx>
        <c:axId val="89036668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90352127"/>
        <c:crosses val="autoZero"/>
        <c:auto val="1"/>
        <c:lblAlgn val="ctr"/>
        <c:lblOffset val="100"/>
        <c:noMultiLvlLbl val="0"/>
      </c:catAx>
      <c:valAx>
        <c:axId val="89035212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90366687"/>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11/18/2019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11/18/2019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10</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smtClean="0"/>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11/18/2019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11/18/2019</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11/18/2019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11/18/2019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11/18/2019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smtClean="0"/>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11/18/2019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11/18/2019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12" y="1143000"/>
            <a:ext cx="7008574" cy="2133601"/>
          </a:xfrm>
        </p:spPr>
        <p:txBody>
          <a:bodyPr>
            <a:normAutofit/>
          </a:bodyPr>
          <a:lstStyle/>
          <a:p>
            <a:r>
              <a:rPr lang="en-US" sz="8800" dirty="0" smtClean="0">
                <a:solidFill>
                  <a:srgbClr val="FF0000"/>
                </a:solidFill>
              </a:rPr>
              <a:t>AUDIT DATA</a:t>
            </a:r>
            <a:endParaRPr lang="en-US" sz="8800" dirty="0">
              <a:solidFill>
                <a:srgbClr val="FF0000"/>
              </a:solidFill>
            </a:endParaRPr>
          </a:p>
        </p:txBody>
      </p:sp>
      <p:sp>
        <p:nvSpPr>
          <p:cNvPr id="3" name="Subtitle 2"/>
          <p:cNvSpPr>
            <a:spLocks noGrp="1"/>
          </p:cNvSpPr>
          <p:nvPr>
            <p:ph type="subTitle" idx="1"/>
          </p:nvPr>
        </p:nvSpPr>
        <p:spPr>
          <a:xfrm>
            <a:off x="6932612" y="4724400"/>
            <a:ext cx="5944948" cy="2748684"/>
          </a:xfrm>
        </p:spPr>
        <p:txBody>
          <a:bodyPr/>
          <a:lstStyle/>
          <a:p>
            <a:r>
              <a:rPr lang="en-US" dirty="0" smtClean="0">
                <a:latin typeface="Times New Roman" panose="02020603050405020304" pitchFamily="18" charset="0"/>
                <a:cs typeface="Times New Roman" panose="02020603050405020304" pitchFamily="18" charset="0"/>
              </a:rPr>
              <a:t>NHÓM 3:</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THANH TRUNG B1606949</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LƯU QUỐC TRUNG B1606948</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TRẦN CÔNG HẬU B1606887</a:t>
            </a:r>
          </a:p>
          <a:p>
            <a:pPr marL="457200" indent="-4572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NGUYỄN VĂN QUÝ B1606926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589212" y="2895600"/>
            <a:ext cx="7313295" cy="812800"/>
          </a:xfrm>
        </p:spPr>
        <p:txBody>
          <a:bodyPr>
            <a:noAutofit/>
          </a:bodyPr>
          <a:lstStyle/>
          <a:p>
            <a:pPr algn="ctr"/>
            <a:r>
              <a:rPr lang="en-US" sz="4400" dirty="0" smtClean="0">
                <a:latin typeface="Times New Roman" panose="02020603050405020304" pitchFamily="18" charset="0"/>
                <a:cs typeface="Times New Roman" panose="02020603050405020304" pitchFamily="18" charset="0"/>
              </a:rPr>
              <a:t>CÁM ƠN CÔ VÀ CÁC BẠN ĐÃ LẮNG NGHE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302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PHÂN TÍCH DỮ LIỆU</a:t>
            </a:r>
          </a:p>
          <a:p>
            <a:r>
              <a:rPr lang="en-US" dirty="0" smtClean="0">
                <a:latin typeface="Times New Roman" panose="02020603050405020304" pitchFamily="18" charset="0"/>
                <a:cs typeface="Times New Roman" panose="02020603050405020304" pitchFamily="18" charset="0"/>
              </a:rPr>
              <a:t>PHƯƠNG PHÁP THỰC HIỆN</a:t>
            </a:r>
          </a:p>
          <a:p>
            <a:r>
              <a:rPr lang="en-US" dirty="0" smtClean="0">
                <a:latin typeface="Times New Roman" panose="02020603050405020304" pitchFamily="18" charset="0"/>
                <a:cs typeface="Times New Roman" panose="02020603050405020304" pitchFamily="18" charset="0"/>
              </a:rPr>
              <a:t>ĐÁNH GIÁ MÔ HÌNH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Giới thiệu</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524000"/>
            <a:ext cx="10157354" cy="5105400"/>
          </a:xfrm>
        </p:spPr>
        <p:txBody>
          <a:bodyPr>
            <a:normAutofit/>
          </a:bodyPr>
          <a:lstStyle/>
          <a:p>
            <a:pPr marL="0" indent="0">
              <a:lnSpc>
                <a:spcPct val="150000"/>
              </a:lnSpc>
              <a:buNone/>
            </a:pPr>
            <a:r>
              <a:rPr lang="en-US" sz="2600" b="1" dirty="0" smtClean="0">
                <a:solidFill>
                  <a:srgbClr val="002060"/>
                </a:solidFill>
                <a:latin typeface="Times New Roman" panose="02020603050405020304" pitchFamily="18" charset="0"/>
                <a:cs typeface="Times New Roman" panose="02020603050405020304" pitchFamily="18" charset="0"/>
              </a:rPr>
              <a:t>Tên </a:t>
            </a:r>
            <a:r>
              <a:rPr lang="en-US" sz="2600" b="1" dirty="0">
                <a:solidFill>
                  <a:srgbClr val="002060"/>
                </a:solidFill>
                <a:latin typeface="Times New Roman" panose="02020603050405020304" pitchFamily="18" charset="0"/>
                <a:cs typeface="Times New Roman" panose="02020603050405020304" pitchFamily="18" charset="0"/>
              </a:rPr>
              <a:t>tập dữ liệu</a:t>
            </a:r>
            <a:r>
              <a:rPr lang="en-US" sz="2600" dirty="0">
                <a:solidFill>
                  <a:srgbClr val="002060"/>
                </a:solidFill>
                <a:latin typeface="Times New Roman" panose="02020603050405020304" pitchFamily="18" charset="0"/>
                <a:cs typeface="Times New Roman" panose="02020603050405020304" pitchFamily="18" charset="0"/>
              </a:rPr>
              <a:t>: </a:t>
            </a:r>
            <a:r>
              <a:rPr lang="en-US" sz="2600" dirty="0" smtClean="0">
                <a:solidFill>
                  <a:srgbClr val="002060"/>
                </a:solidFill>
                <a:latin typeface="Times New Roman" panose="02020603050405020304" pitchFamily="18" charset="0"/>
                <a:cs typeface="Times New Roman" panose="02020603050405020304" pitchFamily="18" charset="0"/>
              </a:rPr>
              <a:t>Audit Risk Data </a:t>
            </a:r>
            <a:r>
              <a:rPr lang="en-US" sz="2600" dirty="0">
                <a:solidFill>
                  <a:srgbClr val="002060"/>
                </a:solidFill>
                <a:latin typeface="Times New Roman" panose="02020603050405020304" pitchFamily="18" charset="0"/>
                <a:cs typeface="Times New Roman" panose="02020603050405020304" pitchFamily="18" charset="0"/>
              </a:rPr>
              <a:t>Set </a:t>
            </a:r>
            <a:r>
              <a:rPr lang="en-US" sz="2600" dirty="0" smtClean="0">
                <a:solidFill>
                  <a:srgbClr val="002060"/>
                </a:solidFill>
                <a:latin typeface="Times New Roman" panose="02020603050405020304" pitchFamily="18" charset="0"/>
                <a:cs typeface="Times New Roman" panose="02020603050405020304" pitchFamily="18" charset="0"/>
              </a:rPr>
              <a:t>(Tập dữ liệu rủi ro trong kiểm toán)</a:t>
            </a:r>
            <a:endParaRPr lang="en-US" sz="26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600" b="1" dirty="0" smtClean="0">
                <a:solidFill>
                  <a:srgbClr val="002060"/>
                </a:solidFill>
                <a:latin typeface="Times New Roman" panose="02020603050405020304" pitchFamily="18" charset="0"/>
                <a:cs typeface="Times New Roman" panose="02020603050405020304" pitchFamily="18" charset="0"/>
              </a:rPr>
              <a:t>Thông </a:t>
            </a:r>
            <a:r>
              <a:rPr lang="en-US" sz="2600" b="1" dirty="0">
                <a:solidFill>
                  <a:srgbClr val="002060"/>
                </a:solidFill>
                <a:latin typeface="Times New Roman" panose="02020603050405020304" pitchFamily="18" charset="0"/>
                <a:cs typeface="Times New Roman" panose="02020603050405020304" pitchFamily="18" charset="0"/>
              </a:rPr>
              <a:t>tin tập dữ liệu</a:t>
            </a:r>
            <a:r>
              <a:rPr lang="en-US"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 Thông tin về các lĩnh vực và số lượng các công ty được liệt kê tương ứng là Thủy lợi (114), Sức khỏe cộng đồng (77), Tòa nhà và Con đường (82), Rừng (70),</a:t>
            </a:r>
            <a:r>
              <a:rPr lang="en-US" sz="2600" dirty="0">
                <a:latin typeface="Times New Roman" panose="02020603050405020304" pitchFamily="18" charset="0"/>
                <a:cs typeface="Times New Roman" panose="02020603050405020304" pitchFamily="18" charset="0"/>
              </a:rPr>
              <a:t>...</a:t>
            </a:r>
          </a:p>
          <a:p>
            <a:pPr marL="0" indent="0">
              <a:lnSpc>
                <a:spcPct val="150000"/>
              </a:lnSpc>
              <a:buNone/>
            </a:pPr>
            <a:r>
              <a:rPr lang="vi-VN" sz="2600" b="1" dirty="0" smtClean="0">
                <a:solidFill>
                  <a:srgbClr val="002060"/>
                </a:solidFill>
                <a:latin typeface="Times New Roman" panose="02020603050405020304" pitchFamily="18" charset="0"/>
                <a:cs typeface="Times New Roman" panose="02020603050405020304" pitchFamily="18" charset="0"/>
              </a:rPr>
              <a:t>Nhiệm </a:t>
            </a:r>
            <a:r>
              <a:rPr lang="vi-VN" sz="2600" b="1" dirty="0">
                <a:solidFill>
                  <a:srgbClr val="002060"/>
                </a:solidFill>
                <a:latin typeface="Times New Roman" panose="02020603050405020304" pitchFamily="18" charset="0"/>
                <a:cs typeface="Times New Roman" panose="02020603050405020304" pitchFamily="18" charset="0"/>
              </a:rPr>
              <a:t>vụ</a:t>
            </a:r>
            <a:r>
              <a:rPr lang="en-US" sz="2600" dirty="0">
                <a:solidFill>
                  <a:srgbClr val="002060"/>
                </a:solidFill>
                <a:latin typeface="Times New Roman" panose="02020603050405020304" pitchFamily="18" charset="0"/>
                <a:cs typeface="Times New Roman" panose="02020603050405020304" pitchFamily="18" charset="0"/>
              </a:rPr>
              <a:t>:</a:t>
            </a:r>
            <a:r>
              <a:rPr lang="vi-VN" sz="2600" dirty="0">
                <a:solidFill>
                  <a:srgbClr val="002060"/>
                </a:solidFill>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giúp các kiểm toán viên bằng cách xây dựng một mô hình phân loại có thể dự đoán công ty lừa đảo trên cơ sở các yếu tố rủi ro hiện tại và lịch sử. </a:t>
            </a:r>
            <a:endParaRPr lang="en-US" sz="2600" dirty="0">
              <a:latin typeface="Times New Roman" panose="02020603050405020304" pitchFamily="18" charset="0"/>
              <a:cs typeface="Times New Roman" panose="02020603050405020304" pitchFamily="18" charset="0"/>
            </a:endParaRPr>
          </a:p>
          <a:p>
            <a:pPr marL="0" indent="0">
              <a:lnSpc>
                <a:spcPct val="150000"/>
              </a:lnSpc>
              <a:buNone/>
            </a:pPr>
            <a:r>
              <a:rPr lang="en-US" sz="2600" b="1" dirty="0" smtClean="0">
                <a:solidFill>
                  <a:srgbClr val="002060"/>
                </a:solidFill>
                <a:latin typeface="Times New Roman" panose="02020603050405020304" pitchFamily="18" charset="0"/>
                <a:cs typeface="Times New Roman" panose="02020603050405020304" pitchFamily="18" charset="0"/>
              </a:rPr>
              <a:t>Dữ liệu gồm:</a:t>
            </a:r>
            <a:r>
              <a:rPr lang="en-US" sz="2600" dirty="0" smtClean="0">
                <a:solidFill>
                  <a:srgbClr val="002060"/>
                </a:solidFill>
                <a:latin typeface="Times New Roman" panose="02020603050405020304" pitchFamily="18" charset="0"/>
                <a:cs typeface="Times New Roman" panose="02020603050405020304" pitchFamily="18" charset="0"/>
              </a:rPr>
              <a:t> Dữ liệu của 777 công ty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20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Phân tích tập dữ liệu</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17309" y="1600200"/>
            <a:ext cx="10006303" cy="3046988"/>
          </a:xfrm>
          <a:prstGeom prst="rect">
            <a:avLst/>
          </a:prstGeom>
          <a:noFill/>
        </p:spPr>
        <p:txBody>
          <a:bodyPr wrap="square" rtlCol="0">
            <a:spAutoFit/>
          </a:bodyPr>
          <a:lstStyle/>
          <a:p>
            <a:r>
              <a:rPr lang="en-US" b="1" dirty="0">
                <a:solidFill>
                  <a:srgbClr val="002060"/>
                </a:solidFill>
                <a:latin typeface="Times New Roman" panose="02020603050405020304" pitchFamily="18" charset="0"/>
                <a:cs typeface="Times New Roman" panose="02020603050405020304" pitchFamily="18" charset="0"/>
              </a:rPr>
              <a:t>Dữ liệu gồm:</a:t>
            </a:r>
            <a:r>
              <a:rPr lang="en-US" dirty="0">
                <a:solidFill>
                  <a:srgbClr val="002060"/>
                </a:solidFill>
                <a:latin typeface="Times New Roman" panose="02020603050405020304" pitchFamily="18" charset="0"/>
                <a:cs typeface="Times New Roman" panose="02020603050405020304" pitchFamily="18" charset="0"/>
              </a:rPr>
              <a:t> Dữ liệu của 777 công ty </a:t>
            </a:r>
            <a:r>
              <a:rPr lang="en-US" dirty="0" smtClean="0">
                <a:solidFill>
                  <a:srgbClr val="002060"/>
                </a:solidFill>
                <a:latin typeface="Times New Roman" panose="02020603050405020304" pitchFamily="18" charset="0"/>
                <a:cs typeface="Times New Roman" panose="02020603050405020304" pitchFamily="18" charset="0"/>
              </a:rPr>
              <a:t>và sau </a:t>
            </a:r>
            <a:r>
              <a:rPr lang="en-US" dirty="0">
                <a:solidFill>
                  <a:srgbClr val="002060"/>
                </a:solidFill>
                <a:latin typeface="Times New Roman" panose="02020603050405020304" pitchFamily="18" charset="0"/>
                <a:cs typeface="Times New Roman" panose="02020603050405020304" pitchFamily="18" charset="0"/>
              </a:rPr>
              <a:t>thực hiện tiền xử lý </a:t>
            </a:r>
            <a:r>
              <a:rPr lang="en-US" dirty="0" smtClean="0">
                <a:solidFill>
                  <a:srgbClr val="002060"/>
                </a:solidFill>
                <a:latin typeface="Times New Roman" panose="02020603050405020304" pitchFamily="18" charset="0"/>
                <a:cs typeface="Times New Roman" panose="02020603050405020304" pitchFamily="18" charset="0"/>
              </a:rPr>
              <a:t>dữ </a:t>
            </a:r>
            <a:r>
              <a:rPr lang="en-US" dirty="0">
                <a:solidFill>
                  <a:srgbClr val="002060"/>
                </a:solidFill>
                <a:latin typeface="Times New Roman" panose="02020603050405020304" pitchFamily="18" charset="0"/>
                <a:cs typeface="Times New Roman" panose="02020603050405020304" pitchFamily="18" charset="0"/>
              </a:rPr>
              <a:t>liệu thực </a:t>
            </a:r>
            <a:r>
              <a:rPr lang="en-US" dirty="0" smtClean="0">
                <a:solidFill>
                  <a:srgbClr val="002060"/>
                </a:solidFill>
                <a:latin typeface="Times New Roman" panose="02020603050405020304" pitchFamily="18" charset="0"/>
                <a:cs typeface="Times New Roman" panose="02020603050405020304" pitchFamily="18" charset="0"/>
              </a:rPr>
              <a:t>hiện còn 772 </a:t>
            </a:r>
            <a:r>
              <a:rPr lang="en-US" dirty="0">
                <a:solidFill>
                  <a:srgbClr val="002060"/>
                </a:solidFill>
                <a:latin typeface="Times New Roman" panose="02020603050405020304" pitchFamily="18" charset="0"/>
                <a:cs typeface="Times New Roman" panose="02020603050405020304" pitchFamily="18" charset="0"/>
              </a:rPr>
              <a:t>dữ liệu</a:t>
            </a:r>
            <a:r>
              <a:rPr lang="en-US" dirty="0" smtClean="0">
                <a:solidFill>
                  <a:srgbClr val="002060"/>
                </a:solidFill>
                <a:latin typeface="Times New Roman" panose="02020603050405020304" pitchFamily="18" charset="0"/>
                <a:cs typeface="Times New Roman" panose="02020603050405020304" pitchFamily="18" charset="0"/>
              </a:rPr>
              <a:t>. (AuditRisk.csv)</a:t>
            </a:r>
          </a:p>
          <a:p>
            <a:r>
              <a:rPr lang="en-US" b="1" dirty="0">
                <a:solidFill>
                  <a:srgbClr val="002060"/>
                </a:solidFill>
                <a:latin typeface="Times New Roman" panose="02020603050405020304" pitchFamily="18" charset="0"/>
                <a:cs typeface="Times New Roman" panose="02020603050405020304" pitchFamily="18" charset="0"/>
              </a:rPr>
              <a:t>Dữ liệu gồm</a:t>
            </a:r>
            <a:r>
              <a:rPr lang="en-US" b="1"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Tập dữ liệu kiểm thử bao gồm 776 (trial.csv)</a:t>
            </a:r>
          </a:p>
          <a:p>
            <a:r>
              <a:rPr lang="en-US" b="1" dirty="0">
                <a:latin typeface="Times New Roman" panose="02020603050405020304" pitchFamily="18" charset="0"/>
                <a:cs typeface="Times New Roman" panose="02020603050405020304" pitchFamily="18" charset="0"/>
              </a:rPr>
              <a:t>Nhãn dữ liệu</a:t>
            </a:r>
            <a:r>
              <a:rPr lang="en-US" dirty="0">
                <a:latin typeface="Times New Roman" panose="02020603050405020304" pitchFamily="18" charset="0"/>
                <a:cs typeface="Times New Roman" panose="02020603050405020304" pitchFamily="18" charset="0"/>
              </a:rPr>
              <a:t>: bao gồm 2 giá trị 0 và </a:t>
            </a:r>
            <a:r>
              <a:rPr lang="en-US" dirty="0" smtClean="0">
                <a:latin typeface="Times New Roman" panose="02020603050405020304" pitchFamily="18" charset="0"/>
                <a:cs typeface="Times New Roman" panose="02020603050405020304" pitchFamily="18" charset="0"/>
              </a:rPr>
              <a:t>1</a:t>
            </a:r>
          </a:p>
          <a:p>
            <a:r>
              <a:rPr lang="en-US" b="1" dirty="0">
                <a:latin typeface="Times New Roman" panose="02020603050405020304" pitchFamily="18" charset="0"/>
                <a:cs typeface="Times New Roman" panose="02020603050405020304" pitchFamily="18" charset="0"/>
              </a:rPr>
              <a:t>Các thuộc tính:</a:t>
            </a:r>
          </a:p>
          <a:p>
            <a:endParaRPr lang="en-US" dirty="0">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12" name="TextBox 11"/>
          <p:cNvSpPr txBox="1"/>
          <p:nvPr/>
        </p:nvSpPr>
        <p:spPr>
          <a:xfrm>
            <a:off x="1117309" y="3354526"/>
            <a:ext cx="8634704" cy="2585323"/>
          </a:xfrm>
          <a:prstGeom prst="rect">
            <a:avLst/>
          </a:prstGeom>
          <a:noFill/>
        </p:spPr>
        <p:txBody>
          <a:bodyPr wrap="square" numCol="3" rtlCol="0">
            <a:spAutoFit/>
          </a:bodyPr>
          <a:lstStyle/>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Sector_score</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LOCATION_ID</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PARA_A</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Score_A</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Risk_A</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PARA_B</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Risk_B</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TOTAL</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Numbers</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Score_B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Risk_C</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Money_Value</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Score_MV</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Risk_D</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District_Loss</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RiSk_E</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History</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Prob</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Risk_F</a:t>
            </a:r>
          </a:p>
          <a:p>
            <a:pPr marL="952393" lvl="1" indent="-342900">
              <a:buFont typeface="+mj-lt"/>
              <a:buAutoNum type="arabicPeriod"/>
            </a:pPr>
            <a:r>
              <a:rPr lang="en-US" sz="1800" b="1" dirty="0" smtClean="0">
                <a:solidFill>
                  <a:srgbClr val="FF0000"/>
                </a:solidFill>
                <a:latin typeface="Times New Roman" panose="02020603050405020304" pitchFamily="18" charset="0"/>
                <a:cs typeface="Times New Roman" panose="02020603050405020304" pitchFamily="18" charset="0"/>
              </a:rPr>
              <a:t>Score</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Inherent_Risk</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CONTROL_RISK</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Detection_Risk</a:t>
            </a:r>
          </a:p>
          <a:p>
            <a:pPr marL="952393" lvl="1" indent="-342900">
              <a:buFont typeface="+mj-lt"/>
              <a:buAutoNum type="arabicPeriod"/>
            </a:pPr>
            <a:r>
              <a:rPr lang="en-US" sz="1800" dirty="0" smtClean="0">
                <a:latin typeface="Times New Roman" panose="02020603050405020304" pitchFamily="18" charset="0"/>
                <a:cs typeface="Times New Roman" panose="02020603050405020304" pitchFamily="18" charset="0"/>
              </a:rPr>
              <a:t>Audit_Risk</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01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Phương pháp thực hiện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Cây quyết định phân lớp. (Decision Tree Classification)</a:t>
            </a:r>
          </a:p>
          <a:p>
            <a:r>
              <a:rPr lang="en-US" dirty="0" smtClean="0">
                <a:latin typeface="Times New Roman" panose="02020603050405020304" pitchFamily="18" charset="0"/>
                <a:cs typeface="Times New Roman" panose="02020603050405020304" pitchFamily="18" charset="0"/>
              </a:rPr>
              <a:t>Chọn tập dữ liệu thực hiện gồm 8 phần tử , 5 thuộc tính, 1 cột nhãn.</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513012" y="3048000"/>
            <a:ext cx="5962650" cy="3124200"/>
          </a:xfrm>
          <a:prstGeom prst="rect">
            <a:avLst/>
          </a:prstGeom>
        </p:spPr>
      </p:pic>
    </p:spTree>
    <p:extLst>
      <p:ext uri="{BB962C8B-B14F-4D97-AF65-F5344CB8AC3E}">
        <p14:creationId xmlns:p14="http://schemas.microsoft.com/office/powerpoint/2010/main" val="224592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PHƯƠNG PHÁP THỰC HIỆN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1812" y="2092007"/>
                <a:ext cx="8229599" cy="4470400"/>
              </a:xfrm>
            </p:spPr>
            <p:txBody>
              <a:bodyPr>
                <a:normAutofit/>
              </a:bodyPr>
              <a:lstStyle/>
              <a:p>
                <a:pPr marL="285750" lvl="0" indent="-285750" eaLnBrk="0" fontAlgn="base" hangingPunct="0">
                  <a:spcBef>
                    <a:spcPct val="20000"/>
                  </a:spcBef>
                  <a:spcAft>
                    <a:spcPct val="0"/>
                  </a:spcAft>
                  <a:buFont typeface="Wingdings" panose="05000000000000000000" pitchFamily="2" charset="2"/>
                  <a:buChar char="v"/>
                </a:pPr>
                <a:r>
                  <a:rPr lang="en-US" altLang="vi-VN" b="1" dirty="0" smtClean="0">
                    <a:solidFill>
                      <a:srgbClr val="000066"/>
                    </a:solidFill>
                    <a:latin typeface="Times New Roman" panose="02020603050405020304" pitchFamily="18" charset="0"/>
                    <a:cs typeface="Times New Roman" panose="02020603050405020304" pitchFamily="18" charset="0"/>
                  </a:rPr>
                  <a:t>Độ</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hỗn</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loạn</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thông</a:t>
                </a:r>
                <a:r>
                  <a:rPr lang="en-US" altLang="vi-VN" b="1" dirty="0">
                    <a:solidFill>
                      <a:srgbClr val="000066"/>
                    </a:solidFill>
                    <a:latin typeface="Times New Roman" panose="02020603050405020304" pitchFamily="18" charset="0"/>
                    <a:cs typeface="Times New Roman" panose="02020603050405020304" pitchFamily="18" charset="0"/>
                  </a:rPr>
                  <a:t> tin </a:t>
                </a:r>
                <a:r>
                  <a:rPr lang="en-US" altLang="vi-VN" b="1" dirty="0" err="1">
                    <a:solidFill>
                      <a:srgbClr val="000066"/>
                    </a:solidFill>
                    <a:latin typeface="Times New Roman" panose="02020603050405020304" pitchFamily="18" charset="0"/>
                    <a:cs typeface="Times New Roman" panose="02020603050405020304" pitchFamily="18" charset="0"/>
                  </a:rPr>
                  <a:t>trước</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khi</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phân</a:t>
                </a:r>
                <a:r>
                  <a:rPr lang="en-US" altLang="vi-VN" b="1" dirty="0">
                    <a:solidFill>
                      <a:srgbClr val="000066"/>
                    </a:solidFill>
                    <a:latin typeface="Times New Roman" panose="02020603050405020304" pitchFamily="18" charset="0"/>
                    <a:cs typeface="Times New Roman" panose="02020603050405020304" pitchFamily="18" charset="0"/>
                  </a:rPr>
                  <a:t> </a:t>
                </a:r>
                <a:r>
                  <a:rPr lang="en-US" altLang="vi-VN" b="1" dirty="0" err="1">
                    <a:solidFill>
                      <a:srgbClr val="000066"/>
                    </a:solidFill>
                    <a:latin typeface="Times New Roman" panose="02020603050405020304" pitchFamily="18" charset="0"/>
                    <a:cs typeface="Times New Roman" panose="02020603050405020304" pitchFamily="18" charset="0"/>
                  </a:rPr>
                  <a:t>hoạch</a:t>
                </a:r>
                <a:r>
                  <a:rPr lang="en-US" altLang="vi-VN" b="1" dirty="0">
                    <a:solidFill>
                      <a:srgbClr val="000066"/>
                    </a:solidFill>
                    <a:latin typeface="Times New Roman" panose="02020603050405020304" pitchFamily="18" charset="0"/>
                    <a:cs typeface="Times New Roman" panose="02020603050405020304" pitchFamily="18" charset="0"/>
                  </a:rPr>
                  <a:t>: </a:t>
                </a:r>
              </a:p>
              <a:p>
                <a:pPr lvl="2" eaLnBrk="0" fontAlgn="base" hangingPunct="0">
                  <a:spcBef>
                    <a:spcPct val="20000"/>
                  </a:spcBef>
                  <a:spcAft>
                    <a:spcPct val="0"/>
                  </a:spcAft>
                </a:pPr>
                <a:r>
                  <a:rPr lang="en-US" altLang="vi-VN" sz="2400" dirty="0">
                    <a:solidFill>
                      <a:srgbClr val="000066"/>
                    </a:solidFill>
                    <a:latin typeface="Times New Roman" panose="02020603050405020304" pitchFamily="18" charset="0"/>
                    <a:cs typeface="Times New Roman" panose="02020603050405020304" pitchFamily="18" charset="0"/>
                  </a:rPr>
                  <a:t> Info(D) = entropy(p</a:t>
                </a:r>
                <a:r>
                  <a:rPr lang="en-US" altLang="vi-VN" sz="2400" baseline="-25000" dirty="0">
                    <a:solidFill>
                      <a:srgbClr val="000066"/>
                    </a:solidFill>
                    <a:latin typeface="Times New Roman" panose="02020603050405020304" pitchFamily="18" charset="0"/>
                    <a:cs typeface="Times New Roman" panose="02020603050405020304" pitchFamily="18" charset="0"/>
                  </a:rPr>
                  <a:t>1</a:t>
                </a:r>
                <a:r>
                  <a:rPr lang="en-US" altLang="vi-VN" sz="2400" dirty="0">
                    <a:solidFill>
                      <a:srgbClr val="000066"/>
                    </a:solidFill>
                    <a:latin typeface="Times New Roman" panose="02020603050405020304" pitchFamily="18" charset="0"/>
                    <a:cs typeface="Times New Roman" panose="02020603050405020304" pitchFamily="18" charset="0"/>
                  </a:rPr>
                  <a:t>, p</a:t>
                </a:r>
                <a:r>
                  <a:rPr lang="en-US" altLang="vi-VN" sz="2400" baseline="-25000" dirty="0">
                    <a:solidFill>
                      <a:srgbClr val="000066"/>
                    </a:solidFill>
                    <a:latin typeface="Times New Roman" panose="02020603050405020304" pitchFamily="18" charset="0"/>
                    <a:cs typeface="Times New Roman" panose="02020603050405020304" pitchFamily="18" charset="0"/>
                  </a:rPr>
                  <a:t>2</a:t>
                </a:r>
                <a:r>
                  <a:rPr lang="en-US" altLang="vi-VN" sz="2400" dirty="0">
                    <a:solidFill>
                      <a:srgbClr val="000066"/>
                    </a:solidFill>
                    <a:latin typeface="Times New Roman" panose="02020603050405020304" pitchFamily="18" charset="0"/>
                    <a:cs typeface="Times New Roman" panose="02020603050405020304" pitchFamily="18" charset="0"/>
                  </a:rPr>
                  <a:t>,…, </a:t>
                </a:r>
                <a:r>
                  <a:rPr lang="en-US" altLang="vi-VN" sz="2400" dirty="0" err="1">
                    <a:solidFill>
                      <a:srgbClr val="000066"/>
                    </a:solidFill>
                    <a:latin typeface="Times New Roman" panose="02020603050405020304" pitchFamily="18" charset="0"/>
                    <a:cs typeface="Times New Roman" panose="02020603050405020304" pitchFamily="18" charset="0"/>
                  </a:rPr>
                  <a:t>p</a:t>
                </a:r>
                <a:r>
                  <a:rPr lang="en-US" altLang="vi-VN" sz="2400" baseline="-25000" dirty="0" err="1">
                    <a:solidFill>
                      <a:srgbClr val="000066"/>
                    </a:solidFill>
                    <a:latin typeface="Times New Roman" panose="02020603050405020304" pitchFamily="18" charset="0"/>
                    <a:cs typeface="Times New Roman" panose="02020603050405020304" pitchFamily="18" charset="0"/>
                  </a:rPr>
                  <a:t>n</a:t>
                </a:r>
                <a:r>
                  <a:rPr lang="en-US" altLang="vi-VN" sz="2400" dirty="0">
                    <a:solidFill>
                      <a:srgbClr val="000066"/>
                    </a:solidFill>
                    <a:latin typeface="Times New Roman" panose="02020603050405020304" pitchFamily="18" charset="0"/>
                    <a:cs typeface="Times New Roman" panose="02020603050405020304" pitchFamily="18" charset="0"/>
                  </a:rPr>
                  <a:t> ) </a:t>
                </a:r>
              </a:p>
              <a:p>
                <a:pPr lvl="2" eaLnBrk="0" fontAlgn="base" hangingPunct="0">
                  <a:spcBef>
                    <a:spcPct val="20000"/>
                  </a:spcBef>
                  <a:spcAft>
                    <a:spcPct val="0"/>
                  </a:spcAft>
                </a:pPr>
                <a:r>
                  <a:rPr lang="en-US" altLang="vi-VN" sz="2400" dirty="0">
                    <a:solidFill>
                      <a:srgbClr val="000066"/>
                    </a:solidFill>
                    <a:latin typeface="Times New Roman" panose="02020603050405020304" pitchFamily="18" charset="0"/>
                    <a:cs typeface="Times New Roman" panose="02020603050405020304" pitchFamily="18" charset="0"/>
                  </a:rPr>
                  <a:t>	       = − p</a:t>
                </a:r>
                <a:r>
                  <a:rPr lang="en-US" altLang="vi-VN" sz="2400" baseline="-25000" dirty="0">
                    <a:solidFill>
                      <a:srgbClr val="000066"/>
                    </a:solidFill>
                    <a:latin typeface="Times New Roman" panose="02020603050405020304" pitchFamily="18" charset="0"/>
                    <a:cs typeface="Times New Roman" panose="02020603050405020304" pitchFamily="18" charset="0"/>
                  </a:rPr>
                  <a:t>1</a:t>
                </a:r>
                <a:r>
                  <a:rPr lang="en-US" altLang="vi-VN" sz="2400" dirty="0">
                    <a:solidFill>
                      <a:srgbClr val="000066"/>
                    </a:solidFill>
                    <a:latin typeface="Times New Roman" panose="02020603050405020304" pitchFamily="18" charset="0"/>
                    <a:cs typeface="Times New Roman" panose="02020603050405020304" pitchFamily="18" charset="0"/>
                  </a:rPr>
                  <a:t>log p</a:t>
                </a:r>
                <a:r>
                  <a:rPr lang="en-US" altLang="vi-VN" sz="2400" baseline="-25000" dirty="0">
                    <a:solidFill>
                      <a:srgbClr val="000066"/>
                    </a:solidFill>
                    <a:latin typeface="Times New Roman" panose="02020603050405020304" pitchFamily="18" charset="0"/>
                    <a:cs typeface="Times New Roman" panose="02020603050405020304" pitchFamily="18" charset="0"/>
                  </a:rPr>
                  <a:t>1</a:t>
                </a:r>
                <a:r>
                  <a:rPr lang="en-US" altLang="vi-VN" sz="2400" dirty="0">
                    <a:solidFill>
                      <a:srgbClr val="000066"/>
                    </a:solidFill>
                    <a:latin typeface="Times New Roman" panose="02020603050405020304" pitchFamily="18" charset="0"/>
                    <a:cs typeface="Times New Roman" panose="02020603050405020304" pitchFamily="18" charset="0"/>
                  </a:rPr>
                  <a:t> – p</a:t>
                </a:r>
                <a:r>
                  <a:rPr lang="en-US" altLang="vi-VN" sz="2400" baseline="-25000" dirty="0">
                    <a:solidFill>
                      <a:srgbClr val="000066"/>
                    </a:solidFill>
                    <a:latin typeface="Times New Roman" panose="02020603050405020304" pitchFamily="18" charset="0"/>
                    <a:cs typeface="Times New Roman" panose="02020603050405020304" pitchFamily="18" charset="0"/>
                  </a:rPr>
                  <a:t>2</a:t>
                </a:r>
                <a:r>
                  <a:rPr lang="en-US" altLang="vi-VN" sz="2400" dirty="0">
                    <a:solidFill>
                      <a:srgbClr val="000066"/>
                    </a:solidFill>
                    <a:latin typeface="Times New Roman" panose="02020603050405020304" pitchFamily="18" charset="0"/>
                    <a:cs typeface="Times New Roman" panose="02020603050405020304" pitchFamily="18" charset="0"/>
                  </a:rPr>
                  <a:t>log p</a:t>
                </a:r>
                <a:r>
                  <a:rPr lang="en-US" altLang="vi-VN" sz="2400" baseline="-25000" dirty="0">
                    <a:solidFill>
                      <a:srgbClr val="000066"/>
                    </a:solidFill>
                    <a:latin typeface="Times New Roman" panose="02020603050405020304" pitchFamily="18" charset="0"/>
                    <a:cs typeface="Times New Roman" panose="02020603050405020304" pitchFamily="18" charset="0"/>
                  </a:rPr>
                  <a:t>2</a:t>
                </a:r>
                <a:r>
                  <a:rPr lang="en-US" altLang="vi-VN" sz="2400" dirty="0">
                    <a:solidFill>
                      <a:srgbClr val="000066"/>
                    </a:solidFill>
                    <a:latin typeface="Times New Roman" panose="02020603050405020304" pitchFamily="18" charset="0"/>
                    <a:cs typeface="Times New Roman" panose="02020603050405020304" pitchFamily="18" charset="0"/>
                  </a:rPr>
                  <a:t>…− </a:t>
                </a:r>
                <a:r>
                  <a:rPr lang="en-US" altLang="vi-VN" sz="2400" dirty="0" err="1">
                    <a:solidFill>
                      <a:srgbClr val="000066"/>
                    </a:solidFill>
                    <a:latin typeface="Times New Roman" panose="02020603050405020304" pitchFamily="18" charset="0"/>
                    <a:cs typeface="Times New Roman" panose="02020603050405020304" pitchFamily="18" charset="0"/>
                  </a:rPr>
                  <a:t>p</a:t>
                </a:r>
                <a:r>
                  <a:rPr lang="en-US" altLang="vi-VN" sz="2400" baseline="-25000" dirty="0" err="1">
                    <a:solidFill>
                      <a:srgbClr val="000066"/>
                    </a:solidFill>
                    <a:latin typeface="Times New Roman" panose="02020603050405020304" pitchFamily="18" charset="0"/>
                    <a:cs typeface="Times New Roman" panose="02020603050405020304" pitchFamily="18" charset="0"/>
                  </a:rPr>
                  <a:t>n</a:t>
                </a:r>
                <a:r>
                  <a:rPr lang="en-US" altLang="vi-VN" sz="2400" dirty="0" err="1">
                    <a:solidFill>
                      <a:srgbClr val="000066"/>
                    </a:solidFill>
                    <a:latin typeface="Times New Roman" panose="02020603050405020304" pitchFamily="18" charset="0"/>
                    <a:cs typeface="Times New Roman" panose="02020603050405020304" pitchFamily="18" charset="0"/>
                  </a:rPr>
                  <a:t>log</a:t>
                </a:r>
                <a:r>
                  <a:rPr lang="en-US" altLang="vi-VN" sz="2400" dirty="0">
                    <a:solidFill>
                      <a:srgbClr val="000066"/>
                    </a:solidFill>
                    <a:latin typeface="Times New Roman" panose="02020603050405020304" pitchFamily="18" charset="0"/>
                    <a:cs typeface="Times New Roman" panose="02020603050405020304" pitchFamily="18" charset="0"/>
                  </a:rPr>
                  <a:t> </a:t>
                </a:r>
                <a:r>
                  <a:rPr lang="en-US" altLang="vi-VN" sz="2400" dirty="0" err="1">
                    <a:solidFill>
                      <a:srgbClr val="000066"/>
                    </a:solidFill>
                    <a:latin typeface="Times New Roman" panose="02020603050405020304" pitchFamily="18" charset="0"/>
                    <a:cs typeface="Times New Roman" panose="02020603050405020304" pitchFamily="18" charset="0"/>
                  </a:rPr>
                  <a:t>p</a:t>
                </a:r>
                <a:r>
                  <a:rPr lang="en-US" altLang="vi-VN" sz="2400" baseline="-25000" dirty="0" err="1">
                    <a:solidFill>
                      <a:srgbClr val="000066"/>
                    </a:solidFill>
                    <a:latin typeface="Times New Roman" panose="02020603050405020304" pitchFamily="18" charset="0"/>
                    <a:cs typeface="Times New Roman" panose="02020603050405020304" pitchFamily="18" charset="0"/>
                  </a:rPr>
                  <a:t>n</a:t>
                </a:r>
                <a:endParaRPr lang="en-US" altLang="vi-VN" sz="2400" dirty="0">
                  <a:solidFill>
                    <a:srgbClr val="000066"/>
                  </a:solidFill>
                  <a:latin typeface="Times New Roman" panose="02020603050405020304" pitchFamily="18" charset="0"/>
                  <a:cs typeface="Times New Roman" panose="02020603050405020304" pitchFamily="18" charset="0"/>
                </a:endParaRPr>
              </a:p>
              <a:p>
                <a:pPr lvl="2" eaLnBrk="0" fontAlgn="base" hangingPunct="0">
                  <a:spcBef>
                    <a:spcPct val="20000"/>
                  </a:spcBef>
                  <a:spcAft>
                    <a:spcPct val="0"/>
                  </a:spcAft>
                </a:pPr>
                <a:r>
                  <a:rPr lang="en-US" altLang="vi-VN" sz="2400" dirty="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r>
                      <a:rPr lang="en-US" altLang="vi-VN" sz="2400" i="1">
                        <a:solidFill>
                          <a:srgbClr val="000066"/>
                        </a:solidFill>
                        <a:latin typeface="Cambria Math"/>
                        <a:cs typeface="Times New Roman" panose="02020603050405020304" pitchFamily="18" charset="0"/>
                      </a:rPr>
                      <m:t>=</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i="1">
                            <a:solidFill>
                              <a:srgbClr val="000066"/>
                            </a:solidFill>
                            <a:latin typeface="Cambria Math"/>
                            <a:cs typeface="Times New Roman" panose="02020603050405020304" pitchFamily="18" charset="0"/>
                          </a:rPr>
                          <m:t>−</m:t>
                        </m:r>
                        <m:r>
                          <a:rPr lang="en-US" altLang="vi-VN" sz="2400" b="0" i="1" smtClean="0">
                            <a:solidFill>
                              <a:srgbClr val="000066"/>
                            </a:solidFill>
                            <a:latin typeface="Cambria Math" panose="02040503050406030204" pitchFamily="18" charset="0"/>
                            <a:cs typeface="Times New Roman" panose="02020603050405020304" pitchFamily="18" charset="0"/>
                          </a:rPr>
                          <m:t>5</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𝑙𝑜𝑔</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b="0" i="1" smtClean="0">
                            <a:solidFill>
                              <a:srgbClr val="000066"/>
                            </a:solidFill>
                            <a:latin typeface="Cambria Math" panose="02040503050406030204" pitchFamily="18" charset="0"/>
                            <a:cs typeface="Times New Roman" panose="02020603050405020304" pitchFamily="18" charset="0"/>
                          </a:rPr>
                          <m:t>5</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b="0" i="1" smtClean="0">
                            <a:solidFill>
                              <a:srgbClr val="000066"/>
                            </a:solidFill>
                            <a:latin typeface="Cambria Math" panose="02040503050406030204" pitchFamily="18" charset="0"/>
                            <a:cs typeface="Times New Roman" panose="02020603050405020304" pitchFamily="18" charset="0"/>
                          </a:rPr>
                          <m:t>3</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𝑙𝑜𝑔</m:t>
                    </m:r>
                    <m:f>
                      <m:fPr>
                        <m:ctrlPr>
                          <a:rPr lang="en-US" altLang="vi-VN" sz="2400" i="1">
                            <a:solidFill>
                              <a:srgbClr val="000066"/>
                            </a:solidFill>
                            <a:latin typeface="Cambria Math" panose="02040503050406030204" pitchFamily="18" charset="0"/>
                            <a:cs typeface="Times New Roman" panose="02020603050405020304" pitchFamily="18" charset="0"/>
                          </a:rPr>
                        </m:ctrlPr>
                      </m:fPr>
                      <m:num>
                        <m:r>
                          <a:rPr lang="en-US" altLang="vi-VN" sz="2400" b="0" i="1" smtClean="0">
                            <a:solidFill>
                              <a:srgbClr val="000066"/>
                            </a:solidFill>
                            <a:latin typeface="Cambria Math" panose="02040503050406030204" pitchFamily="18" charset="0"/>
                            <a:cs typeface="Times New Roman" panose="02020603050405020304" pitchFamily="18" charset="0"/>
                          </a:rPr>
                          <m:t>3</m:t>
                        </m:r>
                      </m:num>
                      <m:den>
                        <m:r>
                          <a:rPr lang="en-US" altLang="vi-VN" sz="2400" b="0" i="1" smtClean="0">
                            <a:solidFill>
                              <a:srgbClr val="000066"/>
                            </a:solidFill>
                            <a:latin typeface="Cambria Math" panose="02040503050406030204" pitchFamily="18" charset="0"/>
                            <a:cs typeface="Times New Roman" panose="02020603050405020304" pitchFamily="18" charset="0"/>
                          </a:rPr>
                          <m:t>8</m:t>
                        </m:r>
                      </m:den>
                    </m:f>
                    <m:r>
                      <a:rPr lang="en-US" altLang="vi-VN" sz="2400" i="1">
                        <a:solidFill>
                          <a:srgbClr val="000066"/>
                        </a:solidFill>
                        <a:latin typeface="Cambria Math"/>
                        <a:cs typeface="Times New Roman" panose="02020603050405020304" pitchFamily="18" charset="0"/>
                      </a:rPr>
                      <m:t>=</m:t>
                    </m:r>
                    <m:r>
                      <a:rPr lang="en-US" altLang="vi-VN" sz="2400" b="0" i="1" smtClean="0">
                        <a:solidFill>
                          <a:srgbClr val="000066"/>
                        </a:solidFill>
                        <a:latin typeface="Cambria Math" panose="02040503050406030204" pitchFamily="18" charset="0"/>
                        <a:cs typeface="Times New Roman" panose="02020603050405020304" pitchFamily="18" charset="0"/>
                      </a:rPr>
                      <m:t>0.287 (</m:t>
                    </m:r>
                    <m:r>
                      <a:rPr lang="en-US" altLang="vi-VN" sz="2400" b="0" i="1" smtClean="0">
                        <a:solidFill>
                          <a:srgbClr val="000066"/>
                        </a:solidFill>
                        <a:latin typeface="Cambria Math" panose="02040503050406030204" pitchFamily="18" charset="0"/>
                        <a:cs typeface="Times New Roman" panose="02020603050405020304" pitchFamily="18" charset="0"/>
                      </a:rPr>
                      <m:t>𝑏𝑖𝑡</m:t>
                    </m:r>
                    <m:r>
                      <a:rPr lang="en-US" altLang="vi-VN" sz="2400" b="0" i="1" smtClean="0">
                        <a:solidFill>
                          <a:srgbClr val="000066"/>
                        </a:solidFill>
                        <a:latin typeface="Cambria Math" panose="02040503050406030204" pitchFamily="18" charset="0"/>
                        <a:cs typeface="Times New Roman" panose="02020603050405020304" pitchFamily="18" charset="0"/>
                      </a:rPr>
                      <m:t>)</m:t>
                    </m:r>
                  </m:oMath>
                </a14:m>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1812" y="2092007"/>
                <a:ext cx="8229599" cy="4470400"/>
              </a:xfrm>
              <a:blipFill>
                <a:blip r:embed="rId2"/>
                <a:stretch>
                  <a:fillRect l="-593" t="-1090"/>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7770812" y="2092007"/>
            <a:ext cx="3741420" cy="3689985"/>
          </a:xfrm>
          <a:prstGeom prst="rect">
            <a:avLst/>
          </a:prstGeom>
        </p:spPr>
      </p:pic>
    </p:spTree>
    <p:extLst>
      <p:ext uri="{BB962C8B-B14F-4D97-AF65-F5344CB8AC3E}">
        <p14:creationId xmlns:p14="http://schemas.microsoft.com/office/powerpoint/2010/main" val="389642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latin typeface="Times New Roman" pitchFamily="18" charset="0"/>
                <a:cs typeface="Times New Roman" pitchFamily="18" charset="0"/>
              </a:rPr>
              <a:t>Tính GAIN cho các thuộc </a:t>
            </a:r>
            <a:r>
              <a:rPr lang="en-US" b="1" dirty="0" smtClean="0">
                <a:solidFill>
                  <a:schemeClr val="accent1">
                    <a:lumMod val="50000"/>
                  </a:schemeClr>
                </a:solidFill>
                <a:latin typeface="Times New Roman" pitchFamily="18" charset="0"/>
                <a:cs typeface="Times New Roman" pitchFamily="18" charset="0"/>
              </a:rPr>
              <a:t>tính</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0848249"/>
              </p:ext>
            </p:extLst>
          </p:nvPr>
        </p:nvGraphicFramePr>
        <p:xfrm>
          <a:off x="531812" y="2043759"/>
          <a:ext cx="10668000" cy="4164676"/>
        </p:xfrm>
        <a:graphic>
          <a:graphicData uri="http://schemas.openxmlformats.org/drawingml/2006/table">
            <a:tbl>
              <a:tblPr firstRow="1" bandRow="1">
                <a:tableStyleId>{5940675A-B579-460E-94D1-54222C63F5DA}</a:tableStyleId>
              </a:tblPr>
              <a:tblGrid>
                <a:gridCol w="3193142">
                  <a:extLst>
                    <a:ext uri="{9D8B030D-6E8A-4147-A177-3AD203B41FA5}">
                      <a16:colId xmlns:a16="http://schemas.microsoft.com/office/drawing/2014/main" val="20000"/>
                    </a:ext>
                  </a:extLst>
                </a:gridCol>
                <a:gridCol w="7474858">
                  <a:extLst>
                    <a:ext uri="{9D8B030D-6E8A-4147-A177-3AD203B41FA5}">
                      <a16:colId xmlns:a16="http://schemas.microsoft.com/office/drawing/2014/main" val="20001"/>
                    </a:ext>
                  </a:extLst>
                </a:gridCol>
              </a:tblGrid>
              <a:tr h="732692">
                <a:tc>
                  <a:txBody>
                    <a:bodyPr/>
                    <a:lstStyle/>
                    <a:p>
                      <a:pPr algn="ctr"/>
                      <a:r>
                        <a:rPr lang="en-US" sz="2400" b="1" dirty="0" smtClean="0">
                          <a:latin typeface="Times New Roman" pitchFamily="18" charset="0"/>
                          <a:cs typeface="Times New Roman" pitchFamily="18" charset="0"/>
                        </a:rPr>
                        <a:t>Sector_score</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KTC</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 -1/1</a:t>
                      </a:r>
                      <a:r>
                        <a:rPr lang="en-US" sz="2400" b="0" baseline="0" dirty="0">
                          <a:latin typeface="Times New Roman" pitchFamily="18" charset="0"/>
                          <a:cs typeface="Times New Roman" pitchFamily="18" charset="0"/>
                        </a:rPr>
                        <a:t> * log(1/1)  - 0/1 * log(0/1)= 0</a:t>
                      </a:r>
                      <a:r>
                        <a:rPr lang="en-US" sz="2400" b="0" dirty="0">
                          <a:latin typeface="Times New Roman" pitchFamily="18" charset="0"/>
                          <a:cs typeface="Times New Roman" pitchFamily="18" charset="0"/>
                        </a:rPr>
                        <a:t> </a:t>
                      </a:r>
                    </a:p>
                  </a:txBody>
                  <a:tcPr anchor="ctr"/>
                </a:tc>
                <a:extLst>
                  <a:ext uri="{0D108BD9-81ED-4DB2-BD59-A6C34878D82A}">
                    <a16:rowId xmlns:a16="http://schemas.microsoft.com/office/drawing/2014/main" val="10000"/>
                  </a:ext>
                </a:extLst>
              </a:tr>
              <a:tr h="792374">
                <a:tc>
                  <a:txBody>
                    <a:bodyPr/>
                    <a:lstStyle/>
                    <a:p>
                      <a:pPr algn="ctr"/>
                      <a:r>
                        <a:rPr lang="en-US" sz="2400" b="1" dirty="0" smtClean="0">
                          <a:latin typeface="Times New Roman" pitchFamily="18" charset="0"/>
                          <a:cs typeface="Times New Roman" pitchFamily="18" charset="0"/>
                        </a:rPr>
                        <a:t>Score</a:t>
                      </a:r>
                      <a:r>
                        <a:rPr lang="en-US" sz="2400" b="1" baseline="0" dirty="0" smtClean="0">
                          <a:latin typeface="Times New Roman" pitchFamily="18" charset="0"/>
                          <a:cs typeface="Times New Roman" pitchFamily="18" charset="0"/>
                        </a:rPr>
                        <a:t>_A</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CP</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-1/2 * log(1/2)</a:t>
                      </a:r>
                      <a:r>
                        <a:rPr lang="en-US" sz="2400" b="0" baseline="0" dirty="0">
                          <a:latin typeface="Times New Roman" pitchFamily="18" charset="0"/>
                          <a:cs typeface="Times New Roman" pitchFamily="18" charset="0"/>
                        </a:rPr>
                        <a:t> – 1/2 * log(1/2) = 1</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825624">
                <a:tc>
                  <a:txBody>
                    <a:bodyPr/>
                    <a:lstStyle/>
                    <a:p>
                      <a:pPr algn="ctr"/>
                      <a:r>
                        <a:rPr lang="en-US" sz="2400" b="1" dirty="0" smtClean="0">
                          <a:latin typeface="Times New Roman" pitchFamily="18" charset="0"/>
                          <a:cs typeface="Times New Roman" pitchFamily="18" charset="0"/>
                        </a:rPr>
                        <a:t>Score_B</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RT</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-5/5 * log(5/5)</a:t>
                      </a:r>
                      <a:r>
                        <a:rPr lang="en-US" sz="2400" b="0" baseline="0" dirty="0">
                          <a:latin typeface="Times New Roman" pitchFamily="18" charset="0"/>
                          <a:cs typeface="Times New Roman" pitchFamily="18" charset="0"/>
                        </a:rPr>
                        <a:t> – 0/5 * log(0/5) = 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833936">
                <a:tc>
                  <a:txBody>
                    <a:bodyPr/>
                    <a:lstStyle/>
                    <a:p>
                      <a:pPr algn="ctr"/>
                      <a:r>
                        <a:rPr lang="en-US" sz="2400" b="1" dirty="0" smtClean="0">
                          <a:latin typeface="Times New Roman" pitchFamily="18" charset="0"/>
                          <a:cs typeface="Times New Roman" pitchFamily="18" charset="0"/>
                        </a:rPr>
                        <a:t>TOTAL</a:t>
                      </a:r>
                      <a:endParaRPr lang="en-US" sz="2400" b="1" dirty="0">
                        <a:latin typeface="Times New Roman" pitchFamily="18" charset="0"/>
                        <a:cs typeface="Times New Roman" pitchFamily="18" charset="0"/>
                      </a:endParaRPr>
                    </a:p>
                  </a:txBody>
                  <a:tcPr anchor="ctr"/>
                </a:tc>
                <a:tc>
                  <a:txBody>
                    <a:bodyPr/>
                    <a:lstStyle/>
                    <a:p>
                      <a:pPr algn="l"/>
                      <a:r>
                        <a:rPr lang="en-US" sz="2400" b="0" dirty="0" smtClean="0">
                          <a:latin typeface="Times New Roman" pitchFamily="18" charset="0"/>
                          <a:cs typeface="Times New Roman" pitchFamily="18" charset="0"/>
                        </a:rPr>
                        <a:t>Info</a:t>
                      </a:r>
                      <a:r>
                        <a:rPr lang="en-US" sz="2400" b="0" baseline="-25000" dirty="0" smtClean="0">
                          <a:latin typeface="Times New Roman" pitchFamily="18" charset="0"/>
                          <a:cs typeface="Times New Roman" pitchFamily="18" charset="0"/>
                        </a:rPr>
                        <a:t>DP</a:t>
                      </a:r>
                      <a:r>
                        <a:rPr lang="en-US" sz="2400" b="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Money_Value</a:t>
                      </a:r>
                      <a:r>
                        <a:rPr lang="en-US" sz="2400" b="0" dirty="0" smtClean="0">
                          <a:latin typeface="Times New Roman" pitchFamily="18" charset="0"/>
                          <a:cs typeface="Times New Roman" pitchFamily="18" charset="0"/>
                        </a:rPr>
                        <a:t>)= </a:t>
                      </a:r>
                      <a:r>
                        <a:rPr lang="en-US" sz="2400" b="0" dirty="0">
                          <a:latin typeface="Times New Roman" pitchFamily="18" charset="0"/>
                          <a:cs typeface="Times New Roman" pitchFamily="18" charset="0"/>
                        </a:rPr>
                        <a:t>-1/1 * log(1/1)</a:t>
                      </a:r>
                      <a:r>
                        <a:rPr lang="en-US" sz="2400" b="0" baseline="0" dirty="0">
                          <a:latin typeface="Times New Roman" pitchFamily="18" charset="0"/>
                          <a:cs typeface="Times New Roman" pitchFamily="18" charset="0"/>
                        </a:rPr>
                        <a:t> – 0/1 * log(0/1) = 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889782">
                <a:tc>
                  <a:txBody>
                    <a:bodyPr/>
                    <a:lstStyle/>
                    <a:p>
                      <a:pPr algn="ctr"/>
                      <a:r>
                        <a:rPr lang="en-US" sz="2400" b="1" dirty="0" smtClean="0">
                          <a:latin typeface="Times New Roman" pitchFamily="18" charset="0"/>
                          <a:cs typeface="Times New Roman" pitchFamily="18" charset="0"/>
                        </a:rPr>
                        <a:t>Money_Value</a:t>
                      </a:r>
                      <a:endParaRPr lang="en-US" sz="2400" b="1" dirty="0">
                        <a:latin typeface="Times New Roman" pitchFamily="18" charset="0"/>
                        <a:cs typeface="Times New Roman" pitchFamily="18" charset="0"/>
                      </a:endParaRPr>
                    </a:p>
                  </a:txBody>
                  <a:tcPr anchor="ctr"/>
                </a:tc>
                <a:tc>
                  <a:txBody>
                    <a:bodyPr/>
                    <a:lstStyle/>
                    <a:p>
                      <a:pPr algn="l"/>
                      <a:r>
                        <a:rPr lang="en-US" sz="2400" b="0" dirty="0">
                          <a:latin typeface="Times New Roman" pitchFamily="18" charset="0"/>
                          <a:cs typeface="Times New Roman" pitchFamily="18" charset="0"/>
                        </a:rPr>
                        <a:t>Info</a:t>
                      </a:r>
                      <a:r>
                        <a:rPr lang="en-US" sz="2400" b="0" baseline="-25000" dirty="0">
                          <a:latin typeface="Times New Roman" pitchFamily="18" charset="0"/>
                          <a:cs typeface="Times New Roman" pitchFamily="18" charset="0"/>
                        </a:rPr>
                        <a:t>NN</a:t>
                      </a:r>
                      <a:r>
                        <a:rPr lang="en-US" sz="2400" b="0" dirty="0">
                          <a:latin typeface="Times New Roman" pitchFamily="18" charset="0"/>
                          <a:cs typeface="Times New Roman" pitchFamily="18" charset="0"/>
                        </a:rPr>
                        <a:t>(loaicongviec)= -0/1 * log(0/1)</a:t>
                      </a:r>
                      <a:r>
                        <a:rPr lang="en-US" sz="2400" b="0" baseline="0" dirty="0">
                          <a:latin typeface="Times New Roman" pitchFamily="18" charset="0"/>
                          <a:cs typeface="Times New Roman" pitchFamily="18" charset="0"/>
                        </a:rPr>
                        <a:t> – 1/1 * log(1/1) = 0</a:t>
                      </a:r>
                      <a:endParaRPr lang="en-US" sz="2400" b="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5521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8" y="685800"/>
            <a:ext cx="10768303" cy="787400"/>
          </a:xfrm>
        </p:spPr>
        <p:txBody>
          <a:bodyPr>
            <a:normAutofit fontScale="90000"/>
          </a:bodyPr>
          <a:lstStyle/>
          <a:p>
            <a:r>
              <a:rPr lang="en-US" b="1" dirty="0">
                <a:solidFill>
                  <a:schemeClr val="accent1">
                    <a:lumMod val="50000"/>
                  </a:schemeClr>
                </a:solidFill>
                <a:latin typeface="Times New Roman" pitchFamily="18" charset="0"/>
                <a:cs typeface="Times New Roman" pitchFamily="18" charset="0"/>
              </a:rPr>
              <a:t>So sánh giải thuật DecTree &amp; </a:t>
            </a:r>
            <a:r>
              <a:rPr lang="en-US" b="1" dirty="0" smtClean="0">
                <a:solidFill>
                  <a:schemeClr val="accent1">
                    <a:lumMod val="50000"/>
                  </a:schemeClr>
                </a:solidFill>
                <a:latin typeface="Times New Roman" pitchFamily="18" charset="0"/>
                <a:cs typeface="Times New Roman" pitchFamily="18" charset="0"/>
              </a:rPr>
              <a:t>Bayes, Peceptron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4749841"/>
              </p:ext>
            </p:extLst>
          </p:nvPr>
        </p:nvGraphicFramePr>
        <p:xfrm>
          <a:off x="1293812" y="2209800"/>
          <a:ext cx="3047365" cy="4000500"/>
        </p:xfrm>
        <a:graphic>
          <a:graphicData uri="http://schemas.openxmlformats.org/drawingml/2006/table">
            <a:tbl>
              <a:tblPr>
                <a:tableStyleId>{22838BEF-8BB2-4498-84A7-C5851F593DF1}</a:tableStyleId>
              </a:tblPr>
              <a:tblGrid>
                <a:gridCol w="457200">
                  <a:extLst>
                    <a:ext uri="{9D8B030D-6E8A-4147-A177-3AD203B41FA5}">
                      <a16:colId xmlns:a16="http://schemas.microsoft.com/office/drawing/2014/main" val="2039038679"/>
                    </a:ext>
                  </a:extLst>
                </a:gridCol>
                <a:gridCol w="685165">
                  <a:extLst>
                    <a:ext uri="{9D8B030D-6E8A-4147-A177-3AD203B41FA5}">
                      <a16:colId xmlns:a16="http://schemas.microsoft.com/office/drawing/2014/main" val="2107483083"/>
                    </a:ext>
                  </a:extLst>
                </a:gridCol>
                <a:gridCol w="952500">
                  <a:extLst>
                    <a:ext uri="{9D8B030D-6E8A-4147-A177-3AD203B41FA5}">
                      <a16:colId xmlns:a16="http://schemas.microsoft.com/office/drawing/2014/main" val="3854999230"/>
                    </a:ext>
                  </a:extLst>
                </a:gridCol>
                <a:gridCol w="952500">
                  <a:extLst>
                    <a:ext uri="{9D8B030D-6E8A-4147-A177-3AD203B41FA5}">
                      <a16:colId xmlns:a16="http://schemas.microsoft.com/office/drawing/2014/main" val="1691935312"/>
                    </a:ext>
                  </a:extLst>
                </a:gridCol>
              </a:tblGrid>
              <a:tr h="266700">
                <a:tc>
                  <a:txBody>
                    <a:bodyPr/>
                    <a:lstStyle/>
                    <a:p>
                      <a:pPr algn="r" fontAlgn="b"/>
                      <a:r>
                        <a:rPr lang="en-US" sz="1000" u="none" strike="noStrike" dirty="0">
                          <a:effectLst/>
                        </a:rPr>
                        <a:t>1</a:t>
                      </a:r>
                      <a:endParaRPr lang="en-US" sz="1000" b="0" i="0" u="none" strike="noStrike" dirty="0">
                        <a:effectLst/>
                        <a:latin typeface="Arial" panose="020B0604020202020204" pitchFamily="34" charset="0"/>
                      </a:endParaRPr>
                    </a:p>
                  </a:txBody>
                  <a:tcPr marL="7620" marR="7620" marT="7620" marB="0" anchor="b"/>
                </a:tc>
                <a:tc>
                  <a:txBody>
                    <a:bodyPr/>
                    <a:lstStyle/>
                    <a:p>
                      <a:pPr algn="r" fontAlgn="b"/>
                      <a:r>
                        <a:rPr lang="en-US" sz="1000" u="none" strike="noStrike">
                          <a:effectLst/>
                        </a:rPr>
                        <a:t>89.41685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73.65011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61.98704</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848384320"/>
                  </a:ext>
                </a:extLst>
              </a:tr>
              <a:tr h="266700">
                <a:tc>
                  <a:txBody>
                    <a:bodyPr/>
                    <a:lstStyle/>
                    <a:p>
                      <a:pPr algn="r" fontAlgn="b"/>
                      <a:r>
                        <a:rPr lang="en-US" sz="1000" u="none" strike="noStrike">
                          <a:effectLst/>
                        </a:rPr>
                        <a:t>2</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89.63283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76.2419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61.77106</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68374616"/>
                  </a:ext>
                </a:extLst>
              </a:tr>
              <a:tr h="266700">
                <a:tc>
                  <a:txBody>
                    <a:bodyPr/>
                    <a:lstStyle/>
                    <a:p>
                      <a:pPr algn="r" fontAlgn="b"/>
                      <a:r>
                        <a:rPr lang="en-US" sz="1000" u="none" strike="noStrike">
                          <a:effectLst/>
                        </a:rPr>
                        <a:t>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87.04104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73.43413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63.49892</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224539195"/>
                  </a:ext>
                </a:extLst>
              </a:tr>
              <a:tr h="266700">
                <a:tc>
                  <a:txBody>
                    <a:bodyPr/>
                    <a:lstStyle/>
                    <a:p>
                      <a:pPr algn="r" fontAlgn="b"/>
                      <a:r>
                        <a:rPr lang="en-US" sz="1000" u="none" strike="noStrike">
                          <a:effectLst/>
                        </a:rPr>
                        <a:t>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87.68898</a:t>
                      </a:r>
                      <a:endParaRPr lang="en-US" sz="1000" b="0" i="0" u="none" strike="noStrike" dirty="0">
                        <a:effectLst/>
                        <a:latin typeface="Arial" panose="020B0604020202020204" pitchFamily="34" charset="0"/>
                      </a:endParaRPr>
                    </a:p>
                  </a:txBody>
                  <a:tcPr marL="7620" marR="7620" marT="7620" marB="0" anchor="b"/>
                </a:tc>
                <a:tc>
                  <a:txBody>
                    <a:bodyPr/>
                    <a:lstStyle/>
                    <a:p>
                      <a:pPr algn="r" fontAlgn="b"/>
                      <a:r>
                        <a:rPr lang="en-US" sz="1000" u="none" strike="noStrike">
                          <a:effectLst/>
                        </a:rPr>
                        <a:t>72.35421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65.0108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084581654"/>
                  </a:ext>
                </a:extLst>
              </a:tr>
              <a:tr h="266700">
                <a:tc>
                  <a:txBody>
                    <a:bodyPr/>
                    <a:lstStyle/>
                    <a:p>
                      <a:pPr algn="r" fontAlgn="b"/>
                      <a:r>
                        <a:rPr lang="en-US" sz="1000" u="none" strike="noStrike">
                          <a:effectLst/>
                        </a:rPr>
                        <a:t>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89.20086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73.21814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60.25918</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134585086"/>
                  </a:ext>
                </a:extLst>
              </a:tr>
              <a:tr h="266700">
                <a:tc>
                  <a:txBody>
                    <a:bodyPr/>
                    <a:lstStyle/>
                    <a:p>
                      <a:pPr algn="r" fontAlgn="b"/>
                      <a:r>
                        <a:rPr lang="en-US" sz="1000" u="none" strike="noStrike">
                          <a:effectLst/>
                        </a:rPr>
                        <a:t>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87.473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72.78618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60.47516</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31354001"/>
                  </a:ext>
                </a:extLst>
              </a:tr>
              <a:tr h="266700">
                <a:tc>
                  <a:txBody>
                    <a:bodyPr/>
                    <a:lstStyle/>
                    <a:p>
                      <a:pPr algn="r" fontAlgn="b"/>
                      <a:r>
                        <a:rPr lang="en-US" sz="1000" u="none" strike="noStrike">
                          <a:effectLst/>
                        </a:rPr>
                        <a:t>7</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87.68898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72.13823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62.63499</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710464718"/>
                  </a:ext>
                </a:extLst>
              </a:tr>
              <a:tr h="266700">
                <a:tc>
                  <a:txBody>
                    <a:bodyPr/>
                    <a:lstStyle/>
                    <a:p>
                      <a:pPr algn="r" fontAlgn="b"/>
                      <a:r>
                        <a:rPr lang="en-US" sz="1000" u="none" strike="noStrike">
                          <a:effectLst/>
                        </a:rPr>
                        <a:t>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87.68898</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71.92225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66.09071</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134076807"/>
                  </a:ext>
                </a:extLst>
              </a:tr>
              <a:tr h="266700">
                <a:tc>
                  <a:txBody>
                    <a:bodyPr/>
                    <a:lstStyle/>
                    <a:p>
                      <a:pPr algn="r" fontAlgn="b"/>
                      <a:r>
                        <a:rPr lang="en-US" sz="1000" u="none" strike="noStrike">
                          <a:effectLst/>
                        </a:rPr>
                        <a:t>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86.82505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71.2743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61.77106</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2272223841"/>
                  </a:ext>
                </a:extLst>
              </a:tr>
              <a:tr h="266700">
                <a:tc>
                  <a:txBody>
                    <a:bodyPr/>
                    <a:lstStyle/>
                    <a:p>
                      <a:pPr algn="r" fontAlgn="b"/>
                      <a:r>
                        <a:rPr lang="en-US" sz="1000" u="none" strike="noStrike">
                          <a:effectLst/>
                        </a:rPr>
                        <a:t>10</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88.7689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74.29806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63.06695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567161672"/>
                  </a:ext>
                </a:extLst>
              </a:tr>
              <a:tr h="266700">
                <a:tc>
                  <a:txBody>
                    <a:bodyPr/>
                    <a:lstStyle/>
                    <a:p>
                      <a:pPr algn="r" fontAlgn="b"/>
                      <a:r>
                        <a:rPr lang="en-US" sz="1000" u="none" strike="noStrike">
                          <a:effectLst/>
                        </a:rPr>
                        <a:t>11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87.90497</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73.00216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62.20302</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184882363"/>
                  </a:ext>
                </a:extLst>
              </a:tr>
              <a:tr h="266700">
                <a:tc>
                  <a:txBody>
                    <a:bodyPr/>
                    <a:lstStyle/>
                    <a:p>
                      <a:pPr algn="r" fontAlgn="b"/>
                      <a:r>
                        <a:rPr lang="en-US" sz="1000" u="none" strike="noStrike">
                          <a:effectLst/>
                        </a:rPr>
                        <a:t>12</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89.20086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73.86609</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63.06695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603357743"/>
                  </a:ext>
                </a:extLst>
              </a:tr>
              <a:tr h="266700">
                <a:tc>
                  <a:txBody>
                    <a:bodyPr/>
                    <a:lstStyle/>
                    <a:p>
                      <a:pPr algn="r" fontAlgn="b"/>
                      <a:r>
                        <a:rPr lang="en-US" sz="1000" u="none" strike="noStrike">
                          <a:effectLst/>
                        </a:rPr>
                        <a:t>13</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88.12095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73.65011</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63.06695</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3601225265"/>
                  </a:ext>
                </a:extLst>
              </a:tr>
              <a:tr h="266700">
                <a:tc>
                  <a:txBody>
                    <a:bodyPr/>
                    <a:lstStyle/>
                    <a:p>
                      <a:pPr algn="r" fontAlgn="b"/>
                      <a:r>
                        <a:rPr lang="en-US" sz="1000" u="none" strike="noStrike">
                          <a:effectLst/>
                        </a:rPr>
                        <a:t>14</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85.96112</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73.00216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63.49892</a:t>
                      </a:r>
                      <a:endParaRPr lang="en-US" sz="1000" b="0" i="0" u="none" strike="noStrike">
                        <a:effectLst/>
                        <a:latin typeface="Arial" panose="020B0604020202020204" pitchFamily="34" charset="0"/>
                      </a:endParaRPr>
                    </a:p>
                  </a:txBody>
                  <a:tcPr marL="7620" marR="7620" marT="7620" marB="0" anchor="b"/>
                </a:tc>
                <a:extLst>
                  <a:ext uri="{0D108BD9-81ED-4DB2-BD59-A6C34878D82A}">
                    <a16:rowId xmlns:a16="http://schemas.microsoft.com/office/drawing/2014/main" val="894521636"/>
                  </a:ext>
                </a:extLst>
              </a:tr>
              <a:tr h="266700">
                <a:tc>
                  <a:txBody>
                    <a:bodyPr/>
                    <a:lstStyle/>
                    <a:p>
                      <a:pPr algn="r" fontAlgn="b"/>
                      <a:r>
                        <a:rPr lang="en-US" sz="1000" u="none" strike="noStrike">
                          <a:effectLst/>
                        </a:rPr>
                        <a:t>15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88.12095</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a:effectLst/>
                        </a:rPr>
                        <a:t>74.946</a:t>
                      </a:r>
                      <a:endParaRPr lang="en-US" sz="1000" b="0" i="0" u="none" strike="noStrike">
                        <a:effectLst/>
                        <a:latin typeface="Arial" panose="020B0604020202020204" pitchFamily="34" charset="0"/>
                      </a:endParaRPr>
                    </a:p>
                  </a:txBody>
                  <a:tcPr marL="7620" marR="7620" marT="7620" marB="0" anchor="b"/>
                </a:tc>
                <a:tc>
                  <a:txBody>
                    <a:bodyPr/>
                    <a:lstStyle/>
                    <a:p>
                      <a:pPr algn="r" fontAlgn="b"/>
                      <a:r>
                        <a:rPr lang="en-US" sz="1000" u="none" strike="noStrike" dirty="0">
                          <a:effectLst/>
                        </a:rPr>
                        <a:t>62.20302</a:t>
                      </a:r>
                      <a:endParaRPr lang="en-US" sz="1000" b="0" i="0" u="none" strike="noStrike" dirty="0">
                        <a:effectLst/>
                        <a:latin typeface="Arial" panose="020B0604020202020204" pitchFamily="34" charset="0"/>
                      </a:endParaRPr>
                    </a:p>
                  </a:txBody>
                  <a:tcPr marL="7620" marR="7620" marT="7620" marB="0" anchor="b"/>
                </a:tc>
                <a:extLst>
                  <a:ext uri="{0D108BD9-81ED-4DB2-BD59-A6C34878D82A}">
                    <a16:rowId xmlns:a16="http://schemas.microsoft.com/office/drawing/2014/main" val="1245652568"/>
                  </a:ext>
                </a:extLst>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4003476672"/>
              </p:ext>
            </p:extLst>
          </p:nvPr>
        </p:nvGraphicFramePr>
        <p:xfrm>
          <a:off x="5027612" y="2362200"/>
          <a:ext cx="6096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003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7BC832-0517-43D3-A9AA-45454B62D20B}" type="datetime1">
              <a:rPr lang="vi-VN" smtClean="0"/>
              <a:t>18/11/2019</a:t>
            </a:fld>
            <a:endParaRPr lang="vi-VN"/>
          </a:p>
        </p:txBody>
      </p:sp>
      <p:sp>
        <p:nvSpPr>
          <p:cNvPr id="5" name="Slide Number Placeholder 4"/>
          <p:cNvSpPr>
            <a:spLocks noGrp="1"/>
          </p:cNvSpPr>
          <p:nvPr>
            <p:ph type="sldNum" sz="quarter" idx="12"/>
          </p:nvPr>
        </p:nvSpPr>
        <p:spPr/>
        <p:txBody>
          <a:bodyPr/>
          <a:lstStyle/>
          <a:p>
            <a:fld id="{847C5AD7-EB0D-40D1-9024-B3C07D5A9841}" type="slidenum">
              <a:rPr lang="vi-VN" sz="1600"/>
              <a:t>9</a:t>
            </a:fld>
            <a:endParaRPr lang="vi-VN" sz="16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714" y="2200529"/>
            <a:ext cx="10204204" cy="16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82633" y="1219884"/>
            <a:ext cx="11118366" cy="659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99" b="1" dirty="0">
                <a:solidFill>
                  <a:schemeClr val="accent1">
                    <a:lumMod val="50000"/>
                  </a:schemeClr>
                </a:solidFill>
                <a:latin typeface="Times New Roman" pitchFamily="18" charset="0"/>
                <a:cs typeface="Times New Roman" pitchFamily="18" charset="0"/>
              </a:rPr>
              <a:t>*</a:t>
            </a:r>
            <a:r>
              <a:rPr lang="en-US" sz="2599" b="1" dirty="0" err="1">
                <a:solidFill>
                  <a:schemeClr val="accent1">
                    <a:lumMod val="50000"/>
                  </a:schemeClr>
                </a:solidFill>
                <a:latin typeface="Times New Roman" pitchFamily="18" charset="0"/>
                <a:cs typeface="Times New Roman" pitchFamily="18" charset="0"/>
              </a:rPr>
              <a:t>Tiếp</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tục</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phân</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hoạch</a:t>
            </a:r>
            <a:r>
              <a:rPr lang="en-US" sz="2599" b="1" dirty="0">
                <a:solidFill>
                  <a:schemeClr val="accent1">
                    <a:lumMod val="50000"/>
                  </a:schemeClr>
                </a:solidFill>
                <a:latin typeface="Times New Roman" pitchFamily="18" charset="0"/>
                <a:cs typeface="Times New Roman" pitchFamily="18" charset="0"/>
              </a:rPr>
              <a:t> ở </a:t>
            </a:r>
            <a:r>
              <a:rPr lang="en-US" sz="2599" b="1" dirty="0" err="1">
                <a:solidFill>
                  <a:schemeClr val="accent1">
                    <a:lumMod val="50000"/>
                  </a:schemeClr>
                </a:solidFill>
                <a:latin typeface="Times New Roman" pitchFamily="18" charset="0"/>
                <a:cs typeface="Times New Roman" pitchFamily="18" charset="0"/>
              </a:rPr>
              <a:t>nhánh</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Loại</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công</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việc</a:t>
            </a:r>
            <a:r>
              <a:rPr lang="en-US" sz="2599" b="1" dirty="0">
                <a:solidFill>
                  <a:schemeClr val="accent1">
                    <a:lumMod val="50000"/>
                  </a:schemeClr>
                </a:solidFill>
                <a:latin typeface="Times New Roman" pitchFamily="18" charset="0"/>
                <a:cs typeface="Times New Roman" pitchFamily="18" charset="0"/>
              </a:rPr>
              <a:t>” = “</a:t>
            </a:r>
            <a:r>
              <a:rPr lang="en-US" sz="2599" b="1" dirty="0" err="1">
                <a:solidFill>
                  <a:schemeClr val="accent1">
                    <a:lumMod val="50000"/>
                  </a:schemeClr>
                </a:solidFill>
                <a:latin typeface="Times New Roman" pitchFamily="18" charset="0"/>
                <a:cs typeface="Times New Roman" pitchFamily="18" charset="0"/>
              </a:rPr>
              <a:t>Chính</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phủ</a:t>
            </a:r>
            <a:r>
              <a:rPr lang="en-US" sz="2599" b="1" dirty="0">
                <a:solidFill>
                  <a:schemeClr val="accent1">
                    <a:lumMod val="50000"/>
                  </a:schemeClr>
                </a:solidFill>
                <a:latin typeface="Times New Roman" pitchFamily="18" charset="0"/>
                <a:cs typeface="Times New Roman" pitchFamily="18" charset="0"/>
              </a:rPr>
              <a:t>”:</a:t>
            </a:r>
          </a:p>
          <a:p>
            <a:r>
              <a:rPr lang="en-US" sz="2599" b="1" dirty="0">
                <a:solidFill>
                  <a:schemeClr val="accent1">
                    <a:lumMod val="50000"/>
                  </a:schemeClr>
                </a:solidFill>
                <a:latin typeface="Times New Roman" pitchFamily="18" charset="0"/>
                <a:cs typeface="Times New Roman" pitchFamily="18" charset="0"/>
              </a:rPr>
              <a:t>(</a:t>
            </a:r>
            <a:r>
              <a:rPr lang="en-US" sz="2599" b="1" err="1">
                <a:solidFill>
                  <a:schemeClr val="accent1">
                    <a:lumMod val="50000"/>
                  </a:schemeClr>
                </a:solidFill>
                <a:latin typeface="Times New Roman" pitchFamily="18" charset="0"/>
                <a:cs typeface="Times New Roman" pitchFamily="18" charset="0"/>
              </a:rPr>
              <a:t>vì</a:t>
            </a:r>
            <a:r>
              <a:rPr lang="en-US" sz="2599" b="1">
                <a:solidFill>
                  <a:schemeClr val="accent1">
                    <a:lumMod val="50000"/>
                  </a:schemeClr>
                </a:solidFill>
                <a:latin typeface="Times New Roman" pitchFamily="18" charset="0"/>
                <a:cs typeface="Times New Roman" pitchFamily="18" charset="0"/>
              </a:rPr>
              <a:t> d</a:t>
            </a:r>
            <a:r>
              <a:rPr lang="vi-VN" sz="2599" b="1" dirty="0">
                <a:solidFill>
                  <a:schemeClr val="accent1">
                    <a:lumMod val="50000"/>
                  </a:schemeClr>
                </a:solidFill>
                <a:latin typeface="Times New Roman" pitchFamily="18" charset="0"/>
                <a:cs typeface="Times New Roman" pitchFamily="18" charset="0"/>
              </a:rPr>
              <a:t>ữ</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liệu</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Chính</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phủ</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ch</a:t>
            </a:r>
            <a:r>
              <a:rPr lang="vi-VN" sz="2599" b="1" dirty="0">
                <a:solidFill>
                  <a:schemeClr val="accent1">
                    <a:lumMod val="50000"/>
                  </a:schemeClr>
                </a:solidFill>
                <a:latin typeface="Times New Roman" pitchFamily="18" charset="0"/>
                <a:cs typeface="Times New Roman" pitchFamily="18" charset="0"/>
              </a:rPr>
              <a:t>ư</a:t>
            </a:r>
            <a:r>
              <a:rPr lang="en-US" sz="2599" b="1" dirty="0">
                <a:solidFill>
                  <a:schemeClr val="accent1">
                    <a:lumMod val="50000"/>
                  </a:schemeClr>
                </a:solidFill>
                <a:latin typeface="Times New Roman" pitchFamily="18" charset="0"/>
                <a:cs typeface="Times New Roman" pitchFamily="18" charset="0"/>
              </a:rPr>
              <a:t>a </a:t>
            </a:r>
            <a:r>
              <a:rPr lang="en-US" sz="2599" b="1" dirty="0" err="1">
                <a:solidFill>
                  <a:schemeClr val="accent1">
                    <a:lumMod val="50000"/>
                  </a:schemeClr>
                </a:solidFill>
                <a:latin typeface="Times New Roman" pitchFamily="18" charset="0"/>
                <a:cs typeface="Times New Roman" pitchFamily="18" charset="0"/>
              </a:rPr>
              <a:t>thuần</a:t>
            </a:r>
            <a:r>
              <a:rPr lang="en-US" sz="2599" b="1" dirty="0">
                <a:solidFill>
                  <a:schemeClr val="accent1">
                    <a:lumMod val="50000"/>
                  </a:schemeClr>
                </a:solidFill>
                <a:latin typeface="Times New Roman" pitchFamily="18" charset="0"/>
                <a:cs typeface="Times New Roman" pitchFamily="18" charset="0"/>
              </a:rPr>
              <a:t> </a:t>
            </a:r>
            <a:r>
              <a:rPr lang="en-US" sz="2599" b="1" dirty="0" err="1">
                <a:solidFill>
                  <a:schemeClr val="accent1">
                    <a:lumMod val="50000"/>
                  </a:schemeClr>
                </a:solidFill>
                <a:latin typeface="Times New Roman" pitchFamily="18" charset="0"/>
                <a:cs typeface="Times New Roman" pitchFamily="18" charset="0"/>
              </a:rPr>
              <a:t>nhất</a:t>
            </a:r>
            <a:r>
              <a:rPr lang="en-US" sz="2599" b="1" dirty="0">
                <a:solidFill>
                  <a:schemeClr val="accent1">
                    <a:lumMod val="50000"/>
                  </a:schemeClr>
                </a:solidFill>
                <a:latin typeface="Times New Roman" pitchFamily="18" charset="0"/>
                <a:cs typeface="Times New Roman" pitchFamily="18" charset="0"/>
              </a:rPr>
              <a:t>)</a:t>
            </a:r>
            <a:endParaRPr lang="en-US" sz="2599" b="1" u="sng" dirty="0">
              <a:solidFill>
                <a:schemeClr val="accent1">
                  <a:lumMod val="50000"/>
                </a:schemeClr>
              </a:solidFill>
              <a:latin typeface="Times New Roman" pitchFamily="18" charset="0"/>
              <a:cs typeface="Times New Roman" pitchFamily="18" charset="0"/>
            </a:endParaRPr>
          </a:p>
        </p:txBody>
      </p:sp>
      <p:sp>
        <p:nvSpPr>
          <p:cNvPr id="8" name="Rectangle 7"/>
          <p:cNvSpPr/>
          <p:nvPr/>
        </p:nvSpPr>
        <p:spPr>
          <a:xfrm>
            <a:off x="1745218" y="258521"/>
            <a:ext cx="9390936" cy="6399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99" b="1">
                <a:solidFill>
                  <a:schemeClr val="accent1">
                    <a:lumMod val="50000"/>
                  </a:schemeClr>
                </a:solidFill>
                <a:latin typeface="Times New Roman" pitchFamily="18" charset="0"/>
                <a:cs typeface="Times New Roman" pitchFamily="18" charset="0"/>
              </a:rPr>
              <a:t>Phân hoạch</a:t>
            </a:r>
          </a:p>
        </p:txBody>
      </p:sp>
      <p:sp>
        <p:nvSpPr>
          <p:cNvPr id="9" name="Rectangle 8"/>
          <p:cNvSpPr/>
          <p:nvPr/>
        </p:nvSpPr>
        <p:spPr>
          <a:xfrm>
            <a:off x="485949" y="4037320"/>
            <a:ext cx="11118366" cy="526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99" b="1">
                <a:solidFill>
                  <a:schemeClr val="accent1">
                    <a:lumMod val="50000"/>
                  </a:schemeClr>
                </a:solidFill>
                <a:latin typeface="Times New Roman" pitchFamily="18" charset="0"/>
                <a:cs typeface="Times New Roman" pitchFamily="18" charset="0"/>
              </a:rPr>
              <a:t>*Tính Gain và Gini cho các thuộc tính:  </a:t>
            </a:r>
            <a:endParaRPr lang="en-US" sz="2599" b="1" u="sng">
              <a:solidFill>
                <a:schemeClr val="accent1">
                  <a:lumMod val="50000"/>
                </a:schemeClr>
              </a:solidFill>
              <a:latin typeface="Times New Roman" pitchFamily="18" charset="0"/>
              <a:cs typeface="Times New Roman" pitchFamily="18" charset="0"/>
            </a:endParaRPr>
          </a:p>
        </p:txBody>
      </p:sp>
      <p:sp>
        <p:nvSpPr>
          <p:cNvPr id="11" name="Rectangle 10"/>
          <p:cNvSpPr/>
          <p:nvPr/>
        </p:nvSpPr>
        <p:spPr>
          <a:xfrm>
            <a:off x="317552" y="5810084"/>
            <a:ext cx="11118366" cy="808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99" b="1" dirty="0">
                <a:solidFill>
                  <a:schemeClr val="accent1">
                    <a:lumMod val="50000"/>
                  </a:schemeClr>
                </a:solidFill>
                <a:latin typeface="Times New Roman" pitchFamily="18" charset="0"/>
                <a:cs typeface="Times New Roman" pitchFamily="18" charset="0"/>
              </a:rPr>
              <a:t> 		</a:t>
            </a:r>
            <a:endParaRPr lang="en-US" sz="2599" b="1" u="sng" dirty="0">
              <a:solidFill>
                <a:srgbClr val="FF0000"/>
              </a:solidFill>
              <a:latin typeface="Times New Roman" pitchFamily="18" charset="0"/>
              <a:cs typeface="Times New Roman" pitchFamily="18" charset="0"/>
            </a:endParaRPr>
          </a:p>
        </p:txBody>
      </p:sp>
      <p:pic>
        <p:nvPicPr>
          <p:cNvPr id="12" name="Picture 11"/>
          <p:cNvPicPr>
            <a:picLocks noChangeAspect="1"/>
          </p:cNvPicPr>
          <p:nvPr/>
        </p:nvPicPr>
        <p:blipFill>
          <a:blip r:embed="rId3"/>
          <a:stretch>
            <a:fillRect/>
          </a:stretch>
        </p:blipFill>
        <p:spPr>
          <a:xfrm>
            <a:off x="0" y="893"/>
            <a:ext cx="1365266" cy="1218988"/>
          </a:xfrm>
          <a:prstGeom prst="rect">
            <a:avLst/>
          </a:prstGeom>
        </p:spPr>
      </p:pic>
      <p:pic>
        <p:nvPicPr>
          <p:cNvPr id="3" name="Picture 2"/>
          <p:cNvPicPr>
            <a:picLocks noChangeAspect="1"/>
          </p:cNvPicPr>
          <p:nvPr/>
        </p:nvPicPr>
        <p:blipFill>
          <a:blip r:embed="rId4"/>
          <a:stretch>
            <a:fillRect/>
          </a:stretch>
        </p:blipFill>
        <p:spPr>
          <a:xfrm>
            <a:off x="1139714" y="4696518"/>
            <a:ext cx="10204204" cy="1499042"/>
          </a:xfrm>
          <a:prstGeom prst="rect">
            <a:avLst/>
          </a:prstGeom>
        </p:spPr>
      </p:pic>
    </p:spTree>
    <p:extLst>
      <p:ext uri="{BB962C8B-B14F-4D97-AF65-F5344CB8AC3E}">
        <p14:creationId xmlns:p14="http://schemas.microsoft.com/office/powerpoint/2010/main" val="3022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226</TotalTime>
  <Words>523</Words>
  <Application>Microsoft Office PowerPoint</Application>
  <PresentationFormat>Custom</PresentationFormat>
  <Paragraphs>138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 Math</vt:lpstr>
      <vt:lpstr>Century Gothic</vt:lpstr>
      <vt:lpstr>Times New Roman</vt:lpstr>
      <vt:lpstr>Verdana</vt:lpstr>
      <vt:lpstr>Wingdings</vt:lpstr>
      <vt:lpstr>Books 16x9</vt:lpstr>
      <vt:lpstr>AUDIT DATA</vt:lpstr>
      <vt:lpstr>PowerPoint Presentation</vt:lpstr>
      <vt:lpstr>Giới thiệu</vt:lpstr>
      <vt:lpstr>Phân tích tập dữ liệu</vt:lpstr>
      <vt:lpstr>Phương pháp thực hiện</vt:lpstr>
      <vt:lpstr>PHƯƠNG PHÁP THỰC HIỆN</vt:lpstr>
      <vt:lpstr>Tính GAIN cho các thuộc tính</vt:lpstr>
      <vt:lpstr>So sánh giải thuật DecTree &amp; Bayes, Peceptron</vt:lpstr>
      <vt:lpstr>PowerPoint Presentation</vt:lpstr>
      <vt:lpstr>Add a Slide Title - 1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TRAN CONG HAU</dc:creator>
  <cp:lastModifiedBy>TRAN CONG HAU</cp:lastModifiedBy>
  <cp:revision>22</cp:revision>
  <dcterms:created xsi:type="dcterms:W3CDTF">2019-11-13T03:04:37Z</dcterms:created>
  <dcterms:modified xsi:type="dcterms:W3CDTF">2019-11-18T09:20:17Z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