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 id="2147483674" r:id="rId3"/>
  </p:sldMasterIdLst>
  <p:notesMasterIdLst>
    <p:notesMasterId r:id="rId22"/>
  </p:notesMasterIdLst>
  <p:sldIdLst>
    <p:sldId id="256" r:id="rId4"/>
    <p:sldId id="934" r:id="rId5"/>
    <p:sldId id="935" r:id="rId6"/>
    <p:sldId id="936" r:id="rId7"/>
    <p:sldId id="937" r:id="rId8"/>
    <p:sldId id="939" r:id="rId9"/>
    <p:sldId id="940" r:id="rId10"/>
    <p:sldId id="941" r:id="rId11"/>
    <p:sldId id="942" r:id="rId12"/>
    <p:sldId id="943" r:id="rId13"/>
    <p:sldId id="944" r:id="rId14"/>
    <p:sldId id="945" r:id="rId15"/>
    <p:sldId id="946" r:id="rId16"/>
    <p:sldId id="947" r:id="rId17"/>
    <p:sldId id="948" r:id="rId18"/>
    <p:sldId id="949" r:id="rId19"/>
    <p:sldId id="900" r:id="rId20"/>
    <p:sldId id="93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23"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9B9BE-3945-9C97-7DFD-CCAC8EA0ED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F2CC7C-3FB5-9389-A09A-91719030715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FC5B253-A225-FE17-3774-42EBF790B3A5}"/>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598925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DC674-243F-A904-C582-E2258805BB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9E0520-BA3E-B318-907D-96A17D99D31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87AA8FE-DF99-34D0-437B-D30340CB131D}"/>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2908851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DE157-07EC-D0B8-250A-0DFDB158B3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469348-B517-160E-3073-79FE8A3FC4E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51D1EEE-8C30-19DF-2EAD-D66BC81F3C60}"/>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1687600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845B2-8731-9513-854D-8F3B2246B3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EE1638-9416-030E-0E6B-1A9DDA26863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08A84D7-B191-8FD9-8BCE-BF4D5B3BBAF6}"/>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1315601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9BE5D-CED4-B476-175F-E1294F3E93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D9E8F-41F1-CAA4-F661-3142415D5DE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E3253AD-96BE-8A62-FF7C-3A43032BC2CF}"/>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952507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93DF0-638D-EF39-522C-2CE0C88B96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C05A78-2029-9C02-7A9A-50659BC60E6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324F861-57ED-156C-5680-F9D43BA862A7}"/>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075887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36897-703E-CB0C-22E8-7FB685326D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E40226-133F-01E6-F527-7F78A108D3D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8C3817C-2F78-C755-9294-8D929A8A82EC}"/>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710252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a:xfrm>
            <a:off x="381000" y="685800"/>
            <a:ext cx="6096000" cy="3429000"/>
          </a:xfrm>
        </p:spPr>
      </p:sp>
      <p:sp>
        <p:nvSpPr>
          <p:cNvPr id="3" name="Chỗ dành sẵn cho Ghi chú 2"/>
          <p:cNvSpPr>
            <a:spLocks noGrp="1"/>
          </p:cNvSpPr>
          <p:nvPr>
            <p:ph type="body" idx="1"/>
          </p:nvPr>
        </p:nvSpPr>
        <p:spPr/>
        <p:txBody>
          <a:bodyPr/>
          <a:lstStyle/>
          <a:p>
            <a:pPr lvl="2"/>
            <a:endParaRPr lang="en-AU" dirty="0">
              <a:latin typeface="Calibri Light" panose="020F0302020204030204" pitchFamily="34" charset="0"/>
              <a:cs typeface="Calibri Light" panose="020F0302020204030204" pitchFamily="34" charset="0"/>
            </a:endParaRPr>
          </a:p>
        </p:txBody>
      </p:sp>
      <p:sp>
        <p:nvSpPr>
          <p:cNvPr id="4" name="Chỗ dành sẵn cho Chân trang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Light" panose="020F0302020204030204" pitchFamily="34" charset="0"/>
              <a:ea typeface="+mn-ea"/>
              <a:cs typeface="Calibri Light" panose="020F0302020204030204" pitchFamily="34" charset="0"/>
            </a:endParaRPr>
          </a:p>
        </p:txBody>
      </p:sp>
      <p:sp>
        <p:nvSpPr>
          <p:cNvPr id="5" name="Chỗ dành sẵn cho Số hiệu Bản chiếu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E1CAEB-67AD-458E-B98A-1074D66B1EF8}" type="slidenum">
              <a:rPr kumimoji="0" lang="en-US" sz="1200" b="0" i="0" u="none" strike="noStrike" kern="1200" cap="none" spc="0" normalizeH="0" baseline="0" noProof="0" smtClean="0">
                <a:ln>
                  <a:noFill/>
                </a:ln>
                <a:solidFill>
                  <a:prstClr val="black"/>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1489867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97CF9-E047-DEE2-0388-F3BFE2EE1B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57C5C8-50DB-F4F0-3262-1CC83D0232E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77C1B23-B6A2-792F-BAA5-AD6436049510}"/>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03299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8809C-4B08-089B-BC9F-F7CEB7AF9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6A064-8043-DB25-3827-E8559A4E84D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2C374B9-4CEB-1950-E1F0-00C6068AA19D}"/>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62774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23904-5077-F00F-5E22-E2A5F2CE5E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C2B06E-C09E-D02C-5441-F9E2DB828DD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629129A-2248-A930-4EA1-9AC114325C0D}"/>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466517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6CC07-BA59-FFA5-CDD0-7BEB899872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97E9CC-6EC8-F3C8-F716-DC9705F5F6F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68A9445-2163-E18A-5410-613241F2C393}"/>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1580831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47960-A55D-CE23-6ADC-7B28FFDB8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53231-6C2D-9437-6379-51EE6919A28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42635F4-704B-1F81-813D-EFC2AE70EAB7}"/>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96185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2981E-2A5F-61DA-C9EE-2F9E9C2F2A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EA28F-C469-1D68-E16F-E4713F09C12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2550E57-D36F-5D0C-1963-81015B4624DA}"/>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827875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138A2-D63B-D2D6-54DE-6898D40A1D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360C1C-F33C-9319-9F62-F1DED1FE80B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B61B788-F785-1CF8-264C-8B6D1E57DE2E}"/>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1694717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CFE08-1AC5-D577-A295-F26BB242E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6891A-3A55-64F2-2126-F5F8388D63F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1E02B7C-79C6-2FFD-3D3C-670BAC54126A}"/>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800" dirty="0">
                <a:effectLst/>
                <a:latin typeface="Calibri" panose="020F0502020204030204" pitchFamily="34" charset="0"/>
                <a:ea typeface="Calibri" panose="020F0502020204030204" pitchFamily="34" charset="0"/>
              </a:rPr>
              <a:t>Along with the booming of Internet and social media, fake news has evolved into a widespread issue encompassing various types of deceitful entities, such as misleading reviews, counterfeit online accounts, and harmful websites. For instance, during the Covid-19 pandemic, the rapid and harmful spread of misinformation about the virus, comparable to the virus's own spread, cost at least 2,800 lives and 300 million dollars in Canada as of January 2023.</a:t>
            </a:r>
            <a:r>
              <a:rPr lang="en-US" dirty="0">
                <a:effectLst/>
              </a:rPr>
              <a: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0" marR="0" algn="just">
              <a:lnSpc>
                <a:spcPct val="115000"/>
              </a:lnSpc>
              <a:spcBef>
                <a:spcPts val="0"/>
              </a:spcBef>
              <a:spcAft>
                <a:spcPts val="1000"/>
              </a:spcAft>
            </a:pPr>
            <a:r>
              <a:rPr lang="en-AU" sz="1800" dirty="0">
                <a:effectLst/>
                <a:latin typeface="Calibri" panose="020F0502020204030204" pitchFamily="34" charset="0"/>
                <a:ea typeface="Calibri" panose="020F0502020204030204" pitchFamily="34" charset="0"/>
                <a:cs typeface="Times New Roman (Body CS)"/>
              </a:rPr>
              <a:t>While research on fake news has garnered significant attention, there is a noticeable absence of a fully automated, published solution. Current fact-checking platforms typically fall into one of two categories: (1) portals relying exclusively on the manual efforts of domain experts (e.g. BBC verify, CNN fact check), and (2) crowd-sourced platforms that depend on manual content verification by a combination of professional and volunteer staff (e.g. Snopes.com, PolitiFact.com). While human experts can handle various forms of fake news and anomaly patterns, the heavy reliance on their intervention in both approaches presents several drawbacks. Firstly, these methods struggle with real-time news verification due to the time required for experts (in the case of type 1) and a broad user base (in the case of type 2) to check the vast quantities of news arriving daily. Secondly, verification by humans is highly subjective, especially since qualities such as credibility are largely perceived and multifaceted. Third, these portals primarily concentrate on the field of politics and lack focus on other domains such as medical news.</a:t>
            </a:r>
            <a:endParaRPr lang="en-US" sz="1800" dirty="0">
              <a:effectLst/>
              <a:latin typeface="Arial" panose="020B0604020202020204" pitchFamily="34" charset="0"/>
              <a:ea typeface="Calibri" panose="020F0502020204030204" pitchFamily="34" charset="0"/>
              <a:cs typeface="Times New Roman (Body CS)"/>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Arial" panose="020B0604020202020204" pitchFamily="34" charset="0"/>
              <a:ea typeface="Calibri" panose="020F0502020204030204" pitchFamily="34" charset="0"/>
              <a:cs typeface="Times New Roman (Body CS)"/>
            </a:endParaRPr>
          </a:p>
          <a:p>
            <a:pPr marL="158750" indent="0">
              <a:buNone/>
            </a:pPr>
            <a:endParaRPr lang="en-US" dirty="0"/>
          </a:p>
        </p:txBody>
      </p:sp>
    </p:spTree>
    <p:extLst>
      <p:ext uri="{BB962C8B-B14F-4D97-AF65-F5344CB8AC3E}">
        <p14:creationId xmlns:p14="http://schemas.microsoft.com/office/powerpoint/2010/main" val="35628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53" name="Google Shape;53;p1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US" dirty="0"/>
          </a:p>
        </p:txBody>
      </p:sp>
      <p:sp>
        <p:nvSpPr>
          <p:cNvPr id="54" name="Google Shape;54;p1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lang="en-US" dirty="0"/>
          </a:p>
        </p:txBody>
      </p:sp>
      <p:sp>
        <p:nvSpPr>
          <p:cNvPr id="55" name="Google Shape;5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lvl="0" indent="0" algn="r" rtl="0">
              <a:lnSpc>
                <a:spcPct val="100000"/>
              </a:lnSpc>
              <a:spcBef>
                <a:spcPts val="0"/>
              </a:spcBef>
              <a:spcAft>
                <a:spcPts val="0"/>
              </a:spcAft>
              <a:buSzPts val="1000"/>
              <a:buNone/>
              <a:defRPr/>
            </a:lvl1pPr>
            <a:lvl2pPr marL="0" lvl="1" indent="0" algn="r" rtl="0">
              <a:lnSpc>
                <a:spcPct val="100000"/>
              </a:lnSpc>
              <a:spcBef>
                <a:spcPts val="0"/>
              </a:spcBef>
              <a:spcAft>
                <a:spcPts val="0"/>
              </a:spcAft>
              <a:buSzPts val="1000"/>
              <a:buNone/>
              <a:defRPr/>
            </a:lvl2pPr>
            <a:lvl3pPr marL="0" lvl="2" indent="0" algn="r" rtl="0">
              <a:lnSpc>
                <a:spcPct val="100000"/>
              </a:lnSpc>
              <a:spcBef>
                <a:spcPts val="0"/>
              </a:spcBef>
              <a:spcAft>
                <a:spcPts val="0"/>
              </a:spcAft>
              <a:buSzPts val="1000"/>
              <a:buNone/>
              <a:defRPr/>
            </a:lvl3pPr>
            <a:lvl4pPr marL="0" lvl="3" indent="0" algn="r" rtl="0">
              <a:lnSpc>
                <a:spcPct val="100000"/>
              </a:lnSpc>
              <a:spcBef>
                <a:spcPts val="0"/>
              </a:spcBef>
              <a:spcAft>
                <a:spcPts val="0"/>
              </a:spcAft>
              <a:buSzPts val="1000"/>
              <a:buNone/>
              <a:defRPr/>
            </a:lvl4pPr>
            <a:lvl5pPr marL="0" lvl="4" indent="0" algn="r" rtl="0">
              <a:lnSpc>
                <a:spcPct val="100000"/>
              </a:lnSpc>
              <a:spcBef>
                <a:spcPts val="0"/>
              </a:spcBef>
              <a:spcAft>
                <a:spcPts val="0"/>
              </a:spcAft>
              <a:buSzPts val="1000"/>
              <a:buNone/>
              <a:defRPr/>
            </a:lvl5pPr>
            <a:lvl6pPr marL="0" lvl="5" indent="0" algn="r" rtl="0">
              <a:lnSpc>
                <a:spcPct val="100000"/>
              </a:lnSpc>
              <a:spcBef>
                <a:spcPts val="0"/>
              </a:spcBef>
              <a:spcAft>
                <a:spcPts val="0"/>
              </a:spcAft>
              <a:buSzPts val="1000"/>
              <a:buNone/>
              <a:defRPr/>
            </a:lvl6pPr>
            <a:lvl7pPr marL="0" lvl="6" indent="0" algn="r" rtl="0">
              <a:lnSpc>
                <a:spcPct val="100000"/>
              </a:lnSpc>
              <a:spcBef>
                <a:spcPts val="0"/>
              </a:spcBef>
              <a:spcAft>
                <a:spcPts val="0"/>
              </a:spcAft>
              <a:buSzPts val="1000"/>
              <a:buNone/>
              <a:defRPr/>
            </a:lvl7pPr>
            <a:lvl8pPr marL="0" lvl="7" indent="0" algn="r" rtl="0">
              <a:lnSpc>
                <a:spcPct val="100000"/>
              </a:lnSpc>
              <a:spcBef>
                <a:spcPts val="0"/>
              </a:spcBef>
              <a:spcAft>
                <a:spcPts val="0"/>
              </a:spcAft>
              <a:buSzPts val="1000"/>
              <a:buNone/>
              <a:defRPr/>
            </a:lvl8pPr>
            <a:lvl9pPr marL="0" lvl="8" indent="0" algn="r" rtl="0">
              <a:lnSpc>
                <a:spcPct val="100000"/>
              </a:lnSpc>
              <a:spcBef>
                <a:spcPts val="0"/>
              </a:spcBef>
              <a:spcAft>
                <a:spcPts val="0"/>
              </a:spcAft>
              <a:buSzPts val="1000"/>
              <a:buNone/>
              <a:defRPr/>
            </a:lvl9pPr>
          </a:lstStyle>
          <a:p>
            <a:fld id="{00000000-1234-1234-1234-123412341234}" type="slidenum">
              <a:rPr lang="vi" smtClean="0"/>
              <a:pPr/>
              <a:t>‹#›</a:t>
            </a:fld>
            <a:endParaRPr lang="vi"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FB59-3409-714B-95CC-88FC509F1030}"/>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64ADC361-FF93-4444-A325-0D6CAA82276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1C67234-490D-F847-BB83-5E460BC09290}"/>
              </a:ext>
            </a:extLst>
          </p:cNvPr>
          <p:cNvSpPr>
            <a:spLocks noGrp="1"/>
          </p:cNvSpPr>
          <p:nvPr>
            <p:ph type="dt" sz="half" idx="10"/>
          </p:nvPr>
        </p:nvSpPr>
        <p:spPr/>
        <p:txBody>
          <a:bodyPr/>
          <a:lstStyle>
            <a:lvl1pPr>
              <a:defRPr/>
            </a:lvl1pPr>
          </a:lstStyle>
          <a:p>
            <a:endParaRPr lang="en-US" dirty="0"/>
          </a:p>
        </p:txBody>
      </p:sp>
      <p:sp>
        <p:nvSpPr>
          <p:cNvPr id="5" name="Footer Placeholder 4">
            <a:extLst>
              <a:ext uri="{FF2B5EF4-FFF2-40B4-BE49-F238E27FC236}">
                <a16:creationId xmlns:a16="http://schemas.microsoft.com/office/drawing/2014/main" id="{0663B52D-7126-A944-B389-2C1D292068FE}"/>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5F3BA5DC-4EE9-DA47-84A2-CB021746DBEA}"/>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203764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8D52-5497-A448-A2E6-B64941C7788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E7DB62B-9F6C-9943-A35C-FAF69125266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3F2563-E8C4-C148-9C4D-733732050940}"/>
              </a:ext>
            </a:extLst>
          </p:cNvPr>
          <p:cNvSpPr>
            <a:spLocks noGrp="1"/>
          </p:cNvSpPr>
          <p:nvPr>
            <p:ph type="dt" sz="half" idx="10"/>
          </p:nvPr>
        </p:nvSpPr>
        <p:spPr/>
        <p:txBody>
          <a:bodyPr/>
          <a:lstStyle>
            <a:lvl1pPr>
              <a:defRPr/>
            </a:lvl1pPr>
          </a:lstStyle>
          <a:p>
            <a:endParaRPr lang="en-US" dirty="0"/>
          </a:p>
        </p:txBody>
      </p:sp>
      <p:sp>
        <p:nvSpPr>
          <p:cNvPr id="5" name="Footer Placeholder 4">
            <a:extLst>
              <a:ext uri="{FF2B5EF4-FFF2-40B4-BE49-F238E27FC236}">
                <a16:creationId xmlns:a16="http://schemas.microsoft.com/office/drawing/2014/main" id="{B08225FD-5E84-B34A-BAAC-4E8D8BD4FB78}"/>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51579951-368B-0747-9246-66F91998D409}"/>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2936829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8DFC-4862-1443-93F1-180BD2EBE038}"/>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FD5C9EE-2E03-594F-A720-020F44E94399}"/>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E2880FC-69A8-224B-90CB-FD36E5F1F5D1}"/>
              </a:ext>
            </a:extLst>
          </p:cNvPr>
          <p:cNvSpPr>
            <a:spLocks noGrp="1"/>
          </p:cNvSpPr>
          <p:nvPr>
            <p:ph type="dt" sz="half" idx="10"/>
          </p:nvPr>
        </p:nvSpPr>
        <p:spPr/>
        <p:txBody>
          <a:bodyPr/>
          <a:lstStyle>
            <a:lvl1pPr>
              <a:defRPr/>
            </a:lvl1pPr>
          </a:lstStyle>
          <a:p>
            <a:endParaRPr lang="en-US" dirty="0"/>
          </a:p>
        </p:txBody>
      </p:sp>
      <p:sp>
        <p:nvSpPr>
          <p:cNvPr id="5" name="Footer Placeholder 4">
            <a:extLst>
              <a:ext uri="{FF2B5EF4-FFF2-40B4-BE49-F238E27FC236}">
                <a16:creationId xmlns:a16="http://schemas.microsoft.com/office/drawing/2014/main" id="{61C4E063-2599-8749-94A3-74A155F28E8E}"/>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2A6882A7-5A5F-9A46-ADAF-534616F7A59F}"/>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4259080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2BED-3CB1-664F-8D17-7E5FEEAC5CA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9F47867-187C-FA45-BF03-FA1B7DEEA33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D705E10-925B-854C-9FE5-2C0ED91EF6AC}"/>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157D1F8-3967-C546-B196-ED504BFFD9E6}"/>
              </a:ext>
            </a:extLst>
          </p:cNvPr>
          <p:cNvSpPr>
            <a:spLocks noGrp="1"/>
          </p:cNvSpPr>
          <p:nvPr>
            <p:ph type="dt" sz="half" idx="10"/>
          </p:nvPr>
        </p:nvSpPr>
        <p:spPr/>
        <p:txBody>
          <a:bodyPr/>
          <a:lstStyle>
            <a:lvl1pPr>
              <a:defRPr/>
            </a:lvl1pPr>
          </a:lstStyle>
          <a:p>
            <a:endParaRPr lang="en-US" dirty="0"/>
          </a:p>
        </p:txBody>
      </p:sp>
      <p:sp>
        <p:nvSpPr>
          <p:cNvPr id="6" name="Footer Placeholder 5">
            <a:extLst>
              <a:ext uri="{FF2B5EF4-FFF2-40B4-BE49-F238E27FC236}">
                <a16:creationId xmlns:a16="http://schemas.microsoft.com/office/drawing/2014/main" id="{EBB4E8B7-1F0F-714F-9127-5CC627273D53}"/>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27B10CEC-63CD-1E4E-B4FD-EC46BBC8257B}"/>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1470299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D450-2BA1-024F-AEF1-4A692000D66F}"/>
              </a:ext>
            </a:extLst>
          </p:cNvPr>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F76693-4C1C-5747-BD4B-57572451B61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CE3D63B5-01E6-AD45-8794-63987BB75A9D}"/>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FBB0641-393F-AB42-B452-E8E303F74F8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AB2ED45E-2A80-B14F-AC67-C761D29A3C51}"/>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2FF90C8-3939-3843-ABB1-780F70722F24}"/>
              </a:ext>
            </a:extLst>
          </p:cNvPr>
          <p:cNvSpPr>
            <a:spLocks noGrp="1"/>
          </p:cNvSpPr>
          <p:nvPr>
            <p:ph type="dt" sz="half" idx="10"/>
          </p:nvPr>
        </p:nvSpPr>
        <p:spPr/>
        <p:txBody>
          <a:bodyPr/>
          <a:lstStyle>
            <a:lvl1pPr>
              <a:defRPr/>
            </a:lvl1pPr>
          </a:lstStyle>
          <a:p>
            <a:endParaRPr lang="en-US" dirty="0"/>
          </a:p>
        </p:txBody>
      </p:sp>
      <p:sp>
        <p:nvSpPr>
          <p:cNvPr id="8" name="Footer Placeholder 7">
            <a:extLst>
              <a:ext uri="{FF2B5EF4-FFF2-40B4-BE49-F238E27FC236}">
                <a16:creationId xmlns:a16="http://schemas.microsoft.com/office/drawing/2014/main" id="{AE279669-9C21-314C-ACF1-01DE7FCB7E91}"/>
              </a:ext>
            </a:extLst>
          </p:cNvPr>
          <p:cNvSpPr>
            <a:spLocks noGrp="1"/>
          </p:cNvSpPr>
          <p:nvPr>
            <p:ph type="ftr" sz="quarter" idx="11"/>
          </p:nvPr>
        </p:nvSpPr>
        <p:spPr/>
        <p:txBody>
          <a:bodyPr/>
          <a:lstStyle>
            <a:lvl1pPr>
              <a:defRPr/>
            </a:lvl1pPr>
          </a:lstStyle>
          <a:p>
            <a:endParaRPr lang="en-US" dirty="0"/>
          </a:p>
        </p:txBody>
      </p:sp>
      <p:sp>
        <p:nvSpPr>
          <p:cNvPr id="9" name="Slide Number Placeholder 8">
            <a:extLst>
              <a:ext uri="{FF2B5EF4-FFF2-40B4-BE49-F238E27FC236}">
                <a16:creationId xmlns:a16="http://schemas.microsoft.com/office/drawing/2014/main" id="{4AC8122E-4995-0244-B67F-79586A8739AF}"/>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3417171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394C-9B16-B74E-B10E-4025BFFE48F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65389C5-E363-324E-AD76-D8872915B101}"/>
              </a:ext>
            </a:extLst>
          </p:cNvPr>
          <p:cNvSpPr>
            <a:spLocks noGrp="1"/>
          </p:cNvSpPr>
          <p:nvPr>
            <p:ph type="dt" sz="half" idx="10"/>
          </p:nvPr>
        </p:nvSpPr>
        <p:spPr/>
        <p:txBody>
          <a:bodyPr/>
          <a:lstStyle>
            <a:lvl1pPr>
              <a:defRPr/>
            </a:lvl1pPr>
          </a:lstStyle>
          <a:p>
            <a:endParaRPr lang="en-US" dirty="0"/>
          </a:p>
        </p:txBody>
      </p:sp>
      <p:sp>
        <p:nvSpPr>
          <p:cNvPr id="4" name="Footer Placeholder 3">
            <a:extLst>
              <a:ext uri="{FF2B5EF4-FFF2-40B4-BE49-F238E27FC236}">
                <a16:creationId xmlns:a16="http://schemas.microsoft.com/office/drawing/2014/main" id="{833C94B1-4C62-0149-8185-679347F34DFF}"/>
              </a:ext>
            </a:extLst>
          </p:cNvPr>
          <p:cNvSpPr>
            <a:spLocks noGrp="1"/>
          </p:cNvSpPr>
          <p:nvPr>
            <p:ph type="ftr" sz="quarter" idx="11"/>
          </p:nvPr>
        </p:nvSpPr>
        <p:spPr/>
        <p:txBody>
          <a:bodyPr/>
          <a:lstStyle>
            <a:lvl1pPr>
              <a:defRPr/>
            </a:lvl1pPr>
          </a:lstStyle>
          <a:p>
            <a:endParaRPr lang="en-US" dirty="0"/>
          </a:p>
        </p:txBody>
      </p:sp>
      <p:sp>
        <p:nvSpPr>
          <p:cNvPr id="5" name="Slide Number Placeholder 4">
            <a:extLst>
              <a:ext uri="{FF2B5EF4-FFF2-40B4-BE49-F238E27FC236}">
                <a16:creationId xmlns:a16="http://schemas.microsoft.com/office/drawing/2014/main" id="{7E66C265-1B22-FC49-B1AA-85270B2BCF71}"/>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4094628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A98963-FC2F-AA45-95DB-D7419E1CFA30}"/>
              </a:ext>
            </a:extLst>
          </p:cNvPr>
          <p:cNvSpPr>
            <a:spLocks noGrp="1"/>
          </p:cNvSpPr>
          <p:nvPr>
            <p:ph type="dt" sz="half" idx="10"/>
          </p:nvPr>
        </p:nvSpPr>
        <p:spPr/>
        <p:txBody>
          <a:bodyPr/>
          <a:lstStyle>
            <a:lvl1pPr>
              <a:defRPr/>
            </a:lvl1pPr>
          </a:lstStyle>
          <a:p>
            <a:endParaRPr lang="en-US" dirty="0"/>
          </a:p>
        </p:txBody>
      </p:sp>
      <p:sp>
        <p:nvSpPr>
          <p:cNvPr id="3" name="Footer Placeholder 2">
            <a:extLst>
              <a:ext uri="{FF2B5EF4-FFF2-40B4-BE49-F238E27FC236}">
                <a16:creationId xmlns:a16="http://schemas.microsoft.com/office/drawing/2014/main" id="{67237635-74C9-1F40-AA74-9E011641B77E}"/>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0E98218F-B983-0A45-96F2-0BF714785215}"/>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79078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9859-6451-EB4A-8843-E20B53E7A6F9}"/>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3AC64D1-97D0-F74F-8FCE-79DC00EC8BA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92E240D-B1A6-DA4A-AEEC-8E1B61CEABC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2442852-3EF4-454A-B992-0E9B70F60871}"/>
              </a:ext>
            </a:extLst>
          </p:cNvPr>
          <p:cNvSpPr>
            <a:spLocks noGrp="1"/>
          </p:cNvSpPr>
          <p:nvPr>
            <p:ph type="dt" sz="half" idx="10"/>
          </p:nvPr>
        </p:nvSpPr>
        <p:spPr/>
        <p:txBody>
          <a:bodyPr/>
          <a:lstStyle>
            <a:lvl1pPr>
              <a:defRPr/>
            </a:lvl1pPr>
          </a:lstStyle>
          <a:p>
            <a:endParaRPr lang="en-US" dirty="0"/>
          </a:p>
        </p:txBody>
      </p:sp>
      <p:sp>
        <p:nvSpPr>
          <p:cNvPr id="6" name="Footer Placeholder 5">
            <a:extLst>
              <a:ext uri="{FF2B5EF4-FFF2-40B4-BE49-F238E27FC236}">
                <a16:creationId xmlns:a16="http://schemas.microsoft.com/office/drawing/2014/main" id="{9F08192D-16C8-9C44-B716-BE319AEE439C}"/>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EA52AE72-4066-0247-96C6-10DEA894433B}"/>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2702235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3913-318A-EB4F-8119-D1EEE7A584D3}"/>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D9039DC-80C6-714E-B120-CCCE82E36A5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C78BA36-70E0-A643-8697-A18A28260273}"/>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A1A33E6-F6F8-1D4B-AD94-DE85A2A80CCD}"/>
              </a:ext>
            </a:extLst>
          </p:cNvPr>
          <p:cNvSpPr>
            <a:spLocks noGrp="1"/>
          </p:cNvSpPr>
          <p:nvPr>
            <p:ph type="dt" sz="half" idx="10"/>
          </p:nvPr>
        </p:nvSpPr>
        <p:spPr/>
        <p:txBody>
          <a:bodyPr/>
          <a:lstStyle>
            <a:lvl1pPr>
              <a:defRPr/>
            </a:lvl1pPr>
          </a:lstStyle>
          <a:p>
            <a:endParaRPr lang="en-US" dirty="0"/>
          </a:p>
        </p:txBody>
      </p:sp>
      <p:sp>
        <p:nvSpPr>
          <p:cNvPr id="6" name="Footer Placeholder 5">
            <a:extLst>
              <a:ext uri="{FF2B5EF4-FFF2-40B4-BE49-F238E27FC236}">
                <a16:creationId xmlns:a16="http://schemas.microsoft.com/office/drawing/2014/main" id="{6C968ECB-CFF4-FD49-B67A-16F52F1079C4}"/>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6F9B0208-3DF0-A74F-901B-F58C06428F96}"/>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37809522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FD6E-434B-2E40-9C91-91163B5EA9F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FB6771B-E799-D241-9703-A7598AC7E65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C342D5-4790-5C48-8A04-FBD568CB95A1}"/>
              </a:ext>
            </a:extLst>
          </p:cNvPr>
          <p:cNvSpPr>
            <a:spLocks noGrp="1"/>
          </p:cNvSpPr>
          <p:nvPr>
            <p:ph type="dt" sz="half" idx="10"/>
          </p:nvPr>
        </p:nvSpPr>
        <p:spPr/>
        <p:txBody>
          <a:bodyPr/>
          <a:lstStyle>
            <a:lvl1pPr>
              <a:defRPr/>
            </a:lvl1pPr>
          </a:lstStyle>
          <a:p>
            <a:endParaRPr lang="en-US" dirty="0"/>
          </a:p>
        </p:txBody>
      </p:sp>
      <p:sp>
        <p:nvSpPr>
          <p:cNvPr id="5" name="Footer Placeholder 4">
            <a:extLst>
              <a:ext uri="{FF2B5EF4-FFF2-40B4-BE49-F238E27FC236}">
                <a16:creationId xmlns:a16="http://schemas.microsoft.com/office/drawing/2014/main" id="{DCBEF3C4-E3F4-6340-BE18-293D76824F5F}"/>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103E5681-63C9-7442-8487-4DB51DD27823}"/>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35663985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8666F0-6FC3-344A-8909-DE422F5C8F43}"/>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048ECC5-DC41-6848-8487-54E6E400E96E}"/>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C06591-6CC6-D042-B8AF-7FD7752991A4}"/>
              </a:ext>
            </a:extLst>
          </p:cNvPr>
          <p:cNvSpPr>
            <a:spLocks noGrp="1"/>
          </p:cNvSpPr>
          <p:nvPr>
            <p:ph type="dt" sz="half" idx="10"/>
          </p:nvPr>
        </p:nvSpPr>
        <p:spPr/>
        <p:txBody>
          <a:bodyPr/>
          <a:lstStyle>
            <a:lvl1pPr>
              <a:defRPr/>
            </a:lvl1pPr>
          </a:lstStyle>
          <a:p>
            <a:endParaRPr lang="en-US" dirty="0"/>
          </a:p>
        </p:txBody>
      </p:sp>
      <p:sp>
        <p:nvSpPr>
          <p:cNvPr id="5" name="Footer Placeholder 4">
            <a:extLst>
              <a:ext uri="{FF2B5EF4-FFF2-40B4-BE49-F238E27FC236}">
                <a16:creationId xmlns:a16="http://schemas.microsoft.com/office/drawing/2014/main" id="{01627C76-F59E-0244-B049-308F5B679AC7}"/>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C277FA02-0D13-124A-983C-62709C306C45}"/>
              </a:ext>
            </a:extLst>
          </p:cNvPr>
          <p:cNvSpPr>
            <a:spLocks noGrp="1"/>
          </p:cNvSpPr>
          <p:nvPr>
            <p:ph type="sldNum" sz="quarter" idx="12"/>
          </p:nvPr>
        </p:nvSpPr>
        <p:spPr/>
        <p:txBody>
          <a:bodyPr/>
          <a:lstStyle>
            <a:lvl1pPr>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37661386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82D6-2CCF-79AC-D650-5466D8723E84}"/>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CF90F8-70ED-BE2C-387D-300C7CC62979}"/>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61ECD2-DF07-247A-86B6-FE7F19377FAE}"/>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5" name="Footer Placeholder 4">
            <a:extLst>
              <a:ext uri="{FF2B5EF4-FFF2-40B4-BE49-F238E27FC236}">
                <a16:creationId xmlns:a16="http://schemas.microsoft.com/office/drawing/2014/main" id="{87B0BB90-391A-18EC-A672-22B65AFFA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329C3-5AAD-B11C-1CBC-07399E338136}"/>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34701575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F04B-BCCD-F590-1A77-07D6778ADF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0D7416-5EEF-1BB7-3517-C62C981B65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F7233-31B2-B73C-3A05-1CCF952EFB0A}"/>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5" name="Footer Placeholder 4">
            <a:extLst>
              <a:ext uri="{FF2B5EF4-FFF2-40B4-BE49-F238E27FC236}">
                <a16:creationId xmlns:a16="http://schemas.microsoft.com/office/drawing/2014/main" id="{60D1C180-2784-43B0-A7F6-FE1BD2D4B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A3B81-249B-F1E0-F1F1-D81A0C0074F5}"/>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17365584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B9C5-64D7-045D-77E7-71D9BB5E0401}"/>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4DA459-F338-4699-A7F3-5EB03DB9304B}"/>
              </a:ext>
            </a:extLst>
          </p:cNvPr>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839DD-1447-6EAC-5EC0-71237C3C998B}"/>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5" name="Footer Placeholder 4">
            <a:extLst>
              <a:ext uri="{FF2B5EF4-FFF2-40B4-BE49-F238E27FC236}">
                <a16:creationId xmlns:a16="http://schemas.microsoft.com/office/drawing/2014/main" id="{2D84B679-70CF-DDD4-2EB4-7ABE3F623D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7BD9D-7193-1F3C-0E2A-11B7D9E8DCB4}"/>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35445837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167D-B4D9-F214-EC81-A79F82F9D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1C3F3A-0112-43B0-1A73-78A8A0430363}"/>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B28F7C-45EF-0244-A32B-762899AD571C}"/>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E4CEE6-751C-F337-9CAD-A48F89555F65}"/>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6" name="Footer Placeholder 5">
            <a:extLst>
              <a:ext uri="{FF2B5EF4-FFF2-40B4-BE49-F238E27FC236}">
                <a16:creationId xmlns:a16="http://schemas.microsoft.com/office/drawing/2014/main" id="{E855887F-40DF-7DEC-68BE-16946A1CA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8D145-9DC5-2DFC-A264-1BB319C4BCE5}"/>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17892911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BE87-E385-61EA-900F-B73A568C2417}"/>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F1A338-5C85-8B42-6814-8E2252585DE9}"/>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1C0BCA-4CA9-F277-581B-2F364F194DEA}"/>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8EB976-93F3-9D00-FFB9-7ABE70DA54C3}"/>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6DACE-CA1E-1A87-FA0C-0C225D8CBA29}"/>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48A2B2-98FE-B474-89FB-B542F8FEB613}"/>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8" name="Footer Placeholder 7">
            <a:extLst>
              <a:ext uri="{FF2B5EF4-FFF2-40B4-BE49-F238E27FC236}">
                <a16:creationId xmlns:a16="http://schemas.microsoft.com/office/drawing/2014/main" id="{E536843B-60AE-62F0-54CC-36C5AC8348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E72DD4-5EF4-B254-79E4-F1E0E8BBFF6E}"/>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28832848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CDBF4-513C-2285-F706-1F9D7E074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FDBEF0-6748-D3A3-F0B6-5B00E270705C}"/>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4" name="Footer Placeholder 3">
            <a:extLst>
              <a:ext uri="{FF2B5EF4-FFF2-40B4-BE49-F238E27FC236}">
                <a16:creationId xmlns:a16="http://schemas.microsoft.com/office/drawing/2014/main" id="{E176EC1A-2F3F-C318-29BD-EB1EF919C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314A8-41AD-373A-7989-464048CC7464}"/>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177327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2C52B-9230-BBF4-1DF3-A3AF187197C7}"/>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3" name="Footer Placeholder 2">
            <a:extLst>
              <a:ext uri="{FF2B5EF4-FFF2-40B4-BE49-F238E27FC236}">
                <a16:creationId xmlns:a16="http://schemas.microsoft.com/office/drawing/2014/main" id="{7DCE1F94-0B45-E0A3-F971-C328FDFAF0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4B1970-4F7A-7B1D-2D80-4081E026A975}"/>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41931832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3843-5A9D-6A36-BB09-413765B8CCE4}"/>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776248-67BB-4E70-9D7A-A50A90FC79CF}"/>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2A82D4-0A7B-A53A-711C-8790990062C2}"/>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A33D2-2CF3-9342-4A7D-C49116AB9968}"/>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6" name="Footer Placeholder 5">
            <a:extLst>
              <a:ext uri="{FF2B5EF4-FFF2-40B4-BE49-F238E27FC236}">
                <a16:creationId xmlns:a16="http://schemas.microsoft.com/office/drawing/2014/main" id="{F7A49297-2AEC-DE49-CEE6-8734A7ED9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3F6B6-3F7A-BA38-AF01-7592FCF2EA9F}"/>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574352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3578-83CB-6890-53B2-21DFA816E1E3}"/>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C561D0-19DD-321A-9D8F-BEBD9EFEAFAF}"/>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F8C78C-6EC4-4E81-3351-D28558E55B60}"/>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FC22B-BE1D-519B-8F76-EB406951306A}"/>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6" name="Footer Placeholder 5">
            <a:extLst>
              <a:ext uri="{FF2B5EF4-FFF2-40B4-BE49-F238E27FC236}">
                <a16:creationId xmlns:a16="http://schemas.microsoft.com/office/drawing/2014/main" id="{17C470FB-C5BF-C44C-7499-979E5C5A5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13743E-5715-30E7-07BB-DE173E4853D9}"/>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1228030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EE25-0B7E-2EA6-E654-4E65A6EF33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5CA3A4-6AF0-830F-7AFE-B8DAB84C64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A65D3D-E9B2-2C74-59EA-48A7415EC9F2}"/>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5" name="Footer Placeholder 4">
            <a:extLst>
              <a:ext uri="{FF2B5EF4-FFF2-40B4-BE49-F238E27FC236}">
                <a16:creationId xmlns:a16="http://schemas.microsoft.com/office/drawing/2014/main" id="{C900797B-BE07-F0B8-4DC5-271167717E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D3692-FE04-B8F9-A102-4B1FD9F17EE8}"/>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1528043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D0618F-A62E-AFA3-9C32-C6CD78955ECD}"/>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A19181-6F41-50FC-6637-ED490B07BE47}"/>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76CCB-268F-0407-C941-D99607C48E4E}"/>
              </a:ext>
            </a:extLst>
          </p:cNvPr>
          <p:cNvSpPr>
            <a:spLocks noGrp="1"/>
          </p:cNvSpPr>
          <p:nvPr>
            <p:ph type="dt" sz="half" idx="10"/>
          </p:nvPr>
        </p:nvSpPr>
        <p:spPr/>
        <p:txBody>
          <a:bodyPr/>
          <a:lstStyle/>
          <a:p>
            <a:fld id="{B46B0A83-5F88-4CD4-A44D-F3459C06B947}" type="datetimeFigureOut">
              <a:rPr lang="en-US" smtClean="0"/>
              <a:t>5/19/2025</a:t>
            </a:fld>
            <a:endParaRPr lang="en-US"/>
          </a:p>
        </p:txBody>
      </p:sp>
      <p:sp>
        <p:nvSpPr>
          <p:cNvPr id="5" name="Footer Placeholder 4">
            <a:extLst>
              <a:ext uri="{FF2B5EF4-FFF2-40B4-BE49-F238E27FC236}">
                <a16:creationId xmlns:a16="http://schemas.microsoft.com/office/drawing/2014/main" id="{C86A0352-030C-4030-14CD-9AA1A835BF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5BB2D-58EC-6988-B8F6-11DFC1A0C145}"/>
              </a:ext>
            </a:extLst>
          </p:cNvPr>
          <p:cNvSpPr>
            <a:spLocks noGrp="1"/>
          </p:cNvSpPr>
          <p:nvPr>
            <p:ph type="sldNum" sz="quarter" idx="12"/>
          </p:nvPr>
        </p:nvSpPr>
        <p:spPr/>
        <p:txBody>
          <a:bodyPr/>
          <a:lstStyle/>
          <a:p>
            <a:fld id="{E15C741D-2A3C-47B7-A6DF-604836D04BA4}" type="slidenum">
              <a:rPr lang="en-US" smtClean="0"/>
              <a:t>‹#›</a:t>
            </a:fld>
            <a:endParaRPr lang="en-US"/>
          </a:p>
        </p:txBody>
      </p:sp>
    </p:spTree>
    <p:extLst>
      <p:ext uri="{BB962C8B-B14F-4D97-AF65-F5344CB8AC3E}">
        <p14:creationId xmlns:p14="http://schemas.microsoft.com/office/powerpoint/2010/main" val="1666222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Calibri Light" panose="020F0302020204030204" pitchFamily="34" charset="0"/>
              <a:cs typeface="Calibri Light" panose="020F0302020204030204" pitchFamily="34" charset="0"/>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Calibri Light" panose="020F0302020204030204" pitchFamily="34" charset="0"/>
                <a:cs typeface="Calibri Light" panose="020F0302020204030204" pitchFamily="34" charset="0"/>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vi" smtClean="0"/>
              <a:pPr/>
              <a:t>‹#›</a:t>
            </a:fld>
            <a:endParaRPr lang="vi"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470EFD-0753-E642-8461-C0502612806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9ED22F25-1F7C-9F47-9964-885CC238436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92395B98-9777-0A44-A143-1E2A6213A25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Calibri Light" panose="020F0302020204030204" pitchFamily="34" charset="0"/>
                <a:cs typeface="Calibri Light" panose="020F0302020204030204" pitchFamily="34" charset="0"/>
              </a:defRPr>
            </a:lvl1pPr>
          </a:lstStyle>
          <a:p>
            <a:endParaRPr lang="en-US" dirty="0"/>
          </a:p>
        </p:txBody>
      </p:sp>
      <p:sp>
        <p:nvSpPr>
          <p:cNvPr id="5" name="Footer Placeholder 4">
            <a:extLst>
              <a:ext uri="{FF2B5EF4-FFF2-40B4-BE49-F238E27FC236}">
                <a16:creationId xmlns:a16="http://schemas.microsoft.com/office/drawing/2014/main" id="{E1D4244F-CF1F-B648-98B1-D353EAB06C2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Calibri Light" panose="020F0302020204030204" pitchFamily="34" charset="0"/>
                <a:cs typeface="Calibri Light" panose="020F0302020204030204" pitchFamily="34" charset="0"/>
              </a:defRPr>
            </a:lvl1pPr>
          </a:lstStyle>
          <a:p>
            <a:endParaRPr lang="en-US" dirty="0"/>
          </a:p>
        </p:txBody>
      </p:sp>
      <p:sp>
        <p:nvSpPr>
          <p:cNvPr id="6" name="Slide Number Placeholder 5">
            <a:extLst>
              <a:ext uri="{FF2B5EF4-FFF2-40B4-BE49-F238E27FC236}">
                <a16:creationId xmlns:a16="http://schemas.microsoft.com/office/drawing/2014/main" id="{22212EE7-7318-964F-9ED8-0D8C07C9606E}"/>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Calibri Light" panose="020F0302020204030204" pitchFamily="34" charset="0"/>
                <a:cs typeface="Calibri Light" panose="020F0302020204030204" pitchFamily="34" charset="0"/>
              </a:defRPr>
            </a:lvl1pPr>
          </a:lstStyle>
          <a:p>
            <a:fld id="{8D966D48-06E4-0146-8710-9869EC71CBC4}" type="slidenum">
              <a:rPr lang="en-US" smtClean="0"/>
              <a:pPr/>
              <a:t>‹#›</a:t>
            </a:fld>
            <a:endParaRPr lang="en-US" dirty="0"/>
          </a:p>
        </p:txBody>
      </p:sp>
    </p:spTree>
    <p:extLst>
      <p:ext uri="{BB962C8B-B14F-4D97-AF65-F5344CB8AC3E}">
        <p14:creationId xmlns:p14="http://schemas.microsoft.com/office/powerpoint/2010/main" val="281699163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Calibri Light" panose="020F030202020403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alibri Light" panose="020F030202020403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libri Light" panose="020F030202020403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alibri Light" panose="020F030202020403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Light" panose="020F030202020403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Light" panose="020F030202020403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C9CCD-9B7F-EB16-FA96-793A27B77CAF}"/>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9CF109-F389-DB9D-1B19-9984FE0E7EE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2F165-CE55-68A9-6F48-D4EFD9EC1C01}"/>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B46B0A83-5F88-4CD4-A44D-F3459C06B947}" type="datetimeFigureOut">
              <a:rPr lang="en-US" smtClean="0"/>
              <a:t>5/19/2025</a:t>
            </a:fld>
            <a:endParaRPr lang="en-US"/>
          </a:p>
        </p:txBody>
      </p:sp>
      <p:sp>
        <p:nvSpPr>
          <p:cNvPr id="5" name="Footer Placeholder 4">
            <a:extLst>
              <a:ext uri="{FF2B5EF4-FFF2-40B4-BE49-F238E27FC236}">
                <a16:creationId xmlns:a16="http://schemas.microsoft.com/office/drawing/2014/main" id="{9887D585-842B-93E7-8433-EB19498B82D1}"/>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688C9B-0117-FE9E-222F-782372ADA0C8}"/>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E15C741D-2A3C-47B7-A6DF-604836D04BA4}" type="slidenum">
              <a:rPr lang="en-US" smtClean="0"/>
              <a:t>‹#›</a:t>
            </a:fld>
            <a:endParaRPr lang="en-US"/>
          </a:p>
        </p:txBody>
      </p:sp>
    </p:spTree>
    <p:extLst>
      <p:ext uri="{BB962C8B-B14F-4D97-AF65-F5344CB8AC3E}">
        <p14:creationId xmlns:p14="http://schemas.microsoft.com/office/powerpoint/2010/main" val="306227729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14303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2800" dirty="0">
                <a:solidFill>
                  <a:srgbClr val="FF0000"/>
                </a:solidFill>
              </a:rPr>
              <a:t>CBA challenges: Use case of applying Gen AI to Customer Support Tickets </a:t>
            </a:r>
            <a:endParaRPr sz="2800" dirty="0">
              <a:solidFill>
                <a:srgbClr val="FF0000"/>
              </a:solidFill>
            </a:endParaRPr>
          </a:p>
        </p:txBody>
      </p:sp>
      <p:sp>
        <p:nvSpPr>
          <p:cNvPr id="71" name="Google Shape;71;p15"/>
          <p:cNvSpPr txBox="1">
            <a:spLocks noGrp="1"/>
          </p:cNvSpPr>
          <p:nvPr>
            <p:ph type="subTitle" idx="1"/>
          </p:nvPr>
        </p:nvSpPr>
        <p:spPr>
          <a:xfrm>
            <a:off x="311700" y="3748525"/>
            <a:ext cx="8520600" cy="792600"/>
          </a:xfrm>
          <a:prstGeom prst="rect">
            <a:avLst/>
          </a:prstGeom>
        </p:spPr>
        <p:txBody>
          <a:bodyPr spcFirstLastPara="1" wrap="square" lIns="91425" tIns="91425" rIns="91425" bIns="91425" anchor="t" anchorCtr="0">
            <a:normAutofit/>
          </a:bodyPr>
          <a:lstStyle/>
          <a:p>
            <a:pPr marL="0" lvl="0" indent="0" algn="r" rtl="0">
              <a:lnSpc>
                <a:spcPct val="90000"/>
              </a:lnSpc>
              <a:spcBef>
                <a:spcPts val="0"/>
              </a:spcBef>
              <a:spcAft>
                <a:spcPts val="0"/>
              </a:spcAft>
              <a:buNone/>
            </a:pPr>
            <a:r>
              <a:rPr lang="en-AU" sz="1800" i="1" dirty="0">
                <a:solidFill>
                  <a:schemeClr val="tx1"/>
                </a:solidFill>
              </a:rPr>
              <a:t>Lausanne</a:t>
            </a:r>
            <a:r>
              <a:rPr lang="vi" sz="1800" i="1" dirty="0">
                <a:solidFill>
                  <a:schemeClr val="tx1"/>
                </a:solidFill>
              </a:rPr>
              <a:t>, </a:t>
            </a:r>
            <a:r>
              <a:rPr lang="en-AU" sz="1800" i="1">
                <a:solidFill>
                  <a:schemeClr val="tx1"/>
                </a:solidFill>
              </a:rPr>
              <a:t>20</a:t>
            </a:r>
            <a:r>
              <a:rPr lang="vi" sz="1800" i="1">
                <a:solidFill>
                  <a:schemeClr val="tx1"/>
                </a:solidFill>
              </a:rPr>
              <a:t>/</a:t>
            </a:r>
            <a:r>
              <a:rPr lang="en-US" sz="1800" i="1" dirty="0">
                <a:solidFill>
                  <a:schemeClr val="tx1"/>
                </a:solidFill>
              </a:rPr>
              <a:t>05</a:t>
            </a:r>
            <a:r>
              <a:rPr lang="vi" sz="1800" i="1" dirty="0">
                <a:solidFill>
                  <a:schemeClr val="tx1"/>
                </a:solidFill>
              </a:rPr>
              <a:t>/202</a:t>
            </a:r>
            <a:r>
              <a:rPr lang="en-US" sz="1800" i="1" dirty="0">
                <a:solidFill>
                  <a:schemeClr val="tx1"/>
                </a:solidFill>
              </a:rPr>
              <a:t>5</a:t>
            </a:r>
            <a:endParaRPr sz="1800" i="1" dirty="0">
              <a:solidFill>
                <a:schemeClr val="tx1"/>
              </a:solidFill>
            </a:endParaRPr>
          </a:p>
          <a:p>
            <a:pPr marL="0" lvl="0" indent="0" algn="r" rtl="0">
              <a:lnSpc>
                <a:spcPct val="90000"/>
              </a:lnSpc>
              <a:spcBef>
                <a:spcPts val="0"/>
              </a:spcBef>
              <a:spcAft>
                <a:spcPts val="0"/>
              </a:spcAft>
              <a:buNone/>
            </a:pPr>
            <a:r>
              <a:rPr lang="en-AU" sz="1800" i="1" dirty="0">
                <a:solidFill>
                  <a:schemeClr val="tx1"/>
                </a:solidFill>
              </a:rPr>
              <a:t>Huynh Thanh Trung</a:t>
            </a:r>
            <a:endParaRPr sz="1800" i="1" dirty="0">
              <a:solidFill>
                <a:schemeClr val="tx1"/>
              </a:solidFill>
            </a:endParaRPr>
          </a:p>
        </p:txBody>
      </p:sp>
      <p:sp>
        <p:nvSpPr>
          <p:cNvPr id="3" name="Slide Number Placeholder 2">
            <a:extLst>
              <a:ext uri="{FF2B5EF4-FFF2-40B4-BE49-F238E27FC236}">
                <a16:creationId xmlns:a16="http://schemas.microsoft.com/office/drawing/2014/main" id="{75A5A4B6-CF93-7B78-44F1-046540E51E0C}"/>
              </a:ext>
            </a:extLst>
          </p:cNvPr>
          <p:cNvSpPr>
            <a:spLocks noGrp="1"/>
          </p:cNvSpPr>
          <p:nvPr>
            <p:ph type="sldNum" idx="12"/>
          </p:nvPr>
        </p:nvSpPr>
        <p:spPr/>
        <p:txBody>
          <a:bodyPr/>
          <a:lstStyle/>
          <a:p>
            <a:fld id="{00000000-1234-1234-1234-123412341234}" type="slidenum">
              <a:rPr lang="vi" smtClean="0"/>
              <a:pPr/>
              <a:t>1</a:t>
            </a:fld>
            <a:endParaRPr lang="vi"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E5E83-959A-44B4-E323-5C880DA8B5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7B144C-2C1D-4ABF-A5DE-177A4049D844}"/>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 – User Intents </a:t>
            </a:r>
            <a:endParaRPr lang="en-US" sz="3300" dirty="0">
              <a:solidFill>
                <a:srgbClr val="FF0000"/>
              </a:solidFill>
            </a:endParaRPr>
          </a:p>
        </p:txBody>
      </p:sp>
      <p:sp>
        <p:nvSpPr>
          <p:cNvPr id="3" name="Content Placeholder 2">
            <a:extLst>
              <a:ext uri="{FF2B5EF4-FFF2-40B4-BE49-F238E27FC236}">
                <a16:creationId xmlns:a16="http://schemas.microsoft.com/office/drawing/2014/main" id="{631149C8-662B-98B7-A97D-42F04C91AD7F}"/>
              </a:ext>
            </a:extLst>
          </p:cNvPr>
          <p:cNvSpPr>
            <a:spLocks noGrp="1"/>
          </p:cNvSpPr>
          <p:nvPr>
            <p:ph idx="1"/>
          </p:nvPr>
        </p:nvSpPr>
        <p:spPr>
          <a:xfrm>
            <a:off x="311700" y="681372"/>
            <a:ext cx="8980218" cy="4320934"/>
          </a:xfrm>
        </p:spPr>
        <p:txBody>
          <a:bodyPr>
            <a:normAutofit fontScale="85000" lnSpcReduction="10000"/>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would you design an unsupervised learning model or generative AI model to discover new categories of customer inquiries, given that we don't have a clear categories list?</a:t>
            </a:r>
            <a:r>
              <a:rPr lang="en-US" dirty="0">
                <a:latin typeface="Calibri" panose="020F0502020204030204" pitchFamily="34" charset="0"/>
                <a:ea typeface="Calibri" panose="020F0502020204030204" pitchFamily="34" charset="0"/>
                <a:cs typeface="Calibri" panose="020F0502020204030204" pitchFamily="34" charset="0"/>
              </a:rPr>
              <a:t> </a:t>
            </a: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Understand Inquiries: Use ticket content to capture the semantics of user inquiries.</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Semantic Clustering: Embed the ticket content and apply clustering to group similar inquiries.</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Label Generation: Determine a representative title for each cluster by analyzing the top-k most typical tickets in the group.</a:t>
            </a:r>
          </a:p>
          <a:p>
            <a:pPr marL="139700" indent="0">
              <a:buNone/>
            </a:pPr>
            <a:r>
              <a:rPr lang="en-US" b="1" i="0" dirty="0">
                <a:effectLst/>
                <a:latin typeface="Calibri" panose="020F0502020204030204" pitchFamily="34" charset="0"/>
                <a:ea typeface="Calibri" panose="020F0502020204030204" pitchFamily="34" charset="0"/>
                <a:cs typeface="Calibri" panose="020F0502020204030204" pitchFamily="34" charset="0"/>
              </a:rPr>
              <a:t>Process:</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Preprocess the ticket content </a:t>
            </a:r>
          </a:p>
          <a:p>
            <a:pPr lvl="2"/>
            <a:r>
              <a:rPr lang="en-US" dirty="0">
                <a:latin typeface="Calibri" panose="020F0502020204030204" pitchFamily="34" charset="0"/>
                <a:ea typeface="Calibri" panose="020F0502020204030204" pitchFamily="34" charset="0"/>
                <a:cs typeface="Calibri" panose="020F0502020204030204" pitchFamily="34" charset="0"/>
              </a:rPr>
              <a:t>P</a:t>
            </a:r>
            <a:r>
              <a:rPr lang="en-US" b="0" i="0" dirty="0">
                <a:effectLst/>
                <a:latin typeface="Calibri" panose="020F0502020204030204" pitchFamily="34" charset="0"/>
                <a:ea typeface="Calibri" panose="020F0502020204030204" pitchFamily="34" charset="0"/>
                <a:cs typeface="Calibri" panose="020F0502020204030204" pitchFamily="34" charset="0"/>
              </a:rPr>
              <a:t>reprocess and merge type, subject, description</a:t>
            </a:r>
          </a:p>
          <a:p>
            <a:pPr lvl="1"/>
            <a:r>
              <a:rPr lang="en-US" dirty="0">
                <a:latin typeface="Calibri" panose="020F0502020204030204" pitchFamily="34" charset="0"/>
                <a:ea typeface="Calibri" panose="020F0502020204030204" pitchFamily="34" charset="0"/>
                <a:cs typeface="Calibri" panose="020F0502020204030204" pitchFamily="34" charset="0"/>
              </a:rPr>
              <a:t>Forward ticket content to pretrained</a:t>
            </a:r>
            <a:r>
              <a:rPr lang="en-US" b="0" i="0" dirty="0">
                <a:effectLst/>
                <a:latin typeface="Calibri" panose="020F0502020204030204" pitchFamily="34" charset="0"/>
                <a:ea typeface="Calibri" panose="020F0502020204030204" pitchFamily="34" charset="0"/>
                <a:cs typeface="Calibri" panose="020F0502020204030204" pitchFamily="34" charset="0"/>
              </a:rPr>
              <a:t> embedding model</a:t>
            </a:r>
          </a:p>
          <a:p>
            <a:pPr lvl="2"/>
            <a:r>
              <a:rPr lang="en-US" dirty="0">
                <a:latin typeface="Calibri" panose="020F0502020204030204" pitchFamily="34" charset="0"/>
                <a:ea typeface="Calibri" panose="020F0502020204030204" pitchFamily="34" charset="0"/>
                <a:cs typeface="Calibri" panose="020F0502020204030204" pitchFamily="34" charset="0"/>
              </a:rPr>
              <a:t>Use Sentence-T5 for embedding</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r>
              <a:rPr lang="en-US" b="0" i="0" dirty="0">
                <a:effectLst/>
                <a:latin typeface="Calibri" panose="020F0502020204030204" pitchFamily="34" charset="0"/>
                <a:ea typeface="Calibri" panose="020F0502020204030204" pitchFamily="34" charset="0"/>
                <a:cs typeface="Calibri" panose="020F0502020204030204" pitchFamily="34" charset="0"/>
              </a:rPr>
              <a:t>Use K-mean clustering on the embeddings</a:t>
            </a:r>
          </a:p>
          <a:p>
            <a:pPr lvl="2"/>
            <a:r>
              <a:rPr lang="en-US" dirty="0">
                <a:latin typeface="Calibri" panose="020F0502020204030204" pitchFamily="34" charset="0"/>
                <a:ea typeface="Calibri" panose="020F0502020204030204" pitchFamily="34" charset="0"/>
                <a:cs typeface="Calibri" panose="020F0502020204030204" pitchFamily="34" charset="0"/>
              </a:rPr>
              <a:t>Elbow method to determine the optimized number of K</a:t>
            </a:r>
          </a:p>
          <a:p>
            <a:pPr lvl="1"/>
            <a:r>
              <a:rPr lang="en-US" dirty="0">
                <a:latin typeface="Calibri" panose="020F0502020204030204" pitchFamily="34" charset="0"/>
                <a:ea typeface="Calibri" panose="020F0502020204030204" pitchFamily="34" charset="0"/>
                <a:cs typeface="Calibri" panose="020F0502020204030204" pitchFamily="34" charset="0"/>
              </a:rPr>
              <a:t>Analyze the clusters with top-k typical tickets from each group</a:t>
            </a:r>
          </a:p>
          <a:p>
            <a:pPr lvl="2"/>
            <a:r>
              <a:rPr lang="en-US" b="0" i="0" dirty="0">
                <a:effectLst/>
                <a:latin typeface="Calibri" panose="020F0502020204030204" pitchFamily="34" charset="0"/>
                <a:ea typeface="Calibri" panose="020F0502020204030204" pitchFamily="34" charset="0"/>
                <a:cs typeface="Calibri" panose="020F0502020204030204" pitchFamily="34" charset="0"/>
              </a:rPr>
              <a:t>Use Gen AI/human intuition to label the intent for each ticket group</a:t>
            </a:r>
          </a:p>
          <a:p>
            <a:pPr lvl="1"/>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B739CF2-300E-1F69-52A2-970CE94927E0}"/>
              </a:ext>
            </a:extLst>
          </p:cNvPr>
          <p:cNvSpPr>
            <a:spLocks noGrp="1"/>
          </p:cNvSpPr>
          <p:nvPr>
            <p:ph type="sldNum" idx="12"/>
          </p:nvPr>
        </p:nvSpPr>
        <p:spPr/>
        <p:txBody>
          <a:bodyPr/>
          <a:lstStyle/>
          <a:p>
            <a:fld id="{00000000-1234-1234-1234-123412341234}" type="slidenum">
              <a:rPr lang="vi" smtClean="0"/>
              <a:pPr/>
              <a:t>10</a:t>
            </a:fld>
            <a:endParaRPr lang="vi" dirty="0"/>
          </a:p>
        </p:txBody>
      </p:sp>
      <p:pic>
        <p:nvPicPr>
          <p:cNvPr id="1026" name="Picture 2">
            <a:extLst>
              <a:ext uri="{FF2B5EF4-FFF2-40B4-BE49-F238E27FC236}">
                <a16:creationId xmlns:a16="http://schemas.microsoft.com/office/drawing/2014/main" id="{3BC32A31-BDE2-7E9F-DCE9-9D2127415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698" y="1986964"/>
            <a:ext cx="3025460" cy="2389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34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69005-4517-B516-4D00-DF9289467E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E8F36D-A097-73C9-D750-5316E56A6BEC}"/>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 – User Intents </a:t>
            </a:r>
            <a:endParaRPr lang="en-US" sz="3300" dirty="0">
              <a:solidFill>
                <a:srgbClr val="FF0000"/>
              </a:solidFill>
            </a:endParaRPr>
          </a:p>
        </p:txBody>
      </p:sp>
      <p:sp>
        <p:nvSpPr>
          <p:cNvPr id="3" name="Content Placeholder 2">
            <a:extLst>
              <a:ext uri="{FF2B5EF4-FFF2-40B4-BE49-F238E27FC236}">
                <a16:creationId xmlns:a16="http://schemas.microsoft.com/office/drawing/2014/main" id="{920446FA-4D7F-4937-33F1-ADAC30DF60D9}"/>
              </a:ext>
            </a:extLst>
          </p:cNvPr>
          <p:cNvSpPr>
            <a:spLocks noGrp="1"/>
          </p:cNvSpPr>
          <p:nvPr>
            <p:ph idx="1"/>
          </p:nvPr>
        </p:nvSpPr>
        <p:spPr>
          <a:xfrm>
            <a:off x="311700" y="681372"/>
            <a:ext cx="8980218" cy="4320934"/>
          </a:xfrm>
        </p:spPr>
        <p:txBody>
          <a:bodyPr>
            <a:normAutofit lnSpcReduction="10000"/>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Given the "Customer Age" and "Customer Gender" fields, how might you personalize</a:t>
            </a:r>
          </a:p>
          <a:p>
            <a:pPr marL="114300" indent="0">
              <a:buNone/>
            </a:pP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AI model's responses to different customer segments? </a:t>
            </a:r>
          </a:p>
          <a:p>
            <a:pPr lvl="1"/>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Categorize the customers into 3 customer age group: Younger, Middle, Elder</a:t>
            </a:r>
          </a:p>
          <a:p>
            <a:pPr lvl="1"/>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Propose to use the rule-based as follows:</a:t>
            </a:r>
          </a:p>
          <a:p>
            <a:pPr lvl="2"/>
            <a:r>
              <a:rPr lang="en-US" b="0" i="0" dirty="0">
                <a:effectLst/>
                <a:latin typeface="Calibri" panose="020F0502020204030204" pitchFamily="34" charset="0"/>
                <a:ea typeface="Calibri" panose="020F0502020204030204" pitchFamily="34" charset="0"/>
                <a:cs typeface="Calibri" panose="020F0502020204030204" pitchFamily="34" charset="0"/>
              </a:rPr>
              <a:t>Younger: use casual tone</a:t>
            </a:r>
          </a:p>
          <a:p>
            <a:pPr lvl="2"/>
            <a:r>
              <a:rPr lang="en-US" b="0" i="0" dirty="0">
                <a:effectLst/>
                <a:latin typeface="Calibri" panose="020F0502020204030204" pitchFamily="34" charset="0"/>
                <a:ea typeface="Calibri" panose="020F0502020204030204" pitchFamily="34" charset="0"/>
                <a:cs typeface="Calibri" panose="020F0502020204030204" pitchFamily="34" charset="0"/>
              </a:rPr>
              <a:t>Middle: use balanced tone; with empathic tone for woman, efficient tone for men and neutral tone for other</a:t>
            </a:r>
          </a:p>
          <a:p>
            <a:pPr lvl="2"/>
            <a:r>
              <a:rPr lang="en-US" b="0" i="0" dirty="0">
                <a:effectLst/>
                <a:latin typeface="Calibri" panose="020F0502020204030204" pitchFamily="34" charset="0"/>
                <a:ea typeface="Calibri" panose="020F0502020204030204" pitchFamily="34" charset="0"/>
                <a:cs typeface="Calibri" panose="020F0502020204030204" pitchFamily="34" charset="0"/>
              </a:rPr>
              <a:t>Elder: use formal, respectful tone</a:t>
            </a:r>
          </a:p>
          <a:p>
            <a:pPr lvl="1"/>
            <a:r>
              <a:rPr lang="en-US" dirty="0">
                <a:latin typeface="Calibri" panose="020F0502020204030204" pitchFamily="34" charset="0"/>
                <a:ea typeface="Calibri" panose="020F0502020204030204" pitchFamily="34" charset="0"/>
                <a:cs typeface="Calibri" panose="020F0502020204030204" pitchFamily="34" charset="0"/>
              </a:rPr>
              <a:t>Then, give the tone rule as instruction to the Gen AI agent</a:t>
            </a:r>
          </a:p>
          <a:p>
            <a:r>
              <a:rPr lang="en-US" b="0" i="0" dirty="0">
                <a:effectLst/>
                <a:latin typeface="Calibri" panose="020F0502020204030204" pitchFamily="34" charset="0"/>
                <a:ea typeface="Calibri" panose="020F0502020204030204" pitchFamily="34" charset="0"/>
                <a:cs typeface="Calibri" panose="020F0502020204030204" pitchFamily="34" charset="0"/>
              </a:rPr>
              <a:t>Implementation: Prompt engineering with GPT-based agent</a:t>
            </a:r>
          </a:p>
          <a:p>
            <a:pPr lvl="1"/>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D90C263-2910-80E7-9C80-E220BD9F5AA4}"/>
              </a:ext>
            </a:extLst>
          </p:cNvPr>
          <p:cNvSpPr>
            <a:spLocks noGrp="1"/>
          </p:cNvSpPr>
          <p:nvPr>
            <p:ph type="sldNum" idx="12"/>
          </p:nvPr>
        </p:nvSpPr>
        <p:spPr/>
        <p:txBody>
          <a:bodyPr/>
          <a:lstStyle/>
          <a:p>
            <a:fld id="{00000000-1234-1234-1234-123412341234}" type="slidenum">
              <a:rPr lang="vi" smtClean="0"/>
              <a:pPr/>
              <a:t>11</a:t>
            </a:fld>
            <a:endParaRPr lang="vi" dirty="0"/>
          </a:p>
        </p:txBody>
      </p:sp>
      <p:pic>
        <p:nvPicPr>
          <p:cNvPr id="6" name="Picture 5">
            <a:extLst>
              <a:ext uri="{FF2B5EF4-FFF2-40B4-BE49-F238E27FC236}">
                <a16:creationId xmlns:a16="http://schemas.microsoft.com/office/drawing/2014/main" id="{16185564-7530-910C-5A70-19C82CFE54EF}"/>
              </a:ext>
            </a:extLst>
          </p:cNvPr>
          <p:cNvPicPr>
            <a:picLocks noChangeAspect="1"/>
          </p:cNvPicPr>
          <p:nvPr/>
        </p:nvPicPr>
        <p:blipFill>
          <a:blip r:embed="rId3"/>
          <a:stretch>
            <a:fillRect/>
          </a:stretch>
        </p:blipFill>
        <p:spPr>
          <a:xfrm>
            <a:off x="1223902" y="3264091"/>
            <a:ext cx="5837564" cy="1680607"/>
          </a:xfrm>
          <a:prstGeom prst="rect">
            <a:avLst/>
          </a:prstGeom>
        </p:spPr>
      </p:pic>
    </p:spTree>
    <p:extLst>
      <p:ext uri="{BB962C8B-B14F-4D97-AF65-F5344CB8AC3E}">
        <p14:creationId xmlns:p14="http://schemas.microsoft.com/office/powerpoint/2010/main" val="371777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3F495-FCF7-0577-CB36-93266FF4BF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B0D984-C1E3-8B62-CE2E-70B86A2139EF}"/>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 – Human Escalation </a:t>
            </a:r>
            <a:endParaRPr lang="en-US" sz="3300" dirty="0">
              <a:solidFill>
                <a:srgbClr val="FF0000"/>
              </a:solidFill>
            </a:endParaRPr>
          </a:p>
        </p:txBody>
      </p:sp>
      <p:sp>
        <p:nvSpPr>
          <p:cNvPr id="3" name="Content Placeholder 2">
            <a:extLst>
              <a:ext uri="{FF2B5EF4-FFF2-40B4-BE49-F238E27FC236}">
                <a16:creationId xmlns:a16="http://schemas.microsoft.com/office/drawing/2014/main" id="{F79AA8AD-B93E-319C-23AB-16D7BC760E8E}"/>
              </a:ext>
            </a:extLst>
          </p:cNvPr>
          <p:cNvSpPr>
            <a:spLocks noGrp="1"/>
          </p:cNvSpPr>
          <p:nvPr>
            <p:ph idx="1"/>
          </p:nvPr>
        </p:nvSpPr>
        <p:spPr>
          <a:xfrm>
            <a:off x="311700" y="681372"/>
            <a:ext cx="8980218" cy="4320934"/>
          </a:xfrm>
        </p:spPr>
        <p:txBody>
          <a:bodyPr>
            <a:normAutofit lnSpcReduction="10000"/>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would you come up with new features to determine which queries should be escalated to human operators? </a:t>
            </a:r>
          </a:p>
          <a:p>
            <a:pPr lvl="1"/>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Beside the priority, user intent can be used to decide if the query should be escalated to human operator</a:t>
            </a:r>
          </a:p>
          <a:p>
            <a:pPr lvl="1"/>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Also, we can use content-based feature: e.g. if the ticket is really negative?</a:t>
            </a:r>
          </a:p>
          <a:p>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 the "Human Escalated" labels are not available, I propose a heuristic to label the tickets using ticket sentiment, user intent and ticket priority</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User intent in </a:t>
            </a:r>
            <a:r>
              <a:rPr lang="en-US" b="0" i="0" dirty="0" err="1">
                <a:effectLst/>
                <a:latin typeface="Calibri" panose="020F0502020204030204" pitchFamily="34" charset="0"/>
                <a:ea typeface="Calibri" panose="020F0502020204030204" pitchFamily="34" charset="0"/>
                <a:cs typeface="Calibri" panose="020F0502020204030204" pitchFamily="34" charset="0"/>
              </a:rPr>
              <a:t>escalated_intents</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r>
              <a:rPr lang="en-US" b="0" i="0" dirty="0">
                <a:effectLst/>
                <a:latin typeface="Calibri" panose="020F0502020204030204" pitchFamily="34" charset="0"/>
                <a:ea typeface="Calibri" panose="020F0502020204030204" pitchFamily="34" charset="0"/>
                <a:cs typeface="Calibri" panose="020F0502020204030204" pitchFamily="34" charset="0"/>
              </a:rPr>
              <a:t>Negative ticket with high score (&gt; 0.95)</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Priority is Critical or High</a:t>
            </a:r>
          </a:p>
          <a:p>
            <a:pPr lvl="1"/>
            <a:r>
              <a:rPr lang="en-US" b="0" i="0" dirty="0">
                <a:effectLst/>
                <a:latin typeface="Calibri" panose="020F0502020204030204" pitchFamily="34" charset="0"/>
                <a:ea typeface="Calibri" panose="020F0502020204030204" pitchFamily="34" charset="0"/>
                <a:cs typeface="Calibri" panose="020F0502020204030204" pitchFamily="34" charset="0"/>
              </a:rPr>
              <a:t>Around 30% of the ticket is escalated to human</a:t>
            </a:r>
          </a:p>
          <a:p>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I trained a classifier using ticker content using the </a:t>
            </a:r>
          </a:p>
          <a:p>
            <a:pPr marL="114300" indent="0">
              <a:buNone/>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ticket content, but it seems the content is insufficient.</a:t>
            </a: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A1DB83F-DF32-DB32-87AC-F74DED363054}"/>
              </a:ext>
            </a:extLst>
          </p:cNvPr>
          <p:cNvSpPr>
            <a:spLocks noGrp="1"/>
          </p:cNvSpPr>
          <p:nvPr>
            <p:ph type="sldNum" idx="12"/>
          </p:nvPr>
        </p:nvSpPr>
        <p:spPr/>
        <p:txBody>
          <a:bodyPr/>
          <a:lstStyle/>
          <a:p>
            <a:fld id="{00000000-1234-1234-1234-123412341234}" type="slidenum">
              <a:rPr lang="vi" smtClean="0"/>
              <a:pPr/>
              <a:t>12</a:t>
            </a:fld>
            <a:endParaRPr lang="vi" dirty="0"/>
          </a:p>
        </p:txBody>
      </p:sp>
      <p:pic>
        <p:nvPicPr>
          <p:cNvPr id="7" name="Picture 6">
            <a:extLst>
              <a:ext uri="{FF2B5EF4-FFF2-40B4-BE49-F238E27FC236}">
                <a16:creationId xmlns:a16="http://schemas.microsoft.com/office/drawing/2014/main" id="{FF02CA95-64DA-E3DD-EF8A-8D33792E2304}"/>
              </a:ext>
            </a:extLst>
          </p:cNvPr>
          <p:cNvPicPr>
            <a:picLocks noChangeAspect="1"/>
          </p:cNvPicPr>
          <p:nvPr/>
        </p:nvPicPr>
        <p:blipFill>
          <a:blip r:embed="rId3"/>
          <a:stretch>
            <a:fillRect/>
          </a:stretch>
        </p:blipFill>
        <p:spPr>
          <a:xfrm>
            <a:off x="5005430" y="2482341"/>
            <a:ext cx="3773669" cy="2239814"/>
          </a:xfrm>
          <a:prstGeom prst="rect">
            <a:avLst/>
          </a:prstGeom>
        </p:spPr>
      </p:pic>
    </p:spTree>
    <p:extLst>
      <p:ext uri="{BB962C8B-B14F-4D97-AF65-F5344CB8AC3E}">
        <p14:creationId xmlns:p14="http://schemas.microsoft.com/office/powerpoint/2010/main" val="208154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E8B28-88E6-B03B-C375-265E65CFEB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A91EC3-8618-A6F5-0C21-DD241C7C386E}"/>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III – Open Questions </a:t>
            </a:r>
            <a:endParaRPr lang="en-US" sz="3300" dirty="0">
              <a:solidFill>
                <a:srgbClr val="FF0000"/>
              </a:solidFill>
            </a:endParaRPr>
          </a:p>
        </p:txBody>
      </p:sp>
      <p:sp>
        <p:nvSpPr>
          <p:cNvPr id="3" name="Content Placeholder 2">
            <a:extLst>
              <a:ext uri="{FF2B5EF4-FFF2-40B4-BE49-F238E27FC236}">
                <a16:creationId xmlns:a16="http://schemas.microsoft.com/office/drawing/2014/main" id="{BD1768C2-4E44-10CB-2548-0D79DE2AA185}"/>
              </a:ext>
            </a:extLst>
          </p:cNvPr>
          <p:cNvSpPr>
            <a:spLocks noGrp="1"/>
          </p:cNvSpPr>
          <p:nvPr>
            <p:ph idx="1"/>
          </p:nvPr>
        </p:nvSpPr>
        <p:spPr>
          <a:xfrm>
            <a:off x="311700" y="681372"/>
            <a:ext cx="8980218" cy="4320934"/>
          </a:xfrm>
        </p:spPr>
        <p:txBody>
          <a:bodyPr>
            <a:normAutofit fontScale="92500" lnSpcReduction="20000"/>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Design an AI or GenAI approach to predict customer satisfaction (using the "Customer</a:t>
            </a:r>
          </a:p>
          <a:p>
            <a:pPr marL="114300" indent="0">
              <a:buNone/>
            </a:pP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Satisfaction Rating" field) based on other features in the dataset. </a:t>
            </a:r>
          </a:p>
          <a:p>
            <a:pPr marL="596900" lvl="1" indent="0">
              <a:buNone/>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Process:</a:t>
            </a:r>
          </a:p>
          <a:p>
            <a:pPr lvl="1"/>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Feature use:</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Customer Age group: categorical</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Customer Gender: categorical</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Ticket Content: text</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Resolution: text</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Ticket Sentiment: categorical</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User Intent: categorical</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Target: Rating [1-5]</a:t>
            </a:r>
          </a:p>
          <a:p>
            <a:pPr lvl="1"/>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Pipeline: </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Preprocess Ticket Content and Resolution</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Use pretrained model for text embedding, and train embedding for categorical features</a:t>
            </a:r>
          </a:p>
          <a:p>
            <a:pPr lvl="2"/>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Apply MLP on the </a:t>
            </a:r>
            <a:r>
              <a:rPr lang="en-US" sz="1500" dirty="0" err="1">
                <a:solidFill>
                  <a:schemeClr val="tx1"/>
                </a:solidFill>
                <a:latin typeface="Calibri" panose="020F0502020204030204" pitchFamily="34" charset="0"/>
                <a:ea typeface="Calibri" panose="020F0502020204030204" pitchFamily="34" charset="0"/>
                <a:cs typeface="Calibri" panose="020F0502020204030204" pitchFamily="34" charset="0"/>
              </a:rPr>
              <a:t>concat</a:t>
            </a: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embeddings, then using </a:t>
            </a:r>
            <a:r>
              <a:rPr lang="en-US" sz="1500" dirty="0" err="1">
                <a:solidFill>
                  <a:schemeClr val="tx1"/>
                </a:solidFill>
                <a:latin typeface="Calibri" panose="020F0502020204030204" pitchFamily="34" charset="0"/>
                <a:ea typeface="Calibri" panose="020F0502020204030204" pitchFamily="34" charset="0"/>
                <a:cs typeface="Calibri" panose="020F0502020204030204" pitchFamily="34" charset="0"/>
              </a:rPr>
              <a:t>CrossEntropyLoss</a:t>
            </a: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for multi-label classification  </a:t>
            </a: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743AFE3-8F83-DD19-60B4-E3DE8072653F}"/>
              </a:ext>
            </a:extLst>
          </p:cNvPr>
          <p:cNvSpPr>
            <a:spLocks noGrp="1"/>
          </p:cNvSpPr>
          <p:nvPr>
            <p:ph type="sldNum" idx="12"/>
          </p:nvPr>
        </p:nvSpPr>
        <p:spPr/>
        <p:txBody>
          <a:bodyPr/>
          <a:lstStyle/>
          <a:p>
            <a:fld id="{00000000-1234-1234-1234-123412341234}" type="slidenum">
              <a:rPr lang="vi" smtClean="0"/>
              <a:pPr/>
              <a:t>13</a:t>
            </a:fld>
            <a:endParaRPr lang="vi" dirty="0"/>
          </a:p>
        </p:txBody>
      </p:sp>
    </p:spTree>
    <p:extLst>
      <p:ext uri="{BB962C8B-B14F-4D97-AF65-F5344CB8AC3E}">
        <p14:creationId xmlns:p14="http://schemas.microsoft.com/office/powerpoint/2010/main" val="129725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97D6E-48FD-3A5D-7104-16E57D548F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5A072-F5DF-5841-DA6C-BA11AD8BDA3D}"/>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III – Open Questions </a:t>
            </a:r>
            <a:endParaRPr lang="en-US" sz="3300" dirty="0">
              <a:solidFill>
                <a:srgbClr val="FF0000"/>
              </a:solidFill>
            </a:endParaRPr>
          </a:p>
        </p:txBody>
      </p:sp>
      <p:sp>
        <p:nvSpPr>
          <p:cNvPr id="3" name="Content Placeholder 2">
            <a:extLst>
              <a:ext uri="{FF2B5EF4-FFF2-40B4-BE49-F238E27FC236}">
                <a16:creationId xmlns:a16="http://schemas.microsoft.com/office/drawing/2014/main" id="{78CCEF5B-84AB-DC97-4B82-6C5E92DD3178}"/>
              </a:ext>
            </a:extLst>
          </p:cNvPr>
          <p:cNvSpPr>
            <a:spLocks noGrp="1"/>
          </p:cNvSpPr>
          <p:nvPr>
            <p:ph idx="1"/>
          </p:nvPr>
        </p:nvSpPr>
        <p:spPr>
          <a:xfrm>
            <a:off x="311700" y="681372"/>
            <a:ext cx="8980218" cy="4320934"/>
          </a:xfrm>
        </p:spPr>
        <p:txBody>
          <a:bodyPr>
            <a:normAutofit/>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Describe an approach to detect potential fraudulent activities, high-risk situations or complaint using the available data fields. How would you integrate this into the AI model’s decision-making process for escalation to human operators?. </a:t>
            </a:r>
          </a:p>
          <a:p>
            <a:pPr lvl="1"/>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Fraud Detection:</a:t>
            </a:r>
          </a:p>
          <a:p>
            <a:pPr lvl="2"/>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dataset seems to contains ticket with code injection and text with html tags</a:t>
            </a:r>
          </a:p>
          <a:p>
            <a:pPr lvl="2"/>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Solution: Build filters for such cases as 2 additional features: </a:t>
            </a: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has_html</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has_code_injection</a:t>
            </a: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Complaint:</a:t>
            </a:r>
          </a:p>
          <a:p>
            <a:pPr lvl="2"/>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sentiment analyzer as an additional feature</a:t>
            </a:r>
          </a:p>
          <a:p>
            <a:pPr lvl="2"/>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Record the ticket with Negative labels and high score (e.g. &gt; 0.95)</a:t>
            </a:r>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142F25F-836D-8FAA-85F1-B481E3269569}"/>
              </a:ext>
            </a:extLst>
          </p:cNvPr>
          <p:cNvSpPr>
            <a:spLocks noGrp="1"/>
          </p:cNvSpPr>
          <p:nvPr>
            <p:ph type="sldNum" idx="12"/>
          </p:nvPr>
        </p:nvSpPr>
        <p:spPr/>
        <p:txBody>
          <a:bodyPr/>
          <a:lstStyle/>
          <a:p>
            <a:fld id="{00000000-1234-1234-1234-123412341234}" type="slidenum">
              <a:rPr lang="vi" smtClean="0"/>
              <a:pPr/>
              <a:t>14</a:t>
            </a:fld>
            <a:endParaRPr lang="vi" dirty="0"/>
          </a:p>
        </p:txBody>
      </p:sp>
      <p:pic>
        <p:nvPicPr>
          <p:cNvPr id="8" name="Picture 7">
            <a:extLst>
              <a:ext uri="{FF2B5EF4-FFF2-40B4-BE49-F238E27FC236}">
                <a16:creationId xmlns:a16="http://schemas.microsoft.com/office/drawing/2014/main" id="{228857F7-B01C-BA83-D50F-DF7884E53101}"/>
              </a:ext>
            </a:extLst>
          </p:cNvPr>
          <p:cNvPicPr>
            <a:picLocks noChangeAspect="1"/>
          </p:cNvPicPr>
          <p:nvPr/>
        </p:nvPicPr>
        <p:blipFill>
          <a:blip r:embed="rId3"/>
          <a:stretch>
            <a:fillRect/>
          </a:stretch>
        </p:blipFill>
        <p:spPr>
          <a:xfrm>
            <a:off x="688023" y="3356043"/>
            <a:ext cx="7977219" cy="1503974"/>
          </a:xfrm>
          <a:prstGeom prst="rect">
            <a:avLst/>
          </a:prstGeom>
        </p:spPr>
      </p:pic>
    </p:spTree>
    <p:extLst>
      <p:ext uri="{BB962C8B-B14F-4D97-AF65-F5344CB8AC3E}">
        <p14:creationId xmlns:p14="http://schemas.microsoft.com/office/powerpoint/2010/main" val="209453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62C2A-CECA-84F2-F0C0-1B3B32144C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24204-5AA6-A6E5-ABD6-C72BE4AD87D8}"/>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III – Open Questions </a:t>
            </a:r>
            <a:endParaRPr lang="en-US" sz="3300" dirty="0">
              <a:solidFill>
                <a:srgbClr val="FF0000"/>
              </a:solidFill>
            </a:endParaRPr>
          </a:p>
        </p:txBody>
      </p:sp>
      <p:sp>
        <p:nvSpPr>
          <p:cNvPr id="3" name="Content Placeholder 2">
            <a:extLst>
              <a:ext uri="{FF2B5EF4-FFF2-40B4-BE49-F238E27FC236}">
                <a16:creationId xmlns:a16="http://schemas.microsoft.com/office/drawing/2014/main" id="{35DC8690-3BC3-BAE9-7BF0-D18756B6FDA8}"/>
              </a:ext>
            </a:extLst>
          </p:cNvPr>
          <p:cNvSpPr>
            <a:spLocks noGrp="1"/>
          </p:cNvSpPr>
          <p:nvPr>
            <p:ph idx="1"/>
          </p:nvPr>
        </p:nvSpPr>
        <p:spPr>
          <a:xfrm>
            <a:off x="311700" y="681372"/>
            <a:ext cx="8637318" cy="4320934"/>
          </a:xfrm>
        </p:spPr>
        <p:txBody>
          <a:bodyPr>
            <a:normAutofit/>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Explain how you would implement a system that continuously learns and improves its</a:t>
            </a:r>
          </a:p>
          <a:p>
            <a:pPr marL="114300" indent="0">
              <a:buNone/>
            </a:pP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responses over time, using the "Ticket Description", "Resolution", and "Customer Satisfaction Rating" fields.</a:t>
            </a: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First, from the given dataset, construct 2 sets of resolved tickets with high rated resolution and low rated resolution</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SFT a strong based-model (e.g. Mistral 7B) with high-rated resolution to instruct the model to generate good resolution </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Further DPO the model on the two sets with good and bad resolution to have the model learn how to generate good resolution and avoid bad resolution</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Periodically update the DPO training with new good and bad resolution samples to have the continuously learn and improves it responses over time</a:t>
            </a: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D81F145-56A2-E8AB-6597-E2810837C0ED}"/>
              </a:ext>
            </a:extLst>
          </p:cNvPr>
          <p:cNvSpPr>
            <a:spLocks noGrp="1"/>
          </p:cNvSpPr>
          <p:nvPr>
            <p:ph type="sldNum" idx="12"/>
          </p:nvPr>
        </p:nvSpPr>
        <p:spPr/>
        <p:txBody>
          <a:bodyPr/>
          <a:lstStyle/>
          <a:p>
            <a:fld id="{00000000-1234-1234-1234-123412341234}" type="slidenum">
              <a:rPr lang="vi" smtClean="0"/>
              <a:pPr/>
              <a:t>15</a:t>
            </a:fld>
            <a:endParaRPr lang="vi" dirty="0"/>
          </a:p>
        </p:txBody>
      </p:sp>
    </p:spTree>
    <p:extLst>
      <p:ext uri="{BB962C8B-B14F-4D97-AF65-F5344CB8AC3E}">
        <p14:creationId xmlns:p14="http://schemas.microsoft.com/office/powerpoint/2010/main" val="3908674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2D48D-09FC-A71A-A703-27569DBF91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4DBEF-6B79-3299-17C9-F8F631204101}"/>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III – Open Questions </a:t>
            </a:r>
            <a:endParaRPr lang="en-US" sz="3300" dirty="0">
              <a:solidFill>
                <a:srgbClr val="FF0000"/>
              </a:solidFill>
            </a:endParaRPr>
          </a:p>
        </p:txBody>
      </p:sp>
      <p:sp>
        <p:nvSpPr>
          <p:cNvPr id="3" name="Content Placeholder 2">
            <a:extLst>
              <a:ext uri="{FF2B5EF4-FFF2-40B4-BE49-F238E27FC236}">
                <a16:creationId xmlns:a16="http://schemas.microsoft.com/office/drawing/2014/main" id="{3DA27704-444C-94DD-B159-195ECE128D5D}"/>
              </a:ext>
            </a:extLst>
          </p:cNvPr>
          <p:cNvSpPr>
            <a:spLocks noGrp="1"/>
          </p:cNvSpPr>
          <p:nvPr>
            <p:ph idx="1"/>
          </p:nvPr>
        </p:nvSpPr>
        <p:spPr>
          <a:xfrm>
            <a:off x="311700" y="681372"/>
            <a:ext cx="8980218" cy="4320934"/>
          </a:xfrm>
        </p:spPr>
        <p:txBody>
          <a:bodyPr>
            <a:normAutofit fontScale="85000" lnSpcReduction="20000"/>
          </a:bodyPr>
          <a:lstStyle/>
          <a:p>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would you design a hybrid system that combines rule-based approaches for simple</a:t>
            </a:r>
          </a:p>
          <a:p>
            <a:pPr marL="114300" indent="0">
              <a:buNone/>
            </a:pPr>
            <a:r>
              <a:rPr lang="en-US" sz="1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queries with more advanced machine learning models for complex tasks? Discuss the pros and cons of this approach. </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Fraud Detection rule-based filter</a:t>
            </a:r>
          </a:p>
          <a:p>
            <a:pPr lvl="2"/>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Ignore ticket that has fraud patterns (e.g. high-risk email domain, contain code injection, contains spam keywords)</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Design some rule-based response from some basic user intent</a:t>
            </a:r>
          </a:p>
          <a:p>
            <a:pPr lvl="2"/>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E.g. Help with product setup, ask for recommendation</a:t>
            </a: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Pros:</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Efficiency: time and resource saving</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Flexibility: can modify each module easily</a:t>
            </a:r>
          </a:p>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Cons:</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Misclassification at router level may delay resolution.</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Static rules need regular maintenance. </a:t>
            </a:r>
          </a:p>
          <a:p>
            <a:pPr lvl="1"/>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Hybrid flow may obscure what went wrong and where.</a:t>
            </a:r>
          </a:p>
          <a:p>
            <a:pPr lvl="1"/>
            <a:endPar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596900" lvl="1" indent="0">
              <a:buNone/>
            </a:pPr>
            <a: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marL="11430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latin typeface="Calibri" panose="020F0502020204030204" pitchFamily="34" charset="0"/>
                <a:ea typeface="Calibri" panose="020F0502020204030204" pitchFamily="34" charset="0"/>
                <a:cs typeface="Calibri" panose="020F0502020204030204" pitchFamily="34" charset="0"/>
              </a:rPr>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7F41C52-F4F3-DEF6-8D1F-E938447B8C99}"/>
              </a:ext>
            </a:extLst>
          </p:cNvPr>
          <p:cNvSpPr>
            <a:spLocks noGrp="1"/>
          </p:cNvSpPr>
          <p:nvPr>
            <p:ph type="sldNum" idx="12"/>
          </p:nvPr>
        </p:nvSpPr>
        <p:spPr/>
        <p:txBody>
          <a:bodyPr/>
          <a:lstStyle/>
          <a:p>
            <a:fld id="{00000000-1234-1234-1234-123412341234}" type="slidenum">
              <a:rPr lang="vi" smtClean="0"/>
              <a:pPr/>
              <a:t>16</a:t>
            </a:fld>
            <a:endParaRPr lang="vi" dirty="0"/>
          </a:p>
        </p:txBody>
      </p:sp>
    </p:spTree>
    <p:extLst>
      <p:ext uri="{BB962C8B-B14F-4D97-AF65-F5344CB8AC3E}">
        <p14:creationId xmlns:p14="http://schemas.microsoft.com/office/powerpoint/2010/main" val="312986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969" y="105317"/>
            <a:ext cx="7737231" cy="857250"/>
          </a:xfrm>
        </p:spPr>
        <p:txBody>
          <a:bodyPr/>
          <a:lstStyle/>
          <a:p>
            <a:r>
              <a:rPr lang="en-CA" dirty="0">
                <a:solidFill>
                  <a:srgbClr val="FF0000"/>
                </a:solidFill>
              </a:rPr>
              <a:t>System Overview</a:t>
            </a:r>
            <a:endParaRPr lang="en-US" dirty="0">
              <a:solidFill>
                <a:srgbClr val="FF0000"/>
              </a:solidFill>
            </a:endParaRPr>
          </a:p>
        </p:txBody>
      </p:sp>
      <p:sp>
        <p:nvSpPr>
          <p:cNvPr id="5" name="Slide Number Placeholder 4"/>
          <p:cNvSpPr>
            <a:spLocks noGrp="1"/>
          </p:cNvSpPr>
          <p:nvPr>
            <p:ph type="sldNum" sz="quarter" idx="12"/>
          </p:nvPr>
        </p:nvSpPr>
        <p:spPr/>
        <p:txBody>
          <a:bodyPr/>
          <a:lstStyle/>
          <a:p>
            <a:pPr defTabSz="685800">
              <a:buClrTx/>
            </a:pPr>
            <a:fld id="{4D267013-DFFC-4352-B274-32112D0CCE19}" type="slidenum">
              <a:rPr lang="en-US" kern="1200">
                <a:solidFill>
                  <a:prstClr val="black">
                    <a:tint val="75000"/>
                  </a:prstClr>
                </a:solidFill>
                <a:ea typeface="+mn-ea"/>
                <a:cs typeface="+mn-cs"/>
              </a:rPr>
              <a:pPr defTabSz="685800">
                <a:buClrTx/>
              </a:pPr>
              <a:t>17</a:t>
            </a:fld>
            <a:endParaRPr lang="en-US" kern="1200" dirty="0">
              <a:solidFill>
                <a:prstClr val="black">
                  <a:tint val="75000"/>
                </a:prstClr>
              </a:solidFill>
              <a:ea typeface="+mn-ea"/>
              <a:cs typeface="+mn-cs"/>
            </a:endParaRPr>
          </a:p>
        </p:txBody>
      </p:sp>
      <p:sp>
        <p:nvSpPr>
          <p:cNvPr id="3" name="Content Placeholder 2"/>
          <p:cNvSpPr>
            <a:spLocks noGrp="1"/>
          </p:cNvSpPr>
          <p:nvPr>
            <p:ph idx="1"/>
          </p:nvPr>
        </p:nvSpPr>
        <p:spPr>
          <a:xfrm>
            <a:off x="263770" y="835072"/>
            <a:ext cx="8680938" cy="4203111"/>
          </a:xfrm>
        </p:spPr>
        <p:txBody>
          <a:bodyPr>
            <a:normAutofit/>
          </a:bodyPr>
          <a:lstStyle/>
          <a:p>
            <a:pPr lvl="1"/>
            <a:endParaRPr lang="en-AU" b="1" dirty="0">
              <a:solidFill>
                <a:schemeClr val="accent1"/>
              </a:solidFill>
            </a:endParaRPr>
          </a:p>
          <a:p>
            <a:pPr lvl="1"/>
            <a:endParaRPr lang="en-AU" b="1" dirty="0">
              <a:solidFill>
                <a:schemeClr val="accent1"/>
              </a:solidFill>
            </a:endParaRPr>
          </a:p>
          <a:p>
            <a:pPr lvl="1"/>
            <a:endParaRPr lang="en-AU" b="1" dirty="0">
              <a:solidFill>
                <a:schemeClr val="accent1"/>
              </a:solidFill>
            </a:endParaRPr>
          </a:p>
          <a:p>
            <a:pPr lvl="1"/>
            <a:endParaRPr lang="en-AU" b="1" dirty="0">
              <a:solidFill>
                <a:schemeClr val="accent1"/>
              </a:solidFill>
            </a:endParaRPr>
          </a:p>
          <a:p>
            <a:pPr lvl="1"/>
            <a:endParaRPr lang="en-AU" b="1" dirty="0">
              <a:solidFill>
                <a:schemeClr val="accent1"/>
              </a:solidFill>
            </a:endParaRPr>
          </a:p>
          <a:p>
            <a:pPr marL="342900" lvl="1" indent="0">
              <a:buNone/>
            </a:pPr>
            <a:endParaRPr lang="en-US" dirty="0"/>
          </a:p>
          <a:p>
            <a:pPr lvl="3"/>
            <a:endParaRPr lang="en-US" b="1" dirty="0">
              <a:solidFill>
                <a:schemeClr val="accent1"/>
              </a:solidFill>
            </a:endParaRPr>
          </a:p>
        </p:txBody>
      </p:sp>
      <p:sp>
        <p:nvSpPr>
          <p:cNvPr id="4" name="AutoShape 2">
            <a:extLst>
              <a:ext uri="{FF2B5EF4-FFF2-40B4-BE49-F238E27FC236}">
                <a16:creationId xmlns:a16="http://schemas.microsoft.com/office/drawing/2014/main" id="{6F12FD07-E184-E58C-191C-0B0B188D7D0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Calibri Light" panose="020F0302020204030204" pitchFamily="34" charset="0"/>
              <a:cs typeface="Calibri Light" panose="020F0302020204030204" pitchFamily="34" charset="0"/>
            </a:endParaRPr>
          </a:p>
        </p:txBody>
      </p:sp>
      <p:pic>
        <p:nvPicPr>
          <p:cNvPr id="81" name="Picture 80">
            <a:extLst>
              <a:ext uri="{FF2B5EF4-FFF2-40B4-BE49-F238E27FC236}">
                <a16:creationId xmlns:a16="http://schemas.microsoft.com/office/drawing/2014/main" id="{11B32A59-BC49-9E54-88D9-7B22E065BD15}"/>
              </a:ext>
            </a:extLst>
          </p:cNvPr>
          <p:cNvPicPr>
            <a:picLocks noChangeAspect="1"/>
          </p:cNvPicPr>
          <p:nvPr/>
        </p:nvPicPr>
        <p:blipFill>
          <a:blip r:embed="rId3"/>
          <a:stretch>
            <a:fillRect/>
          </a:stretch>
        </p:blipFill>
        <p:spPr>
          <a:xfrm>
            <a:off x="574874" y="1496802"/>
            <a:ext cx="477359" cy="531093"/>
          </a:xfrm>
          <a:prstGeom prst="rect">
            <a:avLst/>
          </a:prstGeom>
        </p:spPr>
      </p:pic>
      <p:sp>
        <p:nvSpPr>
          <p:cNvPr id="83" name="TextBox 82">
            <a:extLst>
              <a:ext uri="{FF2B5EF4-FFF2-40B4-BE49-F238E27FC236}">
                <a16:creationId xmlns:a16="http://schemas.microsoft.com/office/drawing/2014/main" id="{FA7963FF-95A5-A15D-3BFD-F1479A5E2E9B}"/>
              </a:ext>
            </a:extLst>
          </p:cNvPr>
          <p:cNvSpPr txBox="1"/>
          <p:nvPr/>
        </p:nvSpPr>
        <p:spPr>
          <a:xfrm>
            <a:off x="310264" y="2071850"/>
            <a:ext cx="1380704" cy="246221"/>
          </a:xfrm>
          <a:prstGeom prst="rect">
            <a:avLst/>
          </a:prstGeom>
          <a:noFill/>
        </p:spPr>
        <p:txBody>
          <a:bodyPr wrap="square" rtlCol="0">
            <a:spAutoFit/>
          </a:bodyPr>
          <a:lstStyle/>
          <a:p>
            <a:r>
              <a:rPr lang="en-AU" sz="1000" dirty="0">
                <a:latin typeface="+mn-lt"/>
              </a:rPr>
              <a:t>Customer tickets</a:t>
            </a:r>
            <a:endParaRPr lang="en-US" sz="1000" dirty="0">
              <a:latin typeface="+mn-lt"/>
            </a:endParaRPr>
          </a:p>
        </p:txBody>
      </p:sp>
      <p:pic>
        <p:nvPicPr>
          <p:cNvPr id="85" name="Picture 84">
            <a:extLst>
              <a:ext uri="{FF2B5EF4-FFF2-40B4-BE49-F238E27FC236}">
                <a16:creationId xmlns:a16="http://schemas.microsoft.com/office/drawing/2014/main" id="{B2FF8CDD-1D2E-5724-9BA4-417911547EE7}"/>
              </a:ext>
            </a:extLst>
          </p:cNvPr>
          <p:cNvPicPr>
            <a:picLocks noChangeAspect="1"/>
          </p:cNvPicPr>
          <p:nvPr/>
        </p:nvPicPr>
        <p:blipFill>
          <a:blip r:embed="rId4"/>
          <a:stretch>
            <a:fillRect/>
          </a:stretch>
        </p:blipFill>
        <p:spPr>
          <a:xfrm>
            <a:off x="6694920" y="507067"/>
            <a:ext cx="1150954" cy="894314"/>
          </a:xfrm>
          <a:prstGeom prst="rect">
            <a:avLst/>
          </a:prstGeom>
        </p:spPr>
      </p:pic>
      <p:pic>
        <p:nvPicPr>
          <p:cNvPr id="1026" name="Picture 2" descr="Announcing Cloudflare Fraud Detection">
            <a:extLst>
              <a:ext uri="{FF2B5EF4-FFF2-40B4-BE49-F238E27FC236}">
                <a16:creationId xmlns:a16="http://schemas.microsoft.com/office/drawing/2014/main" id="{F486D15E-67B1-B64E-C586-B27EDAA7B1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9807" y="1390053"/>
            <a:ext cx="1636701" cy="921124"/>
          </a:xfrm>
          <a:prstGeom prst="rect">
            <a:avLst/>
          </a:prstGeom>
          <a:noFill/>
          <a:extLst>
            <a:ext uri="{909E8E84-426E-40DD-AFC4-6F175D3DCCD1}">
              <a14:hiddenFill xmlns:a14="http://schemas.microsoft.com/office/drawing/2010/main">
                <a:solidFill>
                  <a:srgbClr val="FFFFFF"/>
                </a:solidFill>
              </a14:hiddenFill>
            </a:ext>
          </a:extLst>
        </p:spPr>
      </p:pic>
      <p:sp>
        <p:nvSpPr>
          <p:cNvPr id="87" name="TextBox 86">
            <a:extLst>
              <a:ext uri="{FF2B5EF4-FFF2-40B4-BE49-F238E27FC236}">
                <a16:creationId xmlns:a16="http://schemas.microsoft.com/office/drawing/2014/main" id="{28E03559-CD2E-5DD2-A9CD-D5ACAF9CB9AE}"/>
              </a:ext>
            </a:extLst>
          </p:cNvPr>
          <p:cNvSpPr txBox="1"/>
          <p:nvPr/>
        </p:nvSpPr>
        <p:spPr>
          <a:xfrm>
            <a:off x="2325081" y="2265043"/>
            <a:ext cx="1380704" cy="246221"/>
          </a:xfrm>
          <a:prstGeom prst="rect">
            <a:avLst/>
          </a:prstGeom>
          <a:noFill/>
        </p:spPr>
        <p:txBody>
          <a:bodyPr wrap="square" rtlCol="0">
            <a:spAutoFit/>
          </a:bodyPr>
          <a:lstStyle/>
          <a:p>
            <a:r>
              <a:rPr lang="en-AU" sz="1000" dirty="0">
                <a:latin typeface="+mn-lt"/>
              </a:rPr>
              <a:t>Fraud Detector</a:t>
            </a:r>
            <a:endParaRPr lang="en-US" sz="1000" dirty="0">
              <a:latin typeface="+mn-lt"/>
            </a:endParaRPr>
          </a:p>
        </p:txBody>
      </p:sp>
      <p:cxnSp>
        <p:nvCxnSpPr>
          <p:cNvPr id="88" name="Straight Arrow Connector 87">
            <a:extLst>
              <a:ext uri="{FF2B5EF4-FFF2-40B4-BE49-F238E27FC236}">
                <a16:creationId xmlns:a16="http://schemas.microsoft.com/office/drawing/2014/main" id="{632CE72F-19F9-9523-9024-7C1816F5A3D3}"/>
              </a:ext>
            </a:extLst>
          </p:cNvPr>
          <p:cNvCxnSpPr>
            <a:cxnSpLocks/>
          </p:cNvCxnSpPr>
          <p:nvPr/>
        </p:nvCxnSpPr>
        <p:spPr>
          <a:xfrm flipH="1">
            <a:off x="1899211" y="2158599"/>
            <a:ext cx="387913" cy="4591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4CE2780-747F-E459-AFAD-3252FD7622D8}"/>
              </a:ext>
            </a:extLst>
          </p:cNvPr>
          <p:cNvSpPr txBox="1"/>
          <p:nvPr/>
        </p:nvSpPr>
        <p:spPr>
          <a:xfrm>
            <a:off x="1279455" y="2672622"/>
            <a:ext cx="872074" cy="400110"/>
          </a:xfrm>
          <a:prstGeom prst="rect">
            <a:avLst/>
          </a:prstGeom>
          <a:noFill/>
        </p:spPr>
        <p:txBody>
          <a:bodyPr wrap="square" rtlCol="0">
            <a:spAutoFit/>
          </a:bodyPr>
          <a:lstStyle/>
          <a:p>
            <a:r>
              <a:rPr lang="en-AU" sz="1000" dirty="0">
                <a:latin typeface="+mn-lt"/>
              </a:rPr>
              <a:t>Ignore spam, blacklist user</a:t>
            </a:r>
            <a:endParaRPr lang="en-US" sz="1000" dirty="0">
              <a:latin typeface="+mn-lt"/>
            </a:endParaRPr>
          </a:p>
        </p:txBody>
      </p:sp>
      <p:cxnSp>
        <p:nvCxnSpPr>
          <p:cNvPr id="93" name="Straight Arrow Connector 92">
            <a:extLst>
              <a:ext uri="{FF2B5EF4-FFF2-40B4-BE49-F238E27FC236}">
                <a16:creationId xmlns:a16="http://schemas.microsoft.com/office/drawing/2014/main" id="{A268B3BF-D8D7-402D-9458-4E1273940F7B}"/>
              </a:ext>
            </a:extLst>
          </p:cNvPr>
          <p:cNvCxnSpPr>
            <a:cxnSpLocks/>
          </p:cNvCxnSpPr>
          <p:nvPr/>
        </p:nvCxnSpPr>
        <p:spPr>
          <a:xfrm>
            <a:off x="3633640" y="1815377"/>
            <a:ext cx="6290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3BBD66FF-2335-BA24-3B23-0B65D6F7063B}"/>
              </a:ext>
            </a:extLst>
          </p:cNvPr>
          <p:cNvCxnSpPr>
            <a:cxnSpLocks/>
          </p:cNvCxnSpPr>
          <p:nvPr/>
        </p:nvCxnSpPr>
        <p:spPr>
          <a:xfrm>
            <a:off x="1340730" y="1815377"/>
            <a:ext cx="6290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8" name="Rectangle: Rounded Corners 97">
            <a:extLst>
              <a:ext uri="{FF2B5EF4-FFF2-40B4-BE49-F238E27FC236}">
                <a16:creationId xmlns:a16="http://schemas.microsoft.com/office/drawing/2014/main" id="{B0572F96-0EA3-C328-375D-7011B4B9025E}"/>
              </a:ext>
            </a:extLst>
          </p:cNvPr>
          <p:cNvSpPr/>
          <p:nvPr/>
        </p:nvSpPr>
        <p:spPr>
          <a:xfrm>
            <a:off x="4374068" y="1627785"/>
            <a:ext cx="1230339" cy="400110"/>
          </a:xfrm>
          <a:prstGeom prst="roundRect">
            <a:avLst/>
          </a:prstGeom>
          <a:solidFill>
            <a:srgbClr val="00B0F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User intent classifier</a:t>
            </a:r>
          </a:p>
        </p:txBody>
      </p:sp>
      <p:cxnSp>
        <p:nvCxnSpPr>
          <p:cNvPr id="99" name="Straight Arrow Connector 98">
            <a:extLst>
              <a:ext uri="{FF2B5EF4-FFF2-40B4-BE49-F238E27FC236}">
                <a16:creationId xmlns:a16="http://schemas.microsoft.com/office/drawing/2014/main" id="{3CC88B68-6C8F-BABD-03A0-1DF434989283}"/>
              </a:ext>
            </a:extLst>
          </p:cNvPr>
          <p:cNvCxnSpPr>
            <a:cxnSpLocks/>
          </p:cNvCxnSpPr>
          <p:nvPr/>
        </p:nvCxnSpPr>
        <p:spPr>
          <a:xfrm>
            <a:off x="4989237" y="2158599"/>
            <a:ext cx="0" cy="6277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028" name="Picture 4" descr="Origin Bank: Personal and Business Banking">
            <a:extLst>
              <a:ext uri="{FF2B5EF4-FFF2-40B4-BE49-F238E27FC236}">
                <a16:creationId xmlns:a16="http://schemas.microsoft.com/office/drawing/2014/main" id="{0806B502-323C-F2E1-3D76-407C30D45A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6656" y="2326417"/>
            <a:ext cx="1092520" cy="1092520"/>
          </a:xfrm>
          <a:prstGeom prst="rect">
            <a:avLst/>
          </a:prstGeom>
          <a:noFill/>
          <a:extLst>
            <a:ext uri="{909E8E84-426E-40DD-AFC4-6F175D3DCCD1}">
              <a14:hiddenFill xmlns:a14="http://schemas.microsoft.com/office/drawing/2010/main">
                <a:solidFill>
                  <a:srgbClr val="FFFFFF"/>
                </a:solidFill>
              </a14:hiddenFill>
            </a:ext>
          </a:extLst>
        </p:spPr>
      </p:pic>
      <p:sp>
        <p:nvSpPr>
          <p:cNvPr id="101" name="TextBox 100">
            <a:extLst>
              <a:ext uri="{FF2B5EF4-FFF2-40B4-BE49-F238E27FC236}">
                <a16:creationId xmlns:a16="http://schemas.microsoft.com/office/drawing/2014/main" id="{E0A7A045-6E6C-B839-523F-A42ABF340160}"/>
              </a:ext>
            </a:extLst>
          </p:cNvPr>
          <p:cNvSpPr txBox="1"/>
          <p:nvPr/>
        </p:nvSpPr>
        <p:spPr>
          <a:xfrm>
            <a:off x="5002019" y="2311177"/>
            <a:ext cx="1380704" cy="246221"/>
          </a:xfrm>
          <a:prstGeom prst="rect">
            <a:avLst/>
          </a:prstGeom>
          <a:noFill/>
        </p:spPr>
        <p:txBody>
          <a:bodyPr wrap="square" rtlCol="0">
            <a:spAutoFit/>
          </a:bodyPr>
          <a:lstStyle/>
          <a:p>
            <a:r>
              <a:rPr lang="en-AU" sz="1000" dirty="0">
                <a:latin typeface="+mn-lt"/>
              </a:rPr>
              <a:t>Simple use case</a:t>
            </a:r>
            <a:endParaRPr lang="en-US" sz="1000" dirty="0">
              <a:latin typeface="+mn-lt"/>
            </a:endParaRPr>
          </a:p>
        </p:txBody>
      </p:sp>
      <p:pic>
        <p:nvPicPr>
          <p:cNvPr id="1030" name="Picture 6" descr="Api - Free computer icons">
            <a:extLst>
              <a:ext uri="{FF2B5EF4-FFF2-40B4-BE49-F238E27FC236}">
                <a16:creationId xmlns:a16="http://schemas.microsoft.com/office/drawing/2014/main" id="{94228B87-413F-1DD0-E207-40E5F0780E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4326" y="2851345"/>
            <a:ext cx="1029821" cy="1029821"/>
          </a:xfrm>
          <a:prstGeom prst="rect">
            <a:avLst/>
          </a:prstGeom>
          <a:noFill/>
          <a:extLst>
            <a:ext uri="{909E8E84-426E-40DD-AFC4-6F175D3DCCD1}">
              <a14:hiddenFill xmlns:a14="http://schemas.microsoft.com/office/drawing/2010/main">
                <a:solidFill>
                  <a:srgbClr val="FFFFFF"/>
                </a:solidFill>
              </a14:hiddenFill>
            </a:ext>
          </a:extLst>
        </p:spPr>
      </p:pic>
      <p:cxnSp>
        <p:nvCxnSpPr>
          <p:cNvPr id="102" name="Straight Arrow Connector 101">
            <a:extLst>
              <a:ext uri="{FF2B5EF4-FFF2-40B4-BE49-F238E27FC236}">
                <a16:creationId xmlns:a16="http://schemas.microsoft.com/office/drawing/2014/main" id="{2D4F63ED-2E97-AF9E-12E8-360A6D328445}"/>
              </a:ext>
            </a:extLst>
          </p:cNvPr>
          <p:cNvCxnSpPr>
            <a:cxnSpLocks/>
          </p:cNvCxnSpPr>
          <p:nvPr/>
        </p:nvCxnSpPr>
        <p:spPr>
          <a:xfrm flipV="1">
            <a:off x="5771159" y="1251003"/>
            <a:ext cx="730098" cy="3007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F0F7F7DE-784D-5926-4BFC-8AC1FAF87208}"/>
              </a:ext>
            </a:extLst>
          </p:cNvPr>
          <p:cNvSpPr txBox="1"/>
          <p:nvPr/>
        </p:nvSpPr>
        <p:spPr>
          <a:xfrm>
            <a:off x="5002019" y="1132187"/>
            <a:ext cx="1380704" cy="246221"/>
          </a:xfrm>
          <a:prstGeom prst="rect">
            <a:avLst/>
          </a:prstGeom>
          <a:noFill/>
        </p:spPr>
        <p:txBody>
          <a:bodyPr wrap="square" rtlCol="0">
            <a:spAutoFit/>
          </a:bodyPr>
          <a:lstStyle/>
          <a:p>
            <a:r>
              <a:rPr lang="en-AU" sz="1000" dirty="0">
                <a:latin typeface="+mn-lt"/>
              </a:rPr>
              <a:t>Non human escalated</a:t>
            </a:r>
            <a:endParaRPr lang="en-US" sz="1000" dirty="0">
              <a:latin typeface="+mn-lt"/>
            </a:endParaRPr>
          </a:p>
        </p:txBody>
      </p:sp>
      <p:cxnSp>
        <p:nvCxnSpPr>
          <p:cNvPr id="105" name="Straight Arrow Connector 104">
            <a:extLst>
              <a:ext uri="{FF2B5EF4-FFF2-40B4-BE49-F238E27FC236}">
                <a16:creationId xmlns:a16="http://schemas.microsoft.com/office/drawing/2014/main" id="{D2765D77-F96A-2A21-DC66-70295FC7013C}"/>
              </a:ext>
            </a:extLst>
          </p:cNvPr>
          <p:cNvCxnSpPr>
            <a:cxnSpLocks/>
          </p:cNvCxnSpPr>
          <p:nvPr/>
        </p:nvCxnSpPr>
        <p:spPr>
          <a:xfrm>
            <a:off x="5815588" y="1987586"/>
            <a:ext cx="696742" cy="3639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B8FECD5A-1613-9C07-E7CC-A49DEF54B549}"/>
              </a:ext>
            </a:extLst>
          </p:cNvPr>
          <p:cNvSpPr txBox="1"/>
          <p:nvPr/>
        </p:nvSpPr>
        <p:spPr>
          <a:xfrm>
            <a:off x="6861335" y="1428649"/>
            <a:ext cx="1380704" cy="246221"/>
          </a:xfrm>
          <a:prstGeom prst="rect">
            <a:avLst/>
          </a:prstGeom>
          <a:noFill/>
        </p:spPr>
        <p:txBody>
          <a:bodyPr wrap="square" rtlCol="0">
            <a:spAutoFit/>
          </a:bodyPr>
          <a:lstStyle/>
          <a:p>
            <a:r>
              <a:rPr lang="en-AU" sz="1000" dirty="0">
                <a:latin typeface="+mn-lt"/>
              </a:rPr>
              <a:t>Gen AI agent</a:t>
            </a:r>
            <a:endParaRPr lang="en-US" sz="1000" dirty="0">
              <a:latin typeface="+mn-lt"/>
            </a:endParaRPr>
          </a:p>
        </p:txBody>
      </p:sp>
      <p:sp>
        <p:nvSpPr>
          <p:cNvPr id="109" name="TextBox 108">
            <a:extLst>
              <a:ext uri="{FF2B5EF4-FFF2-40B4-BE49-F238E27FC236}">
                <a16:creationId xmlns:a16="http://schemas.microsoft.com/office/drawing/2014/main" id="{C774E285-F23E-795F-C4F5-A820836F6DA4}"/>
              </a:ext>
            </a:extLst>
          </p:cNvPr>
          <p:cNvSpPr txBox="1"/>
          <p:nvPr/>
        </p:nvSpPr>
        <p:spPr>
          <a:xfrm>
            <a:off x="5967570" y="1884915"/>
            <a:ext cx="1380704" cy="246221"/>
          </a:xfrm>
          <a:prstGeom prst="rect">
            <a:avLst/>
          </a:prstGeom>
          <a:noFill/>
        </p:spPr>
        <p:txBody>
          <a:bodyPr wrap="square" rtlCol="0">
            <a:spAutoFit/>
          </a:bodyPr>
          <a:lstStyle/>
          <a:p>
            <a:r>
              <a:rPr lang="en-AU" sz="1000" dirty="0">
                <a:latin typeface="+mn-lt"/>
              </a:rPr>
              <a:t>Human escalated</a:t>
            </a:r>
            <a:endParaRPr lang="en-US" sz="1000" dirty="0">
              <a:latin typeface="+mn-lt"/>
            </a:endParaRPr>
          </a:p>
        </p:txBody>
      </p:sp>
    </p:spTree>
    <p:extLst>
      <p:ext uri="{BB962C8B-B14F-4D97-AF65-F5344CB8AC3E}">
        <p14:creationId xmlns:p14="http://schemas.microsoft.com/office/powerpoint/2010/main" val="2325819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311708" y="1430375"/>
            <a:ext cx="8520600" cy="2052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US" sz="2800" dirty="0">
                <a:solidFill>
                  <a:srgbClr val="FF0000"/>
                </a:solidFill>
              </a:rPr>
              <a:t>Thank you for your attention !</a:t>
            </a:r>
            <a:endParaRPr sz="2800" dirty="0">
              <a:solidFill>
                <a:srgbClr val="FF0000"/>
              </a:solidFill>
            </a:endParaRPr>
          </a:p>
        </p:txBody>
      </p:sp>
      <p:sp>
        <p:nvSpPr>
          <p:cNvPr id="4" name="Slide Number Placeholder 3">
            <a:extLst>
              <a:ext uri="{FF2B5EF4-FFF2-40B4-BE49-F238E27FC236}">
                <a16:creationId xmlns:a16="http://schemas.microsoft.com/office/drawing/2014/main" id="{B3AEF242-B873-C9DD-26EC-1C971996F4CE}"/>
              </a:ext>
            </a:extLst>
          </p:cNvPr>
          <p:cNvSpPr>
            <a:spLocks noGrp="1"/>
          </p:cNvSpPr>
          <p:nvPr>
            <p:ph type="sldNum" sz="quarter" idx="12"/>
          </p:nvPr>
        </p:nvSpPr>
        <p:spPr/>
        <p:txBody>
          <a:bodyPr/>
          <a:lstStyle/>
          <a:p>
            <a:fld id="{8D966D48-06E4-0146-8710-9869EC71CBC4}" type="slidenum">
              <a:rPr lang="en-US" smtClean="0"/>
              <a:pPr/>
              <a:t>18</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DC9E9-3586-CE09-F85E-8E89D670F1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9BEEA-81E8-3178-3A5A-8CE0F714CAD6}"/>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Dataset Insights </a:t>
            </a:r>
            <a:endParaRPr lang="en-US" sz="3300" dirty="0">
              <a:solidFill>
                <a:srgbClr val="FF0000"/>
              </a:solidFill>
            </a:endParaRPr>
          </a:p>
        </p:txBody>
      </p:sp>
      <p:sp>
        <p:nvSpPr>
          <p:cNvPr id="3" name="Content Placeholder 2">
            <a:extLst>
              <a:ext uri="{FF2B5EF4-FFF2-40B4-BE49-F238E27FC236}">
                <a16:creationId xmlns:a16="http://schemas.microsoft.com/office/drawing/2014/main" id="{AE60C220-EDE8-5218-A2D9-CD78093CC10E}"/>
              </a:ext>
            </a:extLst>
          </p:cNvPr>
          <p:cNvSpPr>
            <a:spLocks noGrp="1"/>
          </p:cNvSpPr>
          <p:nvPr>
            <p:ph idx="1"/>
          </p:nvPr>
        </p:nvSpPr>
        <p:spPr>
          <a:xfrm>
            <a:off x="311700" y="681372"/>
            <a:ext cx="8980218" cy="4320934"/>
          </a:xfrm>
        </p:spPr>
        <p:txBody>
          <a:bodyPr>
            <a:normAutofit/>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Customer support tickets at electronics store:</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dataset contains 8469 tickets, including:</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Customer Information: </a:t>
            </a:r>
          </a:p>
          <a:p>
            <a:pPr lvl="3"/>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Customer Name, Customer Email, Customer Age, Customer Gender</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Purchased Product: </a:t>
            </a:r>
          </a:p>
          <a:p>
            <a:pPr lvl="3"/>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Product Purchased, Date of Purchase</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Metadata: </a:t>
            </a:r>
          </a:p>
          <a:p>
            <a:pPr lvl="3"/>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ID, Ticket Type, Ticket Subject, Ticket Description, Ticket Status, Ticket Priority, Ticket Channel</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Resolution:</a:t>
            </a:r>
          </a:p>
          <a:p>
            <a:pPr lvl="3"/>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Resolution, First Response Time, Time to Resolution, Customer Satisfaction Rating</a:t>
            </a: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4B7FE69-B8EB-8563-E660-1F323F71676C}"/>
              </a:ext>
            </a:extLst>
          </p:cNvPr>
          <p:cNvSpPr>
            <a:spLocks noGrp="1"/>
          </p:cNvSpPr>
          <p:nvPr>
            <p:ph type="sldNum" idx="12"/>
          </p:nvPr>
        </p:nvSpPr>
        <p:spPr/>
        <p:txBody>
          <a:bodyPr/>
          <a:lstStyle/>
          <a:p>
            <a:fld id="{00000000-1234-1234-1234-123412341234}" type="slidenum">
              <a:rPr lang="vi" smtClean="0"/>
              <a:pPr/>
              <a:t>2</a:t>
            </a:fld>
            <a:endParaRPr lang="vi" dirty="0"/>
          </a:p>
        </p:txBody>
      </p:sp>
    </p:spTree>
    <p:extLst>
      <p:ext uri="{BB962C8B-B14F-4D97-AF65-F5344CB8AC3E}">
        <p14:creationId xmlns:p14="http://schemas.microsoft.com/office/powerpoint/2010/main" val="1649519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9D675-4638-2703-BA05-E399C5E24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7F8953-6323-BFDF-57AB-2F9911457C62}"/>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Dataset Insights </a:t>
            </a:r>
            <a:endParaRPr lang="en-US" sz="3300" dirty="0">
              <a:solidFill>
                <a:srgbClr val="FF0000"/>
              </a:solidFill>
            </a:endParaRPr>
          </a:p>
        </p:txBody>
      </p:sp>
      <p:sp>
        <p:nvSpPr>
          <p:cNvPr id="3" name="Content Placeholder 2">
            <a:extLst>
              <a:ext uri="{FF2B5EF4-FFF2-40B4-BE49-F238E27FC236}">
                <a16:creationId xmlns:a16="http://schemas.microsoft.com/office/drawing/2014/main" id="{65E07521-E3D8-619B-1B1F-B93EC70CC34E}"/>
              </a:ext>
            </a:extLst>
          </p:cNvPr>
          <p:cNvSpPr>
            <a:spLocks noGrp="1"/>
          </p:cNvSpPr>
          <p:nvPr>
            <p:ph idx="1"/>
          </p:nvPr>
        </p:nvSpPr>
        <p:spPr>
          <a:xfrm>
            <a:off x="311700" y="681372"/>
            <a:ext cx="8980218" cy="4320934"/>
          </a:xfrm>
        </p:spPr>
        <p:txBody>
          <a:bodyPr>
            <a:normAutofit/>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Customers demographics: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Age: 20-70, equally distributed</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Younger (20-30), Middle (30-45), Elder (45-70)</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Gender: Male (2896), Female (2887), Other (2686)</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Purchased Products:</a:t>
            </a:r>
          </a:p>
          <a:p>
            <a:pPr lvl="1"/>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products are electronic devices: </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ntertainment (e.g., gaming consoles, cameras), work (e.g., laptops, office software), and household purposes (e.g., TVs, vacuum cleaners).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Purchased from Jan 2020 to Dec 2021</a:t>
            </a:r>
          </a:p>
          <a:p>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DF8B9AC-11BE-EBD3-39E1-B02BE035EACF}"/>
              </a:ext>
            </a:extLst>
          </p:cNvPr>
          <p:cNvSpPr>
            <a:spLocks noGrp="1"/>
          </p:cNvSpPr>
          <p:nvPr>
            <p:ph type="sldNum" idx="12"/>
          </p:nvPr>
        </p:nvSpPr>
        <p:spPr/>
        <p:txBody>
          <a:bodyPr/>
          <a:lstStyle/>
          <a:p>
            <a:fld id="{00000000-1234-1234-1234-123412341234}" type="slidenum">
              <a:rPr lang="vi" smtClean="0"/>
              <a:pPr/>
              <a:t>3</a:t>
            </a:fld>
            <a:endParaRPr lang="vi" dirty="0"/>
          </a:p>
        </p:txBody>
      </p:sp>
      <p:pic>
        <p:nvPicPr>
          <p:cNvPr id="1026" name="Picture 2">
            <a:extLst>
              <a:ext uri="{FF2B5EF4-FFF2-40B4-BE49-F238E27FC236}">
                <a16:creationId xmlns:a16="http://schemas.microsoft.com/office/drawing/2014/main" id="{5933219B-1745-FFB5-A63B-5CA772F4E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188" y="86683"/>
            <a:ext cx="2755890" cy="208501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4D106FE6-1D14-F8EB-D656-F4EE5C56AD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5951" y="2836323"/>
            <a:ext cx="2848255" cy="2125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726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E0CAB-E192-E600-9A9F-CF3BEBE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31F4A-207C-A3E3-9073-7A4B367243B8}"/>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Dataset Insights </a:t>
            </a:r>
            <a:endParaRPr lang="en-US" sz="3300" dirty="0">
              <a:solidFill>
                <a:srgbClr val="FF0000"/>
              </a:solidFill>
            </a:endParaRPr>
          </a:p>
        </p:txBody>
      </p:sp>
      <p:sp>
        <p:nvSpPr>
          <p:cNvPr id="3" name="Content Placeholder 2">
            <a:extLst>
              <a:ext uri="{FF2B5EF4-FFF2-40B4-BE49-F238E27FC236}">
                <a16:creationId xmlns:a16="http://schemas.microsoft.com/office/drawing/2014/main" id="{688BC3F2-F260-FBFF-9A2D-F31C6426258B}"/>
              </a:ext>
            </a:extLst>
          </p:cNvPr>
          <p:cNvSpPr>
            <a:spLocks noGrp="1"/>
          </p:cNvSpPr>
          <p:nvPr>
            <p:ph idx="1"/>
          </p:nvPr>
        </p:nvSpPr>
        <p:spPr>
          <a:xfrm>
            <a:off x="311700" y="681372"/>
            <a:ext cx="8980218" cy="4320934"/>
          </a:xfrm>
        </p:spPr>
        <p:txBody>
          <a:bodyPr>
            <a:normAutofit/>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Metadata:</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Type:</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Refund Request, Technical Issue, Cancellation Request, Product Inquiry, and Billing Inquiry</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Subject:</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16 different subjects (e.g. Refund request, Software bug, Product compatibility)</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Each subject appears in various data types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Description:</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content is brief but lacks sufficient detail if viewed standalone.</a:t>
            </a:r>
          </a:p>
          <a:p>
            <a:pPr lvl="3"/>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subject and ticket type are needed to determine user intent.</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May contains duplications:</a:t>
            </a:r>
          </a:p>
          <a:p>
            <a:pPr lvl="3"/>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E.g. </a:t>
            </a:r>
            <a:r>
              <a:rPr lang="en-US" i="1" dirty="0">
                <a:solidFill>
                  <a:schemeClr val="tx1"/>
                </a:solidFill>
                <a:latin typeface="Calibri" panose="020F0502020204030204" pitchFamily="34" charset="0"/>
                <a:ea typeface="Calibri" panose="020F0502020204030204" pitchFamily="34" charset="0"/>
                <a:cs typeface="Calibri" panose="020F0502020204030204" pitchFamily="34" charset="0"/>
              </a:rPr>
              <a:t>I'm having an issue with the {</a:t>
            </a:r>
            <a:r>
              <a:rPr lang="en-US" i="1" dirty="0" err="1">
                <a:solidFill>
                  <a:schemeClr val="tx1"/>
                </a:solidFill>
                <a:latin typeface="Calibri" panose="020F0502020204030204" pitchFamily="34" charset="0"/>
                <a:ea typeface="Calibri" panose="020F0502020204030204" pitchFamily="34" charset="0"/>
                <a:cs typeface="Calibri" panose="020F0502020204030204" pitchFamily="34" charset="0"/>
              </a:rPr>
              <a:t>product_purchased</a:t>
            </a:r>
            <a:r>
              <a:rPr lang="en-US" i="1" dirty="0">
                <a:solidFill>
                  <a:schemeClr val="tx1"/>
                </a:solidFill>
                <a:latin typeface="Calibri" panose="020F0502020204030204" pitchFamily="34" charset="0"/>
                <a:ea typeface="Calibri" panose="020F0502020204030204" pitchFamily="34" charset="0"/>
                <a:cs typeface="Calibri" panose="020F0502020204030204" pitchFamily="34" charset="0"/>
              </a:rPr>
              <a:t>}. Please assist.</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Some descriptions contain html tags, code injections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Priority:</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Critical, High, Medium and Low, distributed equally</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Channels:</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Chat, Email, Phone, and Social media, distributed equally</a:t>
            </a:r>
          </a:p>
          <a:p>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6BBFB4F-142A-3342-84A3-BC333DD9CB71}"/>
              </a:ext>
            </a:extLst>
          </p:cNvPr>
          <p:cNvSpPr>
            <a:spLocks noGrp="1"/>
          </p:cNvSpPr>
          <p:nvPr>
            <p:ph type="sldNum" idx="12"/>
          </p:nvPr>
        </p:nvSpPr>
        <p:spPr/>
        <p:txBody>
          <a:bodyPr/>
          <a:lstStyle/>
          <a:p>
            <a:fld id="{00000000-1234-1234-1234-123412341234}" type="slidenum">
              <a:rPr lang="vi" smtClean="0"/>
              <a:pPr/>
              <a:t>4</a:t>
            </a:fld>
            <a:endParaRPr lang="vi" dirty="0"/>
          </a:p>
        </p:txBody>
      </p:sp>
    </p:spTree>
    <p:extLst>
      <p:ext uri="{BB962C8B-B14F-4D97-AF65-F5344CB8AC3E}">
        <p14:creationId xmlns:p14="http://schemas.microsoft.com/office/powerpoint/2010/main" val="66739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A086C-75A4-1C51-BC96-D68BC1EDF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29AC0-1ECC-AA22-AA49-3F80756C227A}"/>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Dataset Insights </a:t>
            </a:r>
            <a:endParaRPr lang="en-US" sz="3300" dirty="0">
              <a:solidFill>
                <a:srgbClr val="FF0000"/>
              </a:solidFill>
            </a:endParaRPr>
          </a:p>
        </p:txBody>
      </p:sp>
      <p:sp>
        <p:nvSpPr>
          <p:cNvPr id="3" name="Content Placeholder 2">
            <a:extLst>
              <a:ext uri="{FF2B5EF4-FFF2-40B4-BE49-F238E27FC236}">
                <a16:creationId xmlns:a16="http://schemas.microsoft.com/office/drawing/2014/main" id="{7EF09EA1-030C-A478-3FD1-6EA2554197DF}"/>
              </a:ext>
            </a:extLst>
          </p:cNvPr>
          <p:cNvSpPr>
            <a:spLocks noGrp="1"/>
          </p:cNvSpPr>
          <p:nvPr>
            <p:ph idx="1"/>
          </p:nvPr>
        </p:nvSpPr>
        <p:spPr>
          <a:xfrm>
            <a:off x="311700" y="681372"/>
            <a:ext cx="8980218" cy="4320934"/>
          </a:xfrm>
        </p:spPr>
        <p:txBody>
          <a:bodyPr>
            <a:normAutofit/>
          </a:bodyPr>
          <a:lstStyle/>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Resolution:</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Resolution:</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Provided for closed tickets, but the entries in the dataset lack meaningful content.</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Customer Satisfaction Rating:</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Ordinal data: 1-5, equally distributed</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No significant difference in rating distribution is observed across customers of different age groups, genders, ticket priorities, or channels.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First time response vs Time to Resolution</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Time to Resolution can occur either before or after the First Response Time</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interval between them does not significantly impact customer rating.</a:t>
            </a:r>
          </a:p>
          <a:p>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80CF080-1AC1-10AA-481D-79FB73B8CF69}"/>
              </a:ext>
            </a:extLst>
          </p:cNvPr>
          <p:cNvSpPr>
            <a:spLocks noGrp="1"/>
          </p:cNvSpPr>
          <p:nvPr>
            <p:ph type="sldNum" idx="12"/>
          </p:nvPr>
        </p:nvSpPr>
        <p:spPr/>
        <p:txBody>
          <a:bodyPr/>
          <a:lstStyle/>
          <a:p>
            <a:fld id="{00000000-1234-1234-1234-123412341234}" type="slidenum">
              <a:rPr lang="vi" smtClean="0"/>
              <a:pPr/>
              <a:t>5</a:t>
            </a:fld>
            <a:endParaRPr lang="vi" dirty="0"/>
          </a:p>
        </p:txBody>
      </p:sp>
      <p:pic>
        <p:nvPicPr>
          <p:cNvPr id="4098" name="Picture 2">
            <a:extLst>
              <a:ext uri="{FF2B5EF4-FFF2-40B4-BE49-F238E27FC236}">
                <a16:creationId xmlns:a16="http://schemas.microsoft.com/office/drawing/2014/main" id="{FACC5B94-0485-C1C1-8347-094160ED3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758" y="3440395"/>
            <a:ext cx="2375675" cy="16158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242B6B8-1B21-9D96-153C-5CB608E167F2}"/>
              </a:ext>
            </a:extLst>
          </p:cNvPr>
          <p:cNvPicPr>
            <a:picLocks noChangeAspect="1"/>
          </p:cNvPicPr>
          <p:nvPr/>
        </p:nvPicPr>
        <p:blipFill>
          <a:blip r:embed="rId4"/>
          <a:stretch>
            <a:fillRect/>
          </a:stretch>
        </p:blipFill>
        <p:spPr>
          <a:xfrm>
            <a:off x="467565" y="3397516"/>
            <a:ext cx="2407195" cy="1637311"/>
          </a:xfrm>
          <a:prstGeom prst="rect">
            <a:avLst/>
          </a:prstGeom>
        </p:spPr>
      </p:pic>
      <p:pic>
        <p:nvPicPr>
          <p:cNvPr id="4100" name="Picture 4">
            <a:extLst>
              <a:ext uri="{FF2B5EF4-FFF2-40B4-BE49-F238E27FC236}">
                <a16:creationId xmlns:a16="http://schemas.microsoft.com/office/drawing/2014/main" id="{75F041C5-1947-81EE-0829-C561CBE776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5521" y="3432362"/>
            <a:ext cx="2515736" cy="1711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12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06614-8000-D530-4149-E29ED367C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669365-B22F-5159-2AE8-D98A546355DD}"/>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Ticket Descriptions and Subjects </a:t>
            </a:r>
            <a:endParaRPr lang="en-US" sz="3300" dirty="0">
              <a:solidFill>
                <a:srgbClr val="FF0000"/>
              </a:solidFill>
            </a:endParaRPr>
          </a:p>
        </p:txBody>
      </p:sp>
      <p:sp>
        <p:nvSpPr>
          <p:cNvPr id="3" name="Content Placeholder 2">
            <a:extLst>
              <a:ext uri="{FF2B5EF4-FFF2-40B4-BE49-F238E27FC236}">
                <a16:creationId xmlns:a16="http://schemas.microsoft.com/office/drawing/2014/main" id="{6DAF857C-578D-526F-6B56-ED7BD37BC73E}"/>
              </a:ext>
            </a:extLst>
          </p:cNvPr>
          <p:cNvSpPr>
            <a:spLocks noGrp="1"/>
          </p:cNvSpPr>
          <p:nvPr>
            <p:ph idx="1"/>
          </p:nvPr>
        </p:nvSpPr>
        <p:spPr>
          <a:xfrm>
            <a:off x="311700" y="681372"/>
            <a:ext cx="8980218" cy="4320934"/>
          </a:xfrm>
        </p:spPr>
        <p:txBody>
          <a:bodyPr>
            <a:normAutofit/>
          </a:bodyPr>
          <a:lstStyle/>
          <a:p>
            <a:r>
              <a:rPr lang="en-US" sz="1800" b="0" i="0" dirty="0">
                <a:solidFill>
                  <a:srgbClr val="000000"/>
                </a:solidFill>
                <a:effectLst/>
                <a:latin typeface="Calibri" panose="020F0502020204030204" pitchFamily="34" charset="0"/>
              </a:rPr>
              <a:t>From "Ticket Subject" and "Ticket Description" columns, how would you identify common queries from customers?</a:t>
            </a:r>
            <a:r>
              <a:rPr lang="en-US" dirty="0"/>
              <a:t> </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Preprocess the Ticket Description</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Remove duplicate descriptions, extra spaces, non-informative phrases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Use embedding to transfer the sentence into latent representation spaces</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Sentence-T5</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Calculate the centroid for each Ticket Subject clusters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Select top-k sentences whose embeddings are the closest to the centroid</a:t>
            </a:r>
          </a:p>
          <a:p>
            <a:pPr marL="596900" lvl="1" indent="0">
              <a:buNone/>
            </a:pPr>
            <a:br>
              <a:rPr lang="en-US" dirty="0"/>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A5714AE-25CC-1648-C0EB-6BC4D83FCE52}"/>
              </a:ext>
            </a:extLst>
          </p:cNvPr>
          <p:cNvSpPr>
            <a:spLocks noGrp="1"/>
          </p:cNvSpPr>
          <p:nvPr>
            <p:ph type="sldNum" idx="12"/>
          </p:nvPr>
        </p:nvSpPr>
        <p:spPr/>
        <p:txBody>
          <a:bodyPr/>
          <a:lstStyle/>
          <a:p>
            <a:fld id="{00000000-1234-1234-1234-123412341234}" type="slidenum">
              <a:rPr lang="vi" smtClean="0"/>
              <a:pPr/>
              <a:t>6</a:t>
            </a:fld>
            <a:endParaRPr lang="vi" dirty="0"/>
          </a:p>
        </p:txBody>
      </p:sp>
      <p:pic>
        <p:nvPicPr>
          <p:cNvPr id="9" name="Picture 8">
            <a:extLst>
              <a:ext uri="{FF2B5EF4-FFF2-40B4-BE49-F238E27FC236}">
                <a16:creationId xmlns:a16="http://schemas.microsoft.com/office/drawing/2014/main" id="{684A1B97-7519-23A1-F6F4-11C5CB73F2E4}"/>
              </a:ext>
            </a:extLst>
          </p:cNvPr>
          <p:cNvPicPr>
            <a:picLocks noChangeAspect="1"/>
          </p:cNvPicPr>
          <p:nvPr/>
        </p:nvPicPr>
        <p:blipFill>
          <a:blip r:embed="rId3"/>
          <a:stretch>
            <a:fillRect/>
          </a:stretch>
        </p:blipFill>
        <p:spPr>
          <a:xfrm>
            <a:off x="817408" y="3132181"/>
            <a:ext cx="7655050" cy="1640972"/>
          </a:xfrm>
          <a:prstGeom prst="rect">
            <a:avLst/>
          </a:prstGeom>
        </p:spPr>
      </p:pic>
    </p:spTree>
    <p:extLst>
      <p:ext uri="{BB962C8B-B14F-4D97-AF65-F5344CB8AC3E}">
        <p14:creationId xmlns:p14="http://schemas.microsoft.com/office/powerpoint/2010/main" val="212233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50D78-2D03-AADA-9ED6-7D88FF1F06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FB8299-BE7C-361C-1352-16FE8E7D5846}"/>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Ticket Descriptions and Subjects </a:t>
            </a:r>
            <a:endParaRPr lang="en-US" sz="3300" dirty="0">
              <a:solidFill>
                <a:srgbClr val="FF0000"/>
              </a:solidFill>
            </a:endParaRPr>
          </a:p>
        </p:txBody>
      </p:sp>
      <p:sp>
        <p:nvSpPr>
          <p:cNvPr id="3" name="Content Placeholder 2">
            <a:extLst>
              <a:ext uri="{FF2B5EF4-FFF2-40B4-BE49-F238E27FC236}">
                <a16:creationId xmlns:a16="http://schemas.microsoft.com/office/drawing/2014/main" id="{477F364C-764E-9483-FC57-85183769A2E0}"/>
              </a:ext>
            </a:extLst>
          </p:cNvPr>
          <p:cNvSpPr>
            <a:spLocks noGrp="1"/>
          </p:cNvSpPr>
          <p:nvPr>
            <p:ph idx="1"/>
          </p:nvPr>
        </p:nvSpPr>
        <p:spPr>
          <a:xfrm>
            <a:off x="311700" y="681372"/>
            <a:ext cx="8980218" cy="4320934"/>
          </a:xfrm>
        </p:spPr>
        <p:txBody>
          <a:bodyPr>
            <a:normAutofit/>
          </a:bodyPr>
          <a:lstStyle/>
          <a:p>
            <a:r>
              <a:rPr lang="en-US" sz="1800" b="0" i="0" dirty="0">
                <a:solidFill>
                  <a:srgbClr val="000000"/>
                </a:solidFill>
                <a:effectLst/>
                <a:latin typeface="Calibri" panose="020F0502020204030204" pitchFamily="34" charset="0"/>
              </a:rPr>
              <a:t>Can you explain how you would use the "Ticket Type" field to categorize customer inquiries into broad categories or high-level categories?</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 Type:</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Refund Request, Technical Issue, Cancellation Request, Product Inquiry, and Billing Inquiry</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Tickets of each ticket type contains all 16 ticket subjects</a:t>
            </a:r>
          </a:p>
          <a:p>
            <a:pPr lvl="2"/>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impossible to build a hierarchy</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Proposal: Define 2 high-level categories (based on semantic)</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“Service Help”: [Technical issue, Product inquiry, Billing inquiry]</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“Cancellation and Refund”: [Refund request, Cancellation request]</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 proposed high-level categories matches the clustering result on Ticket Description semantics </a:t>
            </a:r>
            <a:endParaRPr lang="en-US" dirty="0">
              <a:solidFill>
                <a:schemeClr val="tx1"/>
              </a:solidFill>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47A5988-814A-621C-C8BB-825556279873}"/>
              </a:ext>
            </a:extLst>
          </p:cNvPr>
          <p:cNvSpPr>
            <a:spLocks noGrp="1"/>
          </p:cNvSpPr>
          <p:nvPr>
            <p:ph type="sldNum" idx="12"/>
          </p:nvPr>
        </p:nvSpPr>
        <p:spPr/>
        <p:txBody>
          <a:bodyPr/>
          <a:lstStyle/>
          <a:p>
            <a:fld id="{00000000-1234-1234-1234-123412341234}" type="slidenum">
              <a:rPr lang="vi" smtClean="0"/>
              <a:pPr/>
              <a:t>7</a:t>
            </a:fld>
            <a:endParaRPr lang="vi" dirty="0"/>
          </a:p>
        </p:txBody>
      </p:sp>
    </p:spTree>
    <p:extLst>
      <p:ext uri="{BB962C8B-B14F-4D97-AF65-F5344CB8AC3E}">
        <p14:creationId xmlns:p14="http://schemas.microsoft.com/office/powerpoint/2010/main" val="388391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C4902-7B48-0A9D-9ABD-E638605F44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EB9EF-6585-9D67-0B8C-EBF1DB28BFB1}"/>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 – Ticket Descriptions and Subjects </a:t>
            </a:r>
            <a:endParaRPr lang="en-US" sz="3300" dirty="0">
              <a:solidFill>
                <a:srgbClr val="FF0000"/>
              </a:solidFill>
            </a:endParaRPr>
          </a:p>
        </p:txBody>
      </p:sp>
      <p:sp>
        <p:nvSpPr>
          <p:cNvPr id="3" name="Content Placeholder 2">
            <a:extLst>
              <a:ext uri="{FF2B5EF4-FFF2-40B4-BE49-F238E27FC236}">
                <a16:creationId xmlns:a16="http://schemas.microsoft.com/office/drawing/2014/main" id="{6CE3ACFD-7735-E14E-3523-8B11AE218281}"/>
              </a:ext>
            </a:extLst>
          </p:cNvPr>
          <p:cNvSpPr>
            <a:spLocks noGrp="1"/>
          </p:cNvSpPr>
          <p:nvPr>
            <p:ph idx="1"/>
          </p:nvPr>
        </p:nvSpPr>
        <p:spPr>
          <a:xfrm>
            <a:off x="311700" y="681372"/>
            <a:ext cx="8980218" cy="4320934"/>
          </a:xfrm>
        </p:spPr>
        <p:txBody>
          <a:bodyPr>
            <a:normAutofit lnSpcReduction="10000"/>
          </a:bodyPr>
          <a:lstStyle/>
          <a:p>
            <a:r>
              <a:rPr lang="en-US" sz="1800" b="0" i="0" dirty="0">
                <a:solidFill>
                  <a:srgbClr val="000000"/>
                </a:solidFill>
                <a:effectLst/>
                <a:latin typeface="Calibri" panose="020F0502020204030204" pitchFamily="34" charset="0"/>
              </a:rPr>
              <a:t>Given the "Customer Satisfaction Rating" in our dataset, how can we pre-processing this</a:t>
            </a:r>
          </a:p>
          <a:p>
            <a:pPr marL="114300" indent="0">
              <a:buNone/>
            </a:pPr>
            <a:r>
              <a:rPr lang="en-US" sz="1800" b="0" i="0" dirty="0">
                <a:solidFill>
                  <a:srgbClr val="000000"/>
                </a:solidFill>
                <a:effectLst/>
                <a:latin typeface="Calibri" panose="020F0502020204030204" pitchFamily="34" charset="0"/>
              </a:rPr>
              <a:t>feature and how can we potentially use this feature in the models you are developing in</a:t>
            </a:r>
          </a:p>
          <a:p>
            <a:pPr marL="114300" indent="0">
              <a:buNone/>
            </a:pPr>
            <a:r>
              <a:rPr lang="en-US" sz="1800" b="0" i="0" dirty="0">
                <a:solidFill>
                  <a:srgbClr val="000000"/>
                </a:solidFill>
                <a:effectLst/>
                <a:latin typeface="Calibri" panose="020F0502020204030204" pitchFamily="34" charset="0"/>
              </a:rPr>
              <a:t>Part II?</a:t>
            </a:r>
          </a:p>
          <a:p>
            <a:pPr lvl="1"/>
            <a:r>
              <a:rPr lang="en-US" b="0" i="0" dirty="0">
                <a:solidFill>
                  <a:schemeClr val="tx1"/>
                </a:solidFill>
                <a:effectLst/>
                <a:latin typeface="Calibri" panose="020F0502020204030204" pitchFamily="34" charset="0"/>
              </a:rPr>
              <a:t>The "Customer Satisfaction Rating" is an ordinal variable ranging from 1 to 5</a:t>
            </a:r>
          </a:p>
          <a:p>
            <a:pPr lvl="1"/>
            <a:r>
              <a:rPr lang="en-US" b="0" i="0" dirty="0">
                <a:solidFill>
                  <a:schemeClr val="tx1"/>
                </a:solidFill>
                <a:effectLst/>
                <a:latin typeface="Calibri" panose="020F0502020204030204" pitchFamily="34" charset="0"/>
              </a:rPr>
              <a:t>Only available for closed tickets. </a:t>
            </a:r>
          </a:p>
          <a:p>
            <a:pPr lvl="1"/>
            <a:r>
              <a:rPr lang="en-US" b="0" i="0" dirty="0">
                <a:solidFill>
                  <a:schemeClr val="tx1"/>
                </a:solidFill>
                <a:effectLst/>
                <a:latin typeface="Calibri" panose="020F0502020204030204" pitchFamily="34" charset="0"/>
              </a:rPr>
              <a:t>Since it is already numerical and reflects an inherent order, we can retain the original values without transformation.</a:t>
            </a:r>
          </a:p>
          <a:p>
            <a:pPr lvl="1"/>
            <a:r>
              <a:rPr lang="en-US" b="0" i="0" dirty="0">
                <a:solidFill>
                  <a:schemeClr val="tx1"/>
                </a:solidFill>
                <a:effectLst/>
                <a:latin typeface="Calibri" panose="020F0502020204030204" pitchFamily="34" charset="0"/>
              </a:rPr>
              <a:t>In Part II, this feature can be used to explore patterns </a:t>
            </a:r>
          </a:p>
          <a:p>
            <a:pPr lvl="2"/>
            <a:r>
              <a:rPr lang="en-US" b="0" i="0" dirty="0">
                <a:solidFill>
                  <a:schemeClr val="tx1"/>
                </a:solidFill>
                <a:effectLst/>
                <a:latin typeface="Calibri" panose="020F0502020204030204" pitchFamily="34" charset="0"/>
              </a:rPr>
              <a:t>Which customer segments tend to give higher ratings</a:t>
            </a:r>
          </a:p>
          <a:p>
            <a:pPr lvl="2"/>
            <a:r>
              <a:rPr lang="en-US" dirty="0">
                <a:solidFill>
                  <a:schemeClr val="tx1"/>
                </a:solidFill>
                <a:latin typeface="Calibri" panose="020F0502020204030204" pitchFamily="34" charset="0"/>
              </a:rPr>
              <a:t>H</a:t>
            </a:r>
            <a:r>
              <a:rPr lang="en-US" b="0" i="0" dirty="0">
                <a:solidFill>
                  <a:schemeClr val="tx1"/>
                </a:solidFill>
                <a:effectLst/>
                <a:latin typeface="Calibri" panose="020F0502020204030204" pitchFamily="34" charset="0"/>
              </a:rPr>
              <a:t>ow factors such as resolution style, time to resolution, first response time influence customer satisfaction.</a:t>
            </a:r>
          </a:p>
          <a:p>
            <a:pPr lvl="2"/>
            <a:r>
              <a:rPr lang="en-US" b="0" i="0" dirty="0">
                <a:solidFill>
                  <a:schemeClr val="tx1"/>
                </a:solidFill>
                <a:effectLst/>
                <a:latin typeface="Calibri" panose="020F0502020204030204" pitchFamily="34" charset="0"/>
              </a:rPr>
              <a:t>It may also serve as a target variable for predictive modeling.</a:t>
            </a:r>
          </a:p>
          <a:p>
            <a:pPr marL="114300" indent="0">
              <a:buNone/>
            </a:pPr>
            <a:r>
              <a:rPr lang="en-US" dirty="0">
                <a:solidFill>
                  <a:schemeClr val="tx1"/>
                </a:solidFill>
              </a:rPr>
              <a:t> </a:t>
            </a:r>
          </a:p>
          <a:p>
            <a:pPr marL="114300" indent="0">
              <a:buNone/>
            </a:pPr>
            <a:endParaRPr lang="en-US" dirty="0"/>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A594431-1272-6F0F-6AD0-44C98C4D7FAA}"/>
              </a:ext>
            </a:extLst>
          </p:cNvPr>
          <p:cNvSpPr>
            <a:spLocks noGrp="1"/>
          </p:cNvSpPr>
          <p:nvPr>
            <p:ph type="sldNum" idx="12"/>
          </p:nvPr>
        </p:nvSpPr>
        <p:spPr/>
        <p:txBody>
          <a:bodyPr/>
          <a:lstStyle/>
          <a:p>
            <a:fld id="{00000000-1234-1234-1234-123412341234}" type="slidenum">
              <a:rPr lang="vi" smtClean="0"/>
              <a:pPr/>
              <a:t>8</a:t>
            </a:fld>
            <a:endParaRPr lang="vi" dirty="0"/>
          </a:p>
        </p:txBody>
      </p:sp>
    </p:spTree>
    <p:extLst>
      <p:ext uri="{BB962C8B-B14F-4D97-AF65-F5344CB8AC3E}">
        <p14:creationId xmlns:p14="http://schemas.microsoft.com/office/powerpoint/2010/main" val="42974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C0577-750B-2542-E016-CFB90F78B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3E46E4-7CA1-18A8-40D3-E29A408E5275}"/>
              </a:ext>
            </a:extLst>
          </p:cNvPr>
          <p:cNvSpPr>
            <a:spLocks noGrp="1"/>
          </p:cNvSpPr>
          <p:nvPr>
            <p:ph type="title"/>
          </p:nvPr>
        </p:nvSpPr>
        <p:spPr>
          <a:xfrm>
            <a:off x="311700" y="108672"/>
            <a:ext cx="8520600" cy="572700"/>
          </a:xfrm>
        </p:spPr>
        <p:txBody>
          <a:bodyPr>
            <a:noAutofit/>
          </a:bodyPr>
          <a:lstStyle/>
          <a:p>
            <a:r>
              <a:rPr lang="en-AU" sz="3300" dirty="0">
                <a:solidFill>
                  <a:srgbClr val="FF0000"/>
                </a:solidFill>
              </a:rPr>
              <a:t>Task II – User Intents </a:t>
            </a:r>
            <a:endParaRPr lang="en-US" sz="3300" dirty="0">
              <a:solidFill>
                <a:srgbClr val="FF0000"/>
              </a:solidFill>
            </a:endParaRPr>
          </a:p>
        </p:txBody>
      </p:sp>
      <p:sp>
        <p:nvSpPr>
          <p:cNvPr id="3" name="Content Placeholder 2">
            <a:extLst>
              <a:ext uri="{FF2B5EF4-FFF2-40B4-BE49-F238E27FC236}">
                <a16:creationId xmlns:a16="http://schemas.microsoft.com/office/drawing/2014/main" id="{8EBB332A-4F8E-964A-0562-196550502CDB}"/>
              </a:ext>
            </a:extLst>
          </p:cNvPr>
          <p:cNvSpPr>
            <a:spLocks noGrp="1"/>
          </p:cNvSpPr>
          <p:nvPr>
            <p:ph idx="1"/>
          </p:nvPr>
        </p:nvSpPr>
        <p:spPr>
          <a:xfrm>
            <a:off x="311700" y="681372"/>
            <a:ext cx="8980218" cy="4320934"/>
          </a:xfrm>
        </p:spPr>
        <p:txBody>
          <a:bodyPr>
            <a:normAutofit/>
          </a:bodyPr>
          <a:lstStyle/>
          <a:p>
            <a:r>
              <a:rPr lang="en-US" sz="1800" b="0" i="0" dirty="0">
                <a:solidFill>
                  <a:srgbClr val="000000"/>
                </a:solidFill>
                <a:effectLst/>
                <a:latin typeface="Calibri" panose="020F0502020204030204" pitchFamily="34" charset="0"/>
              </a:rPr>
              <a:t>Design an AI or GenAI solution to categorize customer inquiries into different intent</a:t>
            </a:r>
          </a:p>
          <a:p>
            <a:pPr>
              <a:buNone/>
            </a:pPr>
            <a:r>
              <a:rPr lang="en-US" sz="1800" b="0" i="0" dirty="0">
                <a:solidFill>
                  <a:srgbClr val="000000"/>
                </a:solidFill>
                <a:effectLst/>
                <a:latin typeface="Calibri" panose="020F0502020204030204" pitchFamily="34" charset="0"/>
              </a:rPr>
              <a:t>categories.</a:t>
            </a:r>
            <a:r>
              <a:rPr lang="en-US" dirty="0"/>
              <a:t> </a:t>
            </a:r>
            <a:endParaRPr lang="en-US" sz="1800" b="0" i="0" dirty="0">
              <a:solidFill>
                <a:srgbClr val="000000"/>
              </a:solidFill>
              <a:effectLst/>
              <a:latin typeface="Calibri" panose="020F0502020204030204" pitchFamily="34" charset="0"/>
            </a:endParaRPr>
          </a:p>
          <a:p>
            <a:pPr lvl="1"/>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Since user intents are not available, first I define a list of predefined user intents based on the dataset.</a:t>
            </a:r>
          </a:p>
          <a:p>
            <a:pPr lvl="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Then, I model the categorization problem as Natural Language Inference (NLI) task:</a:t>
            </a:r>
          </a:p>
          <a:p>
            <a:pPr lvl="2"/>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Determine if the hypo</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thesis that the ticket content relates to the user intent</a:t>
            </a:r>
          </a:p>
          <a:p>
            <a:pPr lvl="2"/>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Select the intent with highest score on Entailment label</a:t>
            </a:r>
          </a:p>
          <a:p>
            <a:pPr lvl="2"/>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Implement by using zero-shot classification on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facebook-bart-mnli</a:t>
            </a: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dirty="0"/>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596900" lvl="1" indent="0">
              <a:buNone/>
            </a:pPr>
            <a:br>
              <a:rPr lang="en-US" dirty="0"/>
            </a:br>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2"/>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0C9D979-2A7C-D2C5-0DAE-006184DE8F92}"/>
              </a:ext>
            </a:extLst>
          </p:cNvPr>
          <p:cNvSpPr>
            <a:spLocks noGrp="1"/>
          </p:cNvSpPr>
          <p:nvPr>
            <p:ph type="sldNum" idx="12"/>
          </p:nvPr>
        </p:nvSpPr>
        <p:spPr/>
        <p:txBody>
          <a:bodyPr/>
          <a:lstStyle/>
          <a:p>
            <a:fld id="{00000000-1234-1234-1234-123412341234}" type="slidenum">
              <a:rPr lang="vi" smtClean="0"/>
              <a:pPr/>
              <a:t>9</a:t>
            </a:fld>
            <a:endParaRPr lang="vi" dirty="0"/>
          </a:p>
        </p:txBody>
      </p:sp>
      <p:pic>
        <p:nvPicPr>
          <p:cNvPr id="6" name="Picture 5">
            <a:extLst>
              <a:ext uri="{FF2B5EF4-FFF2-40B4-BE49-F238E27FC236}">
                <a16:creationId xmlns:a16="http://schemas.microsoft.com/office/drawing/2014/main" id="{65B0F92A-9961-7869-CDEE-F9017606C5F0}"/>
              </a:ext>
            </a:extLst>
          </p:cNvPr>
          <p:cNvPicPr>
            <a:picLocks noChangeAspect="1"/>
          </p:cNvPicPr>
          <p:nvPr/>
        </p:nvPicPr>
        <p:blipFill>
          <a:blip r:embed="rId3"/>
          <a:stretch>
            <a:fillRect/>
          </a:stretch>
        </p:blipFill>
        <p:spPr>
          <a:xfrm>
            <a:off x="6924069" y="2421090"/>
            <a:ext cx="1908231" cy="2041038"/>
          </a:xfrm>
          <a:prstGeom prst="rect">
            <a:avLst/>
          </a:prstGeom>
        </p:spPr>
      </p:pic>
      <p:pic>
        <p:nvPicPr>
          <p:cNvPr id="8" name="Picture 7">
            <a:extLst>
              <a:ext uri="{FF2B5EF4-FFF2-40B4-BE49-F238E27FC236}">
                <a16:creationId xmlns:a16="http://schemas.microsoft.com/office/drawing/2014/main" id="{A36AFF6B-A4DE-5C84-6060-46D7F170E3AB}"/>
              </a:ext>
            </a:extLst>
          </p:cNvPr>
          <p:cNvPicPr>
            <a:picLocks noChangeAspect="1"/>
          </p:cNvPicPr>
          <p:nvPr/>
        </p:nvPicPr>
        <p:blipFill>
          <a:blip r:embed="rId4"/>
          <a:stretch>
            <a:fillRect/>
          </a:stretch>
        </p:blipFill>
        <p:spPr>
          <a:xfrm>
            <a:off x="481970" y="2841839"/>
            <a:ext cx="5947554" cy="1812650"/>
          </a:xfrm>
          <a:prstGeom prst="rect">
            <a:avLst/>
          </a:prstGeom>
        </p:spPr>
      </p:pic>
    </p:spTree>
    <p:extLst>
      <p:ext uri="{BB962C8B-B14F-4D97-AF65-F5344CB8AC3E}">
        <p14:creationId xmlns:p14="http://schemas.microsoft.com/office/powerpoint/2010/main" val="398753340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5559</TotalTime>
  <Words>6091</Words>
  <Application>Microsoft Office PowerPoint</Application>
  <PresentationFormat>On-screen Show (16:9)</PresentationFormat>
  <Paragraphs>357</Paragraphs>
  <Slides>18</Slides>
  <Notes>18</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18</vt:i4>
      </vt:variant>
    </vt:vector>
  </HeadingPairs>
  <TitlesOfParts>
    <vt:vector size="24" baseType="lpstr">
      <vt:lpstr>Calibri</vt:lpstr>
      <vt:lpstr>Calibri Light</vt:lpstr>
      <vt:lpstr>Arial</vt:lpstr>
      <vt:lpstr>Simple Light</vt:lpstr>
      <vt:lpstr>Office Theme</vt:lpstr>
      <vt:lpstr>Custom Design</vt:lpstr>
      <vt:lpstr>CBA challenges: Use case of applying Gen AI to Customer Support Tickets </vt:lpstr>
      <vt:lpstr>Task I – Dataset Insights </vt:lpstr>
      <vt:lpstr>Task I – Dataset Insights </vt:lpstr>
      <vt:lpstr>Task I – Dataset Insights </vt:lpstr>
      <vt:lpstr>Task I – Dataset Insights </vt:lpstr>
      <vt:lpstr>Task I – Ticket Descriptions and Subjects </vt:lpstr>
      <vt:lpstr>Task I – Ticket Descriptions and Subjects </vt:lpstr>
      <vt:lpstr>Task I – Ticket Descriptions and Subjects </vt:lpstr>
      <vt:lpstr>Task II – User Intents </vt:lpstr>
      <vt:lpstr>Task II – User Intents </vt:lpstr>
      <vt:lpstr>Task II – User Intents </vt:lpstr>
      <vt:lpstr>Task II – Human Escalation </vt:lpstr>
      <vt:lpstr>Task III – Open Questions </vt:lpstr>
      <vt:lpstr>Task III – Open Questions </vt:lpstr>
      <vt:lpstr>Task III – Open Questions </vt:lpstr>
      <vt:lpstr>Task III – Open Questions </vt:lpstr>
      <vt:lpstr>System Overview</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Finance and Trading</dc:title>
  <dc:creator>huynh thanh trung</dc:creator>
  <cp:lastModifiedBy>huynh thanh trung</cp:lastModifiedBy>
  <cp:revision>583</cp:revision>
  <dcterms:modified xsi:type="dcterms:W3CDTF">2025-05-19T17:45:07Z</dcterms:modified>
</cp:coreProperties>
</file>