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 id="2147483674" r:id="rId3"/>
  </p:sldMasterIdLst>
  <p:notesMasterIdLst>
    <p:notesMasterId r:id="rId22"/>
  </p:notesMasterIdLst>
  <p:sldIdLst>
    <p:sldId id="256" r:id="rId4"/>
    <p:sldId id="934" r:id="rId5"/>
    <p:sldId id="935" r:id="rId6"/>
    <p:sldId id="936" r:id="rId7"/>
    <p:sldId id="937" r:id="rId8"/>
    <p:sldId id="939" r:id="rId9"/>
    <p:sldId id="940" r:id="rId10"/>
    <p:sldId id="941" r:id="rId11"/>
    <p:sldId id="942" r:id="rId12"/>
    <p:sldId id="943" r:id="rId13"/>
    <p:sldId id="944" r:id="rId14"/>
    <p:sldId id="945" r:id="rId15"/>
    <p:sldId id="946" r:id="rId16"/>
    <p:sldId id="947" r:id="rId17"/>
    <p:sldId id="948" r:id="rId18"/>
    <p:sldId id="949" r:id="rId19"/>
    <p:sldId id="900" r:id="rId20"/>
    <p:sldId id="932"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23"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9B9BE-3945-9C97-7DFD-CCAC8EA0ED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F2CC7C-3FB5-9389-A09A-91719030715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FC5B253-A225-FE17-3774-42EBF790B3A5}"/>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3598925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DC674-243F-A904-C582-E2258805BB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9E0520-BA3E-B318-907D-96A17D99D31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87AA8FE-DF99-34D0-437B-D30340CB131D}"/>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2908851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DE157-07EC-D0B8-250A-0DFDB158B3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469348-B517-160E-3073-79FE8A3FC4E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51D1EEE-8C30-19DF-2EAD-D66BC81F3C60}"/>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1687600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845B2-8731-9513-854D-8F3B2246B3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EE1638-9416-030E-0E6B-1A9DDA26863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08A84D7-B191-8FD9-8BCE-BF4D5B3BBAF6}"/>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1315601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9BE5D-CED4-B476-175F-E1294F3E93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0D9E8F-41F1-CAA4-F661-3142415D5DE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E3253AD-96BE-8A62-FF7C-3A43032BC2CF}"/>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3952507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93DF0-638D-EF39-522C-2CE0C88B96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C05A78-2029-9C02-7A9A-50659BC60E6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324F861-57ED-156C-5680-F9D43BA862A7}"/>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3075887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36897-703E-CB0C-22E8-7FB685326D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E40226-133F-01E6-F527-7F78A108D3D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8C3817C-2F78-C755-9294-8D929A8A82EC}"/>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3710252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lvl="2"/>
            <a:endParaRPr lang="en-AU" dirty="0">
              <a:latin typeface="Calibri Light" panose="020F0302020204030204" pitchFamily="34" charset="0"/>
              <a:cs typeface="Calibri Light" panose="020F0302020204030204" pitchFamily="34" charset="0"/>
            </a:endParaRPr>
          </a:p>
        </p:txBody>
      </p:sp>
      <p:sp>
        <p:nvSpPr>
          <p:cNvPr id="4" name="Chỗ dành sẵn cho Chân trang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Light" panose="020F0302020204030204" pitchFamily="34" charset="0"/>
              <a:ea typeface="+mn-ea"/>
              <a:cs typeface="Calibri Light" panose="020F0302020204030204" pitchFamily="34" charset="0"/>
            </a:endParaRPr>
          </a:p>
        </p:txBody>
      </p:sp>
      <p:sp>
        <p:nvSpPr>
          <p:cNvPr id="5" name="Chỗ dành sẵn cho Số hiệu Bản chiếu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E1CAEB-67AD-458E-B98A-1074D66B1EF8}" type="slidenum">
              <a:rPr kumimoji="0" lang="en-US" sz="1200" b="0" i="0" u="none" strike="noStrike" kern="1200" cap="none" spc="0" normalizeH="0" baseline="0" noProof="0" smtClean="0">
                <a:ln>
                  <a:noFill/>
                </a:ln>
                <a:solidFill>
                  <a:prstClr val="black"/>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1489867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97CF9-E047-DEE2-0388-F3BFE2EE1B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57C5C8-50DB-F4F0-3262-1CC83D0232E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77C1B23-B6A2-792F-BAA5-AD6436049510}"/>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3032996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8809C-4B08-089B-BC9F-F7CEB7AF9E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56A064-8043-DB25-3827-E8559A4E84D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2C374B9-4CEB-1950-E1F0-00C6068AA19D}"/>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627742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23904-5077-F00F-5E22-E2A5F2CE5E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C2B06E-C09E-D02C-5441-F9E2DB828DD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629129A-2248-A930-4EA1-9AC114325C0D}"/>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346651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6CC07-BA59-FFA5-CDD0-7BEB899872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97E9CC-6EC8-F3C8-F716-DC9705F5F6F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68A9445-2163-E18A-5410-613241F2C393}"/>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1580831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47960-A55D-CE23-6ADC-7B28FFDB8E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C53231-6C2D-9437-6379-51EE6919A28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42635F4-704B-1F81-813D-EFC2AE70EAB7}"/>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961853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2981E-2A5F-61DA-C9EE-2F9E9C2F2A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EEA28F-C469-1D68-E16F-E4713F09C12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2550E57-D36F-5D0C-1963-81015B4624DA}"/>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827875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138A2-D63B-D2D6-54DE-6898D40A1D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360C1C-F33C-9319-9F62-F1DED1FE80B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B61B788-F785-1CF8-264C-8B6D1E57DE2E}"/>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1694717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CFE08-1AC5-D577-A295-F26BB242E7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E6891A-3A55-64F2-2126-F5F8388D63F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1E02B7C-79C6-2FFD-3D3C-670BAC54126A}"/>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35628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53" name="Google Shape;53;p1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US" dirty="0"/>
          </a:p>
        </p:txBody>
      </p:sp>
      <p:sp>
        <p:nvSpPr>
          <p:cNvPr id="54" name="Google Shape;54;p1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US" dirty="0"/>
          </a:p>
        </p:txBody>
      </p:sp>
      <p:sp>
        <p:nvSpPr>
          <p:cNvPr id="55" name="Google Shape;5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lvl="0" indent="0" algn="r" rtl="0">
              <a:lnSpc>
                <a:spcPct val="100000"/>
              </a:lnSpc>
              <a:spcBef>
                <a:spcPts val="0"/>
              </a:spcBef>
              <a:spcAft>
                <a:spcPts val="0"/>
              </a:spcAft>
              <a:buSzPts val="1000"/>
              <a:buNone/>
              <a:defRPr/>
            </a:lvl1pPr>
            <a:lvl2pPr marL="0" lvl="1" indent="0" algn="r" rtl="0">
              <a:lnSpc>
                <a:spcPct val="100000"/>
              </a:lnSpc>
              <a:spcBef>
                <a:spcPts val="0"/>
              </a:spcBef>
              <a:spcAft>
                <a:spcPts val="0"/>
              </a:spcAft>
              <a:buSzPts val="1000"/>
              <a:buNone/>
              <a:defRPr/>
            </a:lvl2pPr>
            <a:lvl3pPr marL="0" lvl="2" indent="0" algn="r" rtl="0">
              <a:lnSpc>
                <a:spcPct val="100000"/>
              </a:lnSpc>
              <a:spcBef>
                <a:spcPts val="0"/>
              </a:spcBef>
              <a:spcAft>
                <a:spcPts val="0"/>
              </a:spcAft>
              <a:buSzPts val="1000"/>
              <a:buNone/>
              <a:defRPr/>
            </a:lvl3pPr>
            <a:lvl4pPr marL="0" lvl="3" indent="0" algn="r" rtl="0">
              <a:lnSpc>
                <a:spcPct val="100000"/>
              </a:lnSpc>
              <a:spcBef>
                <a:spcPts val="0"/>
              </a:spcBef>
              <a:spcAft>
                <a:spcPts val="0"/>
              </a:spcAft>
              <a:buSzPts val="1000"/>
              <a:buNone/>
              <a:defRPr/>
            </a:lvl4pPr>
            <a:lvl5pPr marL="0" lvl="4" indent="0" algn="r" rtl="0">
              <a:lnSpc>
                <a:spcPct val="100000"/>
              </a:lnSpc>
              <a:spcBef>
                <a:spcPts val="0"/>
              </a:spcBef>
              <a:spcAft>
                <a:spcPts val="0"/>
              </a:spcAft>
              <a:buSzPts val="1000"/>
              <a:buNone/>
              <a:defRPr/>
            </a:lvl5pPr>
            <a:lvl6pPr marL="0" lvl="5" indent="0" algn="r" rtl="0">
              <a:lnSpc>
                <a:spcPct val="100000"/>
              </a:lnSpc>
              <a:spcBef>
                <a:spcPts val="0"/>
              </a:spcBef>
              <a:spcAft>
                <a:spcPts val="0"/>
              </a:spcAft>
              <a:buSzPts val="1000"/>
              <a:buNone/>
              <a:defRPr/>
            </a:lvl6pPr>
            <a:lvl7pPr marL="0" lvl="6" indent="0" algn="r" rtl="0">
              <a:lnSpc>
                <a:spcPct val="100000"/>
              </a:lnSpc>
              <a:spcBef>
                <a:spcPts val="0"/>
              </a:spcBef>
              <a:spcAft>
                <a:spcPts val="0"/>
              </a:spcAft>
              <a:buSzPts val="1000"/>
              <a:buNone/>
              <a:defRPr/>
            </a:lvl7pPr>
            <a:lvl8pPr marL="0" lvl="7" indent="0" algn="r" rtl="0">
              <a:lnSpc>
                <a:spcPct val="100000"/>
              </a:lnSpc>
              <a:spcBef>
                <a:spcPts val="0"/>
              </a:spcBef>
              <a:spcAft>
                <a:spcPts val="0"/>
              </a:spcAft>
              <a:buSzPts val="1000"/>
              <a:buNone/>
              <a:defRPr/>
            </a:lvl8pPr>
            <a:lvl9pPr marL="0" lvl="8" indent="0" algn="r" rtl="0">
              <a:lnSpc>
                <a:spcPct val="100000"/>
              </a:lnSpc>
              <a:spcBef>
                <a:spcPts val="0"/>
              </a:spcBef>
              <a:spcAft>
                <a:spcPts val="0"/>
              </a:spcAft>
              <a:buSzPts val="1000"/>
              <a:buNone/>
              <a:defRPr/>
            </a:lvl9pPr>
          </a:lstStyle>
          <a:p>
            <a:fld id="{00000000-1234-1234-1234-123412341234}" type="slidenum">
              <a:rPr lang="vi" smtClean="0"/>
              <a:pPr/>
              <a:t>‹#›</a:t>
            </a:fld>
            <a:endParaRPr lang="vi"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FB59-3409-714B-95CC-88FC509F1030}"/>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64ADC361-FF93-4444-A325-0D6CAA82276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1C67234-490D-F847-BB83-5E460BC09290}"/>
              </a:ext>
            </a:extLst>
          </p:cNvPr>
          <p:cNvSpPr>
            <a:spLocks noGrp="1"/>
          </p:cNvSpPr>
          <p:nvPr>
            <p:ph type="dt" sz="half" idx="10"/>
          </p:nvPr>
        </p:nvSpPr>
        <p:spPr/>
        <p:txBody>
          <a:bodyPr/>
          <a:lstStyle>
            <a:lvl1pPr>
              <a:defRPr/>
            </a:lvl1pPr>
          </a:lstStyle>
          <a:p>
            <a:endParaRPr lang="en-US" dirty="0"/>
          </a:p>
        </p:txBody>
      </p:sp>
      <p:sp>
        <p:nvSpPr>
          <p:cNvPr id="5" name="Footer Placeholder 4">
            <a:extLst>
              <a:ext uri="{FF2B5EF4-FFF2-40B4-BE49-F238E27FC236}">
                <a16:creationId xmlns:a16="http://schemas.microsoft.com/office/drawing/2014/main" id="{0663B52D-7126-A944-B389-2C1D292068FE}"/>
              </a:ext>
            </a:extLst>
          </p:cNvPr>
          <p:cNvSpPr>
            <a:spLocks noGrp="1"/>
          </p:cNvSpPr>
          <p:nvPr>
            <p:ph type="ftr" sz="quarter" idx="11"/>
          </p:nvPr>
        </p:nvSpPr>
        <p:spPr/>
        <p:txBody>
          <a:bodyPr/>
          <a:lstStyle>
            <a:lvl1pPr>
              <a:defRPr/>
            </a:lvl1pPr>
          </a:lstStyle>
          <a:p>
            <a:endParaRPr lang="en-US" dirty="0"/>
          </a:p>
        </p:txBody>
      </p:sp>
      <p:sp>
        <p:nvSpPr>
          <p:cNvPr id="6" name="Slide Number Placeholder 5">
            <a:extLst>
              <a:ext uri="{FF2B5EF4-FFF2-40B4-BE49-F238E27FC236}">
                <a16:creationId xmlns:a16="http://schemas.microsoft.com/office/drawing/2014/main" id="{5F3BA5DC-4EE9-DA47-84A2-CB021746DBEA}"/>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2037647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8D52-5497-A448-A2E6-B64941C7788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E7DB62B-9F6C-9943-A35C-FAF69125266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3F2563-E8C4-C148-9C4D-733732050940}"/>
              </a:ext>
            </a:extLst>
          </p:cNvPr>
          <p:cNvSpPr>
            <a:spLocks noGrp="1"/>
          </p:cNvSpPr>
          <p:nvPr>
            <p:ph type="dt" sz="half" idx="10"/>
          </p:nvPr>
        </p:nvSpPr>
        <p:spPr/>
        <p:txBody>
          <a:bodyPr/>
          <a:lstStyle>
            <a:lvl1pPr>
              <a:defRPr/>
            </a:lvl1pPr>
          </a:lstStyle>
          <a:p>
            <a:endParaRPr lang="en-US" dirty="0"/>
          </a:p>
        </p:txBody>
      </p:sp>
      <p:sp>
        <p:nvSpPr>
          <p:cNvPr id="5" name="Footer Placeholder 4">
            <a:extLst>
              <a:ext uri="{FF2B5EF4-FFF2-40B4-BE49-F238E27FC236}">
                <a16:creationId xmlns:a16="http://schemas.microsoft.com/office/drawing/2014/main" id="{B08225FD-5E84-B34A-BAAC-4E8D8BD4FB78}"/>
              </a:ext>
            </a:extLst>
          </p:cNvPr>
          <p:cNvSpPr>
            <a:spLocks noGrp="1"/>
          </p:cNvSpPr>
          <p:nvPr>
            <p:ph type="ftr" sz="quarter" idx="11"/>
          </p:nvPr>
        </p:nvSpPr>
        <p:spPr/>
        <p:txBody>
          <a:bodyPr/>
          <a:lstStyle>
            <a:lvl1pPr>
              <a:defRPr/>
            </a:lvl1pPr>
          </a:lstStyle>
          <a:p>
            <a:endParaRPr lang="en-US" dirty="0"/>
          </a:p>
        </p:txBody>
      </p:sp>
      <p:sp>
        <p:nvSpPr>
          <p:cNvPr id="6" name="Slide Number Placeholder 5">
            <a:extLst>
              <a:ext uri="{FF2B5EF4-FFF2-40B4-BE49-F238E27FC236}">
                <a16:creationId xmlns:a16="http://schemas.microsoft.com/office/drawing/2014/main" id="{51579951-368B-0747-9246-66F91998D409}"/>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2936829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B8DFC-4862-1443-93F1-180BD2EBE038}"/>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FD5C9EE-2E03-594F-A720-020F44E9439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E2880FC-69A8-224B-90CB-FD36E5F1F5D1}"/>
              </a:ext>
            </a:extLst>
          </p:cNvPr>
          <p:cNvSpPr>
            <a:spLocks noGrp="1"/>
          </p:cNvSpPr>
          <p:nvPr>
            <p:ph type="dt" sz="half" idx="10"/>
          </p:nvPr>
        </p:nvSpPr>
        <p:spPr/>
        <p:txBody>
          <a:bodyPr/>
          <a:lstStyle>
            <a:lvl1pPr>
              <a:defRPr/>
            </a:lvl1pPr>
          </a:lstStyle>
          <a:p>
            <a:endParaRPr lang="en-US" dirty="0"/>
          </a:p>
        </p:txBody>
      </p:sp>
      <p:sp>
        <p:nvSpPr>
          <p:cNvPr id="5" name="Footer Placeholder 4">
            <a:extLst>
              <a:ext uri="{FF2B5EF4-FFF2-40B4-BE49-F238E27FC236}">
                <a16:creationId xmlns:a16="http://schemas.microsoft.com/office/drawing/2014/main" id="{61C4E063-2599-8749-94A3-74A155F28E8E}"/>
              </a:ext>
            </a:extLst>
          </p:cNvPr>
          <p:cNvSpPr>
            <a:spLocks noGrp="1"/>
          </p:cNvSpPr>
          <p:nvPr>
            <p:ph type="ftr" sz="quarter" idx="11"/>
          </p:nvPr>
        </p:nvSpPr>
        <p:spPr/>
        <p:txBody>
          <a:bodyPr/>
          <a:lstStyle>
            <a:lvl1pPr>
              <a:defRPr/>
            </a:lvl1pPr>
          </a:lstStyle>
          <a:p>
            <a:endParaRPr lang="en-US" dirty="0"/>
          </a:p>
        </p:txBody>
      </p:sp>
      <p:sp>
        <p:nvSpPr>
          <p:cNvPr id="6" name="Slide Number Placeholder 5">
            <a:extLst>
              <a:ext uri="{FF2B5EF4-FFF2-40B4-BE49-F238E27FC236}">
                <a16:creationId xmlns:a16="http://schemas.microsoft.com/office/drawing/2014/main" id="{2A6882A7-5A5F-9A46-ADAF-534616F7A59F}"/>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4259080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2BED-3CB1-664F-8D17-7E5FEEAC5CA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9F47867-187C-FA45-BF03-FA1B7DEEA332}"/>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D705E10-925B-854C-9FE5-2C0ED91EF6AC}"/>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157D1F8-3967-C546-B196-ED504BFFD9E6}"/>
              </a:ext>
            </a:extLst>
          </p:cNvPr>
          <p:cNvSpPr>
            <a:spLocks noGrp="1"/>
          </p:cNvSpPr>
          <p:nvPr>
            <p:ph type="dt" sz="half" idx="10"/>
          </p:nvPr>
        </p:nvSpPr>
        <p:spPr/>
        <p:txBody>
          <a:bodyPr/>
          <a:lstStyle>
            <a:lvl1pPr>
              <a:defRPr/>
            </a:lvl1pPr>
          </a:lstStyle>
          <a:p>
            <a:endParaRPr lang="en-US" dirty="0"/>
          </a:p>
        </p:txBody>
      </p:sp>
      <p:sp>
        <p:nvSpPr>
          <p:cNvPr id="6" name="Footer Placeholder 5">
            <a:extLst>
              <a:ext uri="{FF2B5EF4-FFF2-40B4-BE49-F238E27FC236}">
                <a16:creationId xmlns:a16="http://schemas.microsoft.com/office/drawing/2014/main" id="{EBB4E8B7-1F0F-714F-9127-5CC627273D53}"/>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27B10CEC-63CD-1E4E-B4FD-EC46BBC8257B}"/>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1470299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ED450-2BA1-024F-AEF1-4A692000D66F}"/>
              </a:ext>
            </a:extLst>
          </p:cNvPr>
          <p:cNvSpPr>
            <a:spLocks noGrp="1"/>
          </p:cNvSpPr>
          <p:nvPr>
            <p:ph type="title"/>
          </p:nvPr>
        </p:nvSpPr>
        <p:spPr>
          <a:xfrm>
            <a:off x="629841" y="273844"/>
            <a:ext cx="7886700" cy="994172"/>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7F76693-4C1C-5747-BD4B-57572451B61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CE3D63B5-01E6-AD45-8794-63987BB75A9D}"/>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FBB0641-393F-AB42-B452-E8E303F74F8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AB2ED45E-2A80-B14F-AC67-C761D29A3C51}"/>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2FF90C8-3939-3843-ABB1-780F70722F24}"/>
              </a:ext>
            </a:extLst>
          </p:cNvPr>
          <p:cNvSpPr>
            <a:spLocks noGrp="1"/>
          </p:cNvSpPr>
          <p:nvPr>
            <p:ph type="dt" sz="half" idx="10"/>
          </p:nvPr>
        </p:nvSpPr>
        <p:spPr/>
        <p:txBody>
          <a:bodyPr/>
          <a:lstStyle>
            <a:lvl1pPr>
              <a:defRPr/>
            </a:lvl1pPr>
          </a:lstStyle>
          <a:p>
            <a:endParaRPr lang="en-US" dirty="0"/>
          </a:p>
        </p:txBody>
      </p:sp>
      <p:sp>
        <p:nvSpPr>
          <p:cNvPr id="8" name="Footer Placeholder 7">
            <a:extLst>
              <a:ext uri="{FF2B5EF4-FFF2-40B4-BE49-F238E27FC236}">
                <a16:creationId xmlns:a16="http://schemas.microsoft.com/office/drawing/2014/main" id="{AE279669-9C21-314C-ACF1-01DE7FCB7E91}"/>
              </a:ext>
            </a:extLst>
          </p:cNvPr>
          <p:cNvSpPr>
            <a:spLocks noGrp="1"/>
          </p:cNvSpPr>
          <p:nvPr>
            <p:ph type="ftr" sz="quarter" idx="11"/>
          </p:nvPr>
        </p:nvSpPr>
        <p:spPr/>
        <p:txBody>
          <a:bodyPr/>
          <a:lstStyle>
            <a:lvl1pPr>
              <a:defRPr/>
            </a:lvl1pPr>
          </a:lstStyle>
          <a:p>
            <a:endParaRPr lang="en-US" dirty="0"/>
          </a:p>
        </p:txBody>
      </p:sp>
      <p:sp>
        <p:nvSpPr>
          <p:cNvPr id="9" name="Slide Number Placeholder 8">
            <a:extLst>
              <a:ext uri="{FF2B5EF4-FFF2-40B4-BE49-F238E27FC236}">
                <a16:creationId xmlns:a16="http://schemas.microsoft.com/office/drawing/2014/main" id="{4AC8122E-4995-0244-B67F-79586A8739AF}"/>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3417171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394C-9B16-B74E-B10E-4025BFFE48F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65389C5-E363-324E-AD76-D8872915B101}"/>
              </a:ext>
            </a:extLst>
          </p:cNvPr>
          <p:cNvSpPr>
            <a:spLocks noGrp="1"/>
          </p:cNvSpPr>
          <p:nvPr>
            <p:ph type="dt" sz="half" idx="10"/>
          </p:nvPr>
        </p:nvSpPr>
        <p:spPr/>
        <p:txBody>
          <a:bodyPr/>
          <a:lstStyle>
            <a:lvl1pPr>
              <a:defRPr/>
            </a:lvl1pPr>
          </a:lstStyle>
          <a:p>
            <a:endParaRPr lang="en-US" dirty="0"/>
          </a:p>
        </p:txBody>
      </p:sp>
      <p:sp>
        <p:nvSpPr>
          <p:cNvPr id="4" name="Footer Placeholder 3">
            <a:extLst>
              <a:ext uri="{FF2B5EF4-FFF2-40B4-BE49-F238E27FC236}">
                <a16:creationId xmlns:a16="http://schemas.microsoft.com/office/drawing/2014/main" id="{833C94B1-4C62-0149-8185-679347F34DFF}"/>
              </a:ext>
            </a:extLst>
          </p:cNvPr>
          <p:cNvSpPr>
            <a:spLocks noGrp="1"/>
          </p:cNvSpPr>
          <p:nvPr>
            <p:ph type="ftr" sz="quarter" idx="11"/>
          </p:nvPr>
        </p:nvSpPr>
        <p:spPr/>
        <p:txBody>
          <a:bodyPr/>
          <a:lstStyle>
            <a:lvl1pPr>
              <a:defRPr/>
            </a:lvl1pPr>
          </a:lstStyle>
          <a:p>
            <a:endParaRPr lang="en-US" dirty="0"/>
          </a:p>
        </p:txBody>
      </p:sp>
      <p:sp>
        <p:nvSpPr>
          <p:cNvPr id="5" name="Slide Number Placeholder 4">
            <a:extLst>
              <a:ext uri="{FF2B5EF4-FFF2-40B4-BE49-F238E27FC236}">
                <a16:creationId xmlns:a16="http://schemas.microsoft.com/office/drawing/2014/main" id="{7E66C265-1B22-FC49-B1AA-85270B2BCF71}"/>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4094628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A98963-FC2F-AA45-95DB-D7419E1CFA30}"/>
              </a:ext>
            </a:extLst>
          </p:cNvPr>
          <p:cNvSpPr>
            <a:spLocks noGrp="1"/>
          </p:cNvSpPr>
          <p:nvPr>
            <p:ph type="dt" sz="half" idx="10"/>
          </p:nvPr>
        </p:nvSpPr>
        <p:spPr/>
        <p:txBody>
          <a:bodyPr/>
          <a:lstStyle>
            <a:lvl1pPr>
              <a:defRPr/>
            </a:lvl1pPr>
          </a:lstStyle>
          <a:p>
            <a:endParaRPr lang="en-US" dirty="0"/>
          </a:p>
        </p:txBody>
      </p:sp>
      <p:sp>
        <p:nvSpPr>
          <p:cNvPr id="3" name="Footer Placeholder 2">
            <a:extLst>
              <a:ext uri="{FF2B5EF4-FFF2-40B4-BE49-F238E27FC236}">
                <a16:creationId xmlns:a16="http://schemas.microsoft.com/office/drawing/2014/main" id="{67237635-74C9-1F40-AA74-9E011641B77E}"/>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0E98218F-B983-0A45-96F2-0BF714785215}"/>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790787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9859-6451-EB4A-8843-E20B53E7A6F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3AC64D1-97D0-F74F-8FCE-79DC00EC8BA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92E240D-B1A6-DA4A-AEEC-8E1B61CEABC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E2442852-3EF4-454A-B992-0E9B70F60871}"/>
              </a:ext>
            </a:extLst>
          </p:cNvPr>
          <p:cNvSpPr>
            <a:spLocks noGrp="1"/>
          </p:cNvSpPr>
          <p:nvPr>
            <p:ph type="dt" sz="half" idx="10"/>
          </p:nvPr>
        </p:nvSpPr>
        <p:spPr/>
        <p:txBody>
          <a:bodyPr/>
          <a:lstStyle>
            <a:lvl1pPr>
              <a:defRPr/>
            </a:lvl1pPr>
          </a:lstStyle>
          <a:p>
            <a:endParaRPr lang="en-US" dirty="0"/>
          </a:p>
        </p:txBody>
      </p:sp>
      <p:sp>
        <p:nvSpPr>
          <p:cNvPr id="6" name="Footer Placeholder 5">
            <a:extLst>
              <a:ext uri="{FF2B5EF4-FFF2-40B4-BE49-F238E27FC236}">
                <a16:creationId xmlns:a16="http://schemas.microsoft.com/office/drawing/2014/main" id="{9F08192D-16C8-9C44-B716-BE319AEE439C}"/>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EA52AE72-4066-0247-96C6-10DEA894433B}"/>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2702235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3913-318A-EB4F-8119-D1EEE7A584D3}"/>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D9039DC-80C6-714E-B120-CCCE82E36A5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C78BA36-70E0-A643-8697-A18A2826027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EA1A33E6-F6F8-1D4B-AD94-DE85A2A80CCD}"/>
              </a:ext>
            </a:extLst>
          </p:cNvPr>
          <p:cNvSpPr>
            <a:spLocks noGrp="1"/>
          </p:cNvSpPr>
          <p:nvPr>
            <p:ph type="dt" sz="half" idx="10"/>
          </p:nvPr>
        </p:nvSpPr>
        <p:spPr/>
        <p:txBody>
          <a:bodyPr/>
          <a:lstStyle>
            <a:lvl1pPr>
              <a:defRPr/>
            </a:lvl1pPr>
          </a:lstStyle>
          <a:p>
            <a:endParaRPr lang="en-US" dirty="0"/>
          </a:p>
        </p:txBody>
      </p:sp>
      <p:sp>
        <p:nvSpPr>
          <p:cNvPr id="6" name="Footer Placeholder 5">
            <a:extLst>
              <a:ext uri="{FF2B5EF4-FFF2-40B4-BE49-F238E27FC236}">
                <a16:creationId xmlns:a16="http://schemas.microsoft.com/office/drawing/2014/main" id="{6C968ECB-CFF4-FD49-B67A-16F52F1079C4}"/>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6F9B0208-3DF0-A74F-901B-F58C06428F96}"/>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3780952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FD6E-434B-2E40-9C91-91163B5EA9F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FB6771B-E799-D241-9703-A7598AC7E65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C342D5-4790-5C48-8A04-FBD568CB95A1}"/>
              </a:ext>
            </a:extLst>
          </p:cNvPr>
          <p:cNvSpPr>
            <a:spLocks noGrp="1"/>
          </p:cNvSpPr>
          <p:nvPr>
            <p:ph type="dt" sz="half" idx="10"/>
          </p:nvPr>
        </p:nvSpPr>
        <p:spPr/>
        <p:txBody>
          <a:bodyPr/>
          <a:lstStyle>
            <a:lvl1pPr>
              <a:defRPr/>
            </a:lvl1pPr>
          </a:lstStyle>
          <a:p>
            <a:endParaRPr lang="en-US" dirty="0"/>
          </a:p>
        </p:txBody>
      </p:sp>
      <p:sp>
        <p:nvSpPr>
          <p:cNvPr id="5" name="Footer Placeholder 4">
            <a:extLst>
              <a:ext uri="{FF2B5EF4-FFF2-40B4-BE49-F238E27FC236}">
                <a16:creationId xmlns:a16="http://schemas.microsoft.com/office/drawing/2014/main" id="{DCBEF3C4-E3F4-6340-BE18-293D76824F5F}"/>
              </a:ext>
            </a:extLst>
          </p:cNvPr>
          <p:cNvSpPr>
            <a:spLocks noGrp="1"/>
          </p:cNvSpPr>
          <p:nvPr>
            <p:ph type="ftr" sz="quarter" idx="11"/>
          </p:nvPr>
        </p:nvSpPr>
        <p:spPr/>
        <p:txBody>
          <a:bodyPr/>
          <a:lstStyle>
            <a:lvl1pPr>
              <a:defRPr/>
            </a:lvl1pPr>
          </a:lstStyle>
          <a:p>
            <a:endParaRPr lang="en-US" dirty="0"/>
          </a:p>
        </p:txBody>
      </p:sp>
      <p:sp>
        <p:nvSpPr>
          <p:cNvPr id="6" name="Slide Number Placeholder 5">
            <a:extLst>
              <a:ext uri="{FF2B5EF4-FFF2-40B4-BE49-F238E27FC236}">
                <a16:creationId xmlns:a16="http://schemas.microsoft.com/office/drawing/2014/main" id="{103E5681-63C9-7442-8487-4DB51DD27823}"/>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3566398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8666F0-6FC3-344A-8909-DE422F5C8F43}"/>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048ECC5-DC41-6848-8487-54E6E400E96E}"/>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C06591-6CC6-D042-B8AF-7FD7752991A4}"/>
              </a:ext>
            </a:extLst>
          </p:cNvPr>
          <p:cNvSpPr>
            <a:spLocks noGrp="1"/>
          </p:cNvSpPr>
          <p:nvPr>
            <p:ph type="dt" sz="half" idx="10"/>
          </p:nvPr>
        </p:nvSpPr>
        <p:spPr/>
        <p:txBody>
          <a:bodyPr/>
          <a:lstStyle>
            <a:lvl1pPr>
              <a:defRPr/>
            </a:lvl1pPr>
          </a:lstStyle>
          <a:p>
            <a:endParaRPr lang="en-US" dirty="0"/>
          </a:p>
        </p:txBody>
      </p:sp>
      <p:sp>
        <p:nvSpPr>
          <p:cNvPr id="5" name="Footer Placeholder 4">
            <a:extLst>
              <a:ext uri="{FF2B5EF4-FFF2-40B4-BE49-F238E27FC236}">
                <a16:creationId xmlns:a16="http://schemas.microsoft.com/office/drawing/2014/main" id="{01627C76-F59E-0244-B049-308F5B679AC7}"/>
              </a:ext>
            </a:extLst>
          </p:cNvPr>
          <p:cNvSpPr>
            <a:spLocks noGrp="1"/>
          </p:cNvSpPr>
          <p:nvPr>
            <p:ph type="ftr" sz="quarter" idx="11"/>
          </p:nvPr>
        </p:nvSpPr>
        <p:spPr/>
        <p:txBody>
          <a:bodyPr/>
          <a:lstStyle>
            <a:lvl1pPr>
              <a:defRPr/>
            </a:lvl1pPr>
          </a:lstStyle>
          <a:p>
            <a:endParaRPr lang="en-US" dirty="0"/>
          </a:p>
        </p:txBody>
      </p:sp>
      <p:sp>
        <p:nvSpPr>
          <p:cNvPr id="6" name="Slide Number Placeholder 5">
            <a:extLst>
              <a:ext uri="{FF2B5EF4-FFF2-40B4-BE49-F238E27FC236}">
                <a16:creationId xmlns:a16="http://schemas.microsoft.com/office/drawing/2014/main" id="{C277FA02-0D13-124A-983C-62709C306C45}"/>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37661386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A82D6-2CCF-79AC-D650-5466D8723E84}"/>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CF90F8-70ED-BE2C-387D-300C7CC62979}"/>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61ECD2-DF07-247A-86B6-FE7F19377FAE}"/>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5" name="Footer Placeholder 4">
            <a:extLst>
              <a:ext uri="{FF2B5EF4-FFF2-40B4-BE49-F238E27FC236}">
                <a16:creationId xmlns:a16="http://schemas.microsoft.com/office/drawing/2014/main" id="{87B0BB90-391A-18EC-A672-22B65AFFA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329C3-5AAD-B11C-1CBC-07399E338136}"/>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34701575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CF04B-BCCD-F590-1A77-07D6778ADF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0D7416-5EEF-1BB7-3517-C62C981B65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F7233-31B2-B73C-3A05-1CCF952EFB0A}"/>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5" name="Footer Placeholder 4">
            <a:extLst>
              <a:ext uri="{FF2B5EF4-FFF2-40B4-BE49-F238E27FC236}">
                <a16:creationId xmlns:a16="http://schemas.microsoft.com/office/drawing/2014/main" id="{60D1C180-2784-43B0-A7F6-FE1BD2D4B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A3B81-249B-F1E0-F1F1-D81A0C0074F5}"/>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17365584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B9C5-64D7-045D-77E7-71D9BB5E0401}"/>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4DA459-F338-4699-A7F3-5EB03DB9304B}"/>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9839DD-1447-6EAC-5EC0-71237C3C998B}"/>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5" name="Footer Placeholder 4">
            <a:extLst>
              <a:ext uri="{FF2B5EF4-FFF2-40B4-BE49-F238E27FC236}">
                <a16:creationId xmlns:a16="http://schemas.microsoft.com/office/drawing/2014/main" id="{2D84B679-70CF-DDD4-2EB4-7ABE3F623D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7BD9D-7193-1F3C-0E2A-11B7D9E8DCB4}"/>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35445837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167D-B4D9-F214-EC81-A79F82F9D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1C3F3A-0112-43B0-1A73-78A8A0430363}"/>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B28F7C-45EF-0244-A32B-762899AD571C}"/>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E4CEE6-751C-F337-9CAD-A48F89555F65}"/>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6" name="Footer Placeholder 5">
            <a:extLst>
              <a:ext uri="{FF2B5EF4-FFF2-40B4-BE49-F238E27FC236}">
                <a16:creationId xmlns:a16="http://schemas.microsoft.com/office/drawing/2014/main" id="{E855887F-40DF-7DEC-68BE-16946A1CAE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8D145-9DC5-2DFC-A264-1BB319C4BCE5}"/>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17892911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BE87-E385-61EA-900F-B73A568C2417}"/>
              </a:ext>
            </a:extLst>
          </p:cNvPr>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F1A338-5C85-8B42-6814-8E2252585DE9}"/>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1C0BCA-4CA9-F277-581B-2F364F194DEA}"/>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8EB976-93F3-9D00-FFB9-7ABE70DA54C3}"/>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F6DACE-CA1E-1A87-FA0C-0C225D8CBA29}"/>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48A2B2-98FE-B474-89FB-B542F8FEB613}"/>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8" name="Footer Placeholder 7">
            <a:extLst>
              <a:ext uri="{FF2B5EF4-FFF2-40B4-BE49-F238E27FC236}">
                <a16:creationId xmlns:a16="http://schemas.microsoft.com/office/drawing/2014/main" id="{E536843B-60AE-62F0-54CC-36C5AC8348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E72DD4-5EF4-B254-79E4-F1E0E8BBFF6E}"/>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28832848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DBF4-513C-2285-F706-1F9D7E074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FDBEF0-6748-D3A3-F0B6-5B00E270705C}"/>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4" name="Footer Placeholder 3">
            <a:extLst>
              <a:ext uri="{FF2B5EF4-FFF2-40B4-BE49-F238E27FC236}">
                <a16:creationId xmlns:a16="http://schemas.microsoft.com/office/drawing/2014/main" id="{E176EC1A-2F3F-C318-29BD-EB1EF919C6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5314A8-41AD-373A-7989-464048CC7464}"/>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177327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2C52B-9230-BBF4-1DF3-A3AF187197C7}"/>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3" name="Footer Placeholder 2">
            <a:extLst>
              <a:ext uri="{FF2B5EF4-FFF2-40B4-BE49-F238E27FC236}">
                <a16:creationId xmlns:a16="http://schemas.microsoft.com/office/drawing/2014/main" id="{7DCE1F94-0B45-E0A3-F971-C328FDFAF0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4B1970-4F7A-7B1D-2D80-4081E026A975}"/>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41931832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3843-5A9D-6A36-BB09-413765B8CCE4}"/>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776248-67BB-4E70-9D7A-A50A90FC79CF}"/>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2A82D4-0A7B-A53A-711C-8790990062C2}"/>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A33D2-2CF3-9342-4A7D-C49116AB9968}"/>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6" name="Footer Placeholder 5">
            <a:extLst>
              <a:ext uri="{FF2B5EF4-FFF2-40B4-BE49-F238E27FC236}">
                <a16:creationId xmlns:a16="http://schemas.microsoft.com/office/drawing/2014/main" id="{F7A49297-2AEC-DE49-CEE6-8734A7ED97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73F6B6-3F7A-BA38-AF01-7592FCF2EA9F}"/>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5743523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3578-83CB-6890-53B2-21DFA816E1E3}"/>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C561D0-19DD-321A-9D8F-BEBD9EFEAFAF}"/>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F8C78C-6EC4-4E81-3351-D28558E55B60}"/>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5FC22B-BE1D-519B-8F76-EB406951306A}"/>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6" name="Footer Placeholder 5">
            <a:extLst>
              <a:ext uri="{FF2B5EF4-FFF2-40B4-BE49-F238E27FC236}">
                <a16:creationId xmlns:a16="http://schemas.microsoft.com/office/drawing/2014/main" id="{17C470FB-C5BF-C44C-7499-979E5C5A5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3743E-5715-30E7-07BB-DE173E4853D9}"/>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1228030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EE25-0B7E-2EA6-E654-4E65A6EF33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5CA3A4-6AF0-830F-7AFE-B8DAB84C64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65D3D-E9B2-2C74-59EA-48A7415EC9F2}"/>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5" name="Footer Placeholder 4">
            <a:extLst>
              <a:ext uri="{FF2B5EF4-FFF2-40B4-BE49-F238E27FC236}">
                <a16:creationId xmlns:a16="http://schemas.microsoft.com/office/drawing/2014/main" id="{C900797B-BE07-F0B8-4DC5-271167717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D3692-FE04-B8F9-A102-4B1FD9F17EE8}"/>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1528043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0618F-A62E-AFA3-9C32-C6CD78955ECD}"/>
              </a:ext>
            </a:extLst>
          </p:cNvPr>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A19181-6F41-50FC-6637-ED490B07BE47}"/>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76CCB-268F-0407-C941-D99607C48E4E}"/>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5" name="Footer Placeholder 4">
            <a:extLst>
              <a:ext uri="{FF2B5EF4-FFF2-40B4-BE49-F238E27FC236}">
                <a16:creationId xmlns:a16="http://schemas.microsoft.com/office/drawing/2014/main" id="{C86A0352-030C-4030-14CD-9AA1A835B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5BB2D-58EC-6988-B8F6-11DFC1A0C145}"/>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1666222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Light" panose="020F0302020204030204" pitchFamily="34" charset="0"/>
              <a:cs typeface="Calibri Light" panose="020F0302020204030204" pitchFamily="34" charset="0"/>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Calibri Light" panose="020F0302020204030204" pitchFamily="34" charset="0"/>
                <a:cs typeface="Calibri Light" panose="020F0302020204030204" pitchFamily="34" charset="0"/>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vi" smtClean="0"/>
              <a:pPr/>
              <a:t>‹#›</a:t>
            </a:fld>
            <a:endParaRPr lang="vi"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470EFD-0753-E642-8461-C0502612806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9ED22F25-1F7C-9F47-9964-885CC238436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92395B98-9777-0A44-A143-1E2A6213A25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Calibri Light" panose="020F0302020204030204" pitchFamily="34" charset="0"/>
                <a:cs typeface="Calibri Light" panose="020F0302020204030204" pitchFamily="34" charset="0"/>
              </a:defRPr>
            </a:lvl1pPr>
          </a:lstStyle>
          <a:p>
            <a:endParaRPr lang="en-US" dirty="0"/>
          </a:p>
        </p:txBody>
      </p:sp>
      <p:sp>
        <p:nvSpPr>
          <p:cNvPr id="5" name="Footer Placeholder 4">
            <a:extLst>
              <a:ext uri="{FF2B5EF4-FFF2-40B4-BE49-F238E27FC236}">
                <a16:creationId xmlns:a16="http://schemas.microsoft.com/office/drawing/2014/main" id="{E1D4244F-CF1F-B648-98B1-D353EAB06C2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Calibri Light" panose="020F0302020204030204" pitchFamily="34" charset="0"/>
                <a:cs typeface="Calibri Light" panose="020F0302020204030204" pitchFamily="34" charset="0"/>
              </a:defRPr>
            </a:lvl1pPr>
          </a:lstStyle>
          <a:p>
            <a:endParaRPr lang="en-US" dirty="0"/>
          </a:p>
        </p:txBody>
      </p:sp>
      <p:sp>
        <p:nvSpPr>
          <p:cNvPr id="6" name="Slide Number Placeholder 5">
            <a:extLst>
              <a:ext uri="{FF2B5EF4-FFF2-40B4-BE49-F238E27FC236}">
                <a16:creationId xmlns:a16="http://schemas.microsoft.com/office/drawing/2014/main" id="{22212EE7-7318-964F-9ED8-0D8C07C9606E}"/>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Calibri Light" panose="020F0302020204030204" pitchFamily="34" charset="0"/>
                <a:cs typeface="Calibri Light" panose="020F0302020204030204" pitchFamily="34" charset="0"/>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281699163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Calibri Light" panose="020F030202020403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alibri Light" panose="020F030202020403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libri Light" panose="020F030202020403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alibri Light" panose="020F030202020403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Light" panose="020F030202020403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Light" panose="020F030202020403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9C9CCD-9B7F-EB16-FA96-793A27B77CAF}"/>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9CF109-F389-DB9D-1B19-9984FE0E7EE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2F165-CE55-68A9-6F48-D4EFD9EC1C01}"/>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B46B0A83-5F88-4CD4-A44D-F3459C06B947}" type="datetimeFigureOut">
              <a:rPr lang="en-US" smtClean="0"/>
              <a:t>5/19/2025</a:t>
            </a:fld>
            <a:endParaRPr lang="en-US"/>
          </a:p>
        </p:txBody>
      </p:sp>
      <p:sp>
        <p:nvSpPr>
          <p:cNvPr id="5" name="Footer Placeholder 4">
            <a:extLst>
              <a:ext uri="{FF2B5EF4-FFF2-40B4-BE49-F238E27FC236}">
                <a16:creationId xmlns:a16="http://schemas.microsoft.com/office/drawing/2014/main" id="{9887D585-842B-93E7-8433-EB19498B82D1}"/>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88C9B-0117-FE9E-222F-782372ADA0C8}"/>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E15C741D-2A3C-47B7-A6DF-604836D04BA4}" type="slidenum">
              <a:rPr lang="en-US" smtClean="0"/>
              <a:t>‹#›</a:t>
            </a:fld>
            <a:endParaRPr lang="en-US"/>
          </a:p>
        </p:txBody>
      </p:sp>
    </p:spTree>
    <p:extLst>
      <p:ext uri="{BB962C8B-B14F-4D97-AF65-F5344CB8AC3E}">
        <p14:creationId xmlns:p14="http://schemas.microsoft.com/office/powerpoint/2010/main" val="306227729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311708" y="1430375"/>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sz="2800" dirty="0">
                <a:solidFill>
                  <a:srgbClr val="FF0000"/>
                </a:solidFill>
              </a:rPr>
              <a:t>CBA challenges: Use case of applying Gen AI to Customer Support Tickets </a:t>
            </a:r>
            <a:endParaRPr sz="2800" dirty="0">
              <a:solidFill>
                <a:srgbClr val="FF0000"/>
              </a:solidFill>
            </a:endParaRPr>
          </a:p>
        </p:txBody>
      </p:sp>
      <p:sp>
        <p:nvSpPr>
          <p:cNvPr id="71" name="Google Shape;71;p15"/>
          <p:cNvSpPr txBox="1">
            <a:spLocks noGrp="1"/>
          </p:cNvSpPr>
          <p:nvPr>
            <p:ph type="subTitle" idx="1"/>
          </p:nvPr>
        </p:nvSpPr>
        <p:spPr>
          <a:xfrm>
            <a:off x="311700" y="3748525"/>
            <a:ext cx="8520600" cy="792600"/>
          </a:xfrm>
          <a:prstGeom prst="rect">
            <a:avLst/>
          </a:prstGeom>
        </p:spPr>
        <p:txBody>
          <a:bodyPr spcFirstLastPara="1" wrap="square" lIns="91425" tIns="91425" rIns="91425" bIns="91425" anchor="t" anchorCtr="0">
            <a:normAutofit/>
          </a:bodyPr>
          <a:lstStyle/>
          <a:p>
            <a:pPr marL="0" lvl="0" indent="0" algn="r" rtl="0">
              <a:lnSpc>
                <a:spcPct val="90000"/>
              </a:lnSpc>
              <a:spcBef>
                <a:spcPts val="0"/>
              </a:spcBef>
              <a:spcAft>
                <a:spcPts val="0"/>
              </a:spcAft>
              <a:buNone/>
            </a:pPr>
            <a:r>
              <a:rPr lang="en-AU" sz="1800" i="1" dirty="0">
                <a:solidFill>
                  <a:schemeClr val="tx1"/>
                </a:solidFill>
              </a:rPr>
              <a:t>Lausanne</a:t>
            </a:r>
            <a:r>
              <a:rPr lang="vi" sz="1800" i="1" dirty="0">
                <a:solidFill>
                  <a:schemeClr val="tx1"/>
                </a:solidFill>
              </a:rPr>
              <a:t>, </a:t>
            </a:r>
            <a:r>
              <a:rPr lang="en-AU" sz="1800" i="1" dirty="0">
                <a:solidFill>
                  <a:schemeClr val="tx1"/>
                </a:solidFill>
              </a:rPr>
              <a:t>22</a:t>
            </a:r>
            <a:r>
              <a:rPr lang="vi" sz="1800" i="1" dirty="0">
                <a:solidFill>
                  <a:schemeClr val="tx1"/>
                </a:solidFill>
              </a:rPr>
              <a:t>/</a:t>
            </a:r>
            <a:r>
              <a:rPr lang="en-US" sz="1800" i="1" dirty="0">
                <a:solidFill>
                  <a:schemeClr val="tx1"/>
                </a:solidFill>
              </a:rPr>
              <a:t>10</a:t>
            </a:r>
            <a:r>
              <a:rPr lang="vi" sz="1800" i="1" dirty="0">
                <a:solidFill>
                  <a:schemeClr val="tx1"/>
                </a:solidFill>
              </a:rPr>
              <a:t>/202</a:t>
            </a:r>
            <a:r>
              <a:rPr lang="en-US" sz="1800" i="1" dirty="0">
                <a:solidFill>
                  <a:schemeClr val="tx1"/>
                </a:solidFill>
              </a:rPr>
              <a:t>4</a:t>
            </a:r>
            <a:endParaRPr sz="1800" i="1" dirty="0">
              <a:solidFill>
                <a:schemeClr val="tx1"/>
              </a:solidFill>
            </a:endParaRPr>
          </a:p>
          <a:p>
            <a:pPr marL="0" lvl="0" indent="0" algn="r" rtl="0">
              <a:lnSpc>
                <a:spcPct val="90000"/>
              </a:lnSpc>
              <a:spcBef>
                <a:spcPts val="0"/>
              </a:spcBef>
              <a:spcAft>
                <a:spcPts val="0"/>
              </a:spcAft>
              <a:buNone/>
            </a:pPr>
            <a:r>
              <a:rPr lang="en-AU" sz="1800" i="1" dirty="0">
                <a:solidFill>
                  <a:schemeClr val="tx1"/>
                </a:solidFill>
              </a:rPr>
              <a:t>Huynh Thanh Trung</a:t>
            </a:r>
            <a:endParaRPr sz="1800" i="1" dirty="0">
              <a:solidFill>
                <a:schemeClr val="tx1"/>
              </a:solidFill>
            </a:endParaRPr>
          </a:p>
        </p:txBody>
      </p:sp>
      <p:sp>
        <p:nvSpPr>
          <p:cNvPr id="3" name="Slide Number Placeholder 2">
            <a:extLst>
              <a:ext uri="{FF2B5EF4-FFF2-40B4-BE49-F238E27FC236}">
                <a16:creationId xmlns:a16="http://schemas.microsoft.com/office/drawing/2014/main" id="{75A5A4B6-CF93-7B78-44F1-046540E51E0C}"/>
              </a:ext>
            </a:extLst>
          </p:cNvPr>
          <p:cNvSpPr>
            <a:spLocks noGrp="1"/>
          </p:cNvSpPr>
          <p:nvPr>
            <p:ph type="sldNum" idx="12"/>
          </p:nvPr>
        </p:nvSpPr>
        <p:spPr/>
        <p:txBody>
          <a:bodyPr/>
          <a:lstStyle/>
          <a:p>
            <a:fld id="{00000000-1234-1234-1234-123412341234}" type="slidenum">
              <a:rPr lang="vi" smtClean="0"/>
              <a:pPr/>
              <a:t>1</a:t>
            </a:fld>
            <a:endParaRPr lang="vi"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E5E83-959A-44B4-E323-5C880DA8B5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7B144C-2C1D-4ABF-A5DE-177A4049D844}"/>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II – User Intents </a:t>
            </a:r>
            <a:endParaRPr lang="en-US" sz="3300" dirty="0">
              <a:solidFill>
                <a:srgbClr val="FF0000"/>
              </a:solidFill>
            </a:endParaRPr>
          </a:p>
        </p:txBody>
      </p:sp>
      <p:sp>
        <p:nvSpPr>
          <p:cNvPr id="3" name="Content Placeholder 2">
            <a:extLst>
              <a:ext uri="{FF2B5EF4-FFF2-40B4-BE49-F238E27FC236}">
                <a16:creationId xmlns:a16="http://schemas.microsoft.com/office/drawing/2014/main" id="{631149C8-662B-98B7-A97D-42F04C91AD7F}"/>
              </a:ext>
            </a:extLst>
          </p:cNvPr>
          <p:cNvSpPr>
            <a:spLocks noGrp="1"/>
          </p:cNvSpPr>
          <p:nvPr>
            <p:ph idx="1"/>
          </p:nvPr>
        </p:nvSpPr>
        <p:spPr>
          <a:xfrm>
            <a:off x="311700" y="681372"/>
            <a:ext cx="8980218" cy="4320934"/>
          </a:xfrm>
        </p:spPr>
        <p:txBody>
          <a:bodyPr>
            <a:normAutofit fontScale="85000" lnSpcReduction="10000"/>
          </a:bodyPr>
          <a:lstStyle/>
          <a:p>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would you design an unsupervised learning model or generative AI model to discover new categories of customer inquiries, given that we don't have a clear categories list?</a:t>
            </a:r>
            <a:r>
              <a:rPr lang="en-US" dirty="0">
                <a:latin typeface="Calibri" panose="020F0502020204030204" pitchFamily="34" charset="0"/>
                <a:ea typeface="Calibri" panose="020F0502020204030204" pitchFamily="34" charset="0"/>
                <a:cs typeface="Calibri" panose="020F0502020204030204" pitchFamily="34" charset="0"/>
              </a:rPr>
              <a:t> </a:t>
            </a:r>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lvl="1"/>
            <a:r>
              <a:rPr lang="en-US" b="0" i="0" dirty="0">
                <a:effectLst/>
                <a:latin typeface="Calibri" panose="020F0502020204030204" pitchFamily="34" charset="0"/>
                <a:ea typeface="Calibri" panose="020F0502020204030204" pitchFamily="34" charset="0"/>
                <a:cs typeface="Calibri" panose="020F0502020204030204" pitchFamily="34" charset="0"/>
              </a:rPr>
              <a:t>Understand Inquiries: Use ticket content to capture the semantics of user inquiries.</a:t>
            </a:r>
          </a:p>
          <a:p>
            <a:pPr lvl="1"/>
            <a:r>
              <a:rPr lang="en-US" b="0" i="0" dirty="0">
                <a:effectLst/>
                <a:latin typeface="Calibri" panose="020F0502020204030204" pitchFamily="34" charset="0"/>
                <a:ea typeface="Calibri" panose="020F0502020204030204" pitchFamily="34" charset="0"/>
                <a:cs typeface="Calibri" panose="020F0502020204030204" pitchFamily="34" charset="0"/>
              </a:rPr>
              <a:t>Semantic Clustering: Embed the ticket content and apply clustering to group similar inquiries.</a:t>
            </a:r>
          </a:p>
          <a:p>
            <a:pPr lvl="1"/>
            <a:r>
              <a:rPr lang="en-US" b="0" i="0" dirty="0">
                <a:effectLst/>
                <a:latin typeface="Calibri" panose="020F0502020204030204" pitchFamily="34" charset="0"/>
                <a:ea typeface="Calibri" panose="020F0502020204030204" pitchFamily="34" charset="0"/>
                <a:cs typeface="Calibri" panose="020F0502020204030204" pitchFamily="34" charset="0"/>
              </a:rPr>
              <a:t>Label Generation: Determine a representative title for each cluster by analyzing the top-k most typical tickets in the group.</a:t>
            </a:r>
          </a:p>
          <a:p>
            <a:pPr marL="139700" indent="0">
              <a:buNone/>
            </a:pPr>
            <a:r>
              <a:rPr lang="en-US" b="1" i="0" dirty="0">
                <a:effectLst/>
                <a:latin typeface="Calibri" panose="020F0502020204030204" pitchFamily="34" charset="0"/>
                <a:ea typeface="Calibri" panose="020F0502020204030204" pitchFamily="34" charset="0"/>
                <a:cs typeface="Calibri" panose="020F0502020204030204" pitchFamily="34" charset="0"/>
              </a:rPr>
              <a:t>Process:</a:t>
            </a:r>
          </a:p>
          <a:p>
            <a:pPr lvl="1"/>
            <a:r>
              <a:rPr lang="en-US" b="0" i="0" dirty="0">
                <a:effectLst/>
                <a:latin typeface="Calibri" panose="020F0502020204030204" pitchFamily="34" charset="0"/>
                <a:ea typeface="Calibri" panose="020F0502020204030204" pitchFamily="34" charset="0"/>
                <a:cs typeface="Calibri" panose="020F0502020204030204" pitchFamily="34" charset="0"/>
              </a:rPr>
              <a:t>Preprocess the ticket content </a:t>
            </a:r>
          </a:p>
          <a:p>
            <a:pPr lvl="2"/>
            <a:r>
              <a:rPr lang="en-US" dirty="0">
                <a:latin typeface="Calibri" panose="020F0502020204030204" pitchFamily="34" charset="0"/>
                <a:ea typeface="Calibri" panose="020F0502020204030204" pitchFamily="34" charset="0"/>
                <a:cs typeface="Calibri" panose="020F0502020204030204" pitchFamily="34" charset="0"/>
              </a:rPr>
              <a:t>P</a:t>
            </a:r>
            <a:r>
              <a:rPr lang="en-US" b="0" i="0" dirty="0">
                <a:effectLst/>
                <a:latin typeface="Calibri" panose="020F0502020204030204" pitchFamily="34" charset="0"/>
                <a:ea typeface="Calibri" panose="020F0502020204030204" pitchFamily="34" charset="0"/>
                <a:cs typeface="Calibri" panose="020F0502020204030204" pitchFamily="34" charset="0"/>
              </a:rPr>
              <a:t>reprocess and merge type, subject, description</a:t>
            </a:r>
          </a:p>
          <a:p>
            <a:pPr lvl="1"/>
            <a:r>
              <a:rPr lang="en-US" dirty="0">
                <a:latin typeface="Calibri" panose="020F0502020204030204" pitchFamily="34" charset="0"/>
                <a:ea typeface="Calibri" panose="020F0502020204030204" pitchFamily="34" charset="0"/>
                <a:cs typeface="Calibri" panose="020F0502020204030204" pitchFamily="34" charset="0"/>
              </a:rPr>
              <a:t>Forward ticket content to pretrained</a:t>
            </a:r>
            <a:r>
              <a:rPr lang="en-US" b="0" i="0" dirty="0">
                <a:effectLst/>
                <a:latin typeface="Calibri" panose="020F0502020204030204" pitchFamily="34" charset="0"/>
                <a:ea typeface="Calibri" panose="020F0502020204030204" pitchFamily="34" charset="0"/>
                <a:cs typeface="Calibri" panose="020F0502020204030204" pitchFamily="34" charset="0"/>
              </a:rPr>
              <a:t> embedding model</a:t>
            </a:r>
          </a:p>
          <a:p>
            <a:pPr lvl="2"/>
            <a:r>
              <a:rPr lang="en-US" dirty="0">
                <a:latin typeface="Calibri" panose="020F0502020204030204" pitchFamily="34" charset="0"/>
                <a:ea typeface="Calibri" panose="020F0502020204030204" pitchFamily="34" charset="0"/>
                <a:cs typeface="Calibri" panose="020F0502020204030204" pitchFamily="34" charset="0"/>
              </a:rPr>
              <a:t>Use Sentence-T5 for embedding</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r>
              <a:rPr lang="en-US" b="0" i="0" dirty="0">
                <a:effectLst/>
                <a:latin typeface="Calibri" panose="020F0502020204030204" pitchFamily="34" charset="0"/>
                <a:ea typeface="Calibri" panose="020F0502020204030204" pitchFamily="34" charset="0"/>
                <a:cs typeface="Calibri" panose="020F0502020204030204" pitchFamily="34" charset="0"/>
              </a:rPr>
              <a:t>Use K-mean clustering on the embeddings</a:t>
            </a:r>
          </a:p>
          <a:p>
            <a:pPr lvl="2"/>
            <a:r>
              <a:rPr lang="en-US" dirty="0">
                <a:latin typeface="Calibri" panose="020F0502020204030204" pitchFamily="34" charset="0"/>
                <a:ea typeface="Calibri" panose="020F0502020204030204" pitchFamily="34" charset="0"/>
                <a:cs typeface="Calibri" panose="020F0502020204030204" pitchFamily="34" charset="0"/>
              </a:rPr>
              <a:t>Elbow method to determine the optimized number of K</a:t>
            </a:r>
          </a:p>
          <a:p>
            <a:pPr lvl="1"/>
            <a:r>
              <a:rPr lang="en-US" dirty="0">
                <a:latin typeface="Calibri" panose="020F0502020204030204" pitchFamily="34" charset="0"/>
                <a:ea typeface="Calibri" panose="020F0502020204030204" pitchFamily="34" charset="0"/>
                <a:cs typeface="Calibri" panose="020F0502020204030204" pitchFamily="34" charset="0"/>
              </a:rPr>
              <a:t>Analyze the clusters with top-k typical tickets from each group</a:t>
            </a:r>
          </a:p>
          <a:p>
            <a:pPr lvl="2"/>
            <a:r>
              <a:rPr lang="en-US" b="0" i="0" dirty="0">
                <a:effectLst/>
                <a:latin typeface="Calibri" panose="020F0502020204030204" pitchFamily="34" charset="0"/>
                <a:ea typeface="Calibri" panose="020F0502020204030204" pitchFamily="34" charset="0"/>
                <a:cs typeface="Calibri" panose="020F0502020204030204" pitchFamily="34" charset="0"/>
              </a:rPr>
              <a:t>Use Gen AI/human intuition to label the intent for each ticket group</a:t>
            </a:r>
          </a:p>
          <a:p>
            <a:pPr lvl="1"/>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11430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latin typeface="Calibri" panose="020F0502020204030204" pitchFamily="34" charset="0"/>
                <a:ea typeface="Calibri" panose="020F0502020204030204" pitchFamily="34" charset="0"/>
                <a:cs typeface="Calibri" panose="020F0502020204030204" pitchFamily="34" charset="0"/>
              </a:rPr>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B739CF2-300E-1F69-52A2-970CE94927E0}"/>
              </a:ext>
            </a:extLst>
          </p:cNvPr>
          <p:cNvSpPr>
            <a:spLocks noGrp="1"/>
          </p:cNvSpPr>
          <p:nvPr>
            <p:ph type="sldNum" idx="12"/>
          </p:nvPr>
        </p:nvSpPr>
        <p:spPr/>
        <p:txBody>
          <a:bodyPr/>
          <a:lstStyle/>
          <a:p>
            <a:fld id="{00000000-1234-1234-1234-123412341234}" type="slidenum">
              <a:rPr lang="vi" smtClean="0"/>
              <a:pPr/>
              <a:t>10</a:t>
            </a:fld>
            <a:endParaRPr lang="vi" dirty="0"/>
          </a:p>
        </p:txBody>
      </p:sp>
      <p:pic>
        <p:nvPicPr>
          <p:cNvPr id="1026" name="Picture 2">
            <a:extLst>
              <a:ext uri="{FF2B5EF4-FFF2-40B4-BE49-F238E27FC236}">
                <a16:creationId xmlns:a16="http://schemas.microsoft.com/office/drawing/2014/main" id="{3BC32A31-BDE2-7E9F-DCE9-9D2127415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698" y="1986964"/>
            <a:ext cx="3025460" cy="2389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344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69005-4517-B516-4D00-DF9289467E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E8F36D-A097-73C9-D750-5316E56A6BEC}"/>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II – User Intents </a:t>
            </a:r>
            <a:endParaRPr lang="en-US" sz="3300" dirty="0">
              <a:solidFill>
                <a:srgbClr val="FF0000"/>
              </a:solidFill>
            </a:endParaRPr>
          </a:p>
        </p:txBody>
      </p:sp>
      <p:sp>
        <p:nvSpPr>
          <p:cNvPr id="3" name="Content Placeholder 2">
            <a:extLst>
              <a:ext uri="{FF2B5EF4-FFF2-40B4-BE49-F238E27FC236}">
                <a16:creationId xmlns:a16="http://schemas.microsoft.com/office/drawing/2014/main" id="{920446FA-4D7F-4937-33F1-ADAC30DF60D9}"/>
              </a:ext>
            </a:extLst>
          </p:cNvPr>
          <p:cNvSpPr>
            <a:spLocks noGrp="1"/>
          </p:cNvSpPr>
          <p:nvPr>
            <p:ph idx="1"/>
          </p:nvPr>
        </p:nvSpPr>
        <p:spPr>
          <a:xfrm>
            <a:off x="311700" y="681372"/>
            <a:ext cx="8980218" cy="4320934"/>
          </a:xfrm>
        </p:spPr>
        <p:txBody>
          <a:bodyPr>
            <a:normAutofit lnSpcReduction="10000"/>
          </a:bodyPr>
          <a:lstStyle/>
          <a:p>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Given the "Customer Age" and "Customer Gender" fields, how might you personalize</a:t>
            </a:r>
          </a:p>
          <a:p>
            <a:pPr marL="114300" indent="0">
              <a:buNone/>
            </a:pPr>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AI model's responses to different customer segments? </a:t>
            </a:r>
          </a:p>
          <a:p>
            <a:pPr lvl="1"/>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Categorize the customers into 3 customer age group: Younger, Middle, Elder</a:t>
            </a:r>
          </a:p>
          <a:p>
            <a:pPr lvl="1"/>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Propose to use the rule-based as follows:</a:t>
            </a:r>
          </a:p>
          <a:p>
            <a:pPr lvl="2"/>
            <a:r>
              <a:rPr lang="en-US" b="0" i="0" dirty="0">
                <a:effectLst/>
                <a:latin typeface="Calibri" panose="020F0502020204030204" pitchFamily="34" charset="0"/>
                <a:ea typeface="Calibri" panose="020F0502020204030204" pitchFamily="34" charset="0"/>
                <a:cs typeface="Calibri" panose="020F0502020204030204" pitchFamily="34" charset="0"/>
              </a:rPr>
              <a:t>Younger: use casual tone</a:t>
            </a:r>
          </a:p>
          <a:p>
            <a:pPr lvl="2"/>
            <a:r>
              <a:rPr lang="en-US" b="0" i="0" dirty="0">
                <a:effectLst/>
                <a:latin typeface="Calibri" panose="020F0502020204030204" pitchFamily="34" charset="0"/>
                <a:ea typeface="Calibri" panose="020F0502020204030204" pitchFamily="34" charset="0"/>
                <a:cs typeface="Calibri" panose="020F0502020204030204" pitchFamily="34" charset="0"/>
              </a:rPr>
              <a:t>Middle: use balanced tone; with empathic tone for woman, efficient tone for men and neutral tone for other</a:t>
            </a:r>
          </a:p>
          <a:p>
            <a:pPr lvl="2"/>
            <a:r>
              <a:rPr lang="en-US" b="0" i="0" dirty="0">
                <a:effectLst/>
                <a:latin typeface="Calibri" panose="020F0502020204030204" pitchFamily="34" charset="0"/>
                <a:ea typeface="Calibri" panose="020F0502020204030204" pitchFamily="34" charset="0"/>
                <a:cs typeface="Calibri" panose="020F0502020204030204" pitchFamily="34" charset="0"/>
              </a:rPr>
              <a:t>Elder: use formal, respectful tone</a:t>
            </a:r>
          </a:p>
          <a:p>
            <a:pPr lvl="1"/>
            <a:r>
              <a:rPr lang="en-US" dirty="0">
                <a:latin typeface="Calibri" panose="020F0502020204030204" pitchFamily="34" charset="0"/>
                <a:ea typeface="Calibri" panose="020F0502020204030204" pitchFamily="34" charset="0"/>
                <a:cs typeface="Calibri" panose="020F0502020204030204" pitchFamily="34" charset="0"/>
              </a:rPr>
              <a:t>Then, give the tone rule as instruction to the Gen AI agent</a:t>
            </a:r>
          </a:p>
          <a:p>
            <a:r>
              <a:rPr lang="en-US" b="0" i="0" dirty="0">
                <a:effectLst/>
                <a:latin typeface="Calibri" panose="020F0502020204030204" pitchFamily="34" charset="0"/>
                <a:ea typeface="Calibri" panose="020F0502020204030204" pitchFamily="34" charset="0"/>
                <a:cs typeface="Calibri" panose="020F0502020204030204" pitchFamily="34" charset="0"/>
              </a:rPr>
              <a:t>Implementation: Prompt engineering with GPT-based agent</a:t>
            </a:r>
          </a:p>
          <a:p>
            <a:pPr lvl="1"/>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11430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latin typeface="Calibri" panose="020F0502020204030204" pitchFamily="34" charset="0"/>
                <a:ea typeface="Calibri" panose="020F0502020204030204" pitchFamily="34" charset="0"/>
                <a:cs typeface="Calibri" panose="020F0502020204030204" pitchFamily="34" charset="0"/>
              </a:rPr>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0D90C263-2910-80E7-9C80-E220BD9F5AA4}"/>
              </a:ext>
            </a:extLst>
          </p:cNvPr>
          <p:cNvSpPr>
            <a:spLocks noGrp="1"/>
          </p:cNvSpPr>
          <p:nvPr>
            <p:ph type="sldNum" idx="12"/>
          </p:nvPr>
        </p:nvSpPr>
        <p:spPr/>
        <p:txBody>
          <a:bodyPr/>
          <a:lstStyle/>
          <a:p>
            <a:fld id="{00000000-1234-1234-1234-123412341234}" type="slidenum">
              <a:rPr lang="vi" smtClean="0"/>
              <a:pPr/>
              <a:t>11</a:t>
            </a:fld>
            <a:endParaRPr lang="vi" dirty="0"/>
          </a:p>
        </p:txBody>
      </p:sp>
      <p:pic>
        <p:nvPicPr>
          <p:cNvPr id="6" name="Picture 5">
            <a:extLst>
              <a:ext uri="{FF2B5EF4-FFF2-40B4-BE49-F238E27FC236}">
                <a16:creationId xmlns:a16="http://schemas.microsoft.com/office/drawing/2014/main" id="{16185564-7530-910C-5A70-19C82CFE54EF}"/>
              </a:ext>
            </a:extLst>
          </p:cNvPr>
          <p:cNvPicPr>
            <a:picLocks noChangeAspect="1"/>
          </p:cNvPicPr>
          <p:nvPr/>
        </p:nvPicPr>
        <p:blipFill>
          <a:blip r:embed="rId3"/>
          <a:stretch>
            <a:fillRect/>
          </a:stretch>
        </p:blipFill>
        <p:spPr>
          <a:xfrm>
            <a:off x="1223902" y="3264091"/>
            <a:ext cx="5837564" cy="1680607"/>
          </a:xfrm>
          <a:prstGeom prst="rect">
            <a:avLst/>
          </a:prstGeom>
        </p:spPr>
      </p:pic>
    </p:spTree>
    <p:extLst>
      <p:ext uri="{BB962C8B-B14F-4D97-AF65-F5344CB8AC3E}">
        <p14:creationId xmlns:p14="http://schemas.microsoft.com/office/powerpoint/2010/main" val="3717772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3F495-FCF7-0577-CB36-93266FF4BF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B0D984-C1E3-8B62-CE2E-70B86A2139EF}"/>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II – Human Escalation </a:t>
            </a:r>
            <a:endParaRPr lang="en-US" sz="3300" dirty="0">
              <a:solidFill>
                <a:srgbClr val="FF0000"/>
              </a:solidFill>
            </a:endParaRPr>
          </a:p>
        </p:txBody>
      </p:sp>
      <p:sp>
        <p:nvSpPr>
          <p:cNvPr id="3" name="Content Placeholder 2">
            <a:extLst>
              <a:ext uri="{FF2B5EF4-FFF2-40B4-BE49-F238E27FC236}">
                <a16:creationId xmlns:a16="http://schemas.microsoft.com/office/drawing/2014/main" id="{F79AA8AD-B93E-319C-23AB-16D7BC760E8E}"/>
              </a:ext>
            </a:extLst>
          </p:cNvPr>
          <p:cNvSpPr>
            <a:spLocks noGrp="1"/>
          </p:cNvSpPr>
          <p:nvPr>
            <p:ph idx="1"/>
          </p:nvPr>
        </p:nvSpPr>
        <p:spPr>
          <a:xfrm>
            <a:off x="311700" y="681372"/>
            <a:ext cx="8980218" cy="4320934"/>
          </a:xfrm>
        </p:spPr>
        <p:txBody>
          <a:bodyPr>
            <a:normAutofit lnSpcReduction="10000"/>
          </a:bodyPr>
          <a:lstStyle/>
          <a:p>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would you come up with new features to determine which queries should be escalated to human operators? </a:t>
            </a:r>
          </a:p>
          <a:p>
            <a:pPr lvl="1"/>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Beside the priority, user intent can be used to decide if the query should be escalated to human operator</a:t>
            </a:r>
          </a:p>
          <a:p>
            <a:pPr lvl="1"/>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Also, we can use content-based feature: e.g. if the ticket is really negative?</a:t>
            </a:r>
          </a:p>
          <a:p>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the "Human Escalated" labels are not available, I propose a heuristic to label the tickets using ticket sentiment, user intent and ticket priority</a:t>
            </a:r>
          </a:p>
          <a:p>
            <a:pPr lvl="1"/>
            <a:r>
              <a:rPr lang="en-US" b="0" i="0" dirty="0">
                <a:effectLst/>
                <a:latin typeface="Calibri" panose="020F0502020204030204" pitchFamily="34" charset="0"/>
                <a:ea typeface="Calibri" panose="020F0502020204030204" pitchFamily="34" charset="0"/>
                <a:cs typeface="Calibri" panose="020F0502020204030204" pitchFamily="34" charset="0"/>
              </a:rPr>
              <a:t>User intent in </a:t>
            </a:r>
            <a:r>
              <a:rPr lang="en-US" b="0" i="0" dirty="0" err="1">
                <a:effectLst/>
                <a:latin typeface="Calibri" panose="020F0502020204030204" pitchFamily="34" charset="0"/>
                <a:ea typeface="Calibri" panose="020F0502020204030204" pitchFamily="34" charset="0"/>
                <a:cs typeface="Calibri" panose="020F0502020204030204" pitchFamily="34" charset="0"/>
              </a:rPr>
              <a:t>escalated_intents</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r>
              <a:rPr lang="en-US" b="0" i="0" dirty="0">
                <a:effectLst/>
                <a:latin typeface="Calibri" panose="020F0502020204030204" pitchFamily="34" charset="0"/>
                <a:ea typeface="Calibri" panose="020F0502020204030204" pitchFamily="34" charset="0"/>
                <a:cs typeface="Calibri" panose="020F0502020204030204" pitchFamily="34" charset="0"/>
              </a:rPr>
              <a:t>Negative ticket with high score (&gt; 0.95)</a:t>
            </a:r>
          </a:p>
          <a:p>
            <a:pPr lvl="1"/>
            <a:r>
              <a:rPr lang="en-US" b="0" i="0" dirty="0">
                <a:effectLst/>
                <a:latin typeface="Calibri" panose="020F0502020204030204" pitchFamily="34" charset="0"/>
                <a:ea typeface="Calibri" panose="020F0502020204030204" pitchFamily="34" charset="0"/>
                <a:cs typeface="Calibri" panose="020F0502020204030204" pitchFamily="34" charset="0"/>
              </a:rPr>
              <a:t>Priority is Critical or High</a:t>
            </a:r>
          </a:p>
          <a:p>
            <a:pPr lvl="1"/>
            <a:r>
              <a:rPr lang="en-US" b="0" i="0" dirty="0">
                <a:effectLst/>
                <a:latin typeface="Calibri" panose="020F0502020204030204" pitchFamily="34" charset="0"/>
                <a:ea typeface="Calibri" panose="020F0502020204030204" pitchFamily="34" charset="0"/>
                <a:cs typeface="Calibri" panose="020F0502020204030204" pitchFamily="34" charset="0"/>
              </a:rPr>
              <a:t>Around 30% of the ticket is escalated to human</a:t>
            </a:r>
          </a:p>
          <a:p>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I trained a classifier using ticker content using the </a:t>
            </a:r>
          </a:p>
          <a:p>
            <a:pPr marL="114300" indent="0">
              <a:buNone/>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ticket content, but it seems the content is insufficient.</a:t>
            </a:r>
          </a:p>
          <a:p>
            <a:pPr marL="11430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latin typeface="Calibri" panose="020F0502020204030204" pitchFamily="34" charset="0"/>
                <a:ea typeface="Calibri" panose="020F0502020204030204" pitchFamily="34" charset="0"/>
                <a:cs typeface="Calibri" panose="020F0502020204030204" pitchFamily="34" charset="0"/>
              </a:rPr>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A1DB83F-DF32-DB32-87AC-F74DED363054}"/>
              </a:ext>
            </a:extLst>
          </p:cNvPr>
          <p:cNvSpPr>
            <a:spLocks noGrp="1"/>
          </p:cNvSpPr>
          <p:nvPr>
            <p:ph type="sldNum" idx="12"/>
          </p:nvPr>
        </p:nvSpPr>
        <p:spPr/>
        <p:txBody>
          <a:bodyPr/>
          <a:lstStyle/>
          <a:p>
            <a:fld id="{00000000-1234-1234-1234-123412341234}" type="slidenum">
              <a:rPr lang="vi" smtClean="0"/>
              <a:pPr/>
              <a:t>12</a:t>
            </a:fld>
            <a:endParaRPr lang="vi" dirty="0"/>
          </a:p>
        </p:txBody>
      </p:sp>
      <p:pic>
        <p:nvPicPr>
          <p:cNvPr id="7" name="Picture 6">
            <a:extLst>
              <a:ext uri="{FF2B5EF4-FFF2-40B4-BE49-F238E27FC236}">
                <a16:creationId xmlns:a16="http://schemas.microsoft.com/office/drawing/2014/main" id="{FF02CA95-64DA-E3DD-EF8A-8D33792E2304}"/>
              </a:ext>
            </a:extLst>
          </p:cNvPr>
          <p:cNvPicPr>
            <a:picLocks noChangeAspect="1"/>
          </p:cNvPicPr>
          <p:nvPr/>
        </p:nvPicPr>
        <p:blipFill>
          <a:blip r:embed="rId3"/>
          <a:stretch>
            <a:fillRect/>
          </a:stretch>
        </p:blipFill>
        <p:spPr>
          <a:xfrm>
            <a:off x="5005430" y="2482341"/>
            <a:ext cx="3773669" cy="2239814"/>
          </a:xfrm>
          <a:prstGeom prst="rect">
            <a:avLst/>
          </a:prstGeom>
        </p:spPr>
      </p:pic>
    </p:spTree>
    <p:extLst>
      <p:ext uri="{BB962C8B-B14F-4D97-AF65-F5344CB8AC3E}">
        <p14:creationId xmlns:p14="http://schemas.microsoft.com/office/powerpoint/2010/main" val="208154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E8B28-88E6-B03B-C375-265E65CFEB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A91EC3-8618-A6F5-0C21-DD241C7C386E}"/>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III – Open Questions </a:t>
            </a:r>
            <a:endParaRPr lang="en-US" sz="3300" dirty="0">
              <a:solidFill>
                <a:srgbClr val="FF0000"/>
              </a:solidFill>
            </a:endParaRPr>
          </a:p>
        </p:txBody>
      </p:sp>
      <p:sp>
        <p:nvSpPr>
          <p:cNvPr id="3" name="Content Placeholder 2">
            <a:extLst>
              <a:ext uri="{FF2B5EF4-FFF2-40B4-BE49-F238E27FC236}">
                <a16:creationId xmlns:a16="http://schemas.microsoft.com/office/drawing/2014/main" id="{BD1768C2-4E44-10CB-2548-0D79DE2AA185}"/>
              </a:ext>
            </a:extLst>
          </p:cNvPr>
          <p:cNvSpPr>
            <a:spLocks noGrp="1"/>
          </p:cNvSpPr>
          <p:nvPr>
            <p:ph idx="1"/>
          </p:nvPr>
        </p:nvSpPr>
        <p:spPr>
          <a:xfrm>
            <a:off x="311700" y="681372"/>
            <a:ext cx="8980218" cy="4320934"/>
          </a:xfrm>
        </p:spPr>
        <p:txBody>
          <a:bodyPr>
            <a:normAutofit fontScale="92500" lnSpcReduction="20000"/>
          </a:bodyPr>
          <a:lstStyle/>
          <a:p>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Design an AI or GenAI approach to predict customer satisfaction (using the "Customer</a:t>
            </a:r>
          </a:p>
          <a:p>
            <a:pPr marL="114300" indent="0">
              <a:buNone/>
            </a:pPr>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Satisfaction Rating" field) based on other features in the dataset. </a:t>
            </a:r>
          </a:p>
          <a:p>
            <a:pPr marL="596900" lvl="1" indent="0">
              <a:buNone/>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Process:</a:t>
            </a:r>
          </a:p>
          <a:p>
            <a:pPr lvl="1"/>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Feature use:</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Customer Age group: categorical</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Customer Gender: categorical</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Ticket Content: text</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Resolution: text</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Ticket Sentiment: categorical</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User Intent: categorical</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Target: Rating [1-5]</a:t>
            </a:r>
          </a:p>
          <a:p>
            <a:pPr lvl="1"/>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Pipeline: </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Preprocess Ticket Content and Resolution</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Use pretrained model for text embedding, and train embedding for categorical features</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Apply MLP on the </a:t>
            </a:r>
            <a:r>
              <a:rPr lang="en-US" sz="1500" dirty="0" err="1">
                <a:solidFill>
                  <a:schemeClr val="tx1"/>
                </a:solidFill>
                <a:latin typeface="Calibri" panose="020F0502020204030204" pitchFamily="34" charset="0"/>
                <a:ea typeface="Calibri" panose="020F0502020204030204" pitchFamily="34" charset="0"/>
                <a:cs typeface="Calibri" panose="020F0502020204030204" pitchFamily="34" charset="0"/>
              </a:rPr>
              <a:t>concat</a:t>
            </a: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 embeddings, then using </a:t>
            </a:r>
            <a:r>
              <a:rPr lang="en-US" sz="1500" dirty="0" err="1">
                <a:solidFill>
                  <a:schemeClr val="tx1"/>
                </a:solidFill>
                <a:latin typeface="Calibri" panose="020F0502020204030204" pitchFamily="34" charset="0"/>
                <a:ea typeface="Calibri" panose="020F0502020204030204" pitchFamily="34" charset="0"/>
                <a:cs typeface="Calibri" panose="020F0502020204030204" pitchFamily="34" charset="0"/>
              </a:rPr>
              <a:t>CrossEntropyLoss</a:t>
            </a: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 for multi-label classification  </a:t>
            </a:r>
          </a:p>
          <a:p>
            <a:pPr marL="11430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latin typeface="Calibri" panose="020F0502020204030204" pitchFamily="34" charset="0"/>
                <a:ea typeface="Calibri" panose="020F0502020204030204" pitchFamily="34" charset="0"/>
                <a:cs typeface="Calibri" panose="020F0502020204030204" pitchFamily="34" charset="0"/>
              </a:rPr>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743AFE3-8F83-DD19-60B4-E3DE8072653F}"/>
              </a:ext>
            </a:extLst>
          </p:cNvPr>
          <p:cNvSpPr>
            <a:spLocks noGrp="1"/>
          </p:cNvSpPr>
          <p:nvPr>
            <p:ph type="sldNum" idx="12"/>
          </p:nvPr>
        </p:nvSpPr>
        <p:spPr/>
        <p:txBody>
          <a:bodyPr/>
          <a:lstStyle/>
          <a:p>
            <a:fld id="{00000000-1234-1234-1234-123412341234}" type="slidenum">
              <a:rPr lang="vi" smtClean="0"/>
              <a:pPr/>
              <a:t>13</a:t>
            </a:fld>
            <a:endParaRPr lang="vi" dirty="0"/>
          </a:p>
        </p:txBody>
      </p:sp>
    </p:spTree>
    <p:extLst>
      <p:ext uri="{BB962C8B-B14F-4D97-AF65-F5344CB8AC3E}">
        <p14:creationId xmlns:p14="http://schemas.microsoft.com/office/powerpoint/2010/main" val="1297257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97D6E-48FD-3A5D-7104-16E57D548F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F5A072-F5DF-5841-DA6C-BA11AD8BDA3D}"/>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III – Open Questions </a:t>
            </a:r>
            <a:endParaRPr lang="en-US" sz="3300" dirty="0">
              <a:solidFill>
                <a:srgbClr val="FF0000"/>
              </a:solidFill>
            </a:endParaRPr>
          </a:p>
        </p:txBody>
      </p:sp>
      <p:sp>
        <p:nvSpPr>
          <p:cNvPr id="3" name="Content Placeholder 2">
            <a:extLst>
              <a:ext uri="{FF2B5EF4-FFF2-40B4-BE49-F238E27FC236}">
                <a16:creationId xmlns:a16="http://schemas.microsoft.com/office/drawing/2014/main" id="{78CCEF5B-84AB-DC97-4B82-6C5E92DD3178}"/>
              </a:ext>
            </a:extLst>
          </p:cNvPr>
          <p:cNvSpPr>
            <a:spLocks noGrp="1"/>
          </p:cNvSpPr>
          <p:nvPr>
            <p:ph idx="1"/>
          </p:nvPr>
        </p:nvSpPr>
        <p:spPr>
          <a:xfrm>
            <a:off x="311700" y="681372"/>
            <a:ext cx="8980218" cy="4320934"/>
          </a:xfrm>
        </p:spPr>
        <p:txBody>
          <a:bodyPr>
            <a:normAutofit/>
          </a:bodyPr>
          <a:lstStyle/>
          <a:p>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Describe an approach to detect potential fraudulent activities, high-risk situations or complaint using the available data fields. How would you integrate this into the AI model’s decision-making process for escalation to human operators?. </a:t>
            </a:r>
          </a:p>
          <a:p>
            <a:pPr lvl="1"/>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Fraud Detection:</a:t>
            </a:r>
          </a:p>
          <a:p>
            <a:pPr lvl="2"/>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dataset seems to contains ticket with code injection and text with html tags</a:t>
            </a:r>
          </a:p>
          <a:p>
            <a:pPr lvl="2"/>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Solution: Build filters for such cases as 2 additional features: </a:t>
            </a:r>
            <a:r>
              <a:rPr lang="en-US"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has_html</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US"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has_code_injection</a:t>
            </a:r>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1"/>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Complaint:</a:t>
            </a:r>
          </a:p>
          <a:p>
            <a:pPr lvl="2"/>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 sentiment analyzer as an additional feature</a:t>
            </a:r>
          </a:p>
          <a:p>
            <a:pPr lvl="2"/>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Record the ticket with Negative labels and high score (e.g. &gt; 0.95)</a:t>
            </a:r>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latin typeface="Calibri" panose="020F0502020204030204" pitchFamily="34" charset="0"/>
                <a:ea typeface="Calibri" panose="020F0502020204030204" pitchFamily="34" charset="0"/>
                <a:cs typeface="Calibri" panose="020F0502020204030204" pitchFamily="34" charset="0"/>
              </a:rPr>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142F25F-836D-8FAA-85F1-B481E3269569}"/>
              </a:ext>
            </a:extLst>
          </p:cNvPr>
          <p:cNvSpPr>
            <a:spLocks noGrp="1"/>
          </p:cNvSpPr>
          <p:nvPr>
            <p:ph type="sldNum" idx="12"/>
          </p:nvPr>
        </p:nvSpPr>
        <p:spPr/>
        <p:txBody>
          <a:bodyPr/>
          <a:lstStyle/>
          <a:p>
            <a:fld id="{00000000-1234-1234-1234-123412341234}" type="slidenum">
              <a:rPr lang="vi" smtClean="0"/>
              <a:pPr/>
              <a:t>14</a:t>
            </a:fld>
            <a:endParaRPr lang="vi" dirty="0"/>
          </a:p>
        </p:txBody>
      </p:sp>
      <p:pic>
        <p:nvPicPr>
          <p:cNvPr id="8" name="Picture 7">
            <a:extLst>
              <a:ext uri="{FF2B5EF4-FFF2-40B4-BE49-F238E27FC236}">
                <a16:creationId xmlns:a16="http://schemas.microsoft.com/office/drawing/2014/main" id="{228857F7-B01C-BA83-D50F-DF7884E53101}"/>
              </a:ext>
            </a:extLst>
          </p:cNvPr>
          <p:cNvPicPr>
            <a:picLocks noChangeAspect="1"/>
          </p:cNvPicPr>
          <p:nvPr/>
        </p:nvPicPr>
        <p:blipFill>
          <a:blip r:embed="rId3"/>
          <a:stretch>
            <a:fillRect/>
          </a:stretch>
        </p:blipFill>
        <p:spPr>
          <a:xfrm>
            <a:off x="688023" y="3356043"/>
            <a:ext cx="7977219" cy="1503974"/>
          </a:xfrm>
          <a:prstGeom prst="rect">
            <a:avLst/>
          </a:prstGeom>
        </p:spPr>
      </p:pic>
    </p:spTree>
    <p:extLst>
      <p:ext uri="{BB962C8B-B14F-4D97-AF65-F5344CB8AC3E}">
        <p14:creationId xmlns:p14="http://schemas.microsoft.com/office/powerpoint/2010/main" val="209453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62C2A-CECA-84F2-F0C0-1B3B32144C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824204-5AA6-A6E5-ABD6-C72BE4AD87D8}"/>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III – Open Questions </a:t>
            </a:r>
            <a:endParaRPr lang="en-US" sz="3300" dirty="0">
              <a:solidFill>
                <a:srgbClr val="FF0000"/>
              </a:solidFill>
            </a:endParaRPr>
          </a:p>
        </p:txBody>
      </p:sp>
      <p:sp>
        <p:nvSpPr>
          <p:cNvPr id="3" name="Content Placeholder 2">
            <a:extLst>
              <a:ext uri="{FF2B5EF4-FFF2-40B4-BE49-F238E27FC236}">
                <a16:creationId xmlns:a16="http://schemas.microsoft.com/office/drawing/2014/main" id="{35DC8690-3BC3-BAE9-7BF0-D18756B6FDA8}"/>
              </a:ext>
            </a:extLst>
          </p:cNvPr>
          <p:cNvSpPr>
            <a:spLocks noGrp="1"/>
          </p:cNvSpPr>
          <p:nvPr>
            <p:ph idx="1"/>
          </p:nvPr>
        </p:nvSpPr>
        <p:spPr>
          <a:xfrm>
            <a:off x="311700" y="681372"/>
            <a:ext cx="8637318" cy="4320934"/>
          </a:xfrm>
        </p:spPr>
        <p:txBody>
          <a:bodyPr>
            <a:normAutofit/>
          </a:bodyPr>
          <a:lstStyle/>
          <a:p>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Explain how you would implement a system that continuously learns and improves its</a:t>
            </a:r>
          </a:p>
          <a:p>
            <a:pPr marL="114300" indent="0">
              <a:buNone/>
            </a:pPr>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responses over time, using the "Ticket Description", "Resolution", and "Customer Satisfaction Rating" fields.</a:t>
            </a: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First, from the given dataset, construct 2 sets of resolved tickets with high rated resolution and low rated resolution</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SFT a strong based-model (e.g. Mistral 7B) with high-rated resolution to instruct the model to generate good resolution </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Further DPO the model on the two sets with good and bad resolution to have the model learn how to generate good resolution and avoid bad resolution</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Periodically update the DPO training with new good and bad resolution samples to have the continuously learn and improves it responses over time</a:t>
            </a:r>
            <a:endParaRPr lang="en-US" dirty="0">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latin typeface="Calibri" panose="020F0502020204030204" pitchFamily="34" charset="0"/>
                <a:ea typeface="Calibri" panose="020F0502020204030204" pitchFamily="34" charset="0"/>
                <a:cs typeface="Calibri" panose="020F0502020204030204" pitchFamily="34" charset="0"/>
              </a:rPr>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D81F145-56A2-E8AB-6597-E2810837C0ED}"/>
              </a:ext>
            </a:extLst>
          </p:cNvPr>
          <p:cNvSpPr>
            <a:spLocks noGrp="1"/>
          </p:cNvSpPr>
          <p:nvPr>
            <p:ph type="sldNum" idx="12"/>
          </p:nvPr>
        </p:nvSpPr>
        <p:spPr/>
        <p:txBody>
          <a:bodyPr/>
          <a:lstStyle/>
          <a:p>
            <a:fld id="{00000000-1234-1234-1234-123412341234}" type="slidenum">
              <a:rPr lang="vi" smtClean="0"/>
              <a:pPr/>
              <a:t>15</a:t>
            </a:fld>
            <a:endParaRPr lang="vi" dirty="0"/>
          </a:p>
        </p:txBody>
      </p:sp>
    </p:spTree>
    <p:extLst>
      <p:ext uri="{BB962C8B-B14F-4D97-AF65-F5344CB8AC3E}">
        <p14:creationId xmlns:p14="http://schemas.microsoft.com/office/powerpoint/2010/main" val="3908674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2D48D-09FC-A71A-A703-27569DBF91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F4DBEF-6B79-3299-17C9-F8F631204101}"/>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III – Open Questions </a:t>
            </a:r>
            <a:endParaRPr lang="en-US" sz="3300" dirty="0">
              <a:solidFill>
                <a:srgbClr val="FF0000"/>
              </a:solidFill>
            </a:endParaRPr>
          </a:p>
        </p:txBody>
      </p:sp>
      <p:sp>
        <p:nvSpPr>
          <p:cNvPr id="3" name="Content Placeholder 2">
            <a:extLst>
              <a:ext uri="{FF2B5EF4-FFF2-40B4-BE49-F238E27FC236}">
                <a16:creationId xmlns:a16="http://schemas.microsoft.com/office/drawing/2014/main" id="{3DA27704-444C-94DD-B159-195ECE128D5D}"/>
              </a:ext>
            </a:extLst>
          </p:cNvPr>
          <p:cNvSpPr>
            <a:spLocks noGrp="1"/>
          </p:cNvSpPr>
          <p:nvPr>
            <p:ph idx="1"/>
          </p:nvPr>
        </p:nvSpPr>
        <p:spPr>
          <a:xfrm>
            <a:off x="311700" y="681372"/>
            <a:ext cx="8980218" cy="4320934"/>
          </a:xfrm>
        </p:spPr>
        <p:txBody>
          <a:bodyPr>
            <a:normAutofit fontScale="85000" lnSpcReduction="20000"/>
          </a:bodyPr>
          <a:lstStyle/>
          <a:p>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would you design a hybrid system that combines rule-based approaches for simple</a:t>
            </a:r>
          </a:p>
          <a:p>
            <a:pPr marL="114300" indent="0">
              <a:buNone/>
            </a:pPr>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queries with more advanced machine learning models for complex tasks? Discuss the pros and cons of this approach. </a:t>
            </a:r>
          </a:p>
          <a:p>
            <a:pPr lvl="1"/>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Fraud Detection rule-based filter</a:t>
            </a:r>
          </a:p>
          <a:p>
            <a:pPr lvl="2"/>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Ignore ticket that has fraud patterns (e.g. high-risk email domain, contain code injection, contains spam keywords)</a:t>
            </a:r>
          </a:p>
          <a:p>
            <a:pPr lvl="1"/>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Design some rule-based response from some basic user intent</a:t>
            </a:r>
          </a:p>
          <a:p>
            <a:pPr lvl="2"/>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E.g. Help with product setup, ask for recommendation</a:t>
            </a: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Pros:</a:t>
            </a:r>
          </a:p>
          <a:p>
            <a:pPr lvl="1"/>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Efficiency: time and resource saving</a:t>
            </a:r>
          </a:p>
          <a:p>
            <a:pPr lvl="1"/>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Flexibility: can modify each module easily</a:t>
            </a: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Cons:</a:t>
            </a:r>
          </a:p>
          <a:p>
            <a:pPr lvl="1"/>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Misclassification at router level may delay resolution.</a:t>
            </a:r>
          </a:p>
          <a:p>
            <a:pPr lvl="1"/>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Static rules need regular maintenance. </a:t>
            </a:r>
          </a:p>
          <a:p>
            <a:pPr lvl="1"/>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Hybrid flow may obscure what went wrong and where.</a:t>
            </a:r>
          </a:p>
          <a:p>
            <a:pPr lvl="1"/>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596900" lvl="1" indent="0">
              <a:buNone/>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11430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latin typeface="Calibri" panose="020F0502020204030204" pitchFamily="34" charset="0"/>
                <a:ea typeface="Calibri" panose="020F0502020204030204" pitchFamily="34" charset="0"/>
                <a:cs typeface="Calibri" panose="020F0502020204030204" pitchFamily="34" charset="0"/>
              </a:rPr>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7F41C52-F4F3-DEF6-8D1F-E938447B8C99}"/>
              </a:ext>
            </a:extLst>
          </p:cNvPr>
          <p:cNvSpPr>
            <a:spLocks noGrp="1"/>
          </p:cNvSpPr>
          <p:nvPr>
            <p:ph type="sldNum" idx="12"/>
          </p:nvPr>
        </p:nvSpPr>
        <p:spPr/>
        <p:txBody>
          <a:bodyPr/>
          <a:lstStyle/>
          <a:p>
            <a:fld id="{00000000-1234-1234-1234-123412341234}" type="slidenum">
              <a:rPr lang="vi" smtClean="0"/>
              <a:pPr/>
              <a:t>16</a:t>
            </a:fld>
            <a:endParaRPr lang="vi" dirty="0"/>
          </a:p>
        </p:txBody>
      </p:sp>
    </p:spTree>
    <p:extLst>
      <p:ext uri="{BB962C8B-B14F-4D97-AF65-F5344CB8AC3E}">
        <p14:creationId xmlns:p14="http://schemas.microsoft.com/office/powerpoint/2010/main" val="312986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969" y="105317"/>
            <a:ext cx="7737231" cy="857250"/>
          </a:xfrm>
        </p:spPr>
        <p:txBody>
          <a:bodyPr/>
          <a:lstStyle/>
          <a:p>
            <a:r>
              <a:rPr lang="en-CA" dirty="0">
                <a:solidFill>
                  <a:srgbClr val="FF0000"/>
                </a:solidFill>
              </a:rPr>
              <a:t>System Overview</a:t>
            </a:r>
            <a:endParaRPr lang="en-US" dirty="0">
              <a:solidFill>
                <a:srgbClr val="FF0000"/>
              </a:solidFill>
            </a:endParaRPr>
          </a:p>
        </p:txBody>
      </p:sp>
      <p:sp>
        <p:nvSpPr>
          <p:cNvPr id="5" name="Slide Number Placeholder 4"/>
          <p:cNvSpPr>
            <a:spLocks noGrp="1"/>
          </p:cNvSpPr>
          <p:nvPr>
            <p:ph type="sldNum" sz="quarter" idx="12"/>
          </p:nvPr>
        </p:nvSpPr>
        <p:spPr/>
        <p:txBody>
          <a:bodyPr/>
          <a:lstStyle/>
          <a:p>
            <a:pPr defTabSz="685800">
              <a:buClrTx/>
            </a:pPr>
            <a:fld id="{4D267013-DFFC-4352-B274-32112D0CCE19}" type="slidenum">
              <a:rPr lang="en-US" kern="1200">
                <a:solidFill>
                  <a:prstClr val="black">
                    <a:tint val="75000"/>
                  </a:prstClr>
                </a:solidFill>
                <a:ea typeface="+mn-ea"/>
                <a:cs typeface="+mn-cs"/>
              </a:rPr>
              <a:pPr defTabSz="685800">
                <a:buClrTx/>
              </a:pPr>
              <a:t>17</a:t>
            </a:fld>
            <a:endParaRPr lang="en-US" kern="1200" dirty="0">
              <a:solidFill>
                <a:prstClr val="black">
                  <a:tint val="75000"/>
                </a:prstClr>
              </a:solidFill>
              <a:ea typeface="+mn-ea"/>
              <a:cs typeface="+mn-cs"/>
            </a:endParaRPr>
          </a:p>
        </p:txBody>
      </p:sp>
      <p:sp>
        <p:nvSpPr>
          <p:cNvPr id="3" name="Content Placeholder 2"/>
          <p:cNvSpPr>
            <a:spLocks noGrp="1"/>
          </p:cNvSpPr>
          <p:nvPr>
            <p:ph idx="1"/>
          </p:nvPr>
        </p:nvSpPr>
        <p:spPr>
          <a:xfrm>
            <a:off x="263770" y="835072"/>
            <a:ext cx="8680938" cy="4203111"/>
          </a:xfrm>
        </p:spPr>
        <p:txBody>
          <a:bodyPr>
            <a:normAutofit/>
          </a:bodyPr>
          <a:lstStyle/>
          <a:p>
            <a:pPr lvl="1"/>
            <a:endParaRPr lang="en-AU" b="1" dirty="0">
              <a:solidFill>
                <a:schemeClr val="accent1"/>
              </a:solidFill>
            </a:endParaRPr>
          </a:p>
          <a:p>
            <a:pPr lvl="1"/>
            <a:endParaRPr lang="en-AU" b="1" dirty="0">
              <a:solidFill>
                <a:schemeClr val="accent1"/>
              </a:solidFill>
            </a:endParaRPr>
          </a:p>
          <a:p>
            <a:pPr lvl="1"/>
            <a:endParaRPr lang="en-AU" b="1" dirty="0">
              <a:solidFill>
                <a:schemeClr val="accent1"/>
              </a:solidFill>
            </a:endParaRPr>
          </a:p>
          <a:p>
            <a:pPr lvl="1"/>
            <a:endParaRPr lang="en-AU" b="1" dirty="0">
              <a:solidFill>
                <a:schemeClr val="accent1"/>
              </a:solidFill>
            </a:endParaRPr>
          </a:p>
          <a:p>
            <a:pPr lvl="1"/>
            <a:endParaRPr lang="en-AU" b="1" dirty="0">
              <a:solidFill>
                <a:schemeClr val="accent1"/>
              </a:solidFill>
            </a:endParaRPr>
          </a:p>
          <a:p>
            <a:pPr marL="342900" lvl="1" indent="0">
              <a:buNone/>
            </a:pPr>
            <a:endParaRPr lang="en-US" dirty="0"/>
          </a:p>
          <a:p>
            <a:pPr lvl="3"/>
            <a:endParaRPr lang="en-US" b="1" dirty="0">
              <a:solidFill>
                <a:schemeClr val="accent1"/>
              </a:solidFill>
            </a:endParaRPr>
          </a:p>
        </p:txBody>
      </p:sp>
      <p:sp>
        <p:nvSpPr>
          <p:cNvPr id="4" name="AutoShape 2">
            <a:extLst>
              <a:ext uri="{FF2B5EF4-FFF2-40B4-BE49-F238E27FC236}">
                <a16:creationId xmlns:a16="http://schemas.microsoft.com/office/drawing/2014/main" id="{6F12FD07-E184-E58C-191C-0B0B188D7D0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cs typeface="Calibri Light" panose="020F0302020204030204" pitchFamily="34" charset="0"/>
            </a:endParaRPr>
          </a:p>
        </p:txBody>
      </p:sp>
      <p:pic>
        <p:nvPicPr>
          <p:cNvPr id="81" name="Picture 80">
            <a:extLst>
              <a:ext uri="{FF2B5EF4-FFF2-40B4-BE49-F238E27FC236}">
                <a16:creationId xmlns:a16="http://schemas.microsoft.com/office/drawing/2014/main" id="{11B32A59-BC49-9E54-88D9-7B22E065BD15}"/>
              </a:ext>
            </a:extLst>
          </p:cNvPr>
          <p:cNvPicPr>
            <a:picLocks noChangeAspect="1"/>
          </p:cNvPicPr>
          <p:nvPr/>
        </p:nvPicPr>
        <p:blipFill>
          <a:blip r:embed="rId3"/>
          <a:stretch>
            <a:fillRect/>
          </a:stretch>
        </p:blipFill>
        <p:spPr>
          <a:xfrm>
            <a:off x="574874" y="1496802"/>
            <a:ext cx="477359" cy="531093"/>
          </a:xfrm>
          <a:prstGeom prst="rect">
            <a:avLst/>
          </a:prstGeom>
        </p:spPr>
      </p:pic>
      <p:sp>
        <p:nvSpPr>
          <p:cNvPr id="83" name="TextBox 82">
            <a:extLst>
              <a:ext uri="{FF2B5EF4-FFF2-40B4-BE49-F238E27FC236}">
                <a16:creationId xmlns:a16="http://schemas.microsoft.com/office/drawing/2014/main" id="{FA7963FF-95A5-A15D-3BFD-F1479A5E2E9B}"/>
              </a:ext>
            </a:extLst>
          </p:cNvPr>
          <p:cNvSpPr txBox="1"/>
          <p:nvPr/>
        </p:nvSpPr>
        <p:spPr>
          <a:xfrm>
            <a:off x="310264" y="2071850"/>
            <a:ext cx="1380704" cy="246221"/>
          </a:xfrm>
          <a:prstGeom prst="rect">
            <a:avLst/>
          </a:prstGeom>
          <a:noFill/>
        </p:spPr>
        <p:txBody>
          <a:bodyPr wrap="square" rtlCol="0">
            <a:spAutoFit/>
          </a:bodyPr>
          <a:lstStyle/>
          <a:p>
            <a:r>
              <a:rPr lang="en-AU" sz="1000" dirty="0">
                <a:latin typeface="+mn-lt"/>
              </a:rPr>
              <a:t>Customer tickets</a:t>
            </a:r>
            <a:endParaRPr lang="en-US" sz="1000" dirty="0">
              <a:latin typeface="+mn-lt"/>
            </a:endParaRPr>
          </a:p>
        </p:txBody>
      </p:sp>
      <p:pic>
        <p:nvPicPr>
          <p:cNvPr id="85" name="Picture 84">
            <a:extLst>
              <a:ext uri="{FF2B5EF4-FFF2-40B4-BE49-F238E27FC236}">
                <a16:creationId xmlns:a16="http://schemas.microsoft.com/office/drawing/2014/main" id="{B2FF8CDD-1D2E-5724-9BA4-417911547EE7}"/>
              </a:ext>
            </a:extLst>
          </p:cNvPr>
          <p:cNvPicPr>
            <a:picLocks noChangeAspect="1"/>
          </p:cNvPicPr>
          <p:nvPr/>
        </p:nvPicPr>
        <p:blipFill>
          <a:blip r:embed="rId4"/>
          <a:stretch>
            <a:fillRect/>
          </a:stretch>
        </p:blipFill>
        <p:spPr>
          <a:xfrm>
            <a:off x="6694920" y="507067"/>
            <a:ext cx="1150954" cy="894314"/>
          </a:xfrm>
          <a:prstGeom prst="rect">
            <a:avLst/>
          </a:prstGeom>
        </p:spPr>
      </p:pic>
      <p:pic>
        <p:nvPicPr>
          <p:cNvPr id="1026" name="Picture 2" descr="Announcing Cloudflare Fraud Detection">
            <a:extLst>
              <a:ext uri="{FF2B5EF4-FFF2-40B4-BE49-F238E27FC236}">
                <a16:creationId xmlns:a16="http://schemas.microsoft.com/office/drawing/2014/main" id="{F486D15E-67B1-B64E-C586-B27EDAA7B1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9807" y="1390053"/>
            <a:ext cx="1636701" cy="921124"/>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28E03559-CD2E-5DD2-A9CD-D5ACAF9CB9AE}"/>
              </a:ext>
            </a:extLst>
          </p:cNvPr>
          <p:cNvSpPr txBox="1"/>
          <p:nvPr/>
        </p:nvSpPr>
        <p:spPr>
          <a:xfrm>
            <a:off x="2325081" y="2265043"/>
            <a:ext cx="1380704" cy="246221"/>
          </a:xfrm>
          <a:prstGeom prst="rect">
            <a:avLst/>
          </a:prstGeom>
          <a:noFill/>
        </p:spPr>
        <p:txBody>
          <a:bodyPr wrap="square" rtlCol="0">
            <a:spAutoFit/>
          </a:bodyPr>
          <a:lstStyle/>
          <a:p>
            <a:r>
              <a:rPr lang="en-AU" sz="1000" dirty="0">
                <a:latin typeface="+mn-lt"/>
              </a:rPr>
              <a:t>Fraud Detector</a:t>
            </a:r>
            <a:endParaRPr lang="en-US" sz="1000" dirty="0">
              <a:latin typeface="+mn-lt"/>
            </a:endParaRPr>
          </a:p>
        </p:txBody>
      </p:sp>
      <p:cxnSp>
        <p:nvCxnSpPr>
          <p:cNvPr id="88" name="Straight Arrow Connector 87">
            <a:extLst>
              <a:ext uri="{FF2B5EF4-FFF2-40B4-BE49-F238E27FC236}">
                <a16:creationId xmlns:a16="http://schemas.microsoft.com/office/drawing/2014/main" id="{632CE72F-19F9-9523-9024-7C1816F5A3D3}"/>
              </a:ext>
            </a:extLst>
          </p:cNvPr>
          <p:cNvCxnSpPr>
            <a:cxnSpLocks/>
          </p:cNvCxnSpPr>
          <p:nvPr/>
        </p:nvCxnSpPr>
        <p:spPr>
          <a:xfrm flipH="1">
            <a:off x="1899211" y="2158599"/>
            <a:ext cx="387913" cy="4591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4CE2780-747F-E459-AFAD-3252FD7622D8}"/>
              </a:ext>
            </a:extLst>
          </p:cNvPr>
          <p:cNvSpPr txBox="1"/>
          <p:nvPr/>
        </p:nvSpPr>
        <p:spPr>
          <a:xfrm>
            <a:off x="1279455" y="2672622"/>
            <a:ext cx="872074" cy="400110"/>
          </a:xfrm>
          <a:prstGeom prst="rect">
            <a:avLst/>
          </a:prstGeom>
          <a:noFill/>
        </p:spPr>
        <p:txBody>
          <a:bodyPr wrap="square" rtlCol="0">
            <a:spAutoFit/>
          </a:bodyPr>
          <a:lstStyle/>
          <a:p>
            <a:r>
              <a:rPr lang="en-AU" sz="1000" dirty="0">
                <a:latin typeface="+mn-lt"/>
              </a:rPr>
              <a:t>Ignore spam, blacklist user</a:t>
            </a:r>
            <a:endParaRPr lang="en-US" sz="1000" dirty="0">
              <a:latin typeface="+mn-lt"/>
            </a:endParaRPr>
          </a:p>
        </p:txBody>
      </p:sp>
      <p:cxnSp>
        <p:nvCxnSpPr>
          <p:cNvPr id="93" name="Straight Arrow Connector 92">
            <a:extLst>
              <a:ext uri="{FF2B5EF4-FFF2-40B4-BE49-F238E27FC236}">
                <a16:creationId xmlns:a16="http://schemas.microsoft.com/office/drawing/2014/main" id="{A268B3BF-D8D7-402D-9458-4E1273940F7B}"/>
              </a:ext>
            </a:extLst>
          </p:cNvPr>
          <p:cNvCxnSpPr>
            <a:cxnSpLocks/>
          </p:cNvCxnSpPr>
          <p:nvPr/>
        </p:nvCxnSpPr>
        <p:spPr>
          <a:xfrm>
            <a:off x="3633640" y="1815377"/>
            <a:ext cx="62907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3BBD66FF-2335-BA24-3B23-0B65D6F7063B}"/>
              </a:ext>
            </a:extLst>
          </p:cNvPr>
          <p:cNvCxnSpPr>
            <a:cxnSpLocks/>
          </p:cNvCxnSpPr>
          <p:nvPr/>
        </p:nvCxnSpPr>
        <p:spPr>
          <a:xfrm>
            <a:off x="1340730" y="1815377"/>
            <a:ext cx="62907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8" name="Rectangle: Rounded Corners 97">
            <a:extLst>
              <a:ext uri="{FF2B5EF4-FFF2-40B4-BE49-F238E27FC236}">
                <a16:creationId xmlns:a16="http://schemas.microsoft.com/office/drawing/2014/main" id="{B0572F96-0EA3-C328-375D-7011B4B9025E}"/>
              </a:ext>
            </a:extLst>
          </p:cNvPr>
          <p:cNvSpPr/>
          <p:nvPr/>
        </p:nvSpPr>
        <p:spPr>
          <a:xfrm>
            <a:off x="4374068" y="1627785"/>
            <a:ext cx="1230339" cy="400110"/>
          </a:xfrm>
          <a:prstGeom prst="roundRect">
            <a:avLst/>
          </a:prstGeom>
          <a:solidFill>
            <a:srgbClr val="00B0F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User intent classifier</a:t>
            </a:r>
          </a:p>
        </p:txBody>
      </p:sp>
      <p:cxnSp>
        <p:nvCxnSpPr>
          <p:cNvPr id="99" name="Straight Arrow Connector 98">
            <a:extLst>
              <a:ext uri="{FF2B5EF4-FFF2-40B4-BE49-F238E27FC236}">
                <a16:creationId xmlns:a16="http://schemas.microsoft.com/office/drawing/2014/main" id="{3CC88B68-6C8F-BABD-03A0-1DF434989283}"/>
              </a:ext>
            </a:extLst>
          </p:cNvPr>
          <p:cNvCxnSpPr>
            <a:cxnSpLocks/>
          </p:cNvCxnSpPr>
          <p:nvPr/>
        </p:nvCxnSpPr>
        <p:spPr>
          <a:xfrm>
            <a:off x="4989237" y="2158599"/>
            <a:ext cx="0" cy="6277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028" name="Picture 4" descr="Origin Bank: Personal and Business Banking">
            <a:extLst>
              <a:ext uri="{FF2B5EF4-FFF2-40B4-BE49-F238E27FC236}">
                <a16:creationId xmlns:a16="http://schemas.microsoft.com/office/drawing/2014/main" id="{0806B502-323C-F2E1-3D76-407C30D45A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6656" y="2326417"/>
            <a:ext cx="1092520" cy="1092520"/>
          </a:xfrm>
          <a:prstGeom prst="rect">
            <a:avLst/>
          </a:prstGeom>
          <a:noFill/>
          <a:extLst>
            <a:ext uri="{909E8E84-426E-40DD-AFC4-6F175D3DCCD1}">
              <a14:hiddenFill xmlns:a14="http://schemas.microsoft.com/office/drawing/2010/main">
                <a:solidFill>
                  <a:srgbClr val="FFFFFF"/>
                </a:solidFill>
              </a14:hiddenFill>
            </a:ext>
          </a:extLst>
        </p:spPr>
      </p:pic>
      <p:sp>
        <p:nvSpPr>
          <p:cNvPr id="101" name="TextBox 100">
            <a:extLst>
              <a:ext uri="{FF2B5EF4-FFF2-40B4-BE49-F238E27FC236}">
                <a16:creationId xmlns:a16="http://schemas.microsoft.com/office/drawing/2014/main" id="{E0A7A045-6E6C-B839-523F-A42ABF340160}"/>
              </a:ext>
            </a:extLst>
          </p:cNvPr>
          <p:cNvSpPr txBox="1"/>
          <p:nvPr/>
        </p:nvSpPr>
        <p:spPr>
          <a:xfrm>
            <a:off x="5002019" y="2311177"/>
            <a:ext cx="1380704" cy="246221"/>
          </a:xfrm>
          <a:prstGeom prst="rect">
            <a:avLst/>
          </a:prstGeom>
          <a:noFill/>
        </p:spPr>
        <p:txBody>
          <a:bodyPr wrap="square" rtlCol="0">
            <a:spAutoFit/>
          </a:bodyPr>
          <a:lstStyle/>
          <a:p>
            <a:r>
              <a:rPr lang="en-AU" sz="1000" dirty="0">
                <a:latin typeface="+mn-lt"/>
              </a:rPr>
              <a:t>Simple use case</a:t>
            </a:r>
            <a:endParaRPr lang="en-US" sz="1000" dirty="0">
              <a:latin typeface="+mn-lt"/>
            </a:endParaRPr>
          </a:p>
        </p:txBody>
      </p:sp>
      <p:pic>
        <p:nvPicPr>
          <p:cNvPr id="1030" name="Picture 6" descr="Api - Free computer icons">
            <a:extLst>
              <a:ext uri="{FF2B5EF4-FFF2-40B4-BE49-F238E27FC236}">
                <a16:creationId xmlns:a16="http://schemas.microsoft.com/office/drawing/2014/main" id="{94228B87-413F-1DD0-E207-40E5F0780E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4326" y="2851345"/>
            <a:ext cx="1029821" cy="1029821"/>
          </a:xfrm>
          <a:prstGeom prst="rect">
            <a:avLst/>
          </a:prstGeom>
          <a:noFill/>
          <a:extLst>
            <a:ext uri="{909E8E84-426E-40DD-AFC4-6F175D3DCCD1}">
              <a14:hiddenFill xmlns:a14="http://schemas.microsoft.com/office/drawing/2010/main">
                <a:solidFill>
                  <a:srgbClr val="FFFFFF"/>
                </a:solidFill>
              </a14:hiddenFill>
            </a:ext>
          </a:extLst>
        </p:spPr>
      </p:pic>
      <p:cxnSp>
        <p:nvCxnSpPr>
          <p:cNvPr id="102" name="Straight Arrow Connector 101">
            <a:extLst>
              <a:ext uri="{FF2B5EF4-FFF2-40B4-BE49-F238E27FC236}">
                <a16:creationId xmlns:a16="http://schemas.microsoft.com/office/drawing/2014/main" id="{2D4F63ED-2E97-AF9E-12E8-360A6D328445}"/>
              </a:ext>
            </a:extLst>
          </p:cNvPr>
          <p:cNvCxnSpPr>
            <a:cxnSpLocks/>
          </p:cNvCxnSpPr>
          <p:nvPr/>
        </p:nvCxnSpPr>
        <p:spPr>
          <a:xfrm flipV="1">
            <a:off x="5771159" y="1251003"/>
            <a:ext cx="730098" cy="3007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F0F7F7DE-784D-5926-4BFC-8AC1FAF87208}"/>
              </a:ext>
            </a:extLst>
          </p:cNvPr>
          <p:cNvSpPr txBox="1"/>
          <p:nvPr/>
        </p:nvSpPr>
        <p:spPr>
          <a:xfrm>
            <a:off x="5002019" y="1132187"/>
            <a:ext cx="1380704" cy="246221"/>
          </a:xfrm>
          <a:prstGeom prst="rect">
            <a:avLst/>
          </a:prstGeom>
          <a:noFill/>
        </p:spPr>
        <p:txBody>
          <a:bodyPr wrap="square" rtlCol="0">
            <a:spAutoFit/>
          </a:bodyPr>
          <a:lstStyle/>
          <a:p>
            <a:r>
              <a:rPr lang="en-AU" sz="1000" dirty="0">
                <a:latin typeface="+mn-lt"/>
              </a:rPr>
              <a:t>Non human escalated</a:t>
            </a:r>
            <a:endParaRPr lang="en-US" sz="1000" dirty="0">
              <a:latin typeface="+mn-lt"/>
            </a:endParaRPr>
          </a:p>
        </p:txBody>
      </p:sp>
      <p:cxnSp>
        <p:nvCxnSpPr>
          <p:cNvPr id="105" name="Straight Arrow Connector 104">
            <a:extLst>
              <a:ext uri="{FF2B5EF4-FFF2-40B4-BE49-F238E27FC236}">
                <a16:creationId xmlns:a16="http://schemas.microsoft.com/office/drawing/2014/main" id="{D2765D77-F96A-2A21-DC66-70295FC7013C}"/>
              </a:ext>
            </a:extLst>
          </p:cNvPr>
          <p:cNvCxnSpPr>
            <a:cxnSpLocks/>
          </p:cNvCxnSpPr>
          <p:nvPr/>
        </p:nvCxnSpPr>
        <p:spPr>
          <a:xfrm>
            <a:off x="5815588" y="1987586"/>
            <a:ext cx="696742" cy="3639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8" name="TextBox 107">
            <a:extLst>
              <a:ext uri="{FF2B5EF4-FFF2-40B4-BE49-F238E27FC236}">
                <a16:creationId xmlns:a16="http://schemas.microsoft.com/office/drawing/2014/main" id="{B8FECD5A-1613-9C07-E7CC-A49DEF54B549}"/>
              </a:ext>
            </a:extLst>
          </p:cNvPr>
          <p:cNvSpPr txBox="1"/>
          <p:nvPr/>
        </p:nvSpPr>
        <p:spPr>
          <a:xfrm>
            <a:off x="6861335" y="1428649"/>
            <a:ext cx="1380704" cy="246221"/>
          </a:xfrm>
          <a:prstGeom prst="rect">
            <a:avLst/>
          </a:prstGeom>
          <a:noFill/>
        </p:spPr>
        <p:txBody>
          <a:bodyPr wrap="square" rtlCol="0">
            <a:spAutoFit/>
          </a:bodyPr>
          <a:lstStyle/>
          <a:p>
            <a:r>
              <a:rPr lang="en-AU" sz="1000" dirty="0">
                <a:latin typeface="+mn-lt"/>
              </a:rPr>
              <a:t>Gen AI agent</a:t>
            </a:r>
            <a:endParaRPr lang="en-US" sz="1000" dirty="0">
              <a:latin typeface="+mn-lt"/>
            </a:endParaRPr>
          </a:p>
        </p:txBody>
      </p:sp>
      <p:sp>
        <p:nvSpPr>
          <p:cNvPr id="109" name="TextBox 108">
            <a:extLst>
              <a:ext uri="{FF2B5EF4-FFF2-40B4-BE49-F238E27FC236}">
                <a16:creationId xmlns:a16="http://schemas.microsoft.com/office/drawing/2014/main" id="{C774E285-F23E-795F-C4F5-A820836F6DA4}"/>
              </a:ext>
            </a:extLst>
          </p:cNvPr>
          <p:cNvSpPr txBox="1"/>
          <p:nvPr/>
        </p:nvSpPr>
        <p:spPr>
          <a:xfrm>
            <a:off x="5967570" y="1884915"/>
            <a:ext cx="1380704" cy="246221"/>
          </a:xfrm>
          <a:prstGeom prst="rect">
            <a:avLst/>
          </a:prstGeom>
          <a:noFill/>
        </p:spPr>
        <p:txBody>
          <a:bodyPr wrap="square" rtlCol="0">
            <a:spAutoFit/>
          </a:bodyPr>
          <a:lstStyle/>
          <a:p>
            <a:r>
              <a:rPr lang="en-AU" sz="1000" dirty="0">
                <a:latin typeface="+mn-lt"/>
              </a:rPr>
              <a:t>Human escalated</a:t>
            </a:r>
            <a:endParaRPr lang="en-US" sz="1000" dirty="0">
              <a:latin typeface="+mn-lt"/>
            </a:endParaRPr>
          </a:p>
        </p:txBody>
      </p:sp>
    </p:spTree>
    <p:extLst>
      <p:ext uri="{BB962C8B-B14F-4D97-AF65-F5344CB8AC3E}">
        <p14:creationId xmlns:p14="http://schemas.microsoft.com/office/powerpoint/2010/main" val="2325819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311708" y="1430375"/>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sz="2800" dirty="0">
                <a:solidFill>
                  <a:srgbClr val="FF0000"/>
                </a:solidFill>
              </a:rPr>
              <a:t>Thank you for your attention !</a:t>
            </a:r>
            <a:endParaRPr sz="2800" dirty="0">
              <a:solidFill>
                <a:srgbClr val="FF0000"/>
              </a:solidFill>
            </a:endParaRPr>
          </a:p>
        </p:txBody>
      </p:sp>
      <p:sp>
        <p:nvSpPr>
          <p:cNvPr id="4" name="Slide Number Placeholder 3">
            <a:extLst>
              <a:ext uri="{FF2B5EF4-FFF2-40B4-BE49-F238E27FC236}">
                <a16:creationId xmlns:a16="http://schemas.microsoft.com/office/drawing/2014/main" id="{B3AEF242-B873-C9DD-26EC-1C971996F4CE}"/>
              </a:ext>
            </a:extLst>
          </p:cNvPr>
          <p:cNvSpPr>
            <a:spLocks noGrp="1"/>
          </p:cNvSpPr>
          <p:nvPr>
            <p:ph type="sldNum" sz="quarter" idx="12"/>
          </p:nvPr>
        </p:nvSpPr>
        <p:spPr/>
        <p:txBody>
          <a:bodyPr/>
          <a:lstStyle/>
          <a:p>
            <a:fld id="{8D966D48-06E4-0146-8710-9869EC71CBC4}" type="slidenum">
              <a:rPr lang="en-US" smtClean="0"/>
              <a:pPr/>
              <a:t>18</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DC9E9-3586-CE09-F85E-8E89D670F1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9BEEA-81E8-3178-3A5A-8CE0F714CAD6}"/>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 – Dataset Insights </a:t>
            </a:r>
            <a:endParaRPr lang="en-US" sz="3300" dirty="0">
              <a:solidFill>
                <a:srgbClr val="FF0000"/>
              </a:solidFill>
            </a:endParaRPr>
          </a:p>
        </p:txBody>
      </p:sp>
      <p:sp>
        <p:nvSpPr>
          <p:cNvPr id="3" name="Content Placeholder 2">
            <a:extLst>
              <a:ext uri="{FF2B5EF4-FFF2-40B4-BE49-F238E27FC236}">
                <a16:creationId xmlns:a16="http://schemas.microsoft.com/office/drawing/2014/main" id="{AE60C220-EDE8-5218-A2D9-CD78093CC10E}"/>
              </a:ext>
            </a:extLst>
          </p:cNvPr>
          <p:cNvSpPr>
            <a:spLocks noGrp="1"/>
          </p:cNvSpPr>
          <p:nvPr>
            <p:ph idx="1"/>
          </p:nvPr>
        </p:nvSpPr>
        <p:spPr>
          <a:xfrm>
            <a:off x="311700" y="681372"/>
            <a:ext cx="8980218" cy="4320934"/>
          </a:xfrm>
        </p:spPr>
        <p:txBody>
          <a:bodyPr>
            <a:normAutofit/>
          </a:bodyPr>
          <a:lstStyle/>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Customer support tickets at electronics store:</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dataset contains 8469 tickets, including:</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Customer Information: </a:t>
            </a:r>
          </a:p>
          <a:p>
            <a:pPr lvl="3"/>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Customer Name, Customer Email, Customer Age, Customer Gender</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Purchased Product: </a:t>
            </a:r>
          </a:p>
          <a:p>
            <a:pPr lvl="3"/>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Product Purchased, Date of Purchase</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Metadata: </a:t>
            </a:r>
          </a:p>
          <a:p>
            <a:pPr lvl="3"/>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ID, Ticket Type, Ticket Subject, Ticket Description, Ticket Status, Ticket Priority, Ticket Channel</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Resolution:</a:t>
            </a:r>
          </a:p>
          <a:p>
            <a:pPr lvl="3"/>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Resolution, First Response Time, Time to Resolution, Customer Satisfaction Rating</a:t>
            </a: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4B7FE69-B8EB-8563-E660-1F323F71676C}"/>
              </a:ext>
            </a:extLst>
          </p:cNvPr>
          <p:cNvSpPr>
            <a:spLocks noGrp="1"/>
          </p:cNvSpPr>
          <p:nvPr>
            <p:ph type="sldNum" idx="12"/>
          </p:nvPr>
        </p:nvSpPr>
        <p:spPr/>
        <p:txBody>
          <a:bodyPr/>
          <a:lstStyle/>
          <a:p>
            <a:fld id="{00000000-1234-1234-1234-123412341234}" type="slidenum">
              <a:rPr lang="vi" smtClean="0"/>
              <a:pPr/>
              <a:t>2</a:t>
            </a:fld>
            <a:endParaRPr lang="vi" dirty="0"/>
          </a:p>
        </p:txBody>
      </p:sp>
    </p:spTree>
    <p:extLst>
      <p:ext uri="{BB962C8B-B14F-4D97-AF65-F5344CB8AC3E}">
        <p14:creationId xmlns:p14="http://schemas.microsoft.com/office/powerpoint/2010/main" val="1649519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9D675-4638-2703-BA05-E399C5E242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7F8953-6323-BFDF-57AB-2F9911457C62}"/>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 – Dataset Insights </a:t>
            </a:r>
            <a:endParaRPr lang="en-US" sz="3300" dirty="0">
              <a:solidFill>
                <a:srgbClr val="FF0000"/>
              </a:solidFill>
            </a:endParaRPr>
          </a:p>
        </p:txBody>
      </p:sp>
      <p:sp>
        <p:nvSpPr>
          <p:cNvPr id="3" name="Content Placeholder 2">
            <a:extLst>
              <a:ext uri="{FF2B5EF4-FFF2-40B4-BE49-F238E27FC236}">
                <a16:creationId xmlns:a16="http://schemas.microsoft.com/office/drawing/2014/main" id="{65E07521-E3D8-619B-1B1F-B93EC70CC34E}"/>
              </a:ext>
            </a:extLst>
          </p:cNvPr>
          <p:cNvSpPr>
            <a:spLocks noGrp="1"/>
          </p:cNvSpPr>
          <p:nvPr>
            <p:ph idx="1"/>
          </p:nvPr>
        </p:nvSpPr>
        <p:spPr>
          <a:xfrm>
            <a:off x="311700" y="681372"/>
            <a:ext cx="8980218" cy="4320934"/>
          </a:xfrm>
        </p:spPr>
        <p:txBody>
          <a:bodyPr>
            <a:normAutofit/>
          </a:bodyPr>
          <a:lstStyle/>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Customers demographics:</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Age: 20-70, equally distributed</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Younger (20-30), Middle (30-45), Elder (45-70)</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Gender: Male (2896), Female (2887), Other (2686)</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Purchased Products:</a:t>
            </a:r>
          </a:p>
          <a:p>
            <a:pPr lvl="1"/>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products are electronic devices: </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E</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ntertainment (e.g., gaming consoles, cameras), work (e.g., laptops, office software), and household purposes (e.g., TVs, vacuum cleaners).</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Purchased from Jan 2020 to Dec 2021</a:t>
            </a:r>
          </a:p>
          <a:p>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DF8B9AC-11BE-EBD3-39E1-B02BE035EACF}"/>
              </a:ext>
            </a:extLst>
          </p:cNvPr>
          <p:cNvSpPr>
            <a:spLocks noGrp="1"/>
          </p:cNvSpPr>
          <p:nvPr>
            <p:ph type="sldNum" idx="12"/>
          </p:nvPr>
        </p:nvSpPr>
        <p:spPr/>
        <p:txBody>
          <a:bodyPr/>
          <a:lstStyle/>
          <a:p>
            <a:fld id="{00000000-1234-1234-1234-123412341234}" type="slidenum">
              <a:rPr lang="vi" smtClean="0"/>
              <a:pPr/>
              <a:t>3</a:t>
            </a:fld>
            <a:endParaRPr lang="vi" dirty="0"/>
          </a:p>
        </p:txBody>
      </p:sp>
      <p:pic>
        <p:nvPicPr>
          <p:cNvPr id="1026" name="Picture 2">
            <a:extLst>
              <a:ext uri="{FF2B5EF4-FFF2-40B4-BE49-F238E27FC236}">
                <a16:creationId xmlns:a16="http://schemas.microsoft.com/office/drawing/2014/main" id="{5933219B-1745-FFB5-A63B-5CA772F4E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188" y="86683"/>
            <a:ext cx="2755890" cy="208501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4D106FE6-1D14-F8EB-D656-F4EE5C56AD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951" y="2836323"/>
            <a:ext cx="2848255" cy="2125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72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E0CAB-E192-E600-9A9F-CF3BEBEB5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31F4A-207C-A3E3-9073-7A4B367243B8}"/>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 – Dataset Insights </a:t>
            </a:r>
            <a:endParaRPr lang="en-US" sz="3300" dirty="0">
              <a:solidFill>
                <a:srgbClr val="FF0000"/>
              </a:solidFill>
            </a:endParaRPr>
          </a:p>
        </p:txBody>
      </p:sp>
      <p:sp>
        <p:nvSpPr>
          <p:cNvPr id="3" name="Content Placeholder 2">
            <a:extLst>
              <a:ext uri="{FF2B5EF4-FFF2-40B4-BE49-F238E27FC236}">
                <a16:creationId xmlns:a16="http://schemas.microsoft.com/office/drawing/2014/main" id="{688BC3F2-F260-FBFF-9A2D-F31C6426258B}"/>
              </a:ext>
            </a:extLst>
          </p:cNvPr>
          <p:cNvSpPr>
            <a:spLocks noGrp="1"/>
          </p:cNvSpPr>
          <p:nvPr>
            <p:ph idx="1"/>
          </p:nvPr>
        </p:nvSpPr>
        <p:spPr>
          <a:xfrm>
            <a:off x="311700" y="681372"/>
            <a:ext cx="8980218" cy="4320934"/>
          </a:xfrm>
        </p:spPr>
        <p:txBody>
          <a:bodyPr>
            <a:normAutofit/>
          </a:bodyPr>
          <a:lstStyle/>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Metadata:</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Type:</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Refund Request, Technical Issue, Cancellation Request, Product Inquiry, and Billing Inquiry</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Subject:</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16 different subjects (e.g. Refund request, Software bug, Product compatibility)</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Each subject appears in various data types</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Description:</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content is brief but lacks sufficient detail if viewed standalone.</a:t>
            </a:r>
          </a:p>
          <a:p>
            <a:pPr lvl="3"/>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subject and ticket type are needed to determine user intent.</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May contains duplications:</a:t>
            </a:r>
          </a:p>
          <a:p>
            <a:pPr lvl="3"/>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E.g. </a:t>
            </a:r>
            <a:r>
              <a:rPr lang="en-US" i="1" dirty="0">
                <a:solidFill>
                  <a:schemeClr val="tx1"/>
                </a:solidFill>
                <a:latin typeface="Calibri" panose="020F0502020204030204" pitchFamily="34" charset="0"/>
                <a:ea typeface="Calibri" panose="020F0502020204030204" pitchFamily="34" charset="0"/>
                <a:cs typeface="Calibri" panose="020F0502020204030204" pitchFamily="34" charset="0"/>
              </a:rPr>
              <a:t>I'm having an issue with the {</a:t>
            </a:r>
            <a:r>
              <a:rPr lang="en-US" i="1" dirty="0" err="1">
                <a:solidFill>
                  <a:schemeClr val="tx1"/>
                </a:solidFill>
                <a:latin typeface="Calibri" panose="020F0502020204030204" pitchFamily="34" charset="0"/>
                <a:ea typeface="Calibri" panose="020F0502020204030204" pitchFamily="34" charset="0"/>
                <a:cs typeface="Calibri" panose="020F0502020204030204" pitchFamily="34" charset="0"/>
              </a:rPr>
              <a:t>product_purchased</a:t>
            </a:r>
            <a:r>
              <a:rPr lang="en-US" i="1" dirty="0">
                <a:solidFill>
                  <a:schemeClr val="tx1"/>
                </a:solidFill>
                <a:latin typeface="Calibri" panose="020F0502020204030204" pitchFamily="34" charset="0"/>
                <a:ea typeface="Calibri" panose="020F0502020204030204" pitchFamily="34" charset="0"/>
                <a:cs typeface="Calibri" panose="020F0502020204030204" pitchFamily="34" charset="0"/>
              </a:rPr>
              <a:t>}. Please assist.</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Some descriptions contain html tags, code injections</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Priority:</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Critical, High, Medium and Low, distributed equally</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Channels:</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Chat, Email, Phone, and Social media, distributed equally</a:t>
            </a:r>
          </a:p>
          <a:p>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6BBFB4F-142A-3342-84A3-BC333DD9CB71}"/>
              </a:ext>
            </a:extLst>
          </p:cNvPr>
          <p:cNvSpPr>
            <a:spLocks noGrp="1"/>
          </p:cNvSpPr>
          <p:nvPr>
            <p:ph type="sldNum" idx="12"/>
          </p:nvPr>
        </p:nvSpPr>
        <p:spPr/>
        <p:txBody>
          <a:bodyPr/>
          <a:lstStyle/>
          <a:p>
            <a:fld id="{00000000-1234-1234-1234-123412341234}" type="slidenum">
              <a:rPr lang="vi" smtClean="0"/>
              <a:pPr/>
              <a:t>4</a:t>
            </a:fld>
            <a:endParaRPr lang="vi" dirty="0"/>
          </a:p>
        </p:txBody>
      </p:sp>
    </p:spTree>
    <p:extLst>
      <p:ext uri="{BB962C8B-B14F-4D97-AF65-F5344CB8AC3E}">
        <p14:creationId xmlns:p14="http://schemas.microsoft.com/office/powerpoint/2010/main" val="66739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A086C-75A4-1C51-BC96-D68BC1EDF4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529AC0-1ECC-AA22-AA49-3F80756C227A}"/>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 – Dataset Insights </a:t>
            </a:r>
            <a:endParaRPr lang="en-US" sz="3300" dirty="0">
              <a:solidFill>
                <a:srgbClr val="FF0000"/>
              </a:solidFill>
            </a:endParaRPr>
          </a:p>
        </p:txBody>
      </p:sp>
      <p:sp>
        <p:nvSpPr>
          <p:cNvPr id="3" name="Content Placeholder 2">
            <a:extLst>
              <a:ext uri="{FF2B5EF4-FFF2-40B4-BE49-F238E27FC236}">
                <a16:creationId xmlns:a16="http://schemas.microsoft.com/office/drawing/2014/main" id="{7EF09EA1-030C-A478-3FD1-6EA2554197DF}"/>
              </a:ext>
            </a:extLst>
          </p:cNvPr>
          <p:cNvSpPr>
            <a:spLocks noGrp="1"/>
          </p:cNvSpPr>
          <p:nvPr>
            <p:ph idx="1"/>
          </p:nvPr>
        </p:nvSpPr>
        <p:spPr>
          <a:xfrm>
            <a:off x="311700" y="681372"/>
            <a:ext cx="8980218" cy="4320934"/>
          </a:xfrm>
        </p:spPr>
        <p:txBody>
          <a:bodyPr>
            <a:normAutofit/>
          </a:bodyPr>
          <a:lstStyle/>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Resolution:</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Resolution:</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Provided for closed tickets, but the entries in the dataset lack meaningful content.</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Customer Satisfaction Rating:</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Ordinal data: 1-5, equally distributed</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No significant difference in rating distribution is observed across customers of different age groups, genders, ticket priorities, or channels.</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First time response vs Time to Resolution</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Time to Resolution can occur either before or after the First Response Time</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interval between them does not significantly impact customer rating.</a:t>
            </a:r>
          </a:p>
          <a:p>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80CF080-1AC1-10AA-481D-79FB73B8CF69}"/>
              </a:ext>
            </a:extLst>
          </p:cNvPr>
          <p:cNvSpPr>
            <a:spLocks noGrp="1"/>
          </p:cNvSpPr>
          <p:nvPr>
            <p:ph type="sldNum" idx="12"/>
          </p:nvPr>
        </p:nvSpPr>
        <p:spPr/>
        <p:txBody>
          <a:bodyPr/>
          <a:lstStyle/>
          <a:p>
            <a:fld id="{00000000-1234-1234-1234-123412341234}" type="slidenum">
              <a:rPr lang="vi" smtClean="0"/>
              <a:pPr/>
              <a:t>5</a:t>
            </a:fld>
            <a:endParaRPr lang="vi" dirty="0"/>
          </a:p>
        </p:txBody>
      </p:sp>
      <p:pic>
        <p:nvPicPr>
          <p:cNvPr id="4098" name="Picture 2">
            <a:extLst>
              <a:ext uri="{FF2B5EF4-FFF2-40B4-BE49-F238E27FC236}">
                <a16:creationId xmlns:a16="http://schemas.microsoft.com/office/drawing/2014/main" id="{FACC5B94-0485-C1C1-8347-094160ED3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1758" y="3440395"/>
            <a:ext cx="2375675" cy="16158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242B6B8-1B21-9D96-153C-5CB608E167F2}"/>
              </a:ext>
            </a:extLst>
          </p:cNvPr>
          <p:cNvPicPr>
            <a:picLocks noChangeAspect="1"/>
          </p:cNvPicPr>
          <p:nvPr/>
        </p:nvPicPr>
        <p:blipFill>
          <a:blip r:embed="rId4"/>
          <a:stretch>
            <a:fillRect/>
          </a:stretch>
        </p:blipFill>
        <p:spPr>
          <a:xfrm>
            <a:off x="467565" y="3397516"/>
            <a:ext cx="2407195" cy="1637311"/>
          </a:xfrm>
          <a:prstGeom prst="rect">
            <a:avLst/>
          </a:prstGeom>
        </p:spPr>
      </p:pic>
      <p:pic>
        <p:nvPicPr>
          <p:cNvPr id="4100" name="Picture 4">
            <a:extLst>
              <a:ext uri="{FF2B5EF4-FFF2-40B4-BE49-F238E27FC236}">
                <a16:creationId xmlns:a16="http://schemas.microsoft.com/office/drawing/2014/main" id="{75F041C5-1947-81EE-0829-C561CBE776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5521" y="3432362"/>
            <a:ext cx="2515736" cy="1711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12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06614-8000-D530-4149-E29ED367C0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669365-B22F-5159-2AE8-D98A546355DD}"/>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 – Ticket Descriptions and Subjects </a:t>
            </a:r>
            <a:endParaRPr lang="en-US" sz="3300" dirty="0">
              <a:solidFill>
                <a:srgbClr val="FF0000"/>
              </a:solidFill>
            </a:endParaRPr>
          </a:p>
        </p:txBody>
      </p:sp>
      <p:sp>
        <p:nvSpPr>
          <p:cNvPr id="3" name="Content Placeholder 2">
            <a:extLst>
              <a:ext uri="{FF2B5EF4-FFF2-40B4-BE49-F238E27FC236}">
                <a16:creationId xmlns:a16="http://schemas.microsoft.com/office/drawing/2014/main" id="{6DAF857C-578D-526F-6B56-ED7BD37BC73E}"/>
              </a:ext>
            </a:extLst>
          </p:cNvPr>
          <p:cNvSpPr>
            <a:spLocks noGrp="1"/>
          </p:cNvSpPr>
          <p:nvPr>
            <p:ph idx="1"/>
          </p:nvPr>
        </p:nvSpPr>
        <p:spPr>
          <a:xfrm>
            <a:off x="311700" y="681372"/>
            <a:ext cx="8980218" cy="4320934"/>
          </a:xfrm>
        </p:spPr>
        <p:txBody>
          <a:bodyPr>
            <a:normAutofit/>
          </a:bodyPr>
          <a:lstStyle/>
          <a:p>
            <a:r>
              <a:rPr lang="en-US" sz="1800" b="0" i="0" dirty="0">
                <a:solidFill>
                  <a:srgbClr val="000000"/>
                </a:solidFill>
                <a:effectLst/>
                <a:latin typeface="Calibri" panose="020F0502020204030204" pitchFamily="34" charset="0"/>
              </a:rPr>
              <a:t>From "Ticket Subject" and "Ticket Description" columns, how would you identify common queries from customers?</a:t>
            </a:r>
            <a:r>
              <a:rPr lang="en-US" dirty="0"/>
              <a:t> </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Preprocess the Ticket Description</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Remove duplicate descriptions, extra spaces, non-informative phrases</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Use embedding to transfer the sentence into latent representation spaces</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Sentence-T5</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Calculate the centroid for each Ticket Subject clusters</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Select top-k sentences whose embeddings are the closest to the centroid</a:t>
            </a:r>
          </a:p>
          <a:p>
            <a:pPr marL="596900" lvl="1" indent="0">
              <a:buNone/>
            </a:pPr>
            <a:br>
              <a:rPr lang="en-US" dirty="0"/>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A5714AE-25CC-1648-C0EB-6BC4D83FCE52}"/>
              </a:ext>
            </a:extLst>
          </p:cNvPr>
          <p:cNvSpPr>
            <a:spLocks noGrp="1"/>
          </p:cNvSpPr>
          <p:nvPr>
            <p:ph type="sldNum" idx="12"/>
          </p:nvPr>
        </p:nvSpPr>
        <p:spPr/>
        <p:txBody>
          <a:bodyPr/>
          <a:lstStyle/>
          <a:p>
            <a:fld id="{00000000-1234-1234-1234-123412341234}" type="slidenum">
              <a:rPr lang="vi" smtClean="0"/>
              <a:pPr/>
              <a:t>6</a:t>
            </a:fld>
            <a:endParaRPr lang="vi" dirty="0"/>
          </a:p>
        </p:txBody>
      </p:sp>
      <p:pic>
        <p:nvPicPr>
          <p:cNvPr id="9" name="Picture 8">
            <a:extLst>
              <a:ext uri="{FF2B5EF4-FFF2-40B4-BE49-F238E27FC236}">
                <a16:creationId xmlns:a16="http://schemas.microsoft.com/office/drawing/2014/main" id="{684A1B97-7519-23A1-F6F4-11C5CB73F2E4}"/>
              </a:ext>
            </a:extLst>
          </p:cNvPr>
          <p:cNvPicPr>
            <a:picLocks noChangeAspect="1"/>
          </p:cNvPicPr>
          <p:nvPr/>
        </p:nvPicPr>
        <p:blipFill>
          <a:blip r:embed="rId3"/>
          <a:stretch>
            <a:fillRect/>
          </a:stretch>
        </p:blipFill>
        <p:spPr>
          <a:xfrm>
            <a:off x="817408" y="3132181"/>
            <a:ext cx="7655050" cy="1640972"/>
          </a:xfrm>
          <a:prstGeom prst="rect">
            <a:avLst/>
          </a:prstGeom>
        </p:spPr>
      </p:pic>
    </p:spTree>
    <p:extLst>
      <p:ext uri="{BB962C8B-B14F-4D97-AF65-F5344CB8AC3E}">
        <p14:creationId xmlns:p14="http://schemas.microsoft.com/office/powerpoint/2010/main" val="2122333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50D78-2D03-AADA-9ED6-7D88FF1F06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FB8299-BE7C-361C-1352-16FE8E7D5846}"/>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 – Ticket Descriptions and Subjects </a:t>
            </a:r>
            <a:endParaRPr lang="en-US" sz="3300" dirty="0">
              <a:solidFill>
                <a:srgbClr val="FF0000"/>
              </a:solidFill>
            </a:endParaRPr>
          </a:p>
        </p:txBody>
      </p:sp>
      <p:sp>
        <p:nvSpPr>
          <p:cNvPr id="3" name="Content Placeholder 2">
            <a:extLst>
              <a:ext uri="{FF2B5EF4-FFF2-40B4-BE49-F238E27FC236}">
                <a16:creationId xmlns:a16="http://schemas.microsoft.com/office/drawing/2014/main" id="{477F364C-764E-9483-FC57-85183769A2E0}"/>
              </a:ext>
            </a:extLst>
          </p:cNvPr>
          <p:cNvSpPr>
            <a:spLocks noGrp="1"/>
          </p:cNvSpPr>
          <p:nvPr>
            <p:ph idx="1"/>
          </p:nvPr>
        </p:nvSpPr>
        <p:spPr>
          <a:xfrm>
            <a:off x="311700" y="681372"/>
            <a:ext cx="8980218" cy="4320934"/>
          </a:xfrm>
        </p:spPr>
        <p:txBody>
          <a:bodyPr>
            <a:normAutofit/>
          </a:bodyPr>
          <a:lstStyle/>
          <a:p>
            <a:r>
              <a:rPr lang="en-US" sz="1800" b="0" i="0" dirty="0">
                <a:solidFill>
                  <a:srgbClr val="000000"/>
                </a:solidFill>
                <a:effectLst/>
                <a:latin typeface="Calibri" panose="020F0502020204030204" pitchFamily="34" charset="0"/>
              </a:rPr>
              <a:t>Can you explain how you would use the "Ticket Type" field to categorize customer inquiries into broad categories or high-level categories?</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Type:</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Refund Request, Technical Issue, Cancellation Request, Product Inquiry, and Billing Inquiry</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Tickets of each ticket type contains all 16 ticket subjects</a:t>
            </a:r>
          </a:p>
          <a:p>
            <a:pPr lvl="2"/>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impossible to build a hierarchy</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Proposal: Define 2 high-level categories (based on semantic)</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“Service Help”: [Technical issue, Product inquiry, Billing inquiry]</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“Cancellation and Refund”: [Refund request, Cancellation request]</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proposed high-level categories matches the clustering result on Ticket Description semantics </a:t>
            </a:r>
            <a:endParaRPr lang="en-US" dirty="0">
              <a:solidFill>
                <a:schemeClr val="tx1"/>
              </a:solidFill>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547A5988-814A-621C-C8BB-825556279873}"/>
              </a:ext>
            </a:extLst>
          </p:cNvPr>
          <p:cNvSpPr>
            <a:spLocks noGrp="1"/>
          </p:cNvSpPr>
          <p:nvPr>
            <p:ph type="sldNum" idx="12"/>
          </p:nvPr>
        </p:nvSpPr>
        <p:spPr/>
        <p:txBody>
          <a:bodyPr/>
          <a:lstStyle/>
          <a:p>
            <a:fld id="{00000000-1234-1234-1234-123412341234}" type="slidenum">
              <a:rPr lang="vi" smtClean="0"/>
              <a:pPr/>
              <a:t>7</a:t>
            </a:fld>
            <a:endParaRPr lang="vi" dirty="0"/>
          </a:p>
        </p:txBody>
      </p:sp>
    </p:spTree>
    <p:extLst>
      <p:ext uri="{BB962C8B-B14F-4D97-AF65-F5344CB8AC3E}">
        <p14:creationId xmlns:p14="http://schemas.microsoft.com/office/powerpoint/2010/main" val="38839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C4902-7B48-0A9D-9ABD-E638605F44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5EB9EF-6585-9D67-0B8C-EBF1DB28BFB1}"/>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 – Ticket Descriptions and Subjects </a:t>
            </a:r>
            <a:endParaRPr lang="en-US" sz="3300" dirty="0">
              <a:solidFill>
                <a:srgbClr val="FF0000"/>
              </a:solidFill>
            </a:endParaRPr>
          </a:p>
        </p:txBody>
      </p:sp>
      <p:sp>
        <p:nvSpPr>
          <p:cNvPr id="3" name="Content Placeholder 2">
            <a:extLst>
              <a:ext uri="{FF2B5EF4-FFF2-40B4-BE49-F238E27FC236}">
                <a16:creationId xmlns:a16="http://schemas.microsoft.com/office/drawing/2014/main" id="{6CE3ACFD-7735-E14E-3523-8B11AE218281}"/>
              </a:ext>
            </a:extLst>
          </p:cNvPr>
          <p:cNvSpPr>
            <a:spLocks noGrp="1"/>
          </p:cNvSpPr>
          <p:nvPr>
            <p:ph idx="1"/>
          </p:nvPr>
        </p:nvSpPr>
        <p:spPr>
          <a:xfrm>
            <a:off x="311700" y="681372"/>
            <a:ext cx="8980218" cy="4320934"/>
          </a:xfrm>
        </p:spPr>
        <p:txBody>
          <a:bodyPr>
            <a:normAutofit lnSpcReduction="10000"/>
          </a:bodyPr>
          <a:lstStyle/>
          <a:p>
            <a:r>
              <a:rPr lang="en-US" sz="1800" b="0" i="0" dirty="0">
                <a:solidFill>
                  <a:srgbClr val="000000"/>
                </a:solidFill>
                <a:effectLst/>
                <a:latin typeface="Calibri" panose="020F0502020204030204" pitchFamily="34" charset="0"/>
              </a:rPr>
              <a:t>Given the "Customer Satisfaction Rating" in our dataset, how can we pre-processing this</a:t>
            </a:r>
          </a:p>
          <a:p>
            <a:pPr marL="114300" indent="0">
              <a:buNone/>
            </a:pPr>
            <a:r>
              <a:rPr lang="en-US" sz="1800" b="0" i="0" dirty="0">
                <a:solidFill>
                  <a:srgbClr val="000000"/>
                </a:solidFill>
                <a:effectLst/>
                <a:latin typeface="Calibri" panose="020F0502020204030204" pitchFamily="34" charset="0"/>
              </a:rPr>
              <a:t>feature and how can we potentially use this feature in the models you are developing in</a:t>
            </a:r>
          </a:p>
          <a:p>
            <a:pPr marL="114300" indent="0">
              <a:buNone/>
            </a:pPr>
            <a:r>
              <a:rPr lang="en-US" sz="1800" b="0" i="0" dirty="0">
                <a:solidFill>
                  <a:srgbClr val="000000"/>
                </a:solidFill>
                <a:effectLst/>
                <a:latin typeface="Calibri" panose="020F0502020204030204" pitchFamily="34" charset="0"/>
              </a:rPr>
              <a:t>Part II?</a:t>
            </a:r>
          </a:p>
          <a:p>
            <a:pPr lvl="1"/>
            <a:r>
              <a:rPr lang="en-US" b="0" i="0" dirty="0">
                <a:solidFill>
                  <a:schemeClr val="tx1"/>
                </a:solidFill>
                <a:effectLst/>
                <a:latin typeface="Calibri" panose="020F0502020204030204" pitchFamily="34" charset="0"/>
              </a:rPr>
              <a:t>The "Customer Satisfaction Rating" is an ordinal variable ranging from 1 to 5</a:t>
            </a:r>
          </a:p>
          <a:p>
            <a:pPr lvl="1"/>
            <a:r>
              <a:rPr lang="en-US" b="0" i="0" dirty="0">
                <a:solidFill>
                  <a:schemeClr val="tx1"/>
                </a:solidFill>
                <a:effectLst/>
                <a:latin typeface="Calibri" panose="020F0502020204030204" pitchFamily="34" charset="0"/>
              </a:rPr>
              <a:t>Only available for closed tickets. </a:t>
            </a:r>
          </a:p>
          <a:p>
            <a:pPr lvl="1"/>
            <a:r>
              <a:rPr lang="en-US" b="0" i="0" dirty="0">
                <a:solidFill>
                  <a:schemeClr val="tx1"/>
                </a:solidFill>
                <a:effectLst/>
                <a:latin typeface="Calibri" panose="020F0502020204030204" pitchFamily="34" charset="0"/>
              </a:rPr>
              <a:t>Since it is already numerical and reflects an inherent order, we can retain the original values without transformation.</a:t>
            </a:r>
          </a:p>
          <a:p>
            <a:pPr lvl="1"/>
            <a:r>
              <a:rPr lang="en-US" b="0" i="0" dirty="0">
                <a:solidFill>
                  <a:schemeClr val="tx1"/>
                </a:solidFill>
                <a:effectLst/>
                <a:latin typeface="Calibri" panose="020F0502020204030204" pitchFamily="34" charset="0"/>
              </a:rPr>
              <a:t>In Part II, this feature can be used to explore patterns </a:t>
            </a:r>
          </a:p>
          <a:p>
            <a:pPr lvl="2"/>
            <a:r>
              <a:rPr lang="en-US" b="0" i="0" dirty="0">
                <a:solidFill>
                  <a:schemeClr val="tx1"/>
                </a:solidFill>
                <a:effectLst/>
                <a:latin typeface="Calibri" panose="020F0502020204030204" pitchFamily="34" charset="0"/>
              </a:rPr>
              <a:t>Which customer segments tend to give higher ratings</a:t>
            </a:r>
          </a:p>
          <a:p>
            <a:pPr lvl="2"/>
            <a:r>
              <a:rPr lang="en-US" dirty="0">
                <a:solidFill>
                  <a:schemeClr val="tx1"/>
                </a:solidFill>
                <a:latin typeface="Calibri" panose="020F0502020204030204" pitchFamily="34" charset="0"/>
              </a:rPr>
              <a:t>H</a:t>
            </a:r>
            <a:r>
              <a:rPr lang="en-US" b="0" i="0" dirty="0">
                <a:solidFill>
                  <a:schemeClr val="tx1"/>
                </a:solidFill>
                <a:effectLst/>
                <a:latin typeface="Calibri" panose="020F0502020204030204" pitchFamily="34" charset="0"/>
              </a:rPr>
              <a:t>ow factors such as resolution style, time to resolution, first response time influence customer satisfaction.</a:t>
            </a:r>
          </a:p>
          <a:p>
            <a:pPr lvl="2"/>
            <a:r>
              <a:rPr lang="en-US" b="0" i="0" dirty="0">
                <a:solidFill>
                  <a:schemeClr val="tx1"/>
                </a:solidFill>
                <a:effectLst/>
                <a:latin typeface="Calibri" panose="020F0502020204030204" pitchFamily="34" charset="0"/>
              </a:rPr>
              <a:t>It may also serve as a target variable for predictive modeling.</a:t>
            </a:r>
          </a:p>
          <a:p>
            <a:pPr marL="114300" indent="0">
              <a:buNone/>
            </a:pPr>
            <a:r>
              <a:rPr lang="en-US" dirty="0">
                <a:solidFill>
                  <a:schemeClr val="tx1"/>
                </a:solidFill>
              </a:rPr>
              <a:t> </a:t>
            </a:r>
          </a:p>
          <a:p>
            <a:pPr marL="114300" indent="0">
              <a:buNone/>
            </a:pPr>
            <a:endParaRPr lang="en-US" dirty="0"/>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A594431-1272-6F0F-6AD0-44C98C4D7FAA}"/>
              </a:ext>
            </a:extLst>
          </p:cNvPr>
          <p:cNvSpPr>
            <a:spLocks noGrp="1"/>
          </p:cNvSpPr>
          <p:nvPr>
            <p:ph type="sldNum" idx="12"/>
          </p:nvPr>
        </p:nvSpPr>
        <p:spPr/>
        <p:txBody>
          <a:bodyPr/>
          <a:lstStyle/>
          <a:p>
            <a:fld id="{00000000-1234-1234-1234-123412341234}" type="slidenum">
              <a:rPr lang="vi" smtClean="0"/>
              <a:pPr/>
              <a:t>8</a:t>
            </a:fld>
            <a:endParaRPr lang="vi" dirty="0"/>
          </a:p>
        </p:txBody>
      </p:sp>
    </p:spTree>
    <p:extLst>
      <p:ext uri="{BB962C8B-B14F-4D97-AF65-F5344CB8AC3E}">
        <p14:creationId xmlns:p14="http://schemas.microsoft.com/office/powerpoint/2010/main" val="429744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C0577-750B-2542-E016-CFB90F78BD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3E46E4-7CA1-18A8-40D3-E29A408E5275}"/>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II – User Intents </a:t>
            </a:r>
            <a:endParaRPr lang="en-US" sz="3300" dirty="0">
              <a:solidFill>
                <a:srgbClr val="FF0000"/>
              </a:solidFill>
            </a:endParaRPr>
          </a:p>
        </p:txBody>
      </p:sp>
      <p:sp>
        <p:nvSpPr>
          <p:cNvPr id="3" name="Content Placeholder 2">
            <a:extLst>
              <a:ext uri="{FF2B5EF4-FFF2-40B4-BE49-F238E27FC236}">
                <a16:creationId xmlns:a16="http://schemas.microsoft.com/office/drawing/2014/main" id="{8EBB332A-4F8E-964A-0562-196550502CDB}"/>
              </a:ext>
            </a:extLst>
          </p:cNvPr>
          <p:cNvSpPr>
            <a:spLocks noGrp="1"/>
          </p:cNvSpPr>
          <p:nvPr>
            <p:ph idx="1"/>
          </p:nvPr>
        </p:nvSpPr>
        <p:spPr>
          <a:xfrm>
            <a:off x="311700" y="681372"/>
            <a:ext cx="8980218" cy="4320934"/>
          </a:xfrm>
        </p:spPr>
        <p:txBody>
          <a:bodyPr>
            <a:normAutofit/>
          </a:bodyPr>
          <a:lstStyle/>
          <a:p>
            <a:r>
              <a:rPr lang="en-US" sz="1800" b="0" i="0" dirty="0">
                <a:solidFill>
                  <a:srgbClr val="000000"/>
                </a:solidFill>
                <a:effectLst/>
                <a:latin typeface="Calibri" panose="020F0502020204030204" pitchFamily="34" charset="0"/>
              </a:rPr>
              <a:t>Design an AI or GenAI solution to categorize customer inquiries into different intent</a:t>
            </a:r>
          </a:p>
          <a:p>
            <a:pPr>
              <a:buNone/>
            </a:pPr>
            <a:r>
              <a:rPr lang="en-US" sz="1800" b="0" i="0" dirty="0">
                <a:solidFill>
                  <a:srgbClr val="000000"/>
                </a:solidFill>
                <a:effectLst/>
                <a:latin typeface="Calibri" panose="020F0502020204030204" pitchFamily="34" charset="0"/>
              </a:rPr>
              <a:t>categories.</a:t>
            </a:r>
            <a:r>
              <a:rPr lang="en-US" dirty="0"/>
              <a:t> </a:t>
            </a:r>
            <a:endParaRPr lang="en-US" sz="1800" b="0" i="0" dirty="0">
              <a:solidFill>
                <a:srgbClr val="000000"/>
              </a:solidFill>
              <a:effectLst/>
              <a:latin typeface="Calibri" panose="020F0502020204030204" pitchFamily="34" charset="0"/>
            </a:endParaRPr>
          </a:p>
          <a:p>
            <a:pPr lvl="1"/>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Since user intents are not available, first I define a list of predefined user intents based on the dataset.</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Then, I model the categorization problem as Natural Language Inference (NLI) task:</a:t>
            </a:r>
          </a:p>
          <a:p>
            <a:pPr lvl="2"/>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Determine if the hypo</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thesis that the ticket content relates to the user intent</a:t>
            </a:r>
          </a:p>
          <a:p>
            <a:pPr lvl="2"/>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Select the intent with highest score on Entailment label</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Implement by using zero-shot classification on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facebook-bart-mnli</a:t>
            </a: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0C9D979-2A7C-D2C5-0DAE-006184DE8F92}"/>
              </a:ext>
            </a:extLst>
          </p:cNvPr>
          <p:cNvSpPr>
            <a:spLocks noGrp="1"/>
          </p:cNvSpPr>
          <p:nvPr>
            <p:ph type="sldNum" idx="12"/>
          </p:nvPr>
        </p:nvSpPr>
        <p:spPr/>
        <p:txBody>
          <a:bodyPr/>
          <a:lstStyle/>
          <a:p>
            <a:fld id="{00000000-1234-1234-1234-123412341234}" type="slidenum">
              <a:rPr lang="vi" smtClean="0"/>
              <a:pPr/>
              <a:t>9</a:t>
            </a:fld>
            <a:endParaRPr lang="vi" dirty="0"/>
          </a:p>
        </p:txBody>
      </p:sp>
      <p:pic>
        <p:nvPicPr>
          <p:cNvPr id="6" name="Picture 5">
            <a:extLst>
              <a:ext uri="{FF2B5EF4-FFF2-40B4-BE49-F238E27FC236}">
                <a16:creationId xmlns:a16="http://schemas.microsoft.com/office/drawing/2014/main" id="{65B0F92A-9961-7869-CDEE-F9017606C5F0}"/>
              </a:ext>
            </a:extLst>
          </p:cNvPr>
          <p:cNvPicPr>
            <a:picLocks noChangeAspect="1"/>
          </p:cNvPicPr>
          <p:nvPr/>
        </p:nvPicPr>
        <p:blipFill>
          <a:blip r:embed="rId3"/>
          <a:stretch>
            <a:fillRect/>
          </a:stretch>
        </p:blipFill>
        <p:spPr>
          <a:xfrm>
            <a:off x="6924069" y="2421090"/>
            <a:ext cx="1908231" cy="2041038"/>
          </a:xfrm>
          <a:prstGeom prst="rect">
            <a:avLst/>
          </a:prstGeom>
        </p:spPr>
      </p:pic>
      <p:pic>
        <p:nvPicPr>
          <p:cNvPr id="8" name="Picture 7">
            <a:extLst>
              <a:ext uri="{FF2B5EF4-FFF2-40B4-BE49-F238E27FC236}">
                <a16:creationId xmlns:a16="http://schemas.microsoft.com/office/drawing/2014/main" id="{A36AFF6B-A4DE-5C84-6060-46D7F170E3AB}"/>
              </a:ext>
            </a:extLst>
          </p:cNvPr>
          <p:cNvPicPr>
            <a:picLocks noChangeAspect="1"/>
          </p:cNvPicPr>
          <p:nvPr/>
        </p:nvPicPr>
        <p:blipFill>
          <a:blip r:embed="rId4"/>
          <a:stretch>
            <a:fillRect/>
          </a:stretch>
        </p:blipFill>
        <p:spPr>
          <a:xfrm>
            <a:off x="481970" y="2841839"/>
            <a:ext cx="5947554" cy="1812650"/>
          </a:xfrm>
          <a:prstGeom prst="rect">
            <a:avLst/>
          </a:prstGeom>
        </p:spPr>
      </p:pic>
    </p:spTree>
    <p:extLst>
      <p:ext uri="{BB962C8B-B14F-4D97-AF65-F5344CB8AC3E}">
        <p14:creationId xmlns:p14="http://schemas.microsoft.com/office/powerpoint/2010/main" val="398753340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5559</TotalTime>
  <Words>6091</Words>
  <Application>Microsoft Office PowerPoint</Application>
  <PresentationFormat>On-screen Show (16:9)</PresentationFormat>
  <Paragraphs>357</Paragraphs>
  <Slides>18</Slides>
  <Notes>18</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18</vt:i4>
      </vt:variant>
    </vt:vector>
  </HeadingPairs>
  <TitlesOfParts>
    <vt:vector size="24" baseType="lpstr">
      <vt:lpstr>Calibri Light</vt:lpstr>
      <vt:lpstr>Arial</vt:lpstr>
      <vt:lpstr>Calibri</vt:lpstr>
      <vt:lpstr>Simple Light</vt:lpstr>
      <vt:lpstr>Office Theme</vt:lpstr>
      <vt:lpstr>Custom Design</vt:lpstr>
      <vt:lpstr>CBA challenges: Use case of applying Gen AI to Customer Support Tickets </vt:lpstr>
      <vt:lpstr>Task I – Dataset Insights </vt:lpstr>
      <vt:lpstr>Task I – Dataset Insights </vt:lpstr>
      <vt:lpstr>Task I – Dataset Insights </vt:lpstr>
      <vt:lpstr>Task I – Dataset Insights </vt:lpstr>
      <vt:lpstr>Task I – Ticket Descriptions and Subjects </vt:lpstr>
      <vt:lpstr>Task I – Ticket Descriptions and Subjects </vt:lpstr>
      <vt:lpstr>Task I – Ticket Descriptions and Subjects </vt:lpstr>
      <vt:lpstr>Task II – User Intents </vt:lpstr>
      <vt:lpstr>Task II – User Intents </vt:lpstr>
      <vt:lpstr>Task II – User Intents </vt:lpstr>
      <vt:lpstr>Task II – Human Escalation </vt:lpstr>
      <vt:lpstr>Task III – Open Questions </vt:lpstr>
      <vt:lpstr>Task III – Open Questions </vt:lpstr>
      <vt:lpstr>Task III – Open Questions </vt:lpstr>
      <vt:lpstr>Task III – Open Questions </vt:lpstr>
      <vt:lpstr>System Overview</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Finance and Trading</dc:title>
  <dc:creator>huynh thanh trung</dc:creator>
  <cp:lastModifiedBy>huynh thanh trung</cp:lastModifiedBy>
  <cp:revision>581</cp:revision>
  <dcterms:modified xsi:type="dcterms:W3CDTF">2025-05-19T17:30:43Z</dcterms:modified>
</cp:coreProperties>
</file>