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4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A8E5-480B-4AEC-9DF6-1888A8B6799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A3A1-8936-48B6-92FE-99198432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A8E5-480B-4AEC-9DF6-1888A8B6799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A3A1-8936-48B6-92FE-99198432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9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BD7A8E5-480B-4AEC-9DF6-1888A8B6799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971A3A1-8936-48B6-92FE-99198432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6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A8E5-480B-4AEC-9DF6-1888A8B6799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A3A1-8936-48B6-92FE-99198432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6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D7A8E5-480B-4AEC-9DF6-1888A8B6799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71A3A1-8936-48B6-92FE-99198432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85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A8E5-480B-4AEC-9DF6-1888A8B6799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A3A1-8936-48B6-92FE-99198432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7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A8E5-480B-4AEC-9DF6-1888A8B6799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A3A1-8936-48B6-92FE-99198432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0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A8E5-480B-4AEC-9DF6-1888A8B6799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A3A1-8936-48B6-92FE-99198432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3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A8E5-480B-4AEC-9DF6-1888A8B6799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A3A1-8936-48B6-92FE-99198432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3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A8E5-480B-4AEC-9DF6-1888A8B6799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A3A1-8936-48B6-92FE-99198432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1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A8E5-480B-4AEC-9DF6-1888A8B6799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A3A1-8936-48B6-92FE-99198432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8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BD7A8E5-480B-4AEC-9DF6-1888A8B6799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971A3A1-8936-48B6-92FE-99198432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0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6E81-BBC0-48CD-863E-24047D7F0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ISDS 3105 – Group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6CEE0-05F8-4E73-BB09-4CE68A69D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Tanh Trinh, Jason Williams, Buford Dean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41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6253-0699-42FA-81F7-FF53604D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Num. Internships vs Salary Visualized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1E43EC-68C2-40BB-988B-0AFE23927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873" y="20576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3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CB88-6555-4618-B4F1-F2CEFCCE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Exploring Data: Relation to Major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0DF9C-0F33-4A48-AF53-2C0BE918B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last topic was to explore how the amount of internships affects how likely you are to get a job in your major’s field</a:t>
            </a:r>
          </a:p>
          <a:p>
            <a:r>
              <a:rPr lang="en-US" dirty="0"/>
              <a:t>Our findings:</a:t>
            </a:r>
          </a:p>
          <a:p>
            <a:pPr lvl="1"/>
            <a:r>
              <a:rPr lang="en-US" dirty="0"/>
              <a:t>The major of those with jobs unrelated to their major had no internships</a:t>
            </a:r>
          </a:p>
          <a:p>
            <a:pPr lvl="1"/>
            <a:r>
              <a:rPr lang="en-US" dirty="0"/>
              <a:t>About 80% of those without internships still landed jobs related to their major</a:t>
            </a:r>
          </a:p>
          <a:p>
            <a:pPr lvl="2"/>
            <a:r>
              <a:rPr lang="en-US" dirty="0"/>
              <a:t>First point slightly misleading</a:t>
            </a:r>
          </a:p>
          <a:p>
            <a:pPr lvl="1"/>
            <a:r>
              <a:rPr lang="en-US" dirty="0"/>
              <a:t>Almost all (95% or greater) of those with an internship landed jobs related to their major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3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56D3-0444-4B71-8150-D4556C02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Relation to Major Visualized</a:t>
            </a:r>
          </a:p>
        </p:txBody>
      </p:sp>
      <p:pic>
        <p:nvPicPr>
          <p:cNvPr id="1026" name="Picture 2" descr="https://cdn.discordapp.com/attachments/121720172988989445/438158355874447360/Screen_Shot_2018-04-23_at_9.04.32_PM.png">
            <a:extLst>
              <a:ext uri="{FF2B5EF4-FFF2-40B4-BE49-F238E27FC236}">
                <a16:creationId xmlns:a16="http://schemas.microsoft.com/office/drawing/2014/main" id="{47A6B987-9FAE-4A7D-A313-F428F37551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820" y="1460665"/>
            <a:ext cx="7766360" cy="493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65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57F6-8ED2-4376-B745-2C5C980E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The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E2BF5-23B8-4E3C-A205-A1CBC3123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stakeholder does this appeal to?</a:t>
            </a:r>
          </a:p>
          <a:p>
            <a:pPr lvl="1"/>
            <a:r>
              <a:rPr lang="en-US" dirty="0"/>
              <a:t>The schools/departments would be most interested in this study, as their concern is with student placements and starting salaries</a:t>
            </a:r>
          </a:p>
          <a:p>
            <a:r>
              <a:rPr lang="en-US" dirty="0"/>
              <a:t>What are the takeaways from this study?</a:t>
            </a:r>
          </a:p>
          <a:p>
            <a:pPr lvl="1"/>
            <a:r>
              <a:rPr lang="en-US" dirty="0"/>
              <a:t>Most students end up with jobs related to their major</a:t>
            </a:r>
          </a:p>
          <a:p>
            <a:pPr lvl="1"/>
            <a:r>
              <a:rPr lang="en-US" dirty="0"/>
              <a:t>Having experience is the most important factor in starting salary</a:t>
            </a:r>
          </a:p>
          <a:p>
            <a:pPr lvl="1"/>
            <a:r>
              <a:rPr lang="en-US" dirty="0"/>
              <a:t>Advertising a site like Careers2Geaux more would benefit the students by urging them to get more experience</a:t>
            </a:r>
          </a:p>
        </p:txBody>
      </p:sp>
    </p:spTree>
    <p:extLst>
      <p:ext uri="{BB962C8B-B14F-4D97-AF65-F5344CB8AC3E}">
        <p14:creationId xmlns:p14="http://schemas.microsoft.com/office/powerpoint/2010/main" val="330810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7A87-6890-4B06-8D50-94A84BF2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50478-798E-4B4E-A9CF-47F25F42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students had each amount of internships?</a:t>
            </a:r>
          </a:p>
          <a:p>
            <a:pPr lvl="1"/>
            <a:r>
              <a:rPr lang="en-US" dirty="0"/>
              <a:t>i.e. how many had one internship, or two, …</a:t>
            </a:r>
          </a:p>
          <a:p>
            <a:r>
              <a:rPr lang="en-US" dirty="0"/>
              <a:t>How does the amount of internships affect starting salary?</a:t>
            </a:r>
          </a:p>
          <a:p>
            <a:pPr lvl="1"/>
            <a:r>
              <a:rPr lang="en-US" dirty="0"/>
              <a:t>What is the difference from each level?</a:t>
            </a:r>
          </a:p>
          <a:p>
            <a:r>
              <a:rPr lang="en-US" dirty="0"/>
              <a:t>How likely are you to get a job related to your major based on amount of internships?</a:t>
            </a:r>
          </a:p>
        </p:txBody>
      </p:sp>
    </p:spTree>
    <p:extLst>
      <p:ext uri="{BB962C8B-B14F-4D97-AF65-F5344CB8AC3E}">
        <p14:creationId xmlns:p14="http://schemas.microsoft.com/office/powerpoint/2010/main" val="197679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BBF6-74A7-41DA-8A50-9AE4816F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AF2F3-01BD-4B8E-8194-123D82C7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began by querying the database to get relevant information</a:t>
            </a:r>
          </a:p>
          <a:p>
            <a:pPr lvl="1"/>
            <a:r>
              <a:rPr lang="en-US" dirty="0" err="1"/>
              <a:t>InternshipID</a:t>
            </a:r>
            <a:r>
              <a:rPr lang="en-US" dirty="0"/>
              <a:t>, Job Title, </a:t>
            </a:r>
            <a:r>
              <a:rPr lang="en-US" dirty="0" err="1"/>
              <a:t>GraduationID</a:t>
            </a:r>
            <a:r>
              <a:rPr lang="en-US" dirty="0"/>
              <a:t>, </a:t>
            </a:r>
            <a:r>
              <a:rPr lang="en-US" dirty="0" err="1"/>
              <a:t>WeeklyCompensation</a:t>
            </a:r>
            <a:r>
              <a:rPr lang="en-US" dirty="0"/>
              <a:t>, </a:t>
            </a:r>
            <a:r>
              <a:rPr lang="en-US" dirty="0" err="1"/>
              <a:t>hourlyWage</a:t>
            </a:r>
            <a:endParaRPr lang="en-US" dirty="0"/>
          </a:p>
          <a:p>
            <a:r>
              <a:rPr lang="en-US" dirty="0"/>
              <a:t>In doing so, we found data that was unclean and inconsistent</a:t>
            </a:r>
          </a:p>
          <a:p>
            <a:pPr lvl="1"/>
            <a:r>
              <a:rPr lang="en-US" dirty="0"/>
              <a:t>High hourly wages</a:t>
            </a:r>
          </a:p>
          <a:p>
            <a:pPr lvl="1"/>
            <a:r>
              <a:rPr lang="en-US" dirty="0"/>
              <a:t>Rows with ‘n/a’ for needed values</a:t>
            </a:r>
          </a:p>
          <a:p>
            <a:pPr lvl="1"/>
            <a:r>
              <a:rPr lang="en-US" dirty="0"/>
              <a:t>How did we handle this?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AD645-6492-4D0A-9392-7BA96361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22" y="4486030"/>
            <a:ext cx="10900878" cy="21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5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262E-8D05-447B-943C-6C71D613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6F14E-3D5A-4CE4-969D-539D4EA57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noticed some hourly wages ranging from $50-100/</a:t>
            </a:r>
            <a:r>
              <a:rPr lang="en-US" dirty="0" err="1"/>
              <a:t>hr</a:t>
            </a:r>
            <a:endParaRPr lang="en-US" dirty="0"/>
          </a:p>
          <a:p>
            <a:pPr lvl="1"/>
            <a:r>
              <a:rPr lang="en-US" dirty="0"/>
              <a:t>Due to high cost of living? Unlikely?</a:t>
            </a:r>
          </a:p>
          <a:p>
            <a:pPr lvl="1"/>
            <a:r>
              <a:rPr lang="en-US" dirty="0"/>
              <a:t>Due to confusion about hours per week? More likely</a:t>
            </a:r>
          </a:p>
          <a:p>
            <a:r>
              <a:rPr lang="en-US" dirty="0"/>
              <a:t>How did we handle this?</a:t>
            </a:r>
          </a:p>
          <a:p>
            <a:pPr lvl="1"/>
            <a:r>
              <a:rPr lang="en-US" dirty="0"/>
              <a:t>We removed rows where hourly wage was above $45/h</a:t>
            </a:r>
          </a:p>
          <a:p>
            <a:pPr lvl="1"/>
            <a:r>
              <a:rPr lang="en-US" dirty="0"/>
              <a:t>We removed rows with ‘n/a’ attributes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3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0F01-E76E-4060-A159-E3F37E22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Why Remove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A607D-D844-42F4-8C3D-47E3ABFD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 I would normally work with provided data and trust it</a:t>
            </a:r>
          </a:p>
          <a:p>
            <a:pPr lvl="1"/>
            <a:r>
              <a:rPr lang="en-US" dirty="0"/>
              <a:t>Do college grads really want to fill out a survey right after?</a:t>
            </a:r>
          </a:p>
          <a:p>
            <a:pPr lvl="1"/>
            <a:r>
              <a:rPr lang="en-US" dirty="0"/>
              <a:t>Is it actually right to trust the data?</a:t>
            </a:r>
          </a:p>
          <a:p>
            <a:pPr lvl="1"/>
            <a:r>
              <a:rPr lang="en-US" dirty="0"/>
              <a:t>How will it affect our averages for salary?</a:t>
            </a:r>
          </a:p>
          <a:p>
            <a:r>
              <a:rPr lang="en-US" dirty="0"/>
              <a:t>We believed that our results would be more meaningful if we removed what we saw as outliers</a:t>
            </a:r>
          </a:p>
        </p:txBody>
      </p:sp>
    </p:spTree>
    <p:extLst>
      <p:ext uri="{BB962C8B-B14F-4D97-AF65-F5344CB8AC3E}">
        <p14:creationId xmlns:p14="http://schemas.microsoft.com/office/powerpoint/2010/main" val="276835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0A8F-8CDE-4798-B122-739C1955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Example of Cleaned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02E5A9-E799-4681-B7B6-CB5075AE2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162" y="2438233"/>
            <a:ext cx="8093463" cy="228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373F-9A03-4FF9-82BD-1CAEBD78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Exploring Data: Amount of Internship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85711-9B51-4F75-813A-51C069E5A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first task was to see how many students had what amount of internships</a:t>
            </a:r>
          </a:p>
          <a:p>
            <a:r>
              <a:rPr lang="en-US" dirty="0"/>
              <a:t>Our findings:</a:t>
            </a:r>
          </a:p>
          <a:p>
            <a:pPr lvl="1"/>
            <a:r>
              <a:rPr lang="en-US" dirty="0"/>
              <a:t>Most graduates only had one (by a lot)</a:t>
            </a:r>
          </a:p>
          <a:p>
            <a:pPr lvl="1"/>
            <a:r>
              <a:rPr lang="en-US" dirty="0"/>
              <a:t>About a fourth had two</a:t>
            </a:r>
          </a:p>
          <a:p>
            <a:pPr lvl="1"/>
            <a:r>
              <a:rPr lang="en-US" dirty="0"/>
              <a:t>Around 1/10</a:t>
            </a:r>
            <a:r>
              <a:rPr lang="en-US" baseline="30000" dirty="0"/>
              <a:t>th</a:t>
            </a:r>
            <a:r>
              <a:rPr lang="en-US" dirty="0"/>
              <a:t> had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2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BB58-FE6B-4106-BDB9-5E963329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Amount of Internships Visualized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F777-7407-4197-8229-1CE7B373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course we could describe how many, but lets show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54326-AD23-4D23-9D96-F14C2C412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2378589"/>
            <a:ext cx="7055102" cy="435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9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7F76-183F-4503-A581-BB241841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Exploring Data: Num. Internships vs Salary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30581-C841-4F9D-BFFE-6815C7369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next task was to compare our previous results with starting salary</a:t>
            </a:r>
          </a:p>
          <a:p>
            <a:r>
              <a:rPr lang="en-US" dirty="0"/>
              <a:t>Our findings:</a:t>
            </a:r>
          </a:p>
          <a:p>
            <a:pPr lvl="1"/>
            <a:r>
              <a:rPr lang="en-US" dirty="0"/>
              <a:t>The difference in salary between graduates having one and no internships is very small</a:t>
            </a:r>
          </a:p>
          <a:p>
            <a:pPr lvl="2"/>
            <a:r>
              <a:rPr lang="en-US" dirty="0"/>
              <a:t>You will make an extra $1000 on average</a:t>
            </a:r>
          </a:p>
          <a:p>
            <a:pPr lvl="1"/>
            <a:r>
              <a:rPr lang="en-US" dirty="0"/>
              <a:t>There is a substantial increase in salary once you get a second internship</a:t>
            </a:r>
          </a:p>
          <a:p>
            <a:pPr lvl="2"/>
            <a:r>
              <a:rPr lang="en-US" dirty="0"/>
              <a:t>You will make approximately $7000 more than not having an internship</a:t>
            </a:r>
          </a:p>
          <a:p>
            <a:pPr lvl="1"/>
            <a:r>
              <a:rPr lang="en-US" dirty="0"/>
              <a:t>There is a small difference between having two and three internships</a:t>
            </a:r>
          </a:p>
          <a:p>
            <a:pPr lvl="2"/>
            <a:r>
              <a:rPr lang="en-US" dirty="0"/>
              <a:t>You will make about $2500 more (still pretty good)</a:t>
            </a:r>
          </a:p>
        </p:txBody>
      </p:sp>
    </p:spTree>
    <p:extLst>
      <p:ext uri="{BB962C8B-B14F-4D97-AF65-F5344CB8AC3E}">
        <p14:creationId xmlns:p14="http://schemas.microsoft.com/office/powerpoint/2010/main" val="3480903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575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</vt:lpstr>
      <vt:lpstr>Banded</vt:lpstr>
      <vt:lpstr>ISDS 3105 – Group 3</vt:lpstr>
      <vt:lpstr>Research Questions</vt:lpstr>
      <vt:lpstr>Example Data </vt:lpstr>
      <vt:lpstr>Data Cleanup</vt:lpstr>
      <vt:lpstr>Why Remove Data?</vt:lpstr>
      <vt:lpstr>Example of Cleaned Data</vt:lpstr>
      <vt:lpstr>Exploring Data: Amount of Internship</vt:lpstr>
      <vt:lpstr>Amount of Internships Visualized</vt:lpstr>
      <vt:lpstr>Exploring Data: Num. Internships vs Salary</vt:lpstr>
      <vt:lpstr>Num. Internships vs Salary Visualized</vt:lpstr>
      <vt:lpstr>Exploring Data: Relation to Major</vt:lpstr>
      <vt:lpstr>Relation to Major Visualized</vt:lpstr>
      <vt:lpstr>The Stakeholders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ISDS 3105 – Group 3</dc:title>
  <dc:creator>Jason Williams</dc:creator>
  <cp:lastModifiedBy>Jason Williams</cp:lastModifiedBy>
  <cp:revision>8</cp:revision>
  <dcterms:created xsi:type="dcterms:W3CDTF">2018-04-24T01:56:09Z</dcterms:created>
  <dcterms:modified xsi:type="dcterms:W3CDTF">2018-04-24T02:41:40Z</dcterms:modified>
</cp:coreProperties>
</file>