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05" r:id="rId2"/>
    <p:sldId id="408" r:id="rId3"/>
    <p:sldId id="406" r:id="rId4"/>
    <p:sldId id="407" r:id="rId5"/>
    <p:sldId id="409" r:id="rId6"/>
    <p:sldId id="427" r:id="rId7"/>
    <p:sldId id="428" r:id="rId8"/>
    <p:sldId id="429" r:id="rId9"/>
    <p:sldId id="430" r:id="rId10"/>
    <p:sldId id="431" r:id="rId11"/>
    <p:sldId id="412" r:id="rId12"/>
    <p:sldId id="413" r:id="rId13"/>
    <p:sldId id="414" r:id="rId14"/>
    <p:sldId id="416" r:id="rId15"/>
    <p:sldId id="415" r:id="rId16"/>
    <p:sldId id="417" r:id="rId17"/>
    <p:sldId id="418" r:id="rId18"/>
    <p:sldId id="419" r:id="rId19"/>
    <p:sldId id="420" r:id="rId20"/>
    <p:sldId id="432" r:id="rId21"/>
    <p:sldId id="422" r:id="rId22"/>
    <p:sldId id="423" r:id="rId23"/>
    <p:sldId id="433" r:id="rId24"/>
    <p:sldId id="425" r:id="rId25"/>
    <p:sldId id="426" r:id="rId26"/>
    <p:sldId id="440" r:id="rId27"/>
    <p:sldId id="438" r:id="rId28"/>
    <p:sldId id="439" r:id="rId29"/>
    <p:sldId id="38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3B2"/>
    <a:srgbClr val="FF00FF"/>
    <a:srgbClr val="0000CC"/>
    <a:srgbClr val="969696"/>
    <a:srgbClr val="808080"/>
    <a:srgbClr val="000000"/>
    <a:srgbClr val="1C1C1C"/>
    <a:srgbClr val="5F5F5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8218" autoAdjust="0"/>
  </p:normalViewPr>
  <p:slideViewPr>
    <p:cSldViewPr>
      <p:cViewPr>
        <p:scale>
          <a:sx n="80" d="100"/>
          <a:sy n="80" d="100"/>
        </p:scale>
        <p:origin x="-105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D7F39E2-BB26-4FEA-B5C7-A1677FF928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8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6553200" y="1234281"/>
            <a:ext cx="2209801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err="1" smtClean="0"/>
              <a:t>Phát</a:t>
            </a:r>
            <a:r>
              <a:rPr lang="en-US" i="1" baseline="0" smtClean="0"/>
              <a:t> </a:t>
            </a:r>
            <a:r>
              <a:rPr lang="en-US" i="1" baseline="0" err="1" smtClean="0"/>
              <a:t>triển</a:t>
            </a:r>
            <a:r>
              <a:rPr lang="en-US" i="1" baseline="0" smtClean="0"/>
              <a:t> UD CSDL 2</a:t>
            </a:r>
            <a:endParaRPr lang="en-US" i="1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 b="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172200" y="6400800"/>
            <a:ext cx="2895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33800" y="6400800"/>
            <a:ext cx="2133600" cy="32067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10C8F81-30B4-43BF-95AD-74C443B201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ADB87-1602-455E-AFBF-709866E29E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C33AC-A1EB-45FA-9732-9B427ADCB6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81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503BAAFA-CBA2-486F-ACA7-9E796CD5A6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4AB7C0FE-8FFE-4EA3-A387-D68AE88E31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0C3F18F7-D9C6-42E7-B251-B9BB3ACDE7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03C87-2F0C-4294-A85C-2D4FAB9A12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D5B49-7214-4CFD-B6C1-2BF4934AB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D5673-F53A-4B45-8476-8B572EE2A9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897BC-4300-4027-A0D0-3B3166F2E9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BAD1D-5F21-44A9-9442-173913CD9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477AD-0C44-4B0A-AA71-7E19EBF92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46F82-182A-4B5E-9620-02463DB3CF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930E0-3B55-41FD-BA4B-0C37C630E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BBB157DB-5636-46B0-8A28-3F9815957C0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1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Bước 1</a:t>
            </a:r>
            <a:r>
              <a:rPr lang="en-US" smtClean="0"/>
              <a:t>: Đăng </a:t>
            </a:r>
            <a:r>
              <a:rPr lang="en-US" err="1" smtClean="0"/>
              <a:t>ký</a:t>
            </a:r>
            <a:r>
              <a:rPr lang="en-US" smtClean="0"/>
              <a:t> driver JDBC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Chuẩn bị driver tương ứng với HQTCSDL &amp; thực hiện đăng ký.</a:t>
            </a:r>
          </a:p>
          <a:p>
            <a:r>
              <a:rPr lang="en-US" smtClean="0"/>
              <a:t>Đăng </a:t>
            </a:r>
            <a:r>
              <a:rPr lang="en-US" err="1" smtClean="0"/>
              <a:t>ký</a:t>
            </a:r>
            <a:r>
              <a:rPr lang="en-US" smtClean="0"/>
              <a:t> driver MySQL: </a:t>
            </a:r>
          </a:p>
          <a:p>
            <a:pPr lvl="1"/>
            <a:r>
              <a:rPr lang="en-US" smtClean="0"/>
              <a:t>Chuẩn bị driver: </a:t>
            </a:r>
            <a:r>
              <a:rPr lang="en-US"/>
              <a:t>download mysql-connector-java-5.1.22.zip</a:t>
            </a:r>
          </a:p>
          <a:p>
            <a:pPr lvl="1"/>
            <a:r>
              <a:rPr lang="en-US" smtClean="0"/>
              <a:t>Đăng ký: </a:t>
            </a:r>
          </a:p>
          <a:p>
            <a:pPr lvl="2"/>
            <a:r>
              <a:rPr lang="en-US" err="1" smtClean="0"/>
              <a:t>Cách</a:t>
            </a:r>
            <a:r>
              <a:rPr lang="en-US" smtClean="0"/>
              <a:t> 1: Sử dụng Class.forName</a:t>
            </a:r>
          </a:p>
          <a:p>
            <a:pPr marL="1371600" lvl="3" indent="0">
              <a:buNone/>
            </a:pPr>
            <a:r>
              <a:rPr lang="en-US" sz="1800" err="1"/>
              <a:t>Class.forName</a:t>
            </a:r>
            <a:r>
              <a:rPr lang="en-US" sz="1800"/>
              <a:t>("</a:t>
            </a:r>
            <a:r>
              <a:rPr lang="en-US" sz="1800" err="1">
                <a:solidFill>
                  <a:srgbClr val="FF0000"/>
                </a:solidFill>
              </a:rPr>
              <a:t>org.gjt.mm.mysql</a:t>
            </a:r>
            <a:r>
              <a:rPr lang="en-US" sz="1800" smtClean="0"/>
              <a:t>");</a:t>
            </a:r>
            <a:endParaRPr lang="en-US" smtClean="0"/>
          </a:p>
          <a:p>
            <a:pPr lvl="2"/>
            <a:r>
              <a:rPr lang="en-US" err="1" smtClean="0"/>
              <a:t>Cách</a:t>
            </a:r>
            <a:r>
              <a:rPr lang="en-US" smtClean="0"/>
              <a:t> 2: </a:t>
            </a:r>
            <a:r>
              <a:rPr lang="en-US" err="1" smtClean="0"/>
              <a:t>DriverManager.registerDriver</a:t>
            </a:r>
            <a:endParaRPr lang="en-US" smtClean="0"/>
          </a:p>
          <a:p>
            <a:pPr marL="1371600" lvl="3" indent="0">
              <a:buNone/>
            </a:pPr>
            <a:r>
              <a:rPr lang="en-US" sz="1800" smtClean="0">
                <a:solidFill>
                  <a:srgbClr val="0000CC"/>
                </a:solidFill>
              </a:rPr>
              <a:t>Driver</a:t>
            </a:r>
            <a:r>
              <a:rPr lang="en-US" sz="1800" smtClean="0"/>
              <a:t> </a:t>
            </a:r>
            <a:r>
              <a:rPr lang="en-US" sz="1800" b="1"/>
              <a:t>driver</a:t>
            </a:r>
            <a:r>
              <a:rPr lang="en-US" sz="1800"/>
              <a:t> = new </a:t>
            </a:r>
            <a:r>
              <a:rPr lang="en-US" sz="1800">
                <a:solidFill>
                  <a:srgbClr val="FF0000"/>
                </a:solidFill>
              </a:rPr>
              <a:t>org.gjt.mm.mysql</a:t>
            </a:r>
            <a:r>
              <a:rPr lang="en-US" sz="1800"/>
              <a:t>.Driver();</a:t>
            </a:r>
          </a:p>
          <a:p>
            <a:pPr marL="1371600" lvl="3" indent="0">
              <a:buNone/>
            </a:pPr>
            <a:r>
              <a:rPr lang="en-US" sz="1800" smtClean="0">
                <a:solidFill>
                  <a:srgbClr val="0000CC"/>
                </a:solidFill>
              </a:rPr>
              <a:t>DriverManager.</a:t>
            </a:r>
            <a:r>
              <a:rPr lang="en-US" sz="1800" smtClean="0">
                <a:solidFill>
                  <a:srgbClr val="C00000"/>
                </a:solidFill>
              </a:rPr>
              <a:t>registerDriver</a:t>
            </a:r>
            <a:r>
              <a:rPr lang="en-US" sz="1800"/>
              <a:t>(</a:t>
            </a:r>
            <a:r>
              <a:rPr lang="en-US" sz="1800" b="1" smtClean="0"/>
              <a:t>driver</a:t>
            </a:r>
            <a:r>
              <a:rPr lang="en-US" sz="1800" smtClean="0"/>
              <a:t>);</a:t>
            </a:r>
          </a:p>
          <a:p>
            <a:pPr marL="857250" lvl="1" indent="-342900"/>
            <a:r>
              <a:rPr lang="en-US" smtClean="0"/>
              <a:t>Các package cần sử dụng:</a:t>
            </a:r>
          </a:p>
          <a:p>
            <a:pPr marL="1371600" lvl="3" indent="0">
              <a:buNone/>
            </a:pPr>
            <a:r>
              <a:rPr lang="en-US" sz="1800" smtClean="0">
                <a:solidFill>
                  <a:srgbClr val="0000E6"/>
                </a:solidFill>
                <a:ea typeface="Times New Roman"/>
                <a:cs typeface="Courier New"/>
              </a:rPr>
              <a:t>import</a:t>
            </a:r>
            <a:r>
              <a:rPr lang="en-US" sz="1800" smtClean="0">
                <a:solidFill>
                  <a:srgbClr val="000000"/>
                </a:solidFill>
                <a:ea typeface="Times New Roman"/>
                <a:cs typeface="Courier New"/>
              </a:rPr>
              <a:t> </a:t>
            </a:r>
            <a:r>
              <a:rPr lang="en-US" sz="1800">
                <a:solidFill>
                  <a:srgbClr val="000000"/>
                </a:solidFill>
                <a:ea typeface="Times New Roman"/>
                <a:cs typeface="Courier New"/>
              </a:rPr>
              <a:t>java.sql.Connection;  </a:t>
            </a:r>
            <a:endParaRPr lang="en-US" sz="1800" smtClean="0">
              <a:solidFill>
                <a:srgbClr val="000000"/>
              </a:solidFill>
              <a:ea typeface="Times New Roman"/>
              <a:cs typeface="Courier New"/>
            </a:endParaRPr>
          </a:p>
          <a:p>
            <a:pPr marL="1371600" lvl="3" indent="0">
              <a:buNone/>
            </a:pPr>
            <a:r>
              <a:rPr lang="en-US" sz="1800" smtClean="0">
                <a:solidFill>
                  <a:srgbClr val="0000E6"/>
                </a:solidFill>
                <a:ea typeface="Times New Roman"/>
                <a:cs typeface="Courier New"/>
              </a:rPr>
              <a:t>import</a:t>
            </a:r>
            <a:r>
              <a:rPr lang="en-US" sz="1800" smtClean="0">
                <a:solidFill>
                  <a:srgbClr val="000000"/>
                </a:solidFill>
                <a:ea typeface="Times New Roman"/>
                <a:cs typeface="Courier New"/>
              </a:rPr>
              <a:t> </a:t>
            </a:r>
            <a:r>
              <a:rPr lang="en-US" sz="1800">
                <a:solidFill>
                  <a:srgbClr val="000000"/>
                </a:solidFill>
                <a:ea typeface="Times New Roman"/>
                <a:cs typeface="Courier New"/>
              </a:rPr>
              <a:t>java.sql.Driver; </a:t>
            </a:r>
            <a:endParaRPr lang="en-US" sz="1800">
              <a:ea typeface="Times New Roman"/>
              <a:cs typeface="Times New Roman"/>
            </a:endParaRPr>
          </a:p>
          <a:p>
            <a:pPr marL="1371600" lvl="3" indent="0">
              <a:buNone/>
            </a:pPr>
            <a:r>
              <a:rPr lang="en-US" sz="1800" smtClean="0">
                <a:solidFill>
                  <a:srgbClr val="0000E6"/>
                </a:solidFill>
                <a:ea typeface="Times New Roman"/>
                <a:cs typeface="Courier New"/>
              </a:rPr>
              <a:t>import</a:t>
            </a:r>
            <a:r>
              <a:rPr lang="en-US" sz="1800" smtClean="0">
                <a:solidFill>
                  <a:srgbClr val="000000"/>
                </a:solidFill>
                <a:ea typeface="Times New Roman"/>
                <a:cs typeface="Courier New"/>
              </a:rPr>
              <a:t> </a:t>
            </a:r>
            <a:r>
              <a:rPr lang="en-US" sz="1800">
                <a:solidFill>
                  <a:srgbClr val="000000"/>
                </a:solidFill>
                <a:ea typeface="Times New Roman"/>
                <a:cs typeface="Courier New"/>
              </a:rPr>
              <a:t>java.sql.DriverManager;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Bước 5: Xử lý kết quả trả về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Tùy vào kết quả trả về của việc thực thi câu lệnh:</a:t>
            </a:r>
            <a:endParaRPr lang="en-US">
              <a:solidFill>
                <a:srgbClr val="00B050"/>
              </a:solidFill>
            </a:endParaRPr>
          </a:p>
          <a:p>
            <a:pPr lvl="1" indent="-342900"/>
            <a:r>
              <a:rPr lang="en-US" i="1" smtClean="0">
                <a:solidFill>
                  <a:srgbClr val="0000CC"/>
                </a:solidFill>
              </a:rPr>
              <a:t>ResultSet</a:t>
            </a:r>
            <a:r>
              <a:rPr lang="en-US" smtClean="0"/>
              <a:t> </a:t>
            </a:r>
            <a:r>
              <a:rPr lang="en-US"/>
              <a:t>statement.</a:t>
            </a:r>
            <a:r>
              <a:rPr lang="en-US" i="1">
                <a:solidFill>
                  <a:srgbClr val="C00000"/>
                </a:solidFill>
              </a:rPr>
              <a:t>executeQuery</a:t>
            </a:r>
            <a:r>
              <a:rPr lang="en-US"/>
              <a:t> (</a:t>
            </a:r>
            <a:r>
              <a:rPr lang="en-US" i="1">
                <a:solidFill>
                  <a:srgbClr val="0000CC"/>
                </a:solidFill>
              </a:rPr>
              <a:t>String</a:t>
            </a:r>
            <a:r>
              <a:rPr lang="en-US"/>
              <a:t> sql) </a:t>
            </a:r>
          </a:p>
          <a:p>
            <a:pPr marL="400050" lvl="1" indent="0">
              <a:buNone/>
            </a:pPr>
            <a:r>
              <a:rPr lang="en-US" smtClean="0">
                <a:sym typeface="Wingdings" pitchFamily="2" charset="2"/>
              </a:rPr>
              <a:t> Kết quả trả về là một tập dữ liệu của câu truy vấn: Cần duyệt qua tập dữ liệu này để xử lý (hiển thị, …)</a:t>
            </a:r>
            <a:endParaRPr lang="en-US"/>
          </a:p>
          <a:p>
            <a:pPr marL="400050" lvl="1" indent="0">
              <a:buNone/>
            </a:pPr>
            <a:endParaRPr lang="en-US">
              <a:solidFill>
                <a:srgbClr val="00B050"/>
              </a:solidFill>
            </a:endParaRPr>
          </a:p>
          <a:p>
            <a:pPr lvl="1" indent="-342900"/>
            <a:r>
              <a:rPr lang="en-US" i="1">
                <a:solidFill>
                  <a:srgbClr val="0000CC"/>
                </a:solidFill>
              </a:rPr>
              <a:t>int</a:t>
            </a:r>
            <a:r>
              <a:rPr lang="en-US"/>
              <a:t> statement.</a:t>
            </a:r>
            <a:r>
              <a:rPr lang="en-US" i="1">
                <a:solidFill>
                  <a:srgbClr val="C00000"/>
                </a:solidFill>
              </a:rPr>
              <a:t>executeUpdate</a:t>
            </a:r>
            <a:r>
              <a:rPr lang="en-US"/>
              <a:t> (</a:t>
            </a:r>
            <a:r>
              <a:rPr lang="en-US" i="1">
                <a:solidFill>
                  <a:srgbClr val="0000CC"/>
                </a:solidFill>
              </a:rPr>
              <a:t>String</a:t>
            </a:r>
            <a:r>
              <a:rPr lang="en-US"/>
              <a:t> sql) </a:t>
            </a:r>
            <a:endParaRPr lang="en-US" smtClean="0"/>
          </a:p>
          <a:p>
            <a:pPr marL="400050" lvl="1" indent="0">
              <a:buNone/>
            </a:pPr>
            <a:r>
              <a:rPr lang="en-US" smtClean="0">
                <a:sym typeface="Wingdings" pitchFamily="2" charset="2"/>
              </a:rPr>
              <a:t> Kết quả trả về là số dòng bị ảnh hưởng của việc thêm, xóa, sửa.</a:t>
            </a:r>
            <a:endParaRPr lang="en-US"/>
          </a:p>
          <a:p>
            <a:pPr marL="400050" lvl="1" indent="0">
              <a:buNone/>
            </a:pPr>
            <a:endParaRPr lang="en-US" i="1">
              <a:solidFill>
                <a:srgbClr val="0000CC"/>
              </a:solidFill>
            </a:endParaRPr>
          </a:p>
          <a:p>
            <a:pPr lvl="1" indent="-342900"/>
            <a:r>
              <a:rPr lang="en-US" i="1">
                <a:solidFill>
                  <a:srgbClr val="0000CC"/>
                </a:solidFill>
              </a:rPr>
              <a:t>boolean</a:t>
            </a:r>
            <a:r>
              <a:rPr lang="en-US"/>
              <a:t> statement.</a:t>
            </a:r>
            <a:r>
              <a:rPr lang="en-US" i="1">
                <a:solidFill>
                  <a:srgbClr val="C00000"/>
                </a:solidFill>
              </a:rPr>
              <a:t>execute</a:t>
            </a:r>
            <a:r>
              <a:rPr lang="en-US"/>
              <a:t> (</a:t>
            </a:r>
            <a:r>
              <a:rPr lang="en-US" i="1">
                <a:solidFill>
                  <a:srgbClr val="0000CC"/>
                </a:solidFill>
              </a:rPr>
              <a:t>String</a:t>
            </a:r>
            <a:r>
              <a:rPr lang="en-US"/>
              <a:t> sql</a:t>
            </a:r>
            <a:r>
              <a:rPr lang="en-US" smtClean="0"/>
              <a:t>)</a:t>
            </a:r>
          </a:p>
          <a:p>
            <a:pPr marL="400050" lvl="1" indent="0">
              <a:buNone/>
            </a:pPr>
            <a:r>
              <a:rPr lang="en-US" smtClean="0">
                <a:sym typeface="Wingdings" pitchFamily="2" charset="2"/>
              </a:rPr>
              <a:t>Tùy vào câu lệnh SQL sẽ có cách thức xử lý tương ứng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5a. Lấy dữ liệu từ ResultSet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Lấy kết quả từ câu truy vấn:</a:t>
            </a:r>
          </a:p>
          <a:p>
            <a:endParaRPr lang="en-US" smtClean="0"/>
          </a:p>
          <a:p>
            <a:endParaRPr lang="en-US"/>
          </a:p>
          <a:p>
            <a:endParaRPr lang="en-US"/>
          </a:p>
          <a:p>
            <a:r>
              <a:rPr lang="en-US" smtClean="0"/>
              <a:t>Sử dụng .</a:t>
            </a:r>
            <a:r>
              <a:rPr lang="en-US" i="1" smtClean="0">
                <a:solidFill>
                  <a:srgbClr val="C00000"/>
                </a:solidFill>
              </a:rPr>
              <a:t>next()</a:t>
            </a:r>
            <a:r>
              <a:rPr lang="en-US" smtClean="0"/>
              <a:t> để đến dòng kế tiếp.</a:t>
            </a:r>
          </a:p>
          <a:p>
            <a:pPr lvl="1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97164" y="4213532"/>
            <a:ext cx="4414179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err="1" smtClean="0">
                <a:latin typeface="+mn-lt"/>
              </a:rPr>
              <a:t>ResultSet</a:t>
            </a:r>
            <a:r>
              <a:rPr lang="en-US" b="0" dirty="0" smtClean="0">
                <a:latin typeface="+mn-lt"/>
              </a:rPr>
              <a:t> </a:t>
            </a:r>
            <a:r>
              <a:rPr lang="en-US" b="0" dirty="0" err="1">
                <a:latin typeface="+mn-lt"/>
              </a:rPr>
              <a:t>rs</a:t>
            </a:r>
            <a:r>
              <a:rPr lang="en-US" b="0" dirty="0">
                <a:latin typeface="+mn-lt"/>
              </a:rPr>
              <a:t> =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statement.</a:t>
            </a:r>
            <a:r>
              <a:rPr lang="en-US" b="0" i="1" dirty="0" err="1">
                <a:solidFill>
                  <a:schemeClr val="tx1"/>
                </a:solidFill>
                <a:latin typeface="+mn-lt"/>
              </a:rPr>
              <a:t>executeQuery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sql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while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rs.next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 {</a:t>
            </a:r>
          </a:p>
          <a:p>
            <a:pPr lvl="1"/>
            <a:r>
              <a:rPr lang="en-US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 c1=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rs.</a:t>
            </a:r>
            <a:r>
              <a:rPr lang="en-US" b="0" i="1" dirty="0" err="1">
                <a:solidFill>
                  <a:schemeClr val="tx1"/>
                </a:solidFill>
              </a:rPr>
              <a:t>getInt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b="0" dirty="0">
                <a:solidFill>
                  <a:schemeClr val="tx1"/>
                </a:solidFill>
              </a:rPr>
              <a:t>"</a:t>
            </a:r>
            <a:r>
              <a:rPr lang="en-US" i="1" dirty="0" smtClean="0">
                <a:solidFill>
                  <a:schemeClr val="tx1"/>
                </a:solidFill>
                <a:latin typeface="+mn-lt"/>
              </a:rPr>
              <a:t>Column1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");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b="0" dirty="0" smtClean="0">
                <a:solidFill>
                  <a:schemeClr val="tx1"/>
                </a:solidFill>
                <a:latin typeface="+mn-lt"/>
              </a:rPr>
              <a:t>String c2 =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rs.</a:t>
            </a:r>
            <a:r>
              <a:rPr lang="en-US" b="0" i="1" dirty="0" err="1">
                <a:solidFill>
                  <a:schemeClr val="tx1"/>
                </a:solidFill>
              </a:rPr>
              <a:t>getString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b="0" dirty="0">
                <a:solidFill>
                  <a:schemeClr val="tx1"/>
                </a:solidFill>
              </a:rPr>
              <a:t>"</a:t>
            </a:r>
            <a:r>
              <a:rPr lang="en-US" i="1" dirty="0" smtClean="0">
                <a:solidFill>
                  <a:schemeClr val="tx1"/>
                </a:solidFill>
              </a:rPr>
              <a:t>Column2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");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b="0" dirty="0" smtClean="0">
                <a:latin typeface="+mn-lt"/>
              </a:rPr>
              <a:t>…</a:t>
            </a:r>
            <a:endParaRPr lang="en-US" b="0" dirty="0">
              <a:latin typeface="+mn-lt"/>
            </a:endParaRPr>
          </a:p>
          <a:p>
            <a:r>
              <a:rPr lang="en-US" b="0" dirty="0" smtClean="0">
                <a:latin typeface="+mn-lt"/>
              </a:rPr>
              <a:t>}</a:t>
            </a:r>
            <a:endParaRPr lang="en-US" b="0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30430"/>
              </p:ext>
            </p:extLst>
          </p:nvPr>
        </p:nvGraphicFramePr>
        <p:xfrm>
          <a:off x="1449850" y="4191000"/>
          <a:ext cx="319239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64133"/>
                <a:gridCol w="1064133"/>
                <a:gridCol w="10641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Column1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Column2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Column3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2057400"/>
            <a:ext cx="4495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smtClean="0">
                <a:solidFill>
                  <a:srgbClr val="0000CC"/>
                </a:solidFill>
                <a:latin typeface="+mn-lt"/>
              </a:rPr>
              <a:t>ResultSet</a:t>
            </a:r>
            <a:r>
              <a:rPr lang="en-US" b="0" smtClean="0">
                <a:latin typeface="+mn-lt"/>
              </a:rPr>
              <a:t> rs = statement.</a:t>
            </a:r>
            <a:r>
              <a:rPr lang="en-US" b="0" smtClean="0">
                <a:solidFill>
                  <a:srgbClr val="FF0000"/>
                </a:solidFill>
                <a:latin typeface="+mn-lt"/>
              </a:rPr>
              <a:t>executeQuery</a:t>
            </a:r>
            <a:r>
              <a:rPr lang="en-US" b="0" smtClean="0">
                <a:latin typeface="+mn-lt"/>
              </a:rPr>
              <a:t>(sql)</a:t>
            </a:r>
          </a:p>
          <a:p>
            <a:r>
              <a:rPr lang="en-US" b="0" i="1" smtClean="0">
                <a:latin typeface="+mn-lt"/>
              </a:rPr>
              <a:t>Hoặc </a:t>
            </a:r>
          </a:p>
          <a:p>
            <a:r>
              <a:rPr lang="en-US" b="0" smtClean="0">
                <a:latin typeface="+mn-lt"/>
              </a:rPr>
              <a:t>statement.</a:t>
            </a:r>
            <a:r>
              <a:rPr lang="en-US" b="0" smtClean="0">
                <a:solidFill>
                  <a:srgbClr val="FF0000"/>
                </a:solidFill>
                <a:latin typeface="+mn-lt"/>
              </a:rPr>
              <a:t>execute</a:t>
            </a:r>
            <a:r>
              <a:rPr lang="en-US" b="0" smtClean="0">
                <a:latin typeface="+mn-lt"/>
              </a:rPr>
              <a:t> (sql)</a:t>
            </a:r>
          </a:p>
          <a:p>
            <a:r>
              <a:rPr lang="en-US" b="0">
                <a:solidFill>
                  <a:srgbClr val="0000CC"/>
                </a:solidFill>
                <a:latin typeface="+mn-lt"/>
              </a:rPr>
              <a:t>ResultSet</a:t>
            </a:r>
            <a:r>
              <a:rPr lang="en-US" b="0">
                <a:latin typeface="+mn-lt"/>
              </a:rPr>
              <a:t> rs = </a:t>
            </a:r>
            <a:r>
              <a:rPr lang="en-US" b="0" smtClean="0">
                <a:latin typeface="+mn-lt"/>
              </a:rPr>
              <a:t>statement.</a:t>
            </a:r>
            <a:r>
              <a:rPr lang="en-US" b="0" smtClean="0">
                <a:solidFill>
                  <a:srgbClr val="FF0000"/>
                </a:solidFill>
                <a:latin typeface="+mn-lt"/>
              </a:rPr>
              <a:t>getResultSet</a:t>
            </a:r>
            <a:r>
              <a:rPr lang="en-US" b="0" smtClean="0">
                <a:latin typeface="+mn-lt"/>
              </a:rPr>
              <a:t>()</a:t>
            </a:r>
            <a:endParaRPr lang="en-US" b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4862095"/>
            <a:ext cx="4758534" cy="1069837"/>
            <a:chOff x="3928266" y="3124200"/>
            <a:chExt cx="4758534" cy="1069837"/>
          </a:xfrm>
        </p:grpSpPr>
        <p:sp>
          <p:nvSpPr>
            <p:cNvPr id="7" name="Rectangle 6"/>
            <p:cNvSpPr/>
            <p:nvPr/>
          </p:nvSpPr>
          <p:spPr bwMode="auto">
            <a:xfrm>
              <a:off x="5181600" y="3124200"/>
              <a:ext cx="3505200" cy="457200"/>
            </a:xfrm>
            <a:prstGeom prst="rect">
              <a:avLst/>
            </a:prstGeom>
            <a:noFill/>
            <a:ln>
              <a:solidFill>
                <a:srgbClr val="FF00FF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8266" y="3168134"/>
              <a:ext cx="1033168" cy="369332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smtClean="0">
                  <a:solidFill>
                    <a:srgbClr val="C00000"/>
                  </a:solidFill>
                  <a:latin typeface="+mn-lt"/>
                </a:rPr>
                <a:t>rs.next()</a:t>
              </a:r>
              <a:endParaRPr lang="en-US" b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1"/>
            </p:cNvCxnSpPr>
            <p:nvPr/>
          </p:nvCxnSpPr>
          <p:spPr bwMode="auto">
            <a:xfrm>
              <a:off x="4961434" y="3352800"/>
              <a:ext cx="2201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6554748" y="3824705"/>
              <a:ext cx="1108637" cy="369332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smtClean="0">
                  <a:solidFill>
                    <a:srgbClr val="C00000"/>
                  </a:solidFill>
                  <a:latin typeface="+mn-lt"/>
                </a:rPr>
                <a:t>ResultSet</a:t>
              </a:r>
              <a:endParaRPr lang="en-US" b="0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6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5a. Lấy dữ liệu từ bảng PHONGBAN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013617"/>
              </p:ext>
            </p:extLst>
          </p:nvPr>
        </p:nvGraphicFramePr>
        <p:xfrm>
          <a:off x="457200" y="1828800"/>
          <a:ext cx="8229600" cy="39319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effectLst/>
                          <a:latin typeface="+mn-lt"/>
                        </a:rPr>
                        <a:t> …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Statement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connection.createStatement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String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"SELECT * FROM PHONGBAN"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ResultSet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rs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statement.</a:t>
                      </a:r>
                      <a:r>
                        <a:rPr lang="en-US" sz="1800" b="1" i="1" kern="1200" err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executeQuery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while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rs.next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()){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err="1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manv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=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rs.getInt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"MAPHG"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String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hoten</a:t>
                      </a:r>
                      <a:r>
                        <a:rPr lang="en-US" sz="1800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=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rs.getString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"TENPHG"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err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manv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+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err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hoten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}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connection.close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…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1371600" y="2843150"/>
            <a:ext cx="4419600" cy="304800"/>
          </a:xfrm>
          <a:prstGeom prst="roundRect">
            <a:avLst/>
          </a:prstGeom>
          <a:noFill/>
          <a:ln w="9525"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25440" y="388620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90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5a. Lấy </a:t>
            </a:r>
            <a:r>
              <a:rPr lang="en-US" smtClean="0"/>
              <a:t>dữ liệu từ bảng NHANVIEN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297883"/>
              </p:ext>
            </p:extLst>
          </p:nvPr>
        </p:nvGraphicFramePr>
        <p:xfrm>
          <a:off x="457200" y="1524000"/>
          <a:ext cx="8229600" cy="47548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effectLst/>
                          <a:latin typeface="+mn-lt"/>
                        </a:rPr>
                        <a:t> …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Statement statement = connection.createStatement();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String sql =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“select * from NHANVIEN Where PHONG = 1"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statement.</a:t>
                      </a:r>
                      <a:r>
                        <a:rPr lang="en-US" sz="1800" b="1" i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execute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(sql);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ResultSet rs = statement.getResultSet();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while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(rs.next()){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int manv = rs.getString(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"MANV"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String hoten = rs.getString(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"HOTEN"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Date ngaysinh</a:t>
                      </a:r>
                      <a:r>
                        <a:rPr lang="en-US" sz="1800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= rs.getDate(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"NGAYSINH"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float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luong = rs.getFloat(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"LUONG"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System.</a:t>
                      </a:r>
                      <a:r>
                        <a:rPr lang="en-US" sz="1800" i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…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}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connection.close(); </a:t>
                      </a:r>
                    </a:p>
                    <a:p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…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 bwMode="auto">
          <a:xfrm>
            <a:off x="1371600" y="2538350"/>
            <a:ext cx="4419600" cy="609600"/>
          </a:xfrm>
          <a:prstGeom prst="roundRect">
            <a:avLst/>
          </a:prstGeom>
          <a:noFill/>
          <a:ln w="9525"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943600" y="373380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46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5b. Xóa dữ liệu bảng PHONGBAN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491539"/>
              </p:ext>
            </p:extLst>
          </p:nvPr>
        </p:nvGraphicFramePr>
        <p:xfrm>
          <a:off x="457200" y="1524000"/>
          <a:ext cx="8229600" cy="38709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effectLst/>
                          <a:latin typeface="+mn-lt"/>
                        </a:rPr>
                        <a:t> …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Statement statement = connection.createStatement();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String sql =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</a:t>
                      </a:r>
                      <a:r>
                        <a:rPr lang="en-US" sz="18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delete</a:t>
                      </a:r>
                      <a:r>
                        <a:rPr lang="en-US" sz="1800" baseline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from </a:t>
                      </a:r>
                      <a:r>
                        <a:rPr lang="en-US" sz="18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PHONGBAN where MAPHG = 1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int n = statement.</a:t>
                      </a:r>
                      <a:r>
                        <a:rPr lang="en-US" sz="1800" b="1" i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executeUpdate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(sql);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if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(n == 1){ </a:t>
                      </a:r>
                      <a:endParaRPr lang="en-US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“Xóa</a:t>
                      </a:r>
                      <a:r>
                        <a:rPr lang="en-US" sz="1800" baseline="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thành công !!!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} else {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"Lỗi</a:t>
                      </a:r>
                      <a:r>
                        <a:rPr lang="en-US" sz="1800" baseline="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     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}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connection.close();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…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5943600" y="342900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9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5b. Xóa </a:t>
            </a:r>
            <a:r>
              <a:rPr lang="en-US" smtClean="0"/>
              <a:t>dữ liệu bảng NHANVIEN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643603"/>
              </p:ext>
            </p:extLst>
          </p:nvPr>
        </p:nvGraphicFramePr>
        <p:xfrm>
          <a:off x="457200" y="1524000"/>
          <a:ext cx="8229600" cy="38709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effectLst/>
                          <a:latin typeface="+mn-lt"/>
                        </a:rPr>
                        <a:t> …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Statement statement = connection.createStatement();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String sql =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"delete</a:t>
                      </a:r>
                      <a:r>
                        <a:rPr lang="en-US" sz="1800" baseline="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from 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NHANVIEN where MAPHG = 1"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int n = statement.</a:t>
                      </a:r>
                      <a:r>
                        <a:rPr lang="en-US" sz="1800" b="1" i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executeUpdate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(sql);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smtClean="0">
                          <a:solidFill>
                            <a:srgbClr val="0000E6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if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(n </a:t>
                      </a:r>
                      <a:r>
                        <a:rPr lang="en-US" sz="1800" b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&gt;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= 1){ </a:t>
                      </a:r>
                      <a:endParaRPr lang="en-US" sz="18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“Xóa</a:t>
                      </a:r>
                      <a:r>
                        <a:rPr lang="en-US" sz="1800" baseline="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thành công !!!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} else {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smtClean="0">
                          <a:solidFill>
                            <a:srgbClr val="0099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.println(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"Lỗi</a:t>
                      </a:r>
                      <a:r>
                        <a:rPr lang="en-US" sz="1800" baseline="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800" smtClean="0">
                          <a:solidFill>
                            <a:srgbClr val="CE7B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     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}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connection.close();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…</a:t>
                      </a:r>
                      <a:endParaRPr lang="en-US" sz="18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6019800" y="327660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0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5b. Sửa </a:t>
            </a:r>
            <a:r>
              <a:rPr lang="en-US" smtClean="0"/>
              <a:t>dữ liệu bảng PHONGBAN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439350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 …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connection.createStatement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String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String.format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"update PHONGBAN </a:t>
                      </a:r>
                    </a:p>
                    <a:p>
                      <a:pPr marL="2743200" marR="0" lvl="6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 TENPHONG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'%s'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</a:t>
                      </a:r>
                    </a:p>
                    <a:p>
                      <a:pPr marL="2743200" marR="0" lvl="6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where MAPHG  =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%d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 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tenphong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maphong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n =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statement.</a:t>
                      </a:r>
                      <a:r>
                        <a:rPr lang="en-US" sz="1800" b="1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executeUpdate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if (n == 1){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(“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Xóa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thành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} else {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("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Lỗi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");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}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connection.close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…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6019800" y="388620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66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5b. Sửa </a:t>
            </a:r>
            <a:r>
              <a:rPr lang="en-US" smtClean="0"/>
              <a:t>dữ liệu bảng NHANVIEN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600300"/>
              </p:ext>
            </p:extLst>
          </p:nvPr>
        </p:nvGraphicFramePr>
        <p:xfrm>
          <a:off x="457200" y="1371600"/>
          <a:ext cx="8229600" cy="52730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 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 …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connection.createStatement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String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String.format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("update NHANVIEN</a:t>
                      </a:r>
                    </a:p>
                    <a:p>
                      <a:pPr marL="2743200" marR="0" lvl="6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set HOTEN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= '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%s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' , </a:t>
                      </a:r>
                    </a:p>
                    <a:p>
                      <a:pPr marL="3200400" marR="0" lvl="7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PHAI = '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%s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',</a:t>
                      </a:r>
                    </a:p>
                    <a:p>
                      <a:pPr marL="3200400" marR="0" lvl="7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LUONG=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%f</a:t>
                      </a:r>
                    </a:p>
                    <a:p>
                      <a:pPr marL="2743200" marR="0" lvl="6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where MANV  =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%d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 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hoten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phai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luong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manv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n =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statement.</a:t>
                      </a:r>
                      <a:r>
                        <a:rPr lang="en-US" sz="1800" b="1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executeUpdate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if (n == 1){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(“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Xóa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thành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} else {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("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Lỗi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");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}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connection.close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6035040" y="425196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50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5b. Thêm </a:t>
            </a:r>
            <a:r>
              <a:rPr lang="en-US" smtClean="0"/>
              <a:t>dữ liệu bảng NHANVIEN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72220"/>
              </p:ext>
            </p:extLst>
          </p:nvPr>
        </p:nvGraphicFramePr>
        <p:xfrm>
          <a:off x="457200" y="1371600"/>
          <a:ext cx="8229600" cy="52730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 …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String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manv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= …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String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hoten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= …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float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luong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= …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connection.createStatement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String.format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"INSERT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INTO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NHANVIEN (MANV,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HOTEN, LUONG, …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 VALUES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('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%s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' , '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%s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',  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%f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…)",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manv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hoten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luong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 … )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n =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statement.</a:t>
                      </a:r>
                      <a:r>
                        <a:rPr lang="en-US" sz="1800" b="1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executeUpdate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if (n == 1){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("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Thêm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thành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công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"); 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} else {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8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("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Lỗi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");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     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}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connection.close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... 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6035040" y="425196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64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5b. Thêm </a:t>
            </a:r>
            <a:r>
              <a:rPr lang="en-US" smtClean="0"/>
              <a:t>dữ liệu bảng PHONGBAN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693964"/>
              </p:ext>
            </p:extLst>
          </p:nvPr>
        </p:nvGraphicFramePr>
        <p:xfrm>
          <a:off x="457200" y="1066800"/>
          <a:ext cx="8229600" cy="57759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…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String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tenphong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 …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Statement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connection.createStatement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 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String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= 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String.format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"INSERT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INTO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PHONGBAN (TENPHON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 VALUES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('%s' ",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tenphong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)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n =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statement.</a:t>
                      </a:r>
                      <a:r>
                        <a:rPr lang="en-US" sz="1600" b="1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executeUpdate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sql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Statement.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RETURN_GENERATED_KEYS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); 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if (n &gt; 0){ 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6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("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Thêm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thành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công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");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ResultSet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=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statement.</a:t>
                      </a:r>
                      <a:r>
                        <a:rPr lang="en-US" sz="1600" b="1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getGeneratedKeys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();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if(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rs.next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()){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maDanhMuc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rs.getInt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);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System.out.println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("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Mã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danh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mục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vừa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thêm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: "+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maDanhMuc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);    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}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} else {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System.</a:t>
                      </a:r>
                      <a:r>
                        <a:rPr lang="en-US" sz="1600" i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out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.println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("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Lỗi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!!!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");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Courier New"/>
                        </a:rPr>
                        <a:t>}</a:t>
                      </a:r>
                      <a:endParaRPr lang="en-US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connection.close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();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... </a:t>
                      </a:r>
                      <a:endParaRPr lang="en-US" sz="16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Explosion 1 2"/>
          <p:cNvSpPr/>
          <p:nvPr/>
        </p:nvSpPr>
        <p:spPr bwMode="auto">
          <a:xfrm>
            <a:off x="6629400" y="2819400"/>
            <a:ext cx="2286000" cy="1981200"/>
          </a:xfrm>
          <a:prstGeom prst="irregularSeal1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Khóa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tự động tăng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3581399"/>
            <a:ext cx="5638800" cy="1572491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48200" y="2590800"/>
            <a:ext cx="2743200" cy="381000"/>
          </a:xfrm>
          <a:prstGeom prst="rect">
            <a:avLst/>
          </a:prstGeom>
          <a:noFill/>
          <a:ln w="9525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035040" y="381000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71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Bước 2</a:t>
            </a:r>
            <a:r>
              <a:rPr lang="en-US"/>
              <a:t>: Tạo &amp; mở kết nối đến CSDL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CSDL minh họa:</a:t>
            </a:r>
          </a:p>
          <a:p>
            <a:pPr lvl="1"/>
            <a:r>
              <a:rPr lang="en-US" smtClean="0"/>
              <a:t>Name: </a:t>
            </a:r>
            <a:r>
              <a:rPr lang="en-US" b="1" smtClean="0"/>
              <a:t>NhanVienDB</a:t>
            </a:r>
          </a:p>
          <a:p>
            <a:pPr lvl="1"/>
            <a:r>
              <a:rPr lang="en-US" smtClean="0"/>
              <a:t>MySQL DBMS:</a:t>
            </a:r>
          </a:p>
          <a:p>
            <a:pPr lvl="2"/>
            <a:r>
              <a:rPr lang="en-US" smtClean="0"/>
              <a:t>Username: </a:t>
            </a:r>
            <a:r>
              <a:rPr lang="en-US" b="1" smtClean="0"/>
              <a:t>root</a:t>
            </a:r>
          </a:p>
          <a:p>
            <a:pPr lvl="2"/>
            <a:r>
              <a:rPr lang="en-US" smtClean="0"/>
              <a:t>Password: </a:t>
            </a:r>
            <a:r>
              <a:rPr lang="en-US" b="1" smtClean="0"/>
              <a:t>root</a:t>
            </a:r>
          </a:p>
          <a:p>
            <a:pPr lvl="2"/>
            <a:r>
              <a:rPr lang="en-US" smtClean="0"/>
              <a:t>Port: </a:t>
            </a:r>
            <a:r>
              <a:rPr lang="en-US" b="1" smtClean="0"/>
              <a:t>3306</a:t>
            </a:r>
          </a:p>
          <a:p>
            <a:pPr lvl="2"/>
            <a:r>
              <a:rPr lang="en-US" smtClean="0"/>
              <a:t>Domain: </a:t>
            </a:r>
            <a:r>
              <a:rPr lang="en-US" b="1" smtClean="0"/>
              <a:t>localhost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7" y="4293858"/>
            <a:ext cx="5915891" cy="203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638800"/>
            <a:ext cx="309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smtClean="0">
                <a:latin typeface="+mn-lt"/>
              </a:rPr>
              <a:t>MAPHG: AUTO INCREMENT </a:t>
            </a:r>
            <a:endParaRPr lang="en-US" b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3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Đóng kết nối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.close() của đối tượng Connection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833571"/>
              </p:ext>
            </p:extLst>
          </p:nvPr>
        </p:nvGraphicFramePr>
        <p:xfrm>
          <a:off x="457200" y="2133600"/>
          <a:ext cx="8229600" cy="44958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package demojdbc;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import java.sql.*;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import java.util.Properties;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public class DemoJDBC {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public static void main(String[] args){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//1. Đăng ký driver và tạo kết nối đến CSDL            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//2. Tạo kết nối đến CSDL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//6. Đóng kết nối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connection.close();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vi-VN" sz="16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}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6035040" y="505968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98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482591"/>
              </p:ext>
            </p:extLst>
          </p:nvPr>
        </p:nvGraphicFramePr>
        <p:xfrm>
          <a:off x="457200" y="1600200"/>
          <a:ext cx="8229600" cy="35356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. . .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String sql1=</a:t>
                      </a:r>
                      <a:r>
                        <a:rPr lang="en-US" sz="1600" baseline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"INSERT INTO DANHMUC(TENDANHMUC) VALUES('Java')"</a:t>
                      </a:r>
                      <a:r>
                        <a:rPr lang="en-US" sz="1600" baseline="0" smtClean="0">
                          <a:effectLst/>
                          <a:latin typeface="+mn-lt"/>
                        </a:rPr>
                        <a:t>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String sql2=</a:t>
                      </a:r>
                      <a:r>
                        <a:rPr lang="en-US" sz="1600" baseline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"INSERT INTO DANHMUC(TENDANHMUC) VALUES('PHP')"</a:t>
                      </a:r>
                      <a:r>
                        <a:rPr lang="en-US" sz="1600" baseline="0" smtClean="0">
                          <a:effectLst/>
                          <a:latin typeface="+mn-lt"/>
                        </a:rPr>
                        <a:t>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String sql3="</a:t>
                      </a:r>
                      <a:r>
                        <a:rPr lang="en-US" sz="1600" baseline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UPDATE DANHMUC SET TENDANHMUC='C' WHERE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MADANHMUC=43</a:t>
                      </a:r>
                      <a:r>
                        <a:rPr lang="en-US" sz="1600" baseline="0" smtClean="0">
                          <a:effectLst/>
                          <a:latin typeface="+mn-lt"/>
                        </a:rPr>
                        <a:t>";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Statement statement=connection.createStatement();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statement.addBatch(sql1);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statement.addBatch(sql2);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statement.addBatch(sql3);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int [] </a:t>
                      </a:r>
                      <a:r>
                        <a:rPr lang="en-US" sz="1600" b="1" baseline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arrResult</a:t>
                      </a:r>
                      <a:r>
                        <a:rPr lang="en-US" sz="1600" baseline="0" smtClean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aseline="0" smtClean="0">
                          <a:effectLst/>
                          <a:latin typeface="+mn-lt"/>
                        </a:rPr>
                        <a:t>= statement.</a:t>
                      </a:r>
                      <a:r>
                        <a:rPr lang="en-US" sz="1600" b="1" i="1" baseline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executeBatch</a:t>
                      </a:r>
                      <a:r>
                        <a:rPr lang="en-US" sz="1600" baseline="0" smtClean="0">
                          <a:effectLst/>
                          <a:latin typeface="+mn-lt"/>
                        </a:rPr>
                        <a:t>(); 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aseline="0" smtClean="0">
                          <a:effectLst/>
                          <a:latin typeface="+mn-lt"/>
                        </a:rPr>
                        <a:t>. . . </a:t>
                      </a:r>
                      <a:endParaRPr lang="en-US" sz="16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9200" y="5671066"/>
            <a:ext cx="581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smtClean="0">
                <a:solidFill>
                  <a:srgbClr val="0070C0"/>
                </a:solidFill>
                <a:latin typeface="+mn-lt"/>
              </a:rPr>
              <a:t>arrResult [</a:t>
            </a:r>
            <a:r>
              <a:rPr lang="en-US" smtClean="0">
                <a:solidFill>
                  <a:srgbClr val="FF00FF"/>
                </a:solidFill>
                <a:latin typeface="+mn-lt"/>
              </a:rPr>
              <a:t>i</a:t>
            </a:r>
            <a:r>
              <a:rPr lang="en-US" b="0" smtClean="0">
                <a:solidFill>
                  <a:srgbClr val="0070C0"/>
                </a:solidFill>
                <a:latin typeface="+mn-lt"/>
              </a:rPr>
              <a:t>] : </a:t>
            </a:r>
            <a:r>
              <a:rPr lang="en-US" b="0" smtClean="0">
                <a:latin typeface="+mn-lt"/>
              </a:rPr>
              <a:t>Số dòng bị ảnh hưởng của câu lệnh SQL thứ </a:t>
            </a:r>
            <a:r>
              <a:rPr lang="en-US" smtClean="0">
                <a:solidFill>
                  <a:srgbClr val="FF00FF"/>
                </a:solidFill>
                <a:latin typeface="+mn-lt"/>
              </a:rPr>
              <a:t>i</a:t>
            </a:r>
            <a:endParaRPr lang="en-US">
              <a:solidFill>
                <a:srgbClr val="FF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81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Xử lý ngoại lệ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020835"/>
              </p:ext>
            </p:extLst>
          </p:nvPr>
        </p:nvGraphicFramePr>
        <p:xfrm>
          <a:off x="457200" y="1493520"/>
          <a:ext cx="8229600" cy="48158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package demojdbc;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import java.sql.*;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import java.util.Properties;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public class DemoJDBC {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public static void main(String[] args){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try {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vi-VN" sz="16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//1. Đăng ký driver và tạo kết nối đến CSDL            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//2. Tạo kết nối đến CSDL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 </a:t>
                      </a:r>
                      <a:r>
                        <a:rPr lang="en-US" sz="1600" smtClean="0">
                          <a:solidFill>
                            <a:srgbClr val="00B050"/>
                          </a:solidFill>
                          <a:effectLst/>
                          <a:latin typeface="Cambria" pitchFamily="18" charset="0"/>
                          <a:ea typeface="Calibri"/>
                          <a:cs typeface="Times New Roman"/>
                        </a:rPr>
                        <a:t>…</a:t>
                      </a:r>
                      <a:endParaRPr lang="vi-VN" sz="1600" smtClean="0">
                        <a:solidFill>
                          <a:srgbClr val="00B05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//6. Đóng kết nối</a:t>
                      </a:r>
                      <a:endParaRPr lang="vi-VN" sz="16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</a:t>
                      </a:r>
                      <a:r>
                        <a:rPr lang="vi-VN" sz="1600" b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} catch (SQLException ex) {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</a:t>
                      </a:r>
                      <a:r>
                        <a:rPr lang="vi-VN" sz="1600" b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System.out.println(ex);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}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}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PreparedStatement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933768"/>
              </p:ext>
            </p:extLst>
          </p:nvPr>
        </p:nvGraphicFramePr>
        <p:xfrm>
          <a:off x="457200" y="1493520"/>
          <a:ext cx="8229600" cy="51358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public static void main(String[] args){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try {</a:t>
                      </a:r>
                      <a:endParaRPr lang="en-US" sz="16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vi-VN" sz="16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String sql = "INSERT INTO </a:t>
                      </a:r>
                      <a:r>
                        <a:rPr lang="en-US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X, Y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 VALUES ( </a:t>
                      </a:r>
                      <a:r>
                        <a:rPr lang="vi-VN" sz="2000" b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?</a:t>
                      </a:r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,</a:t>
                      </a:r>
                      <a:r>
                        <a:rPr lang="en-US" sz="2000" b="1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?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)";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vi-VN" sz="1600" b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PreparedStatement 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 = connection.</a:t>
                      </a:r>
                      <a:r>
                        <a:rPr lang="vi-VN" sz="1600" b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prepareStatement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(sql, Statement.</a:t>
                      </a:r>
                      <a:r>
                        <a:rPr lang="vi-VN" sz="1600" b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RETURN_GENERATED_KEYS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statement.setString(</a:t>
                      </a:r>
                      <a:r>
                        <a:rPr lang="vi-VN" sz="2000" b="1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"</a:t>
                      </a:r>
                      <a:r>
                        <a:rPr lang="en-US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Value Of X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");</a:t>
                      </a:r>
                      <a:endParaRPr lang="en-US" sz="1600" b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 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statement.setString(</a:t>
                      </a:r>
                      <a:r>
                        <a:rPr lang="en-US" sz="2000" b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"</a:t>
                      </a:r>
                      <a:r>
                        <a:rPr lang="en-US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Value Of Y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");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int n = statement.executeUpdate();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</a:t>
                      </a:r>
                      <a:r>
                        <a:rPr lang="en-US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…</a:t>
                      </a:r>
                      <a:endParaRPr lang="vi-VN" sz="16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connection.close();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} catch (SQLException ex) {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    System.out.println(ex);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    }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  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Transaction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456800"/>
              </p:ext>
            </p:extLst>
          </p:nvPr>
        </p:nvGraphicFramePr>
        <p:xfrm>
          <a:off x="457200" y="1143000"/>
          <a:ext cx="8229600" cy="54559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try {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String sql1= insert/delete/update . . .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String sql2= insert/delete/update . . .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Connection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con =DriverManager.</a:t>
                      </a:r>
                      <a:r>
                        <a:rPr lang="vi-VN" sz="16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getConnection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 cs, info);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try{ </a:t>
                      </a:r>
                    </a:p>
                    <a:p>
                      <a:pPr marL="914400" marR="0" lvl="2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con.</a:t>
                      </a:r>
                      <a:r>
                        <a:rPr lang="vi-VN" sz="1600" b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setAutoCommit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vi-VN" sz="1600" b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false</a:t>
                      </a:r>
                      <a:r>
                        <a:rPr lang="vi-VN" sz="16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);</a:t>
                      </a:r>
                    </a:p>
                    <a:p>
                      <a:pPr marL="914400" marR="0" lvl="2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 statement1= con.</a:t>
                      </a:r>
                      <a:r>
                        <a:rPr lang="vi-VN" sz="16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createStatement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pPr marL="914400" marR="0" lvl="2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 statement2= con.</a:t>
                      </a:r>
                      <a:r>
                        <a:rPr lang="vi-VN" sz="16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createStatement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(); </a:t>
                      </a:r>
                    </a:p>
                    <a:p>
                      <a:pPr marL="914400" marR="0" lvl="2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statement1.</a:t>
                      </a:r>
                      <a:r>
                        <a:rPr lang="vi-VN" sz="16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executeUpdate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(sql1);</a:t>
                      </a:r>
                    </a:p>
                    <a:p>
                      <a:pPr marL="914400" marR="0" lvl="2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statement2.</a:t>
                      </a:r>
                      <a:r>
                        <a:rPr lang="vi-VN" sz="16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executeUpdate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(sql2);</a:t>
                      </a:r>
                    </a:p>
                    <a:p>
                      <a:pPr marL="914400" marR="0" lvl="2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con.</a:t>
                      </a:r>
                      <a:r>
                        <a:rPr lang="vi-VN" sz="1600" b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commit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}catch (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SQLException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ex){</a:t>
                      </a:r>
                    </a:p>
                    <a:p>
                      <a:pPr marL="914400" marR="0" lvl="2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con.</a:t>
                      </a:r>
                      <a:r>
                        <a:rPr lang="vi-VN" sz="1600" b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rollBack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}finally{</a:t>
                      </a:r>
                    </a:p>
                    <a:p>
                      <a:pPr marL="914400" marR="0" lvl="2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con.</a:t>
                      </a:r>
                      <a:r>
                        <a:rPr lang="vi-VN" sz="1600" b="1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close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} catch (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SQLException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ex) {</a:t>
                      </a:r>
                      <a:r>
                        <a:rPr lang="en-US" sz="1600" baseline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//Xử lý lỗi</a:t>
                      </a:r>
                      <a:r>
                        <a:rPr lang="en-US" sz="1600" baseline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CallableStatement - Xử lý Store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042366"/>
              </p:ext>
            </p:extLst>
          </p:nvPr>
        </p:nvGraphicFramePr>
        <p:xfrm>
          <a:off x="457200" y="990600"/>
          <a:ext cx="8229600" cy="22555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DELIMITER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$$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CREATE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PROCEDURE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spThemDanhMuc (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smtClean="0">
                          <a:solidFill>
                            <a:srgbClr val="008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tenDanhMuc </a:t>
                      </a: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(45))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BEGIN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INSERT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INTO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DANHMUC(TENDANHMUC)</a:t>
                      </a:r>
                      <a:r>
                        <a:rPr lang="en-US" sz="1600" baseline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VALUES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(tenDanhMuc);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LAST_INSERT_ID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740441"/>
              </p:ext>
            </p:extLst>
          </p:nvPr>
        </p:nvGraphicFramePr>
        <p:xfrm>
          <a:off x="457200" y="3322320"/>
          <a:ext cx="8229600" cy="35356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String tenDanhMuc = "C++";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CallableStatement</a:t>
                      </a: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statement = 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connection.prepareCall("{</a:t>
                      </a:r>
                      <a:r>
                        <a:rPr lang="vi-VN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call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spThemDanhMuc(</a:t>
                      </a:r>
                      <a:r>
                        <a:rPr lang="vi-VN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?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)}"); 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statement.setString(</a:t>
                      </a:r>
                      <a:r>
                        <a:rPr lang="vi-VN" sz="2400" b="1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tenDanhMuc);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statement.execute();   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ResultSet rs = statement.getResultSet();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if (rs.next()) {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 maDanhMuc = rs.getInt(</a:t>
                      </a:r>
                      <a:r>
                        <a:rPr lang="vi-VN" sz="2400" b="1" dirty="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);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System.out.println(maDanhMuc);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8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3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CallableStatement - Xử lý Store Procedure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924800" y="2236536"/>
            <a:ext cx="1066800" cy="354264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0" y="4800600"/>
            <a:ext cx="1219200" cy="354264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971800"/>
            <a:ext cx="5067072" cy="3581400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9119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CallableStatement - Xử lý Store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534559"/>
              </p:ext>
            </p:extLst>
          </p:nvPr>
        </p:nvGraphicFramePr>
        <p:xfrm>
          <a:off x="457200" y="1219200"/>
          <a:ext cx="8229600" cy="25755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DELIMITER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$$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CREATE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PROCEDURE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spThemDanhMuc ( </a:t>
                      </a:r>
                      <a:endParaRPr lang="en-US" sz="16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tenDanhMuc </a:t>
                      </a: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VARCHAR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(45),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out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maDanhMuc </a:t>
                      </a: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)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BEGIN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INSERT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INTO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DANHMUC(TENDANHMUC) </a:t>
                      </a: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VALUES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(tenDanhMuc);</a:t>
                      </a:r>
                    </a:p>
                    <a:p>
                      <a:pPr marL="457200" marR="0" lvl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SET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maDanhMuc = </a:t>
                      </a:r>
                      <a:r>
                        <a:rPr lang="vi-VN" sz="1600" smtClean="0">
                          <a:solidFill>
                            <a:srgbClr val="FF00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LAST_INSERT_ID</a:t>
                      </a:r>
                      <a:r>
                        <a:rPr lang="vi-VN" sz="16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kern="1200" smtClean="0">
                          <a:solidFill>
                            <a:srgbClr val="3366FF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760305"/>
              </p:ext>
            </p:extLst>
          </p:nvPr>
        </p:nvGraphicFramePr>
        <p:xfrm>
          <a:off x="457200" y="3992880"/>
          <a:ext cx="8229600" cy="2819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String tenDanhMuc = "C++";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CallableStatement statement = 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connection.prepareCall("</a:t>
                      </a:r>
                      <a:r>
                        <a:rPr lang="vi-VN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{call spThemDanhMuc 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vi-VN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?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vi-V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?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vi-VN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}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");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statement.</a:t>
                      </a:r>
                      <a:r>
                        <a:rPr lang="vi-VN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setString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vi-V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, tenDanhMuc);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statement.</a:t>
                      </a:r>
                      <a:r>
                        <a:rPr lang="vi-VN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registerOutParameter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vi-VN" sz="20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,Types.INTEGER);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statement.</a:t>
                      </a:r>
                      <a:r>
                        <a:rPr lang="vi-VN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execute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int maDanhMuc = statement.</a:t>
                      </a:r>
                      <a:r>
                        <a:rPr lang="vi-VN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getInt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vi-V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vi-VN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);</a:t>
                      </a:r>
                    </a:p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System.out.</a:t>
                      </a:r>
                      <a:r>
                        <a:rPr lang="vi-VN" sz="1600" b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println</a:t>
                      </a:r>
                      <a:r>
                        <a:rPr lang="vi-VN" sz="16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(maDanhMuc); 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7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Cài đặt MySQL server </a:t>
            </a:r>
          </a:p>
          <a:p>
            <a:pPr lvl="1"/>
            <a:r>
              <a:rPr lang="en-US" smtClean="0"/>
              <a:t>WAMP </a:t>
            </a:r>
          </a:p>
          <a:p>
            <a:pPr lvl="1"/>
            <a:endParaRPr lang="en-US"/>
          </a:p>
          <a:p>
            <a:r>
              <a:rPr lang="en-US" smtClean="0"/>
              <a:t>IDE:</a:t>
            </a:r>
          </a:p>
          <a:p>
            <a:pPr lvl="1"/>
            <a:r>
              <a:rPr lang="en-US" smtClean="0"/>
              <a:t>phpMyAdmin (tích hợp sẵn trong WAMP)</a:t>
            </a:r>
          </a:p>
          <a:p>
            <a:pPr lvl="1"/>
            <a:r>
              <a:rPr lang="en-US" smtClean="0"/>
              <a:t>MySQL Workbench 5.2 CE </a:t>
            </a:r>
          </a:p>
          <a:p>
            <a:pPr lvl="1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67200"/>
            <a:ext cx="371060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forgetso.com/images/stories/phpmyadmin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35038"/>
            <a:ext cx="2458764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www.webhostingbreak.com/wp-content/uploads/2011/06/wamp5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22860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9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Tài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Nguyễn</a:t>
            </a:r>
            <a:r>
              <a:rPr lang="en-US"/>
              <a:t> </a:t>
            </a:r>
            <a:r>
              <a:rPr lang="en-US" err="1"/>
              <a:t>Hoàng</a:t>
            </a:r>
            <a:r>
              <a:rPr lang="en-US"/>
              <a:t>  </a:t>
            </a:r>
            <a:r>
              <a:rPr lang="en-US" err="1"/>
              <a:t>Anh</a:t>
            </a:r>
            <a:r>
              <a:rPr lang="en-US"/>
              <a:t>,  </a:t>
            </a:r>
            <a:r>
              <a:rPr lang="en-US" err="1"/>
              <a:t>Tập</a:t>
            </a:r>
            <a:r>
              <a:rPr lang="en-US"/>
              <a:t>  slide  </a:t>
            </a:r>
            <a:r>
              <a:rPr lang="en-US" err="1"/>
              <a:t>bài</a:t>
            </a:r>
            <a:r>
              <a:rPr lang="en-US"/>
              <a:t>  </a:t>
            </a:r>
            <a:r>
              <a:rPr lang="en-US" err="1"/>
              <a:t>giảng</a:t>
            </a:r>
            <a:r>
              <a:rPr lang="en-US"/>
              <a:t>  </a:t>
            </a:r>
            <a:r>
              <a:rPr lang="en-US" err="1"/>
              <a:t>và</a:t>
            </a:r>
            <a:r>
              <a:rPr lang="en-US"/>
              <a:t>  video </a:t>
            </a:r>
            <a:r>
              <a:rPr lang="en-US" err="1" smtClean="0"/>
              <a:t>môn</a:t>
            </a:r>
            <a:r>
              <a:rPr lang="en-US" smtClean="0"/>
              <a:t> </a:t>
            </a:r>
          </a:p>
          <a:p>
            <a:pPr marL="0" indent="0">
              <a:buNone/>
            </a:pPr>
            <a:r>
              <a:rPr lang="en-US" err="1" smtClean="0"/>
              <a:t>Lập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Java, ĐH KHTN, 2010 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/>
              <a:t>Java Language Specification Third Edition  (2005) </a:t>
            </a:r>
          </a:p>
        </p:txBody>
      </p:sp>
    </p:spTree>
    <p:extLst>
      <p:ext uri="{BB962C8B-B14F-4D97-AF65-F5344CB8AC3E}">
        <p14:creationId xmlns:p14="http://schemas.microsoft.com/office/powerpoint/2010/main" val="20750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Bước 2</a:t>
            </a:r>
            <a:r>
              <a:rPr lang="en-US" smtClean="0"/>
              <a:t>: Tạo &amp; mở kết </a:t>
            </a:r>
            <a:r>
              <a:rPr lang="en-US" err="1" smtClean="0"/>
              <a:t>nối</a:t>
            </a:r>
            <a:r>
              <a:rPr lang="en-US" smtClean="0"/>
              <a:t> đến CSDL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phương thức </a:t>
            </a:r>
            <a:r>
              <a:rPr lang="vi-VN" smtClean="0">
                <a:solidFill>
                  <a:srgbClr val="C00000"/>
                </a:solidFill>
              </a:rPr>
              <a:t>getConnection</a:t>
            </a:r>
            <a:r>
              <a:rPr lang="vi-VN" smtClean="0"/>
              <a:t> của DriverManager </a:t>
            </a:r>
            <a:endParaRPr lang="en-US" smtClean="0"/>
          </a:p>
          <a:p>
            <a:endParaRPr lang="en-US"/>
          </a:p>
          <a:p>
            <a:r>
              <a:rPr lang="en-US" smtClean="0"/>
              <a:t>Một số cú pháp:</a:t>
            </a:r>
            <a:endParaRPr lang="vi-VN"/>
          </a:p>
          <a:p>
            <a:pPr lvl="1"/>
            <a:r>
              <a:rPr lang="vi-VN" smtClean="0"/>
              <a:t>Connection </a:t>
            </a:r>
            <a:r>
              <a:rPr lang="vi-VN">
                <a:solidFill>
                  <a:srgbClr val="C00000"/>
                </a:solidFill>
              </a:rPr>
              <a:t>getConnection</a:t>
            </a:r>
            <a:r>
              <a:rPr lang="vi-VN"/>
              <a:t> (String </a:t>
            </a:r>
            <a:r>
              <a:rPr lang="vi-VN" b="1"/>
              <a:t>url</a:t>
            </a:r>
            <a:r>
              <a:rPr lang="vi-VN"/>
              <a:t>); </a:t>
            </a:r>
          </a:p>
          <a:p>
            <a:pPr lvl="1"/>
            <a:r>
              <a:rPr lang="vi-VN" smtClean="0"/>
              <a:t>Connection </a:t>
            </a:r>
            <a:r>
              <a:rPr lang="vi-VN">
                <a:solidFill>
                  <a:srgbClr val="C00000"/>
                </a:solidFill>
              </a:rPr>
              <a:t>getConnection</a:t>
            </a:r>
            <a:r>
              <a:rPr lang="vi-VN"/>
              <a:t> (String </a:t>
            </a:r>
            <a:r>
              <a:rPr lang="vi-VN" b="1"/>
              <a:t>url</a:t>
            </a:r>
            <a:r>
              <a:rPr lang="vi-VN"/>
              <a:t>, String </a:t>
            </a:r>
            <a:r>
              <a:rPr lang="vi-VN" b="1"/>
              <a:t>user</a:t>
            </a:r>
            <a:r>
              <a:rPr lang="vi-VN"/>
              <a:t>, String </a:t>
            </a:r>
            <a:r>
              <a:rPr lang="vi-VN" b="1"/>
              <a:t>password</a:t>
            </a:r>
            <a:r>
              <a:rPr lang="vi-VN"/>
              <a:t>); </a:t>
            </a:r>
          </a:p>
          <a:p>
            <a:pPr lvl="1"/>
            <a:r>
              <a:rPr lang="vi-VN" smtClean="0"/>
              <a:t>Connection </a:t>
            </a:r>
            <a:r>
              <a:rPr lang="vi-VN">
                <a:solidFill>
                  <a:srgbClr val="C00000"/>
                </a:solidFill>
              </a:rPr>
              <a:t>getConnection</a:t>
            </a:r>
            <a:r>
              <a:rPr lang="vi-VN" smtClean="0"/>
              <a:t> </a:t>
            </a:r>
            <a:r>
              <a:rPr lang="vi-VN"/>
              <a:t>(String </a:t>
            </a:r>
            <a:r>
              <a:rPr lang="vi-VN" b="1"/>
              <a:t>url</a:t>
            </a:r>
            <a:r>
              <a:rPr lang="vi-VN"/>
              <a:t>, java.util.Properties </a:t>
            </a:r>
            <a:r>
              <a:rPr lang="vi-VN" b="1"/>
              <a:t>info</a:t>
            </a:r>
            <a:r>
              <a:rPr lang="vi-VN"/>
              <a:t>);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Bước 2</a:t>
            </a:r>
            <a:r>
              <a:rPr lang="en-US"/>
              <a:t>: Tạo &amp; mở kết nối đến CSDL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71600" y="1938635"/>
            <a:ext cx="6733732" cy="4047530"/>
            <a:chOff x="762000" y="2277070"/>
            <a:chExt cx="6733732" cy="4047530"/>
          </a:xfrm>
        </p:grpSpPr>
        <p:sp>
          <p:nvSpPr>
            <p:cNvPr id="4" name="Rectangle 3"/>
            <p:cNvSpPr/>
            <p:nvPr/>
          </p:nvSpPr>
          <p:spPr bwMode="auto">
            <a:xfrm>
              <a:off x="762000" y="2362200"/>
              <a:ext cx="1676400" cy="609600"/>
            </a:xfrm>
            <a:prstGeom prst="rect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+mn-lt"/>
                </a:rPr>
                <a:t>Java Application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62000" y="3429000"/>
              <a:ext cx="1676400" cy="609600"/>
            </a:xfrm>
            <a:prstGeom prst="rect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+mn-lt"/>
                </a:rPr>
                <a:t>JDBC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2000" y="4419600"/>
              <a:ext cx="1676400" cy="609600"/>
            </a:xfrm>
            <a:prstGeom prst="rect">
              <a:avLst/>
            </a:prstGeom>
            <a:solidFill>
              <a:srgbClr val="00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+mn-lt"/>
                </a:rPr>
                <a:t>MySQL</a:t>
              </a:r>
              <a:r>
                <a:rPr kumimoji="0" lang="en-US" sz="1800" b="1" i="0" u="none" strike="noStrike" cap="none" normalizeH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+mn-lt"/>
                </a:rPr>
                <a:t> DBMS</a:t>
              </a: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endParaRP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779813" y="5410200"/>
              <a:ext cx="1676400" cy="91440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n-lt"/>
                </a:rPr>
                <a:t>NhanVienDB</a:t>
              </a:r>
            </a:p>
          </p:txBody>
        </p: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 bwMode="auto">
            <a:xfrm>
              <a:off x="1600200" y="4038600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7" idx="2"/>
            </p:cNvCxnSpPr>
            <p:nvPr/>
          </p:nvCxnSpPr>
          <p:spPr bwMode="auto">
            <a:xfrm>
              <a:off x="1600200" y="5029200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>
              <a:stCxn id="4" idx="2"/>
              <a:endCxn id="6" idx="0"/>
            </p:cNvCxnSpPr>
            <p:nvPr/>
          </p:nvCxnSpPr>
          <p:spPr bwMode="auto">
            <a:xfrm>
              <a:off x="1600200" y="29718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ectangle 22"/>
            <p:cNvSpPr/>
            <p:nvPr/>
          </p:nvSpPr>
          <p:spPr>
            <a:xfrm>
              <a:off x="2590800" y="2277070"/>
              <a:ext cx="490493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>
                  <a:latin typeface="+mn-lt"/>
                </a:rPr>
                <a:t>URL: </a:t>
              </a:r>
              <a:r>
                <a:rPr lang="en-US" b="0">
                  <a:solidFill>
                    <a:srgbClr val="0000CC"/>
                  </a:solidFill>
                  <a:latin typeface="+mn-lt"/>
                </a:rPr>
                <a:t>jdbc:mysql</a:t>
              </a:r>
              <a:r>
                <a:rPr lang="en-US" b="0">
                  <a:latin typeface="+mn-lt"/>
                </a:rPr>
                <a:t>://</a:t>
              </a:r>
              <a:r>
                <a:rPr lang="en-US" b="0">
                  <a:solidFill>
                    <a:srgbClr val="FF00FF"/>
                  </a:solidFill>
                  <a:latin typeface="+mn-lt"/>
                </a:rPr>
                <a:t>localhost</a:t>
              </a:r>
              <a:r>
                <a:rPr lang="en-US" b="0">
                  <a:latin typeface="+mn-lt"/>
                </a:rPr>
                <a:t>:</a:t>
              </a:r>
              <a:r>
                <a:rPr lang="en-US">
                  <a:solidFill>
                    <a:srgbClr val="0000CC"/>
                  </a:solidFill>
                  <a:latin typeface="+mn-lt"/>
                </a:rPr>
                <a:t>3306</a:t>
              </a:r>
              <a:r>
                <a:rPr lang="en-US" b="0">
                  <a:latin typeface="+mn-lt"/>
                </a:rPr>
                <a:t>/</a:t>
              </a:r>
              <a:r>
                <a:rPr lang="en-US" b="0">
                  <a:solidFill>
                    <a:srgbClr val="C00000"/>
                  </a:solidFill>
                  <a:latin typeface="+mn-lt"/>
                </a:rPr>
                <a:t>NhanVienDB</a:t>
              </a:r>
            </a:p>
            <a:p>
              <a:r>
                <a:rPr lang="en-US" b="0" smtClean="0">
                  <a:latin typeface="+mn-lt"/>
                </a:rPr>
                <a:t>Username: </a:t>
              </a:r>
              <a:r>
                <a:rPr lang="en-US" b="0" smtClean="0">
                  <a:solidFill>
                    <a:srgbClr val="0070C0"/>
                  </a:solidFill>
                  <a:latin typeface="+mn-lt"/>
                </a:rPr>
                <a:t>root</a:t>
              </a:r>
            </a:p>
            <a:p>
              <a:r>
                <a:rPr lang="en-US" b="0" smtClean="0">
                  <a:latin typeface="+mn-lt"/>
                </a:rPr>
                <a:t>Password: </a:t>
              </a:r>
              <a:r>
                <a:rPr lang="en-US" b="0" smtClean="0">
                  <a:solidFill>
                    <a:srgbClr val="00B050"/>
                  </a:solidFill>
                  <a:latin typeface="+mn-lt"/>
                </a:rPr>
                <a:t>root</a:t>
              </a:r>
              <a:endParaRPr lang="en-US" b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90800" y="3593068"/>
              <a:ext cx="21023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smtClean="0">
                  <a:solidFill>
                    <a:srgbClr val="0000CC"/>
                  </a:solidFill>
                  <a:latin typeface="+mn-lt"/>
                </a:rPr>
                <a:t>MySQL JDBC Driver</a:t>
              </a:r>
              <a:endParaRPr lang="en-US" b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79638" y="4810035"/>
              <a:ext cx="195438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smtClean="0">
                  <a:latin typeface="+mn-lt"/>
                </a:rPr>
                <a:t>Port: </a:t>
              </a:r>
              <a:r>
                <a:rPr lang="en-US" smtClean="0">
                  <a:latin typeface="+mn-lt"/>
                </a:rPr>
                <a:t>3306</a:t>
              </a:r>
            </a:p>
            <a:p>
              <a:r>
                <a:rPr lang="en-US" b="0" smtClean="0">
                  <a:latin typeface="+mn-lt"/>
                </a:rPr>
                <a:t>Domain: </a:t>
              </a:r>
              <a:r>
                <a:rPr lang="en-US" b="0" smtClean="0">
                  <a:solidFill>
                    <a:srgbClr val="FF00FF"/>
                  </a:solidFill>
                  <a:latin typeface="+mn-lt"/>
                </a:rPr>
                <a:t>localhost</a:t>
              </a:r>
            </a:p>
            <a:p>
              <a:r>
                <a:rPr lang="en-US" b="0">
                  <a:latin typeface="+mn-lt"/>
                </a:rPr>
                <a:t>Username: </a:t>
              </a:r>
              <a:r>
                <a:rPr lang="en-US" b="0">
                  <a:solidFill>
                    <a:srgbClr val="0070C0"/>
                  </a:solidFill>
                  <a:latin typeface="+mn-lt"/>
                </a:rPr>
                <a:t>root</a:t>
              </a:r>
            </a:p>
            <a:p>
              <a:r>
                <a:rPr lang="en-US" b="0">
                  <a:latin typeface="+mn-lt"/>
                </a:rPr>
                <a:t>Password: </a:t>
              </a:r>
              <a:r>
                <a:rPr lang="en-US" b="0" smtClean="0">
                  <a:solidFill>
                    <a:srgbClr val="00B050"/>
                  </a:solidFill>
                  <a:latin typeface="+mn-lt"/>
                </a:rPr>
                <a:t>root</a:t>
              </a:r>
              <a:endParaRPr lang="en-US" b="0">
                <a:solidFill>
                  <a:srgbClr val="00B05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7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Bước </a:t>
            </a:r>
            <a:r>
              <a:rPr lang="en-US" smtClean="0">
                <a:solidFill>
                  <a:srgbClr val="FFFF00"/>
                </a:solidFill>
              </a:rPr>
              <a:t>1 &amp; 2</a:t>
            </a:r>
            <a:endParaRPr lang="en-US">
              <a:solidFill>
                <a:srgbClr val="FFFF00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49648"/>
              </p:ext>
            </p:extLst>
          </p:nvPr>
        </p:nvGraphicFramePr>
        <p:xfrm>
          <a:off x="457200" y="914400"/>
          <a:ext cx="8229600" cy="598017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demojdbc;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java.sql.*;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java.util.Properties;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DemoJDBC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main(String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args){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…</a:t>
                      </a: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//1. Đăng ký driver và tạo kết nối đến CSDL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Driver driver = new org.gjt.mm.mysql.Driver();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DriverManager.registerDriver(driver);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//2. Tạo kết nối đến CSDL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String conString = "</a:t>
                      </a:r>
                      <a:r>
                        <a:rPr lang="en-US" sz="1600" b="0" smtClean="0">
                          <a:solidFill>
                            <a:srgbClr val="0000CC"/>
                          </a:solidFill>
                          <a:latin typeface="+mn-lt"/>
                        </a:rPr>
                        <a:t>jdbc:mysql</a:t>
                      </a:r>
                      <a:r>
                        <a:rPr lang="en-US" sz="1600" b="0" smtClean="0">
                          <a:latin typeface="+mn-lt"/>
                        </a:rPr>
                        <a:t>://</a:t>
                      </a:r>
                      <a:r>
                        <a:rPr lang="en-US" sz="1600" b="0" smtClean="0">
                          <a:solidFill>
                            <a:srgbClr val="FF00FF"/>
                          </a:solidFill>
                          <a:latin typeface="+mn-lt"/>
                        </a:rPr>
                        <a:t>localhost</a:t>
                      </a:r>
                      <a:r>
                        <a:rPr lang="en-US" sz="1600" b="0" smtClean="0">
                          <a:latin typeface="+mn-lt"/>
                        </a:rPr>
                        <a:t>:</a:t>
                      </a:r>
                      <a:r>
                        <a:rPr lang="en-US" sz="1600" smtClean="0">
                          <a:solidFill>
                            <a:srgbClr val="0000CC"/>
                          </a:solidFill>
                          <a:latin typeface="+mn-lt"/>
                        </a:rPr>
                        <a:t>3306</a:t>
                      </a:r>
                      <a:r>
                        <a:rPr lang="en-US" sz="1600" b="0" smtClean="0">
                          <a:latin typeface="+mn-lt"/>
                        </a:rPr>
                        <a:t>/</a:t>
                      </a:r>
                      <a:r>
                        <a:rPr lang="en-US" sz="1600" b="0" smtClean="0">
                          <a:solidFill>
                            <a:srgbClr val="C00000"/>
                          </a:solidFill>
                          <a:latin typeface="+mn-lt"/>
                        </a:rPr>
                        <a:t>NhanVienDB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";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Properties info = new Properties();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info.setProperty("characterEncoding", "utf8");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info.setProperty("user", "root");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info.setProperty("password", "");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Connection connection;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connection = DriverManager.getConnection(conString, info);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//3. Tạo đối tượng Statement để thực hiện thao tác dữ liệu mong muốn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…</a:t>
                      </a: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6156960" y="2545080"/>
            <a:ext cx="731520" cy="731520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50033" y="411480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13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Bước 3</a:t>
            </a:r>
            <a:r>
              <a:rPr lang="en-US" smtClean="0"/>
              <a:t>: Tạo đối tượng để thực thi và chuẩn bị các lệnh SQL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phương thức </a:t>
            </a:r>
            <a:r>
              <a:rPr lang="en-US" smtClean="0">
                <a:solidFill>
                  <a:srgbClr val="C00000"/>
                </a:solidFill>
              </a:rPr>
              <a:t>createStatement</a:t>
            </a:r>
            <a:r>
              <a:rPr lang="en-US" smtClean="0"/>
              <a:t>() của đối tượng kết nối:</a:t>
            </a:r>
          </a:p>
          <a:p>
            <a:r>
              <a:rPr lang="en-US" smtClean="0"/>
              <a:t>Chuẩn bị các lệnh SQL: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SELECT</a:t>
            </a:r>
            <a:r>
              <a:rPr lang="en-US"/>
              <a:t> : Truy vấn dữ liệu từ bảng </a:t>
            </a:r>
          </a:p>
          <a:p>
            <a:pPr lvl="1"/>
            <a:endParaRPr lang="en-US"/>
          </a:p>
          <a:p>
            <a:pPr lvl="1"/>
            <a:r>
              <a:rPr lang="en-US">
                <a:solidFill>
                  <a:srgbClr val="0000CC"/>
                </a:solidFill>
              </a:rPr>
              <a:t>DELETE</a:t>
            </a:r>
            <a:r>
              <a:rPr lang="en-US"/>
              <a:t> : Xóa dữ liệu từ bảng 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UPDATE</a:t>
            </a:r>
            <a:r>
              <a:rPr lang="en-US"/>
              <a:t> : Cập nhật dữ liệu vào bảng 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INSERT</a:t>
            </a:r>
            <a:r>
              <a:rPr lang="en-US"/>
              <a:t>  : Thêm dữ liệu vào </a:t>
            </a:r>
            <a:r>
              <a:rPr lang="en-US" smtClean="0"/>
              <a:t>bảng</a:t>
            </a:r>
          </a:p>
          <a:p>
            <a:pPr lvl="1"/>
            <a:endParaRPr lang="en-US" smtClean="0"/>
          </a:p>
          <a:p>
            <a:r>
              <a:rPr lang="en-US" smtClean="0"/>
              <a:t>Ví dụ: 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CC"/>
                </a:solidFill>
              </a:rPr>
              <a:t>Statement</a:t>
            </a:r>
            <a:r>
              <a:rPr lang="en-US"/>
              <a:t> statement = connection.</a:t>
            </a:r>
            <a:r>
              <a:rPr lang="en-US">
                <a:solidFill>
                  <a:srgbClr val="C00000"/>
                </a:solidFill>
              </a:rPr>
              <a:t>createStatement</a:t>
            </a:r>
            <a:r>
              <a:rPr lang="en-US"/>
              <a:t>();</a:t>
            </a:r>
          </a:p>
          <a:p>
            <a:pPr marL="457200" lvl="1" indent="0">
              <a:buNone/>
            </a:pPr>
            <a:r>
              <a:rPr lang="en-US" smtClean="0">
                <a:solidFill>
                  <a:srgbClr val="0000CC"/>
                </a:solidFill>
              </a:rPr>
              <a:t>String</a:t>
            </a:r>
            <a:r>
              <a:rPr lang="en-US" smtClean="0"/>
              <a:t> sql </a:t>
            </a:r>
            <a:r>
              <a:rPr lang="en-US"/>
              <a:t>= "</a:t>
            </a:r>
            <a:r>
              <a:rPr lang="en-US">
                <a:solidFill>
                  <a:srgbClr val="FF00FF"/>
                </a:solidFill>
              </a:rPr>
              <a:t>SELECT * FROM NHANVIEN</a:t>
            </a:r>
            <a:r>
              <a:rPr lang="en-US" smtClean="0"/>
              <a:t>";</a:t>
            </a:r>
            <a:endParaRPr lang="en-US"/>
          </a:p>
        </p:txBody>
      </p:sp>
      <p:sp>
        <p:nvSpPr>
          <p:cNvPr id="4" name="Left Arrow 3"/>
          <p:cNvSpPr/>
          <p:nvPr/>
        </p:nvSpPr>
        <p:spPr bwMode="auto">
          <a:xfrm>
            <a:off x="5334000" y="2667000"/>
            <a:ext cx="2362200" cy="762000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Query (Đọc)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5334000" y="3810000"/>
            <a:ext cx="2362200" cy="762000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Update (Thay đổi)</a:t>
            </a:r>
            <a:r>
              <a:rPr kumimoji="0" lang="en-US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Bước 3</a:t>
            </a:r>
            <a:r>
              <a:rPr lang="en-US"/>
              <a:t>: Tạo đối tượng để thực thi và chuẩn bị các lệnh 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842979"/>
              </p:ext>
            </p:extLst>
          </p:nvPr>
        </p:nvGraphicFramePr>
        <p:xfrm>
          <a:off x="533400" y="1676400"/>
          <a:ext cx="8229600" cy="45780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demojdbc;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java.sql.*;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java.util.Properties;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DemoJDBC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main(String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args){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…</a:t>
                      </a: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//1. Đăng ký driver và tạo kết nối đến CSDL</a:t>
                      </a:r>
                      <a:endParaRPr lang="vi-VN" sz="1600" b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//2. Tạo kết nối đến CSDL</a:t>
                      </a:r>
                      <a:endParaRPr lang="vi-VN" sz="1600" b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1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//3. Tạo đối tượng Statement để thực hiện thao tác dữ liệu mong muốn</a:t>
                      </a: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Statement statement = connection.createStatement();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String sql = "SELECT * FROM NHANVIEN";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//4. Thực hiện</a:t>
                      </a:r>
                      <a:r>
                        <a:rPr lang="en-US" sz="1600" baseline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lệnh SQL</a:t>
                      </a:r>
                      <a:endParaRPr lang="vi-VN" sz="1600" smtClean="0">
                        <a:solidFill>
                          <a:srgbClr val="92D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//5. Xử lý kết quả trả về </a:t>
                      </a:r>
                      <a:endParaRPr lang="en-US" sz="1600" smtClean="0">
                        <a:solidFill>
                          <a:srgbClr val="92D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…</a:t>
                      </a:r>
                      <a:endParaRPr lang="vi-VN" sz="1600" smtClean="0">
                        <a:solidFill>
                          <a:srgbClr val="92D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6629400" y="419100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236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Bước 4</a:t>
            </a:r>
            <a:r>
              <a:rPr lang="en-US" smtClean="0"/>
              <a:t>: Thực thi 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một số cú pháp:</a:t>
            </a:r>
          </a:p>
          <a:p>
            <a:pPr marL="400050" lvl="1" indent="0">
              <a:buNone/>
            </a:pPr>
            <a:r>
              <a:rPr lang="en-US">
                <a:solidFill>
                  <a:srgbClr val="00B050"/>
                </a:solidFill>
              </a:rPr>
              <a:t>//Thực thi câu truy </a:t>
            </a:r>
            <a:r>
              <a:rPr lang="en-US" smtClean="0">
                <a:solidFill>
                  <a:srgbClr val="00B050"/>
                </a:solidFill>
              </a:rPr>
              <a:t>vấn (SELECT). </a:t>
            </a:r>
            <a:r>
              <a:rPr lang="en-US">
                <a:solidFill>
                  <a:srgbClr val="00B050"/>
                </a:solidFill>
              </a:rPr>
              <a:t>Kết quả trả về là một tập dữ liệu ResultSet</a:t>
            </a:r>
          </a:p>
          <a:p>
            <a:pPr marL="400050" lvl="1" indent="0">
              <a:buNone/>
            </a:pPr>
            <a:r>
              <a:rPr lang="en-US" i="1">
                <a:solidFill>
                  <a:srgbClr val="0000CC"/>
                </a:solidFill>
              </a:rPr>
              <a:t>ResultSet</a:t>
            </a:r>
            <a:r>
              <a:rPr lang="en-US"/>
              <a:t> statement.</a:t>
            </a:r>
            <a:r>
              <a:rPr lang="en-US" i="1">
                <a:solidFill>
                  <a:srgbClr val="C00000"/>
                </a:solidFill>
              </a:rPr>
              <a:t>executeQuery</a:t>
            </a:r>
            <a:r>
              <a:rPr lang="en-US"/>
              <a:t> (</a:t>
            </a:r>
            <a:r>
              <a:rPr lang="en-US" i="1">
                <a:solidFill>
                  <a:srgbClr val="0000CC"/>
                </a:solidFill>
              </a:rPr>
              <a:t>String</a:t>
            </a:r>
            <a:r>
              <a:rPr lang="en-US"/>
              <a:t> sql</a:t>
            </a:r>
            <a:r>
              <a:rPr lang="en-US" smtClean="0"/>
              <a:t>) </a:t>
            </a:r>
          </a:p>
          <a:p>
            <a:pPr marL="400050" lvl="1" indent="0">
              <a:buNone/>
            </a:pPr>
            <a:endParaRPr lang="en-US" smtClean="0"/>
          </a:p>
          <a:p>
            <a:pPr marL="400050" lvl="1" indent="0">
              <a:buNone/>
            </a:pPr>
            <a:r>
              <a:rPr lang="en-US" smtClean="0">
                <a:solidFill>
                  <a:srgbClr val="00B050"/>
                </a:solidFill>
              </a:rPr>
              <a:t>//</a:t>
            </a:r>
            <a:r>
              <a:rPr lang="en-US">
                <a:solidFill>
                  <a:srgbClr val="00B050"/>
                </a:solidFill>
              </a:rPr>
              <a:t>Thực thi câu </a:t>
            </a:r>
            <a:r>
              <a:rPr lang="en-US" smtClean="0">
                <a:solidFill>
                  <a:srgbClr val="00B050"/>
                </a:solidFill>
              </a:rPr>
              <a:t>lệnh cập </a:t>
            </a:r>
            <a:r>
              <a:rPr lang="en-US">
                <a:solidFill>
                  <a:srgbClr val="00B050"/>
                </a:solidFill>
              </a:rPr>
              <a:t>nhật dữ liệu (Thêm, xóa, sửa) </a:t>
            </a:r>
          </a:p>
          <a:p>
            <a:pPr marL="400050" lvl="1" indent="0">
              <a:buNone/>
            </a:pPr>
            <a:r>
              <a:rPr lang="en-US" i="1">
                <a:solidFill>
                  <a:srgbClr val="0000CC"/>
                </a:solidFill>
              </a:rPr>
              <a:t>int</a:t>
            </a:r>
            <a:r>
              <a:rPr lang="en-US"/>
              <a:t> statement.</a:t>
            </a:r>
            <a:r>
              <a:rPr lang="en-US" i="1">
                <a:solidFill>
                  <a:srgbClr val="C00000"/>
                </a:solidFill>
              </a:rPr>
              <a:t>executeUpdate</a:t>
            </a:r>
            <a:r>
              <a:rPr lang="en-US"/>
              <a:t> (</a:t>
            </a:r>
            <a:r>
              <a:rPr lang="en-US" i="1">
                <a:solidFill>
                  <a:srgbClr val="0000CC"/>
                </a:solidFill>
              </a:rPr>
              <a:t>String</a:t>
            </a:r>
            <a:r>
              <a:rPr lang="en-US"/>
              <a:t> sql) </a:t>
            </a:r>
          </a:p>
          <a:p>
            <a:pPr marL="400050" lvl="1" indent="0">
              <a:buNone/>
            </a:pPr>
            <a:endParaRPr lang="en-US" i="1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>
                <a:solidFill>
                  <a:srgbClr val="00B050"/>
                </a:solidFill>
              </a:rPr>
              <a:t>//Thực thi </a:t>
            </a:r>
            <a:r>
              <a:rPr lang="en-US" smtClean="0">
                <a:solidFill>
                  <a:srgbClr val="00B050"/>
                </a:solidFill>
              </a:rPr>
              <a:t>câu lệnh SQL nói chung (thêm, xóa, sửa, truy vấn, …)</a:t>
            </a:r>
            <a:endParaRPr lang="en-US" i="1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i="1">
                <a:solidFill>
                  <a:srgbClr val="0000CC"/>
                </a:solidFill>
              </a:rPr>
              <a:t>boolean</a:t>
            </a:r>
            <a:r>
              <a:rPr lang="en-US"/>
              <a:t> statement.</a:t>
            </a:r>
            <a:r>
              <a:rPr lang="en-US" i="1">
                <a:solidFill>
                  <a:srgbClr val="C00000"/>
                </a:solidFill>
              </a:rPr>
              <a:t>execute</a:t>
            </a:r>
            <a:r>
              <a:rPr lang="en-US"/>
              <a:t> (</a:t>
            </a:r>
            <a:r>
              <a:rPr lang="en-US" i="1">
                <a:solidFill>
                  <a:srgbClr val="0000CC"/>
                </a:solidFill>
              </a:rPr>
              <a:t>String</a:t>
            </a:r>
            <a:r>
              <a:rPr lang="en-US"/>
              <a:t> sql)</a:t>
            </a:r>
          </a:p>
        </p:txBody>
      </p:sp>
    </p:spTree>
    <p:extLst>
      <p:ext uri="{BB962C8B-B14F-4D97-AF65-F5344CB8AC3E}">
        <p14:creationId xmlns:p14="http://schemas.microsoft.com/office/powerpoint/2010/main" val="8532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Bước 4</a:t>
            </a:r>
            <a:r>
              <a:rPr lang="en-US"/>
              <a:t>: Thực thi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452094"/>
              </p:ext>
            </p:extLst>
          </p:nvPr>
        </p:nvGraphicFramePr>
        <p:xfrm>
          <a:off x="533400" y="1676400"/>
          <a:ext cx="8229600" cy="485851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09600"/>
                <a:gridCol w="7620000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  <a:latin typeface="+mn-lt"/>
                          <a:cs typeface="Cambria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package demojdbc;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1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java.sql.*;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import java.util.Properties;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class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DemoJDBC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public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static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void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rgbClr val="0000CC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main(String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[] args){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…</a:t>
                      </a:r>
                      <a:endParaRPr lang="vi-VN" sz="160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//1. Đăng ký driver và tạo kết nối đến CSDL</a:t>
                      </a:r>
                      <a:endParaRPr lang="vi-VN" sz="1600" b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b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//2. Tạo kết nối đến CSDL</a:t>
                      </a:r>
                      <a:endParaRPr lang="vi-VN" sz="1600" b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//3. Tạo đối tượng Statement để thực hiện thao tác dữ liệu mong muốn</a:t>
                      </a:r>
                      <a:endParaRPr lang="vi-VN" sz="1600" b="0" smtClean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Statement statement = connection.createStatement();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String sql = "SELECT * FROM NHANVIEN";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</a:t>
                      </a:r>
                      <a:r>
                        <a:rPr lang="vi-VN" sz="1600" b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//4. Thực hiện truy xuất (đọc / ghi)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 ResultSet rs = statement.executeQuery(sql);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   </a:t>
                      </a:r>
                      <a:r>
                        <a:rPr lang="vi-VN" sz="160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//5. Xử lý kết quả trả về </a:t>
                      </a:r>
                      <a:endParaRPr lang="en-US" sz="1600" smtClean="0">
                        <a:solidFill>
                          <a:srgbClr val="92D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92D050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</a:t>
                      </a:r>
                      <a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    …</a:t>
                      </a:r>
                      <a:endParaRPr lang="vi-VN" sz="1600" smtClean="0">
                        <a:solidFill>
                          <a:srgbClr val="92D050"/>
                        </a:solidFill>
                        <a:effectLst/>
                        <a:latin typeface="+mn-lt"/>
                        <a:ea typeface="Times New Roman"/>
                        <a:cs typeface="Courier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 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6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Courier New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5486400" y="4800600"/>
            <a:ext cx="731520" cy="731520"/>
          </a:xfrm>
          <a:prstGeom prst="ellipse">
            <a:avLst/>
          </a:prstGeom>
          <a:solidFill>
            <a:schemeClr val="tx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03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1TGp_gold_light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10865</TotalTime>
  <Words>2424</Words>
  <Application>Microsoft Office PowerPoint</Application>
  <PresentationFormat>On-screen Show (4:3)</PresentationFormat>
  <Paragraphs>690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581TGp_gold_light</vt:lpstr>
      <vt:lpstr>Bước 1: Đăng ký driver JDBC</vt:lpstr>
      <vt:lpstr>Bước 2: Tạo &amp; mở kết nối đến CSDL</vt:lpstr>
      <vt:lpstr>Bước 2: Tạo &amp; mở kết nối đến CSDL</vt:lpstr>
      <vt:lpstr>Bước 2: Tạo &amp; mở kết nối đến CSDL</vt:lpstr>
      <vt:lpstr>Bước 1 &amp; 2</vt:lpstr>
      <vt:lpstr>Bước 3: Tạo đối tượng để thực thi và chuẩn bị các lệnh SQL </vt:lpstr>
      <vt:lpstr>Bước 3: Tạo đối tượng để thực thi và chuẩn bị các lệnh SQL </vt:lpstr>
      <vt:lpstr>Bước 4: Thực thi SQL</vt:lpstr>
      <vt:lpstr>Bước 4: Thực thi SQL</vt:lpstr>
      <vt:lpstr>Bước 5: Xử lý kết quả trả về </vt:lpstr>
      <vt:lpstr>5a. Lấy dữ liệu từ ResultSet</vt:lpstr>
      <vt:lpstr>5a. Lấy dữ liệu từ bảng PHONGBAN</vt:lpstr>
      <vt:lpstr>5a. Lấy dữ liệu từ bảng NHANVIEN</vt:lpstr>
      <vt:lpstr>5b. Xóa dữ liệu bảng PHONGBAN</vt:lpstr>
      <vt:lpstr>5b. Xóa dữ liệu bảng NHANVIEN</vt:lpstr>
      <vt:lpstr>5b. Sửa dữ liệu bảng PHONGBAN</vt:lpstr>
      <vt:lpstr>5b. Sửa dữ liệu bảng NHANVIEN</vt:lpstr>
      <vt:lpstr>5b. Thêm dữ liệu bảng NHANVIEN</vt:lpstr>
      <vt:lpstr>5b. Thêm dữ liệu bảng PHONGBAN</vt:lpstr>
      <vt:lpstr>6. Đóng kết nối</vt:lpstr>
      <vt:lpstr>executeBatch</vt:lpstr>
      <vt:lpstr>Xử lý ngoại lệ </vt:lpstr>
      <vt:lpstr>PreparedStatement</vt:lpstr>
      <vt:lpstr>Sử dụng Transaction </vt:lpstr>
      <vt:lpstr>CallableStatement - Xử lý Store Procedure </vt:lpstr>
      <vt:lpstr>CallableStatement - Xử lý Store Procedure </vt:lpstr>
      <vt:lpstr>CallableStatement - Xử lý Store Procedure </vt:lpstr>
      <vt:lpstr>MySQL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TruongSon</dc:creator>
  <cp:lastModifiedBy>hv</cp:lastModifiedBy>
  <cp:revision>1701</cp:revision>
  <dcterms:created xsi:type="dcterms:W3CDTF">2011-02-17T07:17:37Z</dcterms:created>
  <dcterms:modified xsi:type="dcterms:W3CDTF">2018-04-24T00:34:12Z</dcterms:modified>
</cp:coreProperties>
</file>