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464" y="295300"/>
            <a:ext cx="8069071" cy="435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816" y="1102791"/>
            <a:ext cx="8051800" cy="4736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g"/><Relationship Id="rId3" Type="http://schemas.openxmlformats.org/officeDocument/2006/relationships/image" Target="../media/image72.png"/><Relationship Id="rId7" Type="http://schemas.openxmlformats.org/officeDocument/2006/relationships/image" Target="../media/image7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7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0.png"/><Relationship Id="rId7" Type="http://schemas.openxmlformats.org/officeDocument/2006/relationships/image" Target="../media/image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81.png"/><Relationship Id="rId4" Type="http://schemas.openxmlformats.org/officeDocument/2006/relationships/image" Target="../media/image4.png"/><Relationship Id="rId9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2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86.png"/><Relationship Id="rId5" Type="http://schemas.openxmlformats.org/officeDocument/2006/relationships/image" Target="../media/image45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6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6.png"/><Relationship Id="rId7" Type="http://schemas.openxmlformats.org/officeDocument/2006/relationships/image" Target="../media/image7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0.png"/><Relationship Id="rId5" Type="http://schemas.openxmlformats.org/officeDocument/2006/relationships/image" Target="../media/image97.png"/><Relationship Id="rId10" Type="http://schemas.openxmlformats.org/officeDocument/2006/relationships/image" Target="../media/image99.png"/><Relationship Id="rId4" Type="http://schemas.openxmlformats.org/officeDocument/2006/relationships/image" Target="../media/image4.png"/><Relationship Id="rId9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80.png"/><Relationship Id="rId7" Type="http://schemas.openxmlformats.org/officeDocument/2006/relationships/image" Target="../media/image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81.png"/><Relationship Id="rId10" Type="http://schemas.openxmlformats.org/officeDocument/2006/relationships/image" Target="../media/image42.png"/><Relationship Id="rId4" Type="http://schemas.openxmlformats.org/officeDocument/2006/relationships/image" Target="../media/image4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2.png"/><Relationship Id="rId7" Type="http://schemas.openxmlformats.org/officeDocument/2006/relationships/image" Target="../media/image98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3.png"/><Relationship Id="rId4" Type="http://schemas.openxmlformats.org/officeDocument/2006/relationships/image" Target="../media/image4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2.png"/><Relationship Id="rId7" Type="http://schemas.openxmlformats.org/officeDocument/2006/relationships/image" Target="../media/image98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03.png"/><Relationship Id="rId4" Type="http://schemas.openxmlformats.org/officeDocument/2006/relationships/image" Target="../media/image4.pn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image" Target="../media/image1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8.png"/><Relationship Id="rId5" Type="http://schemas.openxmlformats.org/officeDocument/2006/relationships/image" Target="../media/image113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6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20.png"/><Relationship Id="rId7" Type="http://schemas.openxmlformats.org/officeDocument/2006/relationships/image" Target="../media/image1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3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g"/><Relationship Id="rId15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3.png"/><Relationship Id="rId7" Type="http://schemas.openxmlformats.org/officeDocument/2006/relationships/image" Target="../media/image135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9.png"/><Relationship Id="rId5" Type="http://schemas.openxmlformats.org/officeDocument/2006/relationships/image" Target="../media/image134.png"/><Relationship Id="rId10" Type="http://schemas.openxmlformats.org/officeDocument/2006/relationships/image" Target="../media/image138.png"/><Relationship Id="rId4" Type="http://schemas.openxmlformats.org/officeDocument/2006/relationships/image" Target="../media/image4.png"/><Relationship Id="rId9" Type="http://schemas.openxmlformats.org/officeDocument/2006/relationships/image" Target="../media/image1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37.png"/><Relationship Id="rId7" Type="http://schemas.openxmlformats.org/officeDocument/2006/relationships/image" Target="../media/image14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6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141.png"/><Relationship Id="rId9" Type="http://schemas.openxmlformats.org/officeDocument/2006/relationships/image" Target="../media/image1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jp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10" Type="http://schemas.openxmlformats.org/officeDocument/2006/relationships/image" Target="../media/image32.jpg"/><Relationship Id="rId4" Type="http://schemas.openxmlformats.org/officeDocument/2006/relationships/image" Target="../media/image6.png"/><Relationship Id="rId9" Type="http://schemas.openxmlformats.org/officeDocument/2006/relationships/image" Target="../media/image3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4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22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2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7.png"/><Relationship Id="rId5" Type="http://schemas.openxmlformats.org/officeDocument/2006/relationships/image" Target="../media/image45.png"/><Relationship Id="rId15" Type="http://schemas.openxmlformats.org/officeDocument/2006/relationships/image" Target="../media/image51.png"/><Relationship Id="rId10" Type="http://schemas.openxmlformats.org/officeDocument/2006/relationships/image" Target="../media/image18.png"/><Relationship Id="rId19" Type="http://schemas.openxmlformats.org/officeDocument/2006/relationships/image" Target="../media/image55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57.png"/><Relationship Id="rId4" Type="http://schemas.openxmlformats.org/officeDocument/2006/relationships/image" Target="../media/image6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0160"/>
            <a:ext cx="2974848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228600" y="2123440"/>
            <a:ext cx="23622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62400" y="3112389"/>
            <a:ext cx="3428365" cy="941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0" dirty="0">
                <a:solidFill>
                  <a:srgbClr val="FF5A33"/>
                </a:solidFill>
                <a:latin typeface="Segoe UI"/>
                <a:cs typeface="Segoe UI"/>
              </a:rPr>
              <a:t>L</a:t>
            </a:r>
            <a:r>
              <a:rPr sz="2850" b="1" spc="10" dirty="0">
                <a:solidFill>
                  <a:srgbClr val="FF5A33"/>
                </a:solidFill>
                <a:latin typeface="Segoe UI"/>
                <a:cs typeface="Segoe UI"/>
              </a:rPr>
              <a:t>ẬP </a:t>
            </a:r>
            <a:r>
              <a:rPr sz="2850" b="1" spc="15" dirty="0">
                <a:solidFill>
                  <a:srgbClr val="FF5A33"/>
                </a:solidFill>
                <a:latin typeface="Segoe UI"/>
                <a:cs typeface="Segoe UI"/>
              </a:rPr>
              <a:t>TRÌNH </a:t>
            </a:r>
            <a:r>
              <a:rPr sz="3600" b="1" spc="-90" dirty="0">
                <a:solidFill>
                  <a:srgbClr val="FF5A33"/>
                </a:solidFill>
                <a:latin typeface="Segoe UI"/>
                <a:cs typeface="Segoe UI"/>
              </a:rPr>
              <a:t>J</a:t>
            </a:r>
            <a:r>
              <a:rPr sz="2850" b="1" spc="-90" dirty="0">
                <a:solidFill>
                  <a:srgbClr val="FF5A33"/>
                </a:solidFill>
                <a:latin typeface="Segoe UI"/>
                <a:cs typeface="Segoe UI"/>
              </a:rPr>
              <a:t>AVA</a:t>
            </a:r>
            <a:r>
              <a:rPr sz="2850" b="1" spc="10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endParaRPr sz="3600" dirty="0" smtClean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200" b="1" dirty="0" smtClean="0">
                <a:solidFill>
                  <a:srgbClr val="FF5A33"/>
                </a:solidFill>
                <a:latin typeface="Segoe UI"/>
                <a:cs typeface="Segoe UI"/>
              </a:rPr>
              <a:t>B</a:t>
            </a:r>
            <a:r>
              <a:rPr sz="1750" b="1" dirty="0" smtClean="0">
                <a:solidFill>
                  <a:srgbClr val="FF5A33"/>
                </a:solidFill>
                <a:latin typeface="Segoe UI"/>
                <a:cs typeface="Segoe UI"/>
              </a:rPr>
              <a:t>ÀI </a:t>
            </a:r>
            <a:r>
              <a:rPr sz="2200" b="1" spc="-5" dirty="0" smtClean="0">
                <a:solidFill>
                  <a:srgbClr val="FF5A33"/>
                </a:solidFill>
                <a:latin typeface="Segoe UI"/>
                <a:cs typeface="Segoe UI"/>
              </a:rPr>
              <a:t>4: </a:t>
            </a:r>
            <a:r>
              <a:rPr sz="2200" b="1" spc="5" dirty="0" smtClean="0">
                <a:solidFill>
                  <a:srgbClr val="FF5A33"/>
                </a:solidFill>
                <a:latin typeface="Segoe UI"/>
                <a:cs typeface="Segoe UI"/>
              </a:rPr>
              <a:t>L</a:t>
            </a:r>
            <a:r>
              <a:rPr sz="1750" b="1" spc="5" dirty="0" smtClean="0">
                <a:solidFill>
                  <a:srgbClr val="FF5A33"/>
                </a:solidFill>
                <a:latin typeface="Segoe UI"/>
                <a:cs typeface="Segoe UI"/>
              </a:rPr>
              <a:t>ỚP </a:t>
            </a:r>
            <a:r>
              <a:rPr sz="1750" b="1" spc="-45" dirty="0" smtClean="0">
                <a:solidFill>
                  <a:srgbClr val="FF5A33"/>
                </a:solidFill>
                <a:latin typeface="Segoe UI"/>
                <a:cs typeface="Segoe UI"/>
              </a:rPr>
              <a:t>VÀ </a:t>
            </a:r>
            <a:r>
              <a:rPr sz="1750" b="1" dirty="0" smtClean="0">
                <a:solidFill>
                  <a:srgbClr val="FF5A33"/>
                </a:solidFill>
                <a:latin typeface="Segoe UI"/>
                <a:cs typeface="Segoe UI"/>
              </a:rPr>
              <a:t>ĐỐI</a:t>
            </a:r>
            <a:r>
              <a:rPr sz="1750" b="1" spc="380" dirty="0" smtClean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1750" b="1" spc="5" dirty="0" smtClean="0">
                <a:solidFill>
                  <a:srgbClr val="FF5A33"/>
                </a:solidFill>
                <a:latin typeface="Segoe UI"/>
                <a:cs typeface="Segoe UI"/>
              </a:rPr>
              <a:t>TƯỢNG</a:t>
            </a:r>
            <a:endParaRPr sz="175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600200"/>
            <a:ext cx="6934200" cy="1524000"/>
          </a:xfrm>
          <a:custGeom>
            <a:avLst/>
            <a:gdLst/>
            <a:ahLst/>
            <a:cxnLst/>
            <a:rect l="l" t="t" r="r" b="b"/>
            <a:pathLst>
              <a:path w="6934200" h="1524000">
                <a:moveTo>
                  <a:pt x="0" y="0"/>
                </a:moveTo>
                <a:lnTo>
                  <a:pt x="6934200" y="0"/>
                </a:lnTo>
                <a:lnTo>
                  <a:pt x="69342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olidFill>
            <a:srgbClr val="E6E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1600200"/>
            <a:ext cx="6934200" cy="1524000"/>
          </a:xfrm>
          <a:custGeom>
            <a:avLst/>
            <a:gdLst/>
            <a:ahLst/>
            <a:cxnLst/>
            <a:rect l="l" t="t" r="r" b="b"/>
            <a:pathLst>
              <a:path w="6934200" h="1524000">
                <a:moveTo>
                  <a:pt x="0" y="0"/>
                </a:moveTo>
                <a:lnTo>
                  <a:pt x="6934200" y="0"/>
                </a:lnTo>
                <a:lnTo>
                  <a:pt x="69342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85D8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6128" y="192023"/>
            <a:ext cx="731520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0928" y="281940"/>
            <a:ext cx="917435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91655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1864" y="281940"/>
            <a:ext cx="1319771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24928" y="192023"/>
            <a:ext cx="568451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6659" y="281940"/>
            <a:ext cx="1234440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8120">
              <a:lnSpc>
                <a:spcPct val="100000"/>
              </a:lnSpc>
            </a:pPr>
            <a:r>
              <a:rPr sz="2800" spc="-5" dirty="0"/>
              <a:t>Đ</a:t>
            </a:r>
            <a:r>
              <a:rPr spc="-5" dirty="0"/>
              <a:t>ỊNH </a:t>
            </a:r>
            <a:r>
              <a:rPr spc="-10" dirty="0"/>
              <a:t>NGHĨA</a:t>
            </a:r>
            <a:r>
              <a:rPr spc="225" dirty="0"/>
              <a:t> </a:t>
            </a:r>
            <a:r>
              <a:rPr spc="5" dirty="0"/>
              <a:t>CLASS</a:t>
            </a:r>
            <a:endParaRPr sz="2800"/>
          </a:p>
        </p:txBody>
      </p:sp>
      <p:sp>
        <p:nvSpPr>
          <p:cNvPr id="12" name="object 12"/>
          <p:cNvSpPr/>
          <p:nvPr/>
        </p:nvSpPr>
        <p:spPr>
          <a:xfrm>
            <a:off x="457200" y="1066800"/>
            <a:ext cx="8229600" cy="5257800"/>
          </a:xfrm>
          <a:custGeom>
            <a:avLst/>
            <a:gdLst/>
            <a:ahLst/>
            <a:cxnLst/>
            <a:rect l="l" t="t" r="r" b="b"/>
            <a:pathLst>
              <a:path w="8229600" h="5257800">
                <a:moveTo>
                  <a:pt x="0" y="0"/>
                </a:moveTo>
                <a:lnTo>
                  <a:pt x="8229600" y="0"/>
                </a:lnTo>
                <a:lnTo>
                  <a:pt x="8229600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1024635"/>
            <a:ext cx="345884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0000CC"/>
                </a:solidFill>
                <a:latin typeface="Segoe UI"/>
                <a:cs typeface="Segoe UI"/>
              </a:rPr>
              <a:t>class</a:t>
            </a:r>
            <a:r>
              <a:rPr sz="2600" b="1" spc="-75" dirty="0">
                <a:solidFill>
                  <a:srgbClr val="0000CC"/>
                </a:solidFill>
                <a:latin typeface="Segoe UI"/>
                <a:cs typeface="Segoe U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Segoe UI"/>
                <a:cs typeface="Segoe UI"/>
              </a:rPr>
              <a:t>&lt;&lt;ClassName&gt;&gt;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341780"/>
            <a:ext cx="12573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Segoe UI"/>
                <a:cs typeface="Segoe UI"/>
              </a:rPr>
              <a:t>{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352" y="1737969"/>
            <a:ext cx="3632835" cy="1198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0000CC"/>
                </a:solidFill>
                <a:latin typeface="Segoe UI"/>
                <a:cs typeface="Segoe UI"/>
              </a:rPr>
              <a:t>&lt;&lt;type&gt;&gt;</a:t>
            </a:r>
            <a:r>
              <a:rPr sz="2600" b="1" spc="-80" dirty="0">
                <a:solidFill>
                  <a:srgbClr val="0000CC"/>
                </a:solidFill>
                <a:latin typeface="Segoe UI"/>
                <a:cs typeface="Segoe U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Segoe UI"/>
                <a:cs typeface="Segoe UI"/>
              </a:rPr>
              <a:t>&lt;&lt;field1&gt;&gt;</a:t>
            </a:r>
            <a:r>
              <a:rPr sz="2600" spc="-5" dirty="0">
                <a:latin typeface="Segoe UI"/>
                <a:cs typeface="Segoe UI"/>
              </a:rPr>
              <a:t>;</a:t>
            </a:r>
            <a:endParaRPr sz="2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Segoe UI"/>
                <a:cs typeface="Segoe UI"/>
              </a:rPr>
              <a:t>…</a:t>
            </a:r>
            <a:endParaRPr sz="2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Segoe UI"/>
                <a:cs typeface="Segoe UI"/>
              </a:rPr>
              <a:t>&lt;&lt;type&gt;&gt;</a:t>
            </a:r>
            <a:r>
              <a:rPr sz="2600" spc="-7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&lt;&lt;fieldN&gt;&gt;;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6152" y="3276600"/>
            <a:ext cx="6929120" cy="2667000"/>
          </a:xfrm>
          <a:prstGeom prst="rect">
            <a:avLst/>
          </a:prstGeom>
          <a:solidFill>
            <a:srgbClr val="EBF1DE"/>
          </a:solidFill>
          <a:ln w="3175">
            <a:solidFill>
              <a:srgbClr val="385D8A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350"/>
              </a:spcBef>
            </a:pPr>
            <a:r>
              <a:rPr sz="2600" b="1" spc="-5" dirty="0">
                <a:solidFill>
                  <a:srgbClr val="0000CC"/>
                </a:solidFill>
                <a:latin typeface="Segoe UI"/>
                <a:cs typeface="Segoe UI"/>
              </a:rPr>
              <a:t>&lt;&lt;type&gt;&gt; </a:t>
            </a:r>
            <a:r>
              <a:rPr sz="2600" b="1" spc="-5" dirty="0">
                <a:solidFill>
                  <a:srgbClr val="FF0000"/>
                </a:solidFill>
                <a:latin typeface="Segoe UI"/>
                <a:cs typeface="Segoe UI"/>
              </a:rPr>
              <a:t>&lt;&lt;method1&gt;&gt;</a:t>
            </a:r>
            <a:r>
              <a:rPr sz="2600" spc="-5" dirty="0">
                <a:latin typeface="Segoe UI"/>
                <a:cs typeface="Segoe UI"/>
              </a:rPr>
              <a:t>(</a:t>
            </a:r>
            <a:r>
              <a:rPr sz="2600" b="1" spc="-5" dirty="0">
                <a:solidFill>
                  <a:srgbClr val="00B050"/>
                </a:solidFill>
                <a:latin typeface="Segoe UI"/>
                <a:cs typeface="Segoe UI"/>
              </a:rPr>
              <a:t>[parameters]</a:t>
            </a:r>
            <a:r>
              <a:rPr sz="2600" spc="-5" dirty="0">
                <a:latin typeface="Segoe UI"/>
                <a:cs typeface="Segoe UI"/>
              </a:rPr>
              <a:t>) </a:t>
            </a:r>
            <a:r>
              <a:rPr sz="2600" dirty="0">
                <a:latin typeface="Segoe UI"/>
                <a:cs typeface="Segoe UI"/>
              </a:rPr>
              <a:t>{</a:t>
            </a:r>
            <a:endParaRPr sz="2600">
              <a:latin typeface="Segoe UI"/>
              <a:cs typeface="Segoe UI"/>
            </a:endParaRPr>
          </a:p>
          <a:p>
            <a:pPr marL="1158875">
              <a:lnSpc>
                <a:spcPts val="2810"/>
              </a:lnSpc>
            </a:pPr>
            <a:r>
              <a:rPr sz="2600" spc="5" dirty="0">
                <a:latin typeface="Segoe UI"/>
                <a:cs typeface="Segoe UI"/>
              </a:rPr>
              <a:t>// </a:t>
            </a:r>
            <a:r>
              <a:rPr sz="2600" dirty="0">
                <a:latin typeface="Segoe UI"/>
                <a:cs typeface="Segoe UI"/>
              </a:rPr>
              <a:t>body </a:t>
            </a:r>
            <a:r>
              <a:rPr sz="2600" spc="-25" dirty="0">
                <a:latin typeface="Segoe UI"/>
                <a:cs typeface="Segoe UI"/>
              </a:rPr>
              <a:t>of</a:t>
            </a:r>
            <a:r>
              <a:rPr sz="2600" spc="-1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method</a:t>
            </a:r>
            <a:endParaRPr sz="2600">
              <a:latin typeface="Segoe UI"/>
              <a:cs typeface="Segoe UI"/>
            </a:endParaRPr>
          </a:p>
          <a:p>
            <a:pPr marL="244475">
              <a:lnSpc>
                <a:spcPts val="2495"/>
              </a:lnSpc>
            </a:pPr>
            <a:r>
              <a:rPr sz="2600" dirty="0">
                <a:latin typeface="Segoe UI"/>
                <a:cs typeface="Segoe UI"/>
              </a:rPr>
              <a:t>}</a:t>
            </a:r>
            <a:endParaRPr sz="2600">
              <a:latin typeface="Segoe UI"/>
              <a:cs typeface="Segoe UI"/>
            </a:endParaRPr>
          </a:p>
          <a:p>
            <a:pPr marL="244475">
              <a:lnSpc>
                <a:spcPts val="2495"/>
              </a:lnSpc>
            </a:pPr>
            <a:r>
              <a:rPr sz="2600" dirty="0">
                <a:latin typeface="Segoe UI"/>
                <a:cs typeface="Segoe UI"/>
              </a:rPr>
              <a:t>…</a:t>
            </a:r>
            <a:endParaRPr sz="2600">
              <a:latin typeface="Segoe UI"/>
              <a:cs typeface="Segoe UI"/>
            </a:endParaRPr>
          </a:p>
          <a:p>
            <a:pPr marL="244475">
              <a:lnSpc>
                <a:spcPts val="2810"/>
              </a:lnSpc>
            </a:pPr>
            <a:r>
              <a:rPr sz="2600" spc="-5" dirty="0">
                <a:latin typeface="Segoe UI"/>
                <a:cs typeface="Segoe UI"/>
              </a:rPr>
              <a:t>&lt;&lt;type&gt;&gt; </a:t>
            </a:r>
            <a:r>
              <a:rPr sz="2600" spc="-10" dirty="0">
                <a:latin typeface="Segoe UI"/>
                <a:cs typeface="Segoe UI"/>
              </a:rPr>
              <a:t>&lt;&lt;methodN&gt;&gt;([parameters])</a:t>
            </a:r>
            <a:r>
              <a:rPr sz="2600" spc="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{</a:t>
            </a:r>
            <a:endParaRPr sz="2600">
              <a:latin typeface="Segoe UI"/>
              <a:cs typeface="Segoe UI"/>
            </a:endParaRPr>
          </a:p>
          <a:p>
            <a:pPr marL="1158875">
              <a:lnSpc>
                <a:spcPts val="2810"/>
              </a:lnSpc>
            </a:pPr>
            <a:r>
              <a:rPr sz="2600" spc="5" dirty="0">
                <a:latin typeface="Segoe UI"/>
                <a:cs typeface="Segoe UI"/>
              </a:rPr>
              <a:t>// </a:t>
            </a:r>
            <a:r>
              <a:rPr sz="2600" dirty="0">
                <a:latin typeface="Segoe UI"/>
                <a:cs typeface="Segoe UI"/>
              </a:rPr>
              <a:t>body </a:t>
            </a:r>
            <a:r>
              <a:rPr sz="2600" spc="-25" dirty="0">
                <a:latin typeface="Segoe UI"/>
                <a:cs typeface="Segoe UI"/>
              </a:rPr>
              <a:t>of</a:t>
            </a:r>
            <a:r>
              <a:rPr sz="2600" spc="-1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method</a:t>
            </a:r>
            <a:endParaRPr sz="2600">
              <a:latin typeface="Segoe UI"/>
              <a:cs typeface="Segoe UI"/>
            </a:endParaRPr>
          </a:p>
          <a:p>
            <a:pPr marL="244475">
              <a:lnSpc>
                <a:spcPts val="2810"/>
              </a:lnSpc>
            </a:pPr>
            <a:r>
              <a:rPr sz="2600" dirty="0">
                <a:latin typeface="Segoe UI"/>
                <a:cs typeface="Segoe UI"/>
              </a:rPr>
              <a:t>}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609" y="5700846"/>
            <a:ext cx="12573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Segoe UI"/>
                <a:cs typeface="Segoe UI"/>
              </a:rPr>
              <a:t>}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99558" y="1295400"/>
            <a:ext cx="3435350" cy="640715"/>
          </a:xfrm>
          <a:custGeom>
            <a:avLst/>
            <a:gdLst/>
            <a:ahLst/>
            <a:cxnLst/>
            <a:rect l="l" t="t" r="r" b="b"/>
            <a:pathLst>
              <a:path w="3435350" h="640714">
                <a:moveTo>
                  <a:pt x="3332733" y="0"/>
                </a:moveTo>
                <a:lnTo>
                  <a:pt x="641349" y="0"/>
                </a:lnTo>
                <a:lnTo>
                  <a:pt x="601606" y="8024"/>
                </a:lnTo>
                <a:lnTo>
                  <a:pt x="569150" y="29908"/>
                </a:lnTo>
                <a:lnTo>
                  <a:pt x="547266" y="62364"/>
                </a:lnTo>
                <a:lnTo>
                  <a:pt x="539241" y="102108"/>
                </a:lnTo>
                <a:lnTo>
                  <a:pt x="539241" y="357378"/>
                </a:lnTo>
                <a:lnTo>
                  <a:pt x="0" y="640448"/>
                </a:lnTo>
                <a:lnTo>
                  <a:pt x="539241" y="510540"/>
                </a:lnTo>
                <a:lnTo>
                  <a:pt x="3434841" y="510540"/>
                </a:lnTo>
                <a:lnTo>
                  <a:pt x="3434841" y="102108"/>
                </a:lnTo>
                <a:lnTo>
                  <a:pt x="3426817" y="62364"/>
                </a:lnTo>
                <a:lnTo>
                  <a:pt x="3404933" y="29908"/>
                </a:lnTo>
                <a:lnTo>
                  <a:pt x="3372477" y="8024"/>
                </a:lnTo>
                <a:lnTo>
                  <a:pt x="3332733" y="0"/>
                </a:lnTo>
                <a:close/>
              </a:path>
              <a:path w="3435350" h="640714">
                <a:moveTo>
                  <a:pt x="3434841" y="510540"/>
                </a:moveTo>
                <a:lnTo>
                  <a:pt x="539241" y="510540"/>
                </a:lnTo>
                <a:lnTo>
                  <a:pt x="547266" y="550283"/>
                </a:lnTo>
                <a:lnTo>
                  <a:pt x="569150" y="582739"/>
                </a:lnTo>
                <a:lnTo>
                  <a:pt x="601606" y="604623"/>
                </a:lnTo>
                <a:lnTo>
                  <a:pt x="641349" y="612648"/>
                </a:lnTo>
                <a:lnTo>
                  <a:pt x="3332733" y="612648"/>
                </a:lnTo>
                <a:lnTo>
                  <a:pt x="3372477" y="604623"/>
                </a:lnTo>
                <a:lnTo>
                  <a:pt x="3404933" y="582739"/>
                </a:lnTo>
                <a:lnTo>
                  <a:pt x="3426817" y="550283"/>
                </a:lnTo>
                <a:lnTo>
                  <a:pt x="3434841" y="510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99558" y="1295400"/>
            <a:ext cx="3435350" cy="640715"/>
          </a:xfrm>
          <a:custGeom>
            <a:avLst/>
            <a:gdLst/>
            <a:ahLst/>
            <a:cxnLst/>
            <a:rect l="l" t="t" r="r" b="b"/>
            <a:pathLst>
              <a:path w="3435350" h="640714">
                <a:moveTo>
                  <a:pt x="539241" y="102108"/>
                </a:moveTo>
                <a:lnTo>
                  <a:pt x="547266" y="62364"/>
                </a:lnTo>
                <a:lnTo>
                  <a:pt x="569150" y="29908"/>
                </a:lnTo>
                <a:lnTo>
                  <a:pt x="601606" y="8024"/>
                </a:lnTo>
                <a:lnTo>
                  <a:pt x="641349" y="0"/>
                </a:lnTo>
                <a:lnTo>
                  <a:pt x="1021841" y="0"/>
                </a:lnTo>
                <a:lnTo>
                  <a:pt x="1745741" y="0"/>
                </a:lnTo>
                <a:lnTo>
                  <a:pt x="3332733" y="0"/>
                </a:lnTo>
                <a:lnTo>
                  <a:pt x="3372477" y="8024"/>
                </a:lnTo>
                <a:lnTo>
                  <a:pt x="3404933" y="29908"/>
                </a:lnTo>
                <a:lnTo>
                  <a:pt x="3426817" y="62364"/>
                </a:lnTo>
                <a:lnTo>
                  <a:pt x="3434841" y="102108"/>
                </a:lnTo>
                <a:lnTo>
                  <a:pt x="3434841" y="357378"/>
                </a:lnTo>
                <a:lnTo>
                  <a:pt x="3434841" y="510540"/>
                </a:lnTo>
                <a:lnTo>
                  <a:pt x="3426817" y="550283"/>
                </a:lnTo>
                <a:lnTo>
                  <a:pt x="3404933" y="582739"/>
                </a:lnTo>
                <a:lnTo>
                  <a:pt x="3372477" y="604623"/>
                </a:lnTo>
                <a:lnTo>
                  <a:pt x="3332733" y="612648"/>
                </a:lnTo>
                <a:lnTo>
                  <a:pt x="1745741" y="612648"/>
                </a:lnTo>
                <a:lnTo>
                  <a:pt x="1021841" y="612648"/>
                </a:lnTo>
                <a:lnTo>
                  <a:pt x="641349" y="612648"/>
                </a:lnTo>
                <a:lnTo>
                  <a:pt x="601606" y="604623"/>
                </a:lnTo>
                <a:lnTo>
                  <a:pt x="569150" y="582739"/>
                </a:lnTo>
                <a:lnTo>
                  <a:pt x="547266" y="550283"/>
                </a:lnTo>
                <a:lnTo>
                  <a:pt x="539241" y="510540"/>
                </a:lnTo>
                <a:lnTo>
                  <a:pt x="0" y="640448"/>
                </a:lnTo>
                <a:lnTo>
                  <a:pt x="539241" y="357378"/>
                </a:lnTo>
                <a:lnTo>
                  <a:pt x="539241" y="102108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40577" y="1449323"/>
            <a:ext cx="18903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Khai báo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trường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47944" y="2286000"/>
            <a:ext cx="2895600" cy="994410"/>
          </a:xfrm>
          <a:custGeom>
            <a:avLst/>
            <a:gdLst/>
            <a:ahLst/>
            <a:cxnLst/>
            <a:rect l="l" t="t" r="r" b="b"/>
            <a:pathLst>
              <a:path w="2895600" h="994410">
                <a:moveTo>
                  <a:pt x="1206500" y="612648"/>
                </a:moveTo>
                <a:lnTo>
                  <a:pt x="482600" y="612648"/>
                </a:lnTo>
                <a:lnTo>
                  <a:pt x="20561" y="994029"/>
                </a:lnTo>
                <a:lnTo>
                  <a:pt x="1206500" y="612648"/>
                </a:lnTo>
                <a:close/>
              </a:path>
              <a:path w="2895600" h="994410">
                <a:moveTo>
                  <a:pt x="2793492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2793492" y="612648"/>
                </a:lnTo>
                <a:lnTo>
                  <a:pt x="2833235" y="604623"/>
                </a:lnTo>
                <a:lnTo>
                  <a:pt x="2865691" y="582739"/>
                </a:lnTo>
                <a:lnTo>
                  <a:pt x="2887575" y="550283"/>
                </a:lnTo>
                <a:lnTo>
                  <a:pt x="2895600" y="510540"/>
                </a:lnTo>
                <a:lnTo>
                  <a:pt x="2895600" y="102108"/>
                </a:lnTo>
                <a:lnTo>
                  <a:pt x="2887575" y="62364"/>
                </a:lnTo>
                <a:lnTo>
                  <a:pt x="2865691" y="29908"/>
                </a:lnTo>
                <a:lnTo>
                  <a:pt x="2833235" y="8024"/>
                </a:lnTo>
                <a:lnTo>
                  <a:pt x="2793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47944" y="2286000"/>
            <a:ext cx="2895600" cy="994410"/>
          </a:xfrm>
          <a:custGeom>
            <a:avLst/>
            <a:gdLst/>
            <a:ahLst/>
            <a:cxnLst/>
            <a:rect l="l" t="t" r="r" b="b"/>
            <a:pathLst>
              <a:path w="2895600" h="994410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482600" y="0"/>
                </a:lnTo>
                <a:lnTo>
                  <a:pt x="1206500" y="0"/>
                </a:lnTo>
                <a:lnTo>
                  <a:pt x="2793492" y="0"/>
                </a:lnTo>
                <a:lnTo>
                  <a:pt x="2833235" y="8024"/>
                </a:lnTo>
                <a:lnTo>
                  <a:pt x="2865691" y="29908"/>
                </a:lnTo>
                <a:lnTo>
                  <a:pt x="2887575" y="62364"/>
                </a:lnTo>
                <a:lnTo>
                  <a:pt x="2895600" y="102108"/>
                </a:lnTo>
                <a:lnTo>
                  <a:pt x="2895600" y="357378"/>
                </a:lnTo>
                <a:lnTo>
                  <a:pt x="2895600" y="510540"/>
                </a:lnTo>
                <a:lnTo>
                  <a:pt x="2887575" y="550283"/>
                </a:lnTo>
                <a:lnTo>
                  <a:pt x="2865691" y="582739"/>
                </a:lnTo>
                <a:lnTo>
                  <a:pt x="2833235" y="604623"/>
                </a:lnTo>
                <a:lnTo>
                  <a:pt x="2793492" y="612648"/>
                </a:lnTo>
                <a:lnTo>
                  <a:pt x="1206500" y="612648"/>
                </a:lnTo>
                <a:lnTo>
                  <a:pt x="20561" y="994029"/>
                </a:lnTo>
                <a:lnTo>
                  <a:pt x="482600" y="612648"/>
                </a:lnTo>
                <a:lnTo>
                  <a:pt x="102107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40"/>
                </a:lnTo>
                <a:lnTo>
                  <a:pt x="0" y="357378"/>
                </a:lnTo>
                <a:lnTo>
                  <a:pt x="0" y="102108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66282" y="2439923"/>
            <a:ext cx="24587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Khai báo </a:t>
            </a:r>
            <a:r>
              <a:rPr sz="1800" spc="-10" dirty="0">
                <a:latin typeface="Calibri"/>
                <a:cs typeface="Calibri"/>
              </a:rPr>
              <a:t>các </a:t>
            </a:r>
            <a:r>
              <a:rPr sz="1800" spc="-5" dirty="0">
                <a:latin typeface="Calibri"/>
                <a:cs typeface="Calibri"/>
              </a:rPr>
              <a:t>phương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thức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219200"/>
            <a:ext cx="8305800" cy="5341620"/>
          </a:xfrm>
          <a:custGeom>
            <a:avLst/>
            <a:gdLst/>
            <a:ahLst/>
            <a:cxnLst/>
            <a:rect l="l" t="t" r="r" b="b"/>
            <a:pathLst>
              <a:path w="8305800" h="5341620">
                <a:moveTo>
                  <a:pt x="0" y="0"/>
                </a:moveTo>
                <a:lnTo>
                  <a:pt x="8305800" y="0"/>
                </a:lnTo>
                <a:lnTo>
                  <a:pt x="8305800" y="4338675"/>
                </a:lnTo>
                <a:lnTo>
                  <a:pt x="8243193" y="4338801"/>
                </a:lnTo>
                <a:lnTo>
                  <a:pt x="8181217" y="4339177"/>
                </a:lnTo>
                <a:lnTo>
                  <a:pt x="8119863" y="4339799"/>
                </a:lnTo>
                <a:lnTo>
                  <a:pt x="8059125" y="4340664"/>
                </a:lnTo>
                <a:lnTo>
                  <a:pt x="7998997" y="4341769"/>
                </a:lnTo>
                <a:lnTo>
                  <a:pt x="7939473" y="4343111"/>
                </a:lnTo>
                <a:lnTo>
                  <a:pt x="7880545" y="4344686"/>
                </a:lnTo>
                <a:lnTo>
                  <a:pt x="7822208" y="4346491"/>
                </a:lnTo>
                <a:lnTo>
                  <a:pt x="7764456" y="4348523"/>
                </a:lnTo>
                <a:lnTo>
                  <a:pt x="7707281" y="4350778"/>
                </a:lnTo>
                <a:lnTo>
                  <a:pt x="7650678" y="4353254"/>
                </a:lnTo>
                <a:lnTo>
                  <a:pt x="7594640" y="4355946"/>
                </a:lnTo>
                <a:lnTo>
                  <a:pt x="7539160" y="4358852"/>
                </a:lnTo>
                <a:lnTo>
                  <a:pt x="7484232" y="4361969"/>
                </a:lnTo>
                <a:lnTo>
                  <a:pt x="7429850" y="4365292"/>
                </a:lnTo>
                <a:lnTo>
                  <a:pt x="7376008" y="4368819"/>
                </a:lnTo>
                <a:lnTo>
                  <a:pt x="7322698" y="4372547"/>
                </a:lnTo>
                <a:lnTo>
                  <a:pt x="7269915" y="4376472"/>
                </a:lnTo>
                <a:lnTo>
                  <a:pt x="7217651" y="4380591"/>
                </a:lnTo>
                <a:lnTo>
                  <a:pt x="7165902" y="4384900"/>
                </a:lnTo>
                <a:lnTo>
                  <a:pt x="7114659" y="4389397"/>
                </a:lnTo>
                <a:lnTo>
                  <a:pt x="7063917" y="4394078"/>
                </a:lnTo>
                <a:lnTo>
                  <a:pt x="7013670" y="4398940"/>
                </a:lnTo>
                <a:lnTo>
                  <a:pt x="6963910" y="4403979"/>
                </a:lnTo>
                <a:lnTo>
                  <a:pt x="6914632" y="4409193"/>
                </a:lnTo>
                <a:lnTo>
                  <a:pt x="6865829" y="4414577"/>
                </a:lnTo>
                <a:lnTo>
                  <a:pt x="6817495" y="4420129"/>
                </a:lnTo>
                <a:lnTo>
                  <a:pt x="6769623" y="4425846"/>
                </a:lnTo>
                <a:lnTo>
                  <a:pt x="6722207" y="4431724"/>
                </a:lnTo>
                <a:lnTo>
                  <a:pt x="6675240" y="4437759"/>
                </a:lnTo>
                <a:lnTo>
                  <a:pt x="6628716" y="4443949"/>
                </a:lnTo>
                <a:lnTo>
                  <a:pt x="6582629" y="4450291"/>
                </a:lnTo>
                <a:lnTo>
                  <a:pt x="6536972" y="4456780"/>
                </a:lnTo>
                <a:lnTo>
                  <a:pt x="6491738" y="4463414"/>
                </a:lnTo>
                <a:lnTo>
                  <a:pt x="6446922" y="4470190"/>
                </a:lnTo>
                <a:lnTo>
                  <a:pt x="6402517" y="4477103"/>
                </a:lnTo>
                <a:lnTo>
                  <a:pt x="6358516" y="4484152"/>
                </a:lnTo>
                <a:lnTo>
                  <a:pt x="6314914" y="4491332"/>
                </a:lnTo>
                <a:lnTo>
                  <a:pt x="6271702" y="4498640"/>
                </a:lnTo>
                <a:lnTo>
                  <a:pt x="6228877" y="4506074"/>
                </a:lnTo>
                <a:lnTo>
                  <a:pt x="6186429" y="4513629"/>
                </a:lnTo>
                <a:lnTo>
                  <a:pt x="6144355" y="4521302"/>
                </a:lnTo>
                <a:lnTo>
                  <a:pt x="6102646" y="4529091"/>
                </a:lnTo>
                <a:lnTo>
                  <a:pt x="6061297" y="4536992"/>
                </a:lnTo>
                <a:lnTo>
                  <a:pt x="6020300" y="4545001"/>
                </a:lnTo>
                <a:lnTo>
                  <a:pt x="5979651" y="4553116"/>
                </a:lnTo>
                <a:lnTo>
                  <a:pt x="5939342" y="4561333"/>
                </a:lnTo>
                <a:lnTo>
                  <a:pt x="5899366" y="4569648"/>
                </a:lnTo>
                <a:lnTo>
                  <a:pt x="5859718" y="4578059"/>
                </a:lnTo>
                <a:lnTo>
                  <a:pt x="5820391" y="4586562"/>
                </a:lnTo>
                <a:lnTo>
                  <a:pt x="5781379" y="4595154"/>
                </a:lnTo>
                <a:lnTo>
                  <a:pt x="5742675" y="4603832"/>
                </a:lnTo>
                <a:lnTo>
                  <a:pt x="5704272" y="4612592"/>
                </a:lnTo>
                <a:lnTo>
                  <a:pt x="5666165" y="4621431"/>
                </a:lnTo>
                <a:lnTo>
                  <a:pt x="5628347" y="4630346"/>
                </a:lnTo>
                <a:lnTo>
                  <a:pt x="5590811" y="4639333"/>
                </a:lnTo>
                <a:lnTo>
                  <a:pt x="5553551" y="4648390"/>
                </a:lnTo>
                <a:lnTo>
                  <a:pt x="5479834" y="4666698"/>
                </a:lnTo>
                <a:lnTo>
                  <a:pt x="5407145" y="4685244"/>
                </a:lnTo>
                <a:lnTo>
                  <a:pt x="5335431" y="4704000"/>
                </a:lnTo>
                <a:lnTo>
                  <a:pt x="5264641" y="4722942"/>
                </a:lnTo>
                <a:lnTo>
                  <a:pt x="5194725" y="4742043"/>
                </a:lnTo>
                <a:lnTo>
                  <a:pt x="5125631" y="4761276"/>
                </a:lnTo>
                <a:lnTo>
                  <a:pt x="5057306" y="4780616"/>
                </a:lnTo>
                <a:lnTo>
                  <a:pt x="4989701" y="4800035"/>
                </a:lnTo>
                <a:lnTo>
                  <a:pt x="4922764" y="4819508"/>
                </a:lnTo>
                <a:lnTo>
                  <a:pt x="4856443" y="4839009"/>
                </a:lnTo>
                <a:lnTo>
                  <a:pt x="4790687" y="4858511"/>
                </a:lnTo>
                <a:lnTo>
                  <a:pt x="4725444" y="4877988"/>
                </a:lnTo>
                <a:lnTo>
                  <a:pt x="4660664" y="4897414"/>
                </a:lnTo>
                <a:lnTo>
                  <a:pt x="4596295" y="4916763"/>
                </a:lnTo>
                <a:lnTo>
                  <a:pt x="4564248" y="4926400"/>
                </a:lnTo>
                <a:lnTo>
                  <a:pt x="4532285" y="4936008"/>
                </a:lnTo>
                <a:lnTo>
                  <a:pt x="4468583" y="4955122"/>
                </a:lnTo>
                <a:lnTo>
                  <a:pt x="4405138" y="4974081"/>
                </a:lnTo>
                <a:lnTo>
                  <a:pt x="4341899" y="4992857"/>
                </a:lnTo>
                <a:lnTo>
                  <a:pt x="4278813" y="5011424"/>
                </a:lnTo>
                <a:lnTo>
                  <a:pt x="4215831" y="5029756"/>
                </a:lnTo>
                <a:lnTo>
                  <a:pt x="4152899" y="5047827"/>
                </a:lnTo>
                <a:lnTo>
                  <a:pt x="4089968" y="5065611"/>
                </a:lnTo>
                <a:lnTo>
                  <a:pt x="4026986" y="5083080"/>
                </a:lnTo>
                <a:lnTo>
                  <a:pt x="3963900" y="5100210"/>
                </a:lnTo>
                <a:lnTo>
                  <a:pt x="3900661" y="5116974"/>
                </a:lnTo>
                <a:lnTo>
                  <a:pt x="3837216" y="5133345"/>
                </a:lnTo>
                <a:lnTo>
                  <a:pt x="3773514" y="5149297"/>
                </a:lnTo>
                <a:lnTo>
                  <a:pt x="3709504" y="5164804"/>
                </a:lnTo>
                <a:lnTo>
                  <a:pt x="3645135" y="5179840"/>
                </a:lnTo>
                <a:lnTo>
                  <a:pt x="3580355" y="5194378"/>
                </a:lnTo>
                <a:lnTo>
                  <a:pt x="3515112" y="5208393"/>
                </a:lnTo>
                <a:lnTo>
                  <a:pt x="3449356" y="5221858"/>
                </a:lnTo>
                <a:lnTo>
                  <a:pt x="3383035" y="5234746"/>
                </a:lnTo>
                <a:lnTo>
                  <a:pt x="3316098" y="5247032"/>
                </a:lnTo>
                <a:lnTo>
                  <a:pt x="3248493" y="5258689"/>
                </a:lnTo>
                <a:lnTo>
                  <a:pt x="3180168" y="5269691"/>
                </a:lnTo>
                <a:lnTo>
                  <a:pt x="3111074" y="5280011"/>
                </a:lnTo>
                <a:lnTo>
                  <a:pt x="3041158" y="5289624"/>
                </a:lnTo>
                <a:lnTo>
                  <a:pt x="2970368" y="5298504"/>
                </a:lnTo>
                <a:lnTo>
                  <a:pt x="2898654" y="5306623"/>
                </a:lnTo>
                <a:lnTo>
                  <a:pt x="2825965" y="5313956"/>
                </a:lnTo>
                <a:lnTo>
                  <a:pt x="2752248" y="5320476"/>
                </a:lnTo>
                <a:lnTo>
                  <a:pt x="2677452" y="5326158"/>
                </a:lnTo>
                <a:lnTo>
                  <a:pt x="2601527" y="5330974"/>
                </a:lnTo>
                <a:lnTo>
                  <a:pt x="2563124" y="5333050"/>
                </a:lnTo>
                <a:lnTo>
                  <a:pt x="2524420" y="5334900"/>
                </a:lnTo>
                <a:lnTo>
                  <a:pt x="2485408" y="5336520"/>
                </a:lnTo>
                <a:lnTo>
                  <a:pt x="2446081" y="5337907"/>
                </a:lnTo>
                <a:lnTo>
                  <a:pt x="2406433" y="5339059"/>
                </a:lnTo>
                <a:lnTo>
                  <a:pt x="2366457" y="5339971"/>
                </a:lnTo>
                <a:lnTo>
                  <a:pt x="2326148" y="5340641"/>
                </a:lnTo>
                <a:lnTo>
                  <a:pt x="2285499" y="5341065"/>
                </a:lnTo>
                <a:lnTo>
                  <a:pt x="2244502" y="5341240"/>
                </a:lnTo>
                <a:lnTo>
                  <a:pt x="2203153" y="5341162"/>
                </a:lnTo>
                <a:lnTo>
                  <a:pt x="2161444" y="5340829"/>
                </a:lnTo>
                <a:lnTo>
                  <a:pt x="2119370" y="5340237"/>
                </a:lnTo>
                <a:lnTo>
                  <a:pt x="2076922" y="5339383"/>
                </a:lnTo>
                <a:lnTo>
                  <a:pt x="2034097" y="5338263"/>
                </a:lnTo>
                <a:lnTo>
                  <a:pt x="1990885" y="5336875"/>
                </a:lnTo>
                <a:lnTo>
                  <a:pt x="1947283" y="5335214"/>
                </a:lnTo>
                <a:lnTo>
                  <a:pt x="1903282" y="5333278"/>
                </a:lnTo>
                <a:lnTo>
                  <a:pt x="1858877" y="5331064"/>
                </a:lnTo>
                <a:lnTo>
                  <a:pt x="1814061" y="5328567"/>
                </a:lnTo>
                <a:lnTo>
                  <a:pt x="1768827" y="5325786"/>
                </a:lnTo>
                <a:lnTo>
                  <a:pt x="1723170" y="5322715"/>
                </a:lnTo>
                <a:lnTo>
                  <a:pt x="1677083" y="5319354"/>
                </a:lnTo>
                <a:lnTo>
                  <a:pt x="1630559" y="5315697"/>
                </a:lnTo>
                <a:lnTo>
                  <a:pt x="1583592" y="5311742"/>
                </a:lnTo>
                <a:lnTo>
                  <a:pt x="1536176" y="5307485"/>
                </a:lnTo>
                <a:lnTo>
                  <a:pt x="1488304" y="5302923"/>
                </a:lnTo>
                <a:lnTo>
                  <a:pt x="1439970" y="5298054"/>
                </a:lnTo>
                <a:lnTo>
                  <a:pt x="1391167" y="5292873"/>
                </a:lnTo>
                <a:lnTo>
                  <a:pt x="1341889" y="5287377"/>
                </a:lnTo>
                <a:lnTo>
                  <a:pt x="1292129" y="5281563"/>
                </a:lnTo>
                <a:lnTo>
                  <a:pt x="1241882" y="5275428"/>
                </a:lnTo>
                <a:lnTo>
                  <a:pt x="1191140" y="5268968"/>
                </a:lnTo>
                <a:lnTo>
                  <a:pt x="1139897" y="5262180"/>
                </a:lnTo>
                <a:lnTo>
                  <a:pt x="1088148" y="5255062"/>
                </a:lnTo>
                <a:lnTo>
                  <a:pt x="1035884" y="5247609"/>
                </a:lnTo>
                <a:lnTo>
                  <a:pt x="983101" y="5239818"/>
                </a:lnTo>
                <a:lnTo>
                  <a:pt x="929791" y="5231686"/>
                </a:lnTo>
                <a:lnTo>
                  <a:pt x="875949" y="5223210"/>
                </a:lnTo>
                <a:lnTo>
                  <a:pt x="821567" y="5214387"/>
                </a:lnTo>
                <a:lnTo>
                  <a:pt x="766639" y="5205212"/>
                </a:lnTo>
                <a:lnTo>
                  <a:pt x="711159" y="5195684"/>
                </a:lnTo>
                <a:lnTo>
                  <a:pt x="655121" y="5185798"/>
                </a:lnTo>
                <a:lnTo>
                  <a:pt x="598518" y="5175552"/>
                </a:lnTo>
                <a:lnTo>
                  <a:pt x="541343" y="5164941"/>
                </a:lnTo>
                <a:lnTo>
                  <a:pt x="483591" y="5153964"/>
                </a:lnTo>
                <a:lnTo>
                  <a:pt x="425254" y="5142616"/>
                </a:lnTo>
                <a:lnTo>
                  <a:pt x="366326" y="5130894"/>
                </a:lnTo>
                <a:lnTo>
                  <a:pt x="306802" y="5118795"/>
                </a:lnTo>
                <a:lnTo>
                  <a:pt x="246674" y="5106316"/>
                </a:lnTo>
                <a:lnTo>
                  <a:pt x="185936" y="5093453"/>
                </a:lnTo>
                <a:lnTo>
                  <a:pt x="124582" y="5080203"/>
                </a:lnTo>
                <a:lnTo>
                  <a:pt x="62606" y="5066563"/>
                </a:lnTo>
                <a:lnTo>
                  <a:pt x="0" y="505252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9532" y="228600"/>
            <a:ext cx="632460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9467" y="309372"/>
            <a:ext cx="425183" cy="573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140" y="228600"/>
            <a:ext cx="507491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7108" y="309372"/>
            <a:ext cx="716280" cy="573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0864" y="228600"/>
            <a:ext cx="507491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5832" y="309372"/>
            <a:ext cx="1008875" cy="573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2195" y="228600"/>
            <a:ext cx="507479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7164" y="309372"/>
            <a:ext cx="1181100" cy="573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5740" y="228600"/>
            <a:ext cx="507479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0707" y="309372"/>
            <a:ext cx="829055" cy="5730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7240" y="228600"/>
            <a:ext cx="507479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58410">
              <a:lnSpc>
                <a:spcPct val="100000"/>
              </a:lnSpc>
            </a:pPr>
            <a:r>
              <a:rPr sz="2500" spc="-5" dirty="0"/>
              <a:t>V</a:t>
            </a:r>
            <a:r>
              <a:rPr sz="2000" spc="-5" dirty="0"/>
              <a:t>Í </a:t>
            </a:r>
            <a:r>
              <a:rPr sz="2000" dirty="0"/>
              <a:t>DỤ ĐỊNH NGHĨA</a:t>
            </a:r>
            <a:r>
              <a:rPr sz="2000" spc="455" dirty="0"/>
              <a:t> </a:t>
            </a:r>
            <a:r>
              <a:rPr sz="2000" dirty="0"/>
              <a:t>LỚP</a:t>
            </a:r>
            <a:endParaRPr sz="2000"/>
          </a:p>
        </p:txBody>
      </p:sp>
      <p:sp>
        <p:nvSpPr>
          <p:cNvPr id="15" name="object 15"/>
          <p:cNvSpPr/>
          <p:nvPr/>
        </p:nvSpPr>
        <p:spPr>
          <a:xfrm>
            <a:off x="6402870" y="1638426"/>
            <a:ext cx="1954314" cy="19543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126" y="1377326"/>
            <a:ext cx="5486400" cy="43524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44100" y="1371600"/>
            <a:ext cx="2550160" cy="612775"/>
          </a:xfrm>
          <a:custGeom>
            <a:avLst/>
            <a:gdLst/>
            <a:ahLst/>
            <a:cxnLst/>
            <a:rect l="l" t="t" r="r" b="b"/>
            <a:pathLst>
              <a:path w="2550160" h="612775">
                <a:moveTo>
                  <a:pt x="2549867" y="0"/>
                </a:moveTo>
                <a:lnTo>
                  <a:pt x="644867" y="0"/>
                </a:lnTo>
                <a:lnTo>
                  <a:pt x="644867" y="357378"/>
                </a:lnTo>
                <a:lnTo>
                  <a:pt x="0" y="408990"/>
                </a:lnTo>
                <a:lnTo>
                  <a:pt x="644867" y="510540"/>
                </a:lnTo>
                <a:lnTo>
                  <a:pt x="644867" y="612648"/>
                </a:lnTo>
                <a:lnTo>
                  <a:pt x="2549867" y="612648"/>
                </a:lnTo>
                <a:lnTo>
                  <a:pt x="2549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44100" y="1371600"/>
            <a:ext cx="2550160" cy="612775"/>
          </a:xfrm>
          <a:custGeom>
            <a:avLst/>
            <a:gdLst/>
            <a:ahLst/>
            <a:cxnLst/>
            <a:rect l="l" t="t" r="r" b="b"/>
            <a:pathLst>
              <a:path w="2550160" h="612775">
                <a:moveTo>
                  <a:pt x="644867" y="0"/>
                </a:moveTo>
                <a:lnTo>
                  <a:pt x="962367" y="0"/>
                </a:lnTo>
                <a:lnTo>
                  <a:pt x="1438617" y="0"/>
                </a:lnTo>
                <a:lnTo>
                  <a:pt x="2549867" y="0"/>
                </a:lnTo>
                <a:lnTo>
                  <a:pt x="2549867" y="357378"/>
                </a:lnTo>
                <a:lnTo>
                  <a:pt x="2549867" y="510540"/>
                </a:lnTo>
                <a:lnTo>
                  <a:pt x="2549867" y="612648"/>
                </a:lnTo>
                <a:lnTo>
                  <a:pt x="1438617" y="612648"/>
                </a:lnTo>
                <a:lnTo>
                  <a:pt x="962367" y="612648"/>
                </a:lnTo>
                <a:lnTo>
                  <a:pt x="644867" y="612648"/>
                </a:lnTo>
                <a:lnTo>
                  <a:pt x="644867" y="510540"/>
                </a:lnTo>
                <a:lnTo>
                  <a:pt x="0" y="408990"/>
                </a:lnTo>
                <a:lnTo>
                  <a:pt x="644867" y="357378"/>
                </a:lnTo>
                <a:lnTo>
                  <a:pt x="644867" y="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91113" y="1525523"/>
            <a:ext cx="7004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Trường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64700" y="4191000"/>
            <a:ext cx="4712970" cy="612775"/>
          </a:xfrm>
          <a:custGeom>
            <a:avLst/>
            <a:gdLst/>
            <a:ahLst/>
            <a:cxnLst/>
            <a:rect l="l" t="t" r="r" b="b"/>
            <a:pathLst>
              <a:path w="4712970" h="612775">
                <a:moveTo>
                  <a:pt x="4712500" y="0"/>
                </a:moveTo>
                <a:lnTo>
                  <a:pt x="2807500" y="0"/>
                </a:lnTo>
                <a:lnTo>
                  <a:pt x="2807500" y="357378"/>
                </a:lnTo>
                <a:lnTo>
                  <a:pt x="0" y="423506"/>
                </a:lnTo>
                <a:lnTo>
                  <a:pt x="2807500" y="510540"/>
                </a:lnTo>
                <a:lnTo>
                  <a:pt x="2807500" y="612648"/>
                </a:lnTo>
                <a:lnTo>
                  <a:pt x="4712500" y="612648"/>
                </a:lnTo>
                <a:lnTo>
                  <a:pt x="4712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64700" y="4191000"/>
            <a:ext cx="4712970" cy="612775"/>
          </a:xfrm>
          <a:custGeom>
            <a:avLst/>
            <a:gdLst/>
            <a:ahLst/>
            <a:cxnLst/>
            <a:rect l="l" t="t" r="r" b="b"/>
            <a:pathLst>
              <a:path w="4712970" h="612775">
                <a:moveTo>
                  <a:pt x="2807500" y="0"/>
                </a:moveTo>
                <a:lnTo>
                  <a:pt x="3125000" y="0"/>
                </a:lnTo>
                <a:lnTo>
                  <a:pt x="3601250" y="0"/>
                </a:lnTo>
                <a:lnTo>
                  <a:pt x="4712500" y="0"/>
                </a:lnTo>
                <a:lnTo>
                  <a:pt x="4712500" y="357378"/>
                </a:lnTo>
                <a:lnTo>
                  <a:pt x="4712500" y="510540"/>
                </a:lnTo>
                <a:lnTo>
                  <a:pt x="4712500" y="612648"/>
                </a:lnTo>
                <a:lnTo>
                  <a:pt x="3601250" y="612648"/>
                </a:lnTo>
                <a:lnTo>
                  <a:pt x="3125000" y="612648"/>
                </a:lnTo>
                <a:lnTo>
                  <a:pt x="2807500" y="612648"/>
                </a:lnTo>
                <a:lnTo>
                  <a:pt x="2807500" y="510540"/>
                </a:lnTo>
                <a:lnTo>
                  <a:pt x="0" y="423506"/>
                </a:lnTo>
                <a:lnTo>
                  <a:pt x="2807500" y="357378"/>
                </a:lnTo>
                <a:lnTo>
                  <a:pt x="2807500" y="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01536" y="4344923"/>
            <a:ext cx="1245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Phương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thức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8600" y="5867400"/>
            <a:ext cx="8598535" cy="369570"/>
          </a:xfrm>
          <a:custGeom>
            <a:avLst/>
            <a:gdLst/>
            <a:ahLst/>
            <a:cxnLst/>
            <a:rect l="l" t="t" r="r" b="b"/>
            <a:pathLst>
              <a:path w="8598535" h="369570">
                <a:moveTo>
                  <a:pt x="0" y="0"/>
                </a:moveTo>
                <a:lnTo>
                  <a:pt x="8598255" y="0"/>
                </a:lnTo>
                <a:lnTo>
                  <a:pt x="8598255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7340" y="5897879"/>
            <a:ext cx="84251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Lớp </a:t>
            </a:r>
            <a:r>
              <a:rPr sz="1800" spc="-10" dirty="0">
                <a:latin typeface="Calibri"/>
                <a:cs typeface="Calibri"/>
              </a:rPr>
              <a:t>Employee có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5" dirty="0">
                <a:latin typeface="Calibri"/>
                <a:cs typeface="Calibri"/>
              </a:rPr>
              <a:t>thuộc tính là fullname </a:t>
            </a:r>
            <a:r>
              <a:rPr sz="1800" spc="-15" dirty="0">
                <a:latin typeface="Calibri"/>
                <a:cs typeface="Calibri"/>
              </a:rPr>
              <a:t>và </a:t>
            </a:r>
            <a:r>
              <a:rPr sz="1800" dirty="0">
                <a:latin typeface="Calibri"/>
                <a:cs typeface="Calibri"/>
              </a:rPr>
              <a:t>salary </a:t>
            </a:r>
            <a:r>
              <a:rPr sz="1800" spc="-15" dirty="0">
                <a:latin typeface="Calibri"/>
                <a:cs typeface="Calibri"/>
              </a:rPr>
              <a:t>và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5" dirty="0">
                <a:latin typeface="Calibri"/>
                <a:cs typeface="Calibri"/>
              </a:rPr>
              <a:t>phương thức là input()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output()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8464" y="192023"/>
            <a:ext cx="678180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49923" y="281940"/>
            <a:ext cx="800100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3304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3511" y="281940"/>
            <a:ext cx="900683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7476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77683" y="281940"/>
            <a:ext cx="1423416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80075">
              <a:lnSpc>
                <a:spcPct val="100000"/>
              </a:lnSpc>
            </a:pPr>
            <a:r>
              <a:rPr sz="2800" spc="-10" dirty="0"/>
              <a:t>T</a:t>
            </a:r>
            <a:r>
              <a:rPr spc="-10" dirty="0"/>
              <a:t>ẠO </a:t>
            </a:r>
            <a:r>
              <a:rPr spc="-5" dirty="0"/>
              <a:t>ĐỐI</a:t>
            </a:r>
            <a:r>
              <a:rPr spc="229" dirty="0"/>
              <a:t> </a:t>
            </a:r>
            <a:r>
              <a:rPr spc="-10" dirty="0"/>
              <a:t>TƯỢNG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5816" y="1102791"/>
            <a:ext cx="7862570" cy="86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</a:pPr>
            <a:r>
              <a:rPr sz="2800" spc="3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35" dirty="0">
                <a:latin typeface="Segoe UI"/>
                <a:cs typeface="Segoe UI"/>
              </a:rPr>
              <a:t>Đoạn </a:t>
            </a:r>
            <a:r>
              <a:rPr sz="2800" spc="-5" dirty="0">
                <a:latin typeface="Segoe UI"/>
                <a:cs typeface="Segoe UI"/>
              </a:rPr>
              <a:t>mã sau sử dụng </a:t>
            </a:r>
            <a:r>
              <a:rPr sz="2800" spc="-10" dirty="0">
                <a:latin typeface="Segoe UI"/>
                <a:cs typeface="Segoe UI"/>
              </a:rPr>
              <a:t>lớp </a:t>
            </a:r>
            <a:r>
              <a:rPr sz="2800" spc="-5" dirty="0">
                <a:latin typeface="Segoe UI"/>
                <a:cs typeface="Segoe UI"/>
              </a:rPr>
              <a:t>Employee để </a:t>
            </a:r>
            <a:r>
              <a:rPr sz="2800" dirty="0">
                <a:latin typeface="Segoe UI"/>
                <a:cs typeface="Segoe UI"/>
              </a:rPr>
              <a:t>tạo một  </a:t>
            </a:r>
            <a:r>
              <a:rPr sz="2800" spc="-5" dirty="0">
                <a:latin typeface="Segoe UI"/>
                <a:cs typeface="Segoe UI"/>
              </a:rPr>
              <a:t>nhân viên sau đó gọi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5" dirty="0">
                <a:latin typeface="Segoe UI"/>
                <a:cs typeface="Segoe UI"/>
              </a:rPr>
              <a:t>phương thức của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lớp.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171" y="4089819"/>
            <a:ext cx="7924165" cy="212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45" dirty="0">
                <a:latin typeface="Segoe UI"/>
                <a:cs typeface="Segoe UI"/>
              </a:rPr>
              <a:t>Chú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ý:</a:t>
            </a:r>
            <a:endParaRPr sz="2800">
              <a:latin typeface="Segoe UI"/>
              <a:cs typeface="Segoe UI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</a:pPr>
            <a:r>
              <a:rPr sz="2400" spc="-3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35" dirty="0">
                <a:latin typeface="Segoe UI"/>
                <a:cs typeface="Segoe UI"/>
              </a:rPr>
              <a:t>Toán </a:t>
            </a:r>
            <a:r>
              <a:rPr sz="2400" dirty="0">
                <a:latin typeface="Segoe UI"/>
                <a:cs typeface="Segoe UI"/>
              </a:rPr>
              <a:t>tử </a:t>
            </a:r>
            <a:r>
              <a:rPr sz="2400" b="1" spc="-5" dirty="0">
                <a:latin typeface="Segoe UI"/>
                <a:cs typeface="Segoe UI"/>
              </a:rPr>
              <a:t>new </a:t>
            </a:r>
            <a:r>
              <a:rPr sz="2400" spc="-5" dirty="0">
                <a:latin typeface="Segoe UI"/>
                <a:cs typeface="Segoe UI"/>
              </a:rPr>
              <a:t>được sử dụng </a:t>
            </a:r>
            <a:r>
              <a:rPr sz="2400" dirty="0">
                <a:latin typeface="Segoe UI"/>
                <a:cs typeface="Segoe UI"/>
              </a:rPr>
              <a:t>để tạo </a:t>
            </a:r>
            <a:r>
              <a:rPr sz="2400" spc="-5" dirty="0">
                <a:latin typeface="Segoe UI"/>
                <a:cs typeface="Segoe UI"/>
              </a:rPr>
              <a:t>đối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tượng</a:t>
            </a:r>
            <a:endParaRPr sz="2400">
              <a:latin typeface="Segoe UI"/>
              <a:cs typeface="Segoe UI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sz="2400" spc="2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20" dirty="0">
                <a:latin typeface="Segoe UI"/>
                <a:cs typeface="Segoe UI"/>
              </a:rPr>
              <a:t>Biến </a:t>
            </a:r>
            <a:r>
              <a:rPr sz="2400" spc="-5" dirty="0">
                <a:latin typeface="Segoe UI"/>
                <a:cs typeface="Segoe UI"/>
              </a:rPr>
              <a:t>emp chứa tham chiếu tới đối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tượng</a:t>
            </a:r>
            <a:endParaRPr sz="2400">
              <a:latin typeface="Segoe UI"/>
              <a:cs typeface="Segoe UI"/>
            </a:endParaRPr>
          </a:p>
          <a:p>
            <a:pPr marL="755650" marR="5080" indent="-287020">
              <a:lnSpc>
                <a:spcPct val="100000"/>
              </a:lnSpc>
              <a:spcBef>
                <a:spcPts val="575"/>
              </a:spcBef>
            </a:pPr>
            <a:r>
              <a:rPr sz="2400" spc="3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35" dirty="0">
                <a:latin typeface="Segoe UI"/>
                <a:cs typeface="Segoe UI"/>
              </a:rPr>
              <a:t>Sử </a:t>
            </a:r>
            <a:r>
              <a:rPr sz="2400" spc="-5" dirty="0">
                <a:latin typeface="Segoe UI"/>
                <a:cs typeface="Segoe UI"/>
              </a:rPr>
              <a:t>dụng </a:t>
            </a:r>
            <a:r>
              <a:rPr sz="2400" dirty="0">
                <a:latin typeface="Segoe UI"/>
                <a:cs typeface="Segoe UI"/>
              </a:rPr>
              <a:t>dấu </a:t>
            </a:r>
            <a:r>
              <a:rPr sz="2400" spc="-5" dirty="0">
                <a:latin typeface="Segoe UI"/>
                <a:cs typeface="Segoe UI"/>
              </a:rPr>
              <a:t>chấm (</a:t>
            </a:r>
            <a:r>
              <a:rPr sz="2400" b="1" spc="-5" dirty="0">
                <a:latin typeface="Segoe UI"/>
                <a:cs typeface="Segoe UI"/>
              </a:rPr>
              <a:t>.</a:t>
            </a:r>
            <a:r>
              <a:rPr sz="2400" spc="-5" dirty="0">
                <a:latin typeface="Segoe UI"/>
                <a:cs typeface="Segoe UI"/>
              </a:rPr>
              <a:t>) </a:t>
            </a:r>
            <a:r>
              <a:rPr sz="2400" dirty="0">
                <a:latin typeface="Segoe UI"/>
                <a:cs typeface="Segoe UI"/>
              </a:rPr>
              <a:t>để </a:t>
            </a:r>
            <a:r>
              <a:rPr sz="2400" spc="-5" dirty="0">
                <a:latin typeface="Segoe UI"/>
                <a:cs typeface="Segoe UI"/>
              </a:rPr>
              <a:t>truy xuất các thành viên của  lớp (trường </a:t>
            </a:r>
            <a:r>
              <a:rPr sz="2400" spc="-25" dirty="0">
                <a:latin typeface="Segoe UI"/>
                <a:cs typeface="Segoe UI"/>
              </a:rPr>
              <a:t>và </a:t>
            </a:r>
            <a:r>
              <a:rPr sz="2400" spc="-5" dirty="0">
                <a:latin typeface="Segoe UI"/>
                <a:cs typeface="Segoe UI"/>
              </a:rPr>
              <a:t>phương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thức).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305" y="2190661"/>
            <a:ext cx="5442851" cy="1776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97713" y="2212365"/>
            <a:ext cx="2181961" cy="1447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551010"/>
            <a:ext cx="6400800" cy="3265170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0" y="0"/>
                </a:moveTo>
                <a:lnTo>
                  <a:pt x="6400800" y="0"/>
                </a:lnTo>
                <a:lnTo>
                  <a:pt x="6400800" y="3264763"/>
                </a:lnTo>
                <a:lnTo>
                  <a:pt x="0" y="32647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97479" y="2575397"/>
            <a:ext cx="3426040" cy="28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4451" y="617575"/>
            <a:ext cx="5443435" cy="2825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4748" y="3570907"/>
            <a:ext cx="2616708" cy="2616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8711" y="3076448"/>
            <a:ext cx="4312285" cy="266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0345">
              <a:lnSpc>
                <a:spcPct val="100000"/>
              </a:lnSpc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 dirty="0">
              <a:latin typeface="Calibri"/>
              <a:cs typeface="Calibri"/>
            </a:endParaRPr>
          </a:p>
          <a:p>
            <a:pPr marL="12700" marR="925830" algn="just">
              <a:lnSpc>
                <a:spcPct val="100000"/>
              </a:lnSpc>
              <a:spcBef>
                <a:spcPts val="545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Tạo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lớp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mô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tả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sinh viên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gồm họ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tên,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điểm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các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phương thức nhập,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xuất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xếp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loại học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lực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4800600"/>
            <a:ext cx="7696200" cy="182880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245"/>
              </a:spcBef>
            </a:pP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&lt;&lt;kiểu </a:t>
            </a:r>
            <a:r>
              <a:rPr sz="2400" spc="-20" dirty="0">
                <a:solidFill>
                  <a:srgbClr val="3333FF"/>
                </a:solidFill>
                <a:latin typeface="Calibri"/>
                <a:cs typeface="Calibri"/>
              </a:rPr>
              <a:t>trả 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về&gt;&gt;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&lt;&lt;tên phương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thức&gt;&gt;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[danh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sách tham</a:t>
            </a:r>
            <a:r>
              <a:rPr sz="2400" spc="-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số]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00076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// </a:t>
            </a:r>
            <a:r>
              <a:rPr sz="2400" dirty="0">
                <a:latin typeface="Calibri"/>
                <a:cs typeface="Calibri"/>
              </a:rPr>
              <a:t>thân </a:t>
            </a:r>
            <a:r>
              <a:rPr sz="2400" spc="-5" dirty="0">
                <a:latin typeface="Calibri"/>
                <a:cs typeface="Calibri"/>
              </a:rPr>
              <a:t>phương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thức</a:t>
            </a:r>
            <a:endParaRPr sz="24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00728" y="192023"/>
            <a:ext cx="731520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5528" y="281940"/>
            <a:ext cx="917448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6255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6464" y="281940"/>
            <a:ext cx="1319784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9528" y="192023"/>
            <a:ext cx="568451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1259" y="281940"/>
            <a:ext cx="1648955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3507" y="192023"/>
            <a:ext cx="563879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0668" y="281940"/>
            <a:ext cx="1170431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82720">
              <a:lnSpc>
                <a:spcPct val="100000"/>
              </a:lnSpc>
            </a:pPr>
            <a:r>
              <a:rPr sz="2800" spc="-5" dirty="0"/>
              <a:t>Đ</a:t>
            </a:r>
            <a:r>
              <a:rPr spc="-5" dirty="0"/>
              <a:t>ỊNH </a:t>
            </a:r>
            <a:r>
              <a:rPr spc="-10" dirty="0"/>
              <a:t>NGHĨA PHƯƠNG</a:t>
            </a:r>
            <a:r>
              <a:rPr spc="375" dirty="0"/>
              <a:t> </a:t>
            </a:r>
            <a:r>
              <a:rPr spc="-10" dirty="0"/>
              <a:t>THỨC</a:t>
            </a:r>
            <a:endParaRPr sz="280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2555" indent="-343535">
              <a:lnSpc>
                <a:spcPct val="100000"/>
              </a:lnSpc>
            </a:pPr>
            <a:r>
              <a:rPr spc="2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25" dirty="0"/>
              <a:t>Phương </a:t>
            </a:r>
            <a:r>
              <a:rPr spc="-5" dirty="0"/>
              <a:t>thức </a:t>
            </a:r>
            <a:r>
              <a:rPr spc="-10" dirty="0"/>
              <a:t>là </a:t>
            </a:r>
            <a:r>
              <a:rPr dirty="0"/>
              <a:t>một </a:t>
            </a:r>
            <a:r>
              <a:rPr spc="-5" dirty="0"/>
              <a:t>mô-đun mã thực hiện </a:t>
            </a:r>
            <a:r>
              <a:rPr dirty="0"/>
              <a:t>một  </a:t>
            </a:r>
            <a:r>
              <a:rPr spc="-5" dirty="0"/>
              <a:t>công việc cụ thể nào</a:t>
            </a:r>
            <a:r>
              <a:rPr spc="-65" dirty="0"/>
              <a:t> </a:t>
            </a:r>
            <a:r>
              <a:rPr spc="-10" dirty="0"/>
              <a:t>đó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-2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25" dirty="0"/>
              <a:t>Trong </a:t>
            </a:r>
            <a:r>
              <a:rPr sz="2400" spc="-5" dirty="0"/>
              <a:t>lớp Employee có </a:t>
            </a:r>
            <a:r>
              <a:rPr sz="2400" dirty="0"/>
              <a:t>2 </a:t>
            </a:r>
            <a:r>
              <a:rPr sz="2400" spc="-5" dirty="0"/>
              <a:t>phương thức là input()</a:t>
            </a:r>
            <a:r>
              <a:rPr sz="2400" spc="180" dirty="0"/>
              <a:t> </a:t>
            </a:r>
            <a:r>
              <a:rPr sz="2400" spc="-50" dirty="0"/>
              <a:t>và</a:t>
            </a:r>
            <a:endParaRPr sz="2400">
              <a:latin typeface="Wingdings"/>
              <a:cs typeface="Wingdings"/>
            </a:endParaRPr>
          </a:p>
          <a:p>
            <a:pPr marL="756285">
              <a:lnSpc>
                <a:spcPct val="100000"/>
              </a:lnSpc>
            </a:pPr>
            <a:r>
              <a:rPr sz="2400" spc="-5" dirty="0"/>
              <a:t>output()</a:t>
            </a:r>
            <a:endParaRPr sz="2400"/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pc="2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25" dirty="0"/>
              <a:t>Phương </a:t>
            </a:r>
            <a:r>
              <a:rPr spc="-5" dirty="0"/>
              <a:t>thức có thể có </a:t>
            </a:r>
            <a:r>
              <a:rPr dirty="0"/>
              <a:t>một hoặc </a:t>
            </a:r>
            <a:r>
              <a:rPr spc="-5" dirty="0"/>
              <a:t>nhiều tham</a:t>
            </a:r>
            <a:r>
              <a:rPr spc="-55" dirty="0"/>
              <a:t> </a:t>
            </a:r>
            <a:r>
              <a:rPr spc="-5" dirty="0"/>
              <a:t>số</a:t>
            </a:r>
          </a:p>
          <a:p>
            <a:pPr marL="13335">
              <a:lnSpc>
                <a:spcPct val="100000"/>
              </a:lnSpc>
              <a:spcBef>
                <a:spcPts val="670"/>
              </a:spcBef>
            </a:pPr>
            <a:r>
              <a:rPr spc="2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25" dirty="0"/>
              <a:t>Phương </a:t>
            </a:r>
            <a:r>
              <a:rPr spc="-5" dirty="0"/>
              <a:t>thức có thể có kiểu trả </a:t>
            </a:r>
            <a:r>
              <a:rPr dirty="0"/>
              <a:t>về hoặc</a:t>
            </a:r>
            <a:r>
              <a:rPr spc="-70" dirty="0"/>
              <a:t> </a:t>
            </a:r>
            <a:r>
              <a:rPr spc="-10" dirty="0"/>
              <a:t>void</a:t>
            </a:r>
          </a:p>
          <a:p>
            <a:pPr marL="356870">
              <a:lnSpc>
                <a:spcPct val="100000"/>
              </a:lnSpc>
            </a:pPr>
            <a:r>
              <a:rPr spc="-5" dirty="0"/>
              <a:t>(không trả </a:t>
            </a:r>
            <a:r>
              <a:rPr dirty="0"/>
              <a:t>về </a:t>
            </a:r>
            <a:r>
              <a:rPr spc="-5" dirty="0"/>
              <a:t>gì</a:t>
            </a:r>
            <a:r>
              <a:rPr spc="-80" dirty="0"/>
              <a:t> </a:t>
            </a:r>
            <a:r>
              <a:rPr dirty="0"/>
              <a:t>cả)</a:t>
            </a:r>
          </a:p>
          <a:p>
            <a:pPr marL="13335">
              <a:lnSpc>
                <a:spcPct val="100000"/>
              </a:lnSpc>
              <a:spcBef>
                <a:spcPts val="670"/>
              </a:spcBef>
            </a:pPr>
            <a:r>
              <a:rPr spc="6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60" dirty="0"/>
              <a:t>Cú</a:t>
            </a:r>
            <a:r>
              <a:rPr spc="-60" dirty="0"/>
              <a:t> </a:t>
            </a:r>
            <a:r>
              <a:rPr spc="-5" dirty="0"/>
              <a:t>pháp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9" y="192023"/>
            <a:ext cx="705612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67171" y="281940"/>
            <a:ext cx="473951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4415" y="192023"/>
            <a:ext cx="56845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6147" y="281940"/>
            <a:ext cx="800100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9528" y="192023"/>
            <a:ext cx="56845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1259" y="281940"/>
            <a:ext cx="1648955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3507" y="192023"/>
            <a:ext cx="563879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0668" y="281940"/>
            <a:ext cx="1170431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70145">
              <a:lnSpc>
                <a:spcPct val="100000"/>
              </a:lnSpc>
            </a:pPr>
            <a:r>
              <a:rPr sz="2800" spc="-5" dirty="0"/>
              <a:t>V</a:t>
            </a:r>
            <a:r>
              <a:rPr spc="-5" dirty="0"/>
              <a:t>Í DỤ </a:t>
            </a:r>
            <a:r>
              <a:rPr spc="-10" dirty="0"/>
              <a:t>PHƯƠNG</a:t>
            </a:r>
            <a:r>
              <a:rPr spc="365" dirty="0"/>
              <a:t> </a:t>
            </a:r>
            <a:r>
              <a:rPr spc="-10" dirty="0"/>
              <a:t>THỨC</a:t>
            </a:r>
            <a:endParaRPr sz="2800"/>
          </a:p>
        </p:txBody>
      </p:sp>
      <p:sp>
        <p:nvSpPr>
          <p:cNvPr id="12" name="object 12"/>
          <p:cNvSpPr/>
          <p:nvPr/>
        </p:nvSpPr>
        <p:spPr>
          <a:xfrm>
            <a:off x="462974" y="996378"/>
            <a:ext cx="7391391" cy="55204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7858" y="3369830"/>
            <a:ext cx="6009005" cy="915669"/>
          </a:xfrm>
          <a:custGeom>
            <a:avLst/>
            <a:gdLst/>
            <a:ahLst/>
            <a:cxnLst/>
            <a:rect l="l" t="t" r="r" b="b"/>
            <a:pathLst>
              <a:path w="6009005" h="915670">
                <a:moveTo>
                  <a:pt x="6008941" y="0"/>
                </a:moveTo>
                <a:lnTo>
                  <a:pt x="2046541" y="0"/>
                </a:lnTo>
                <a:lnTo>
                  <a:pt x="2046541" y="444500"/>
                </a:lnTo>
                <a:lnTo>
                  <a:pt x="0" y="915111"/>
                </a:lnTo>
                <a:lnTo>
                  <a:pt x="2046541" y="635000"/>
                </a:lnTo>
                <a:lnTo>
                  <a:pt x="6008941" y="634999"/>
                </a:lnTo>
                <a:lnTo>
                  <a:pt x="6008941" y="0"/>
                </a:lnTo>
                <a:close/>
              </a:path>
              <a:path w="6009005" h="915670">
                <a:moveTo>
                  <a:pt x="6008941" y="634999"/>
                </a:moveTo>
                <a:lnTo>
                  <a:pt x="2046541" y="635000"/>
                </a:lnTo>
                <a:lnTo>
                  <a:pt x="2046541" y="762000"/>
                </a:lnTo>
                <a:lnTo>
                  <a:pt x="6008941" y="762000"/>
                </a:lnTo>
                <a:lnTo>
                  <a:pt x="6008941" y="634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7858" y="3369830"/>
            <a:ext cx="6009005" cy="915669"/>
          </a:xfrm>
          <a:custGeom>
            <a:avLst/>
            <a:gdLst/>
            <a:ahLst/>
            <a:cxnLst/>
            <a:rect l="l" t="t" r="r" b="b"/>
            <a:pathLst>
              <a:path w="6009005" h="915670">
                <a:moveTo>
                  <a:pt x="2046541" y="0"/>
                </a:moveTo>
                <a:lnTo>
                  <a:pt x="2706941" y="0"/>
                </a:lnTo>
                <a:lnTo>
                  <a:pt x="3697541" y="0"/>
                </a:lnTo>
                <a:lnTo>
                  <a:pt x="6008941" y="0"/>
                </a:lnTo>
                <a:lnTo>
                  <a:pt x="6008941" y="444500"/>
                </a:lnTo>
                <a:lnTo>
                  <a:pt x="6008941" y="635000"/>
                </a:lnTo>
                <a:lnTo>
                  <a:pt x="6008941" y="762000"/>
                </a:lnTo>
                <a:lnTo>
                  <a:pt x="3697541" y="762000"/>
                </a:lnTo>
                <a:lnTo>
                  <a:pt x="2706941" y="762000"/>
                </a:lnTo>
                <a:lnTo>
                  <a:pt x="2046541" y="762000"/>
                </a:lnTo>
                <a:lnTo>
                  <a:pt x="2046541" y="635000"/>
                </a:lnTo>
                <a:lnTo>
                  <a:pt x="0" y="915111"/>
                </a:lnTo>
                <a:lnTo>
                  <a:pt x="2046541" y="444500"/>
                </a:lnTo>
                <a:lnTo>
                  <a:pt x="2046541" y="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96739" y="3461270"/>
            <a:ext cx="361759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" marR="5080" indent="-1568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Kiểu </a:t>
            </a:r>
            <a:r>
              <a:rPr sz="1800" spc="-15" dirty="0">
                <a:latin typeface="Calibri"/>
                <a:cs typeface="Calibri"/>
              </a:rPr>
              <a:t>trả </a:t>
            </a:r>
            <a:r>
              <a:rPr sz="1800" spc="-5" dirty="0">
                <a:latin typeface="Calibri"/>
                <a:cs typeface="Calibri"/>
              </a:rPr>
              <a:t>về là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double </a:t>
            </a:r>
            <a:r>
              <a:rPr sz="1800" dirty="0">
                <a:latin typeface="Calibri"/>
                <a:cs typeface="Calibri"/>
              </a:rPr>
              <a:t>nên </a:t>
            </a:r>
            <a:r>
              <a:rPr sz="1800" spc="-5" dirty="0">
                <a:latin typeface="Calibri"/>
                <a:cs typeface="Calibri"/>
              </a:rPr>
              <a:t>thân phương  thức phải chứa lệnh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return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số</a:t>
            </a:r>
            <a:r>
              <a:rPr sz="1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thực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39098" y="1981200"/>
            <a:ext cx="6247765" cy="981710"/>
          </a:xfrm>
          <a:custGeom>
            <a:avLst/>
            <a:gdLst/>
            <a:ahLst/>
            <a:cxnLst/>
            <a:rect l="l" t="t" r="r" b="b"/>
            <a:pathLst>
              <a:path w="6247765" h="981710">
                <a:moveTo>
                  <a:pt x="6247701" y="0"/>
                </a:moveTo>
                <a:lnTo>
                  <a:pt x="2132901" y="0"/>
                </a:lnTo>
                <a:lnTo>
                  <a:pt x="2132901" y="444500"/>
                </a:lnTo>
                <a:lnTo>
                  <a:pt x="0" y="981557"/>
                </a:lnTo>
                <a:lnTo>
                  <a:pt x="2132901" y="635000"/>
                </a:lnTo>
                <a:lnTo>
                  <a:pt x="6247701" y="635000"/>
                </a:lnTo>
                <a:lnTo>
                  <a:pt x="6247701" y="0"/>
                </a:lnTo>
                <a:close/>
              </a:path>
              <a:path w="6247765" h="981710">
                <a:moveTo>
                  <a:pt x="6247701" y="635000"/>
                </a:moveTo>
                <a:lnTo>
                  <a:pt x="2132901" y="635000"/>
                </a:lnTo>
                <a:lnTo>
                  <a:pt x="2132901" y="762000"/>
                </a:lnTo>
                <a:lnTo>
                  <a:pt x="6247701" y="762000"/>
                </a:lnTo>
                <a:lnTo>
                  <a:pt x="6247701" y="635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39098" y="1981200"/>
            <a:ext cx="6247765" cy="981710"/>
          </a:xfrm>
          <a:custGeom>
            <a:avLst/>
            <a:gdLst/>
            <a:ahLst/>
            <a:cxnLst/>
            <a:rect l="l" t="t" r="r" b="b"/>
            <a:pathLst>
              <a:path w="6247765" h="981710">
                <a:moveTo>
                  <a:pt x="2132901" y="0"/>
                </a:moveTo>
                <a:lnTo>
                  <a:pt x="2818701" y="0"/>
                </a:lnTo>
                <a:lnTo>
                  <a:pt x="3847401" y="0"/>
                </a:lnTo>
                <a:lnTo>
                  <a:pt x="6247701" y="0"/>
                </a:lnTo>
                <a:lnTo>
                  <a:pt x="6247701" y="444500"/>
                </a:lnTo>
                <a:lnTo>
                  <a:pt x="6247701" y="635000"/>
                </a:lnTo>
                <a:lnTo>
                  <a:pt x="6247701" y="762000"/>
                </a:lnTo>
                <a:lnTo>
                  <a:pt x="3847401" y="762000"/>
                </a:lnTo>
                <a:lnTo>
                  <a:pt x="2818701" y="762000"/>
                </a:lnTo>
                <a:lnTo>
                  <a:pt x="2132901" y="762000"/>
                </a:lnTo>
                <a:lnTo>
                  <a:pt x="2132901" y="635000"/>
                </a:lnTo>
                <a:lnTo>
                  <a:pt x="0" y="981557"/>
                </a:lnTo>
                <a:lnTo>
                  <a:pt x="2132901" y="444500"/>
                </a:lnTo>
                <a:lnTo>
                  <a:pt x="2132901" y="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06239" y="2072640"/>
            <a:ext cx="3846829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Kiểu </a:t>
            </a:r>
            <a:r>
              <a:rPr sz="1800" spc="-15" dirty="0">
                <a:latin typeface="Calibri"/>
                <a:cs typeface="Calibri"/>
              </a:rPr>
              <a:t>trả </a:t>
            </a:r>
            <a:r>
              <a:rPr sz="1800" spc="-5" dirty="0">
                <a:latin typeface="Calibri"/>
                <a:cs typeface="Calibri"/>
              </a:rPr>
              <a:t>về là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void </a:t>
            </a:r>
            <a:r>
              <a:rPr sz="1800" dirty="0">
                <a:latin typeface="Calibri"/>
                <a:cs typeface="Calibri"/>
              </a:rPr>
              <a:t>nên </a:t>
            </a:r>
            <a:r>
              <a:rPr sz="1800" spc="-5" dirty="0">
                <a:latin typeface="Calibri"/>
                <a:cs typeface="Calibri"/>
              </a:rPr>
              <a:t>thân phương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thức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không chứa lệnh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return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giá</a:t>
            </a:r>
            <a:r>
              <a:rPr sz="1800" b="1" spc="-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trị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0" y="192023"/>
            <a:ext cx="809244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06923" y="281940"/>
            <a:ext cx="600455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0659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0867" y="281940"/>
            <a:ext cx="1135380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9528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9735" y="281940"/>
            <a:ext cx="1648967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1983" y="192023"/>
            <a:ext cx="56539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0668" y="281940"/>
            <a:ext cx="1170431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6265">
              <a:lnSpc>
                <a:spcPct val="100000"/>
              </a:lnSpc>
            </a:pPr>
            <a:r>
              <a:rPr sz="2800" spc="-5" dirty="0"/>
              <a:t>M</a:t>
            </a:r>
            <a:r>
              <a:rPr spc="-5" dirty="0"/>
              <a:t>Ô </a:t>
            </a:r>
            <a:r>
              <a:rPr spc="-10" dirty="0"/>
              <a:t>HÌNH PHƯƠNG</a:t>
            </a:r>
            <a:r>
              <a:rPr spc="385" dirty="0"/>
              <a:t> </a:t>
            </a:r>
            <a:r>
              <a:rPr spc="-10" dirty="0"/>
              <a:t>THỨC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535816" y="1102791"/>
            <a:ext cx="168021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6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60" dirty="0">
                <a:latin typeface="Segoe UI"/>
                <a:cs typeface="Segoe UI"/>
              </a:rPr>
              <a:t>Mô</a:t>
            </a:r>
            <a:r>
              <a:rPr sz="2800" spc="-1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hình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816" y="2638907"/>
            <a:ext cx="118237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6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65" dirty="0">
                <a:latin typeface="Segoe UI"/>
                <a:cs typeface="Segoe UI"/>
              </a:rPr>
              <a:t>Ví</a:t>
            </a:r>
            <a:r>
              <a:rPr sz="2800" spc="-1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dụ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7015" y="1580388"/>
            <a:ext cx="2069591" cy="1048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54285" y="1659788"/>
            <a:ext cx="1671955" cy="78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499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Phương thức  </a:t>
            </a:r>
            <a:r>
              <a:rPr sz="1600" i="1" spc="-5" dirty="0">
                <a:solidFill>
                  <a:srgbClr val="FFFFFF"/>
                </a:solidFill>
                <a:latin typeface="Calibri"/>
                <a:cs typeface="Calibri"/>
              </a:rPr>
              <a:t>(thực hiện </a:t>
            </a:r>
            <a:r>
              <a:rPr sz="1600" i="1" spc="-10" dirty="0">
                <a:solidFill>
                  <a:srgbClr val="FFFFFF"/>
                </a:solidFill>
                <a:latin typeface="Calibri"/>
                <a:cs typeface="Calibri"/>
              </a:rPr>
              <a:t>công </a:t>
            </a:r>
            <a:r>
              <a:rPr sz="1600" i="1" spc="-5" dirty="0">
                <a:solidFill>
                  <a:srgbClr val="FFFFFF"/>
                </a:solidFill>
                <a:latin typeface="Calibri"/>
                <a:cs typeface="Calibri"/>
              </a:rPr>
              <a:t>việc  cụ thể </a:t>
            </a:r>
            <a:r>
              <a:rPr sz="1600" i="1" spc="-10" dirty="0">
                <a:solidFill>
                  <a:srgbClr val="FFFFFF"/>
                </a:solidFill>
                <a:latin typeface="Calibri"/>
                <a:cs typeface="Calibri"/>
              </a:rPr>
              <a:t>nào</a:t>
            </a:r>
            <a:r>
              <a:rPr sz="16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Calibri"/>
                <a:cs typeface="Calibri"/>
              </a:rPr>
              <a:t>đó)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1727" y="1751076"/>
            <a:ext cx="2770632" cy="6614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06486" y="1905000"/>
            <a:ext cx="9556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{Tham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số}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38215" y="1751076"/>
            <a:ext cx="1685543" cy="6614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69063" y="1905000"/>
            <a:ext cx="8763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{Kết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quả}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26535" y="3104388"/>
            <a:ext cx="2069591" cy="10027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22547" y="3429000"/>
            <a:ext cx="10756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h.m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1247" y="3275076"/>
            <a:ext cx="2770631" cy="6614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98484" y="3429000"/>
            <a:ext cx="5092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{a,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07735" y="3275076"/>
            <a:ext cx="1685531" cy="6614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15329" y="3429000"/>
            <a:ext cx="5245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26535" y="4247388"/>
            <a:ext cx="2069591" cy="10027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58145" y="4572000"/>
            <a:ext cx="8045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15338" y="4418076"/>
            <a:ext cx="2796540" cy="6614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18272" y="4572000"/>
            <a:ext cx="16459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{fullname,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salary}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11296" y="5466588"/>
            <a:ext cx="2069592" cy="10027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70693" y="5791200"/>
            <a:ext cx="11474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spc="-1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6008" y="5637276"/>
            <a:ext cx="2770631" cy="6614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53932" y="5791200"/>
            <a:ext cx="1689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92496" y="5637276"/>
            <a:ext cx="1685544" cy="6614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43701" y="5791200"/>
            <a:ext cx="6356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{Thuế}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492496" y="4418076"/>
            <a:ext cx="1685544" cy="6614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176873" y="4572000"/>
            <a:ext cx="1689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3767" y="192023"/>
            <a:ext cx="749807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76855" y="281940"/>
            <a:ext cx="758951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9088" y="192023"/>
            <a:ext cx="56845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0820" y="281940"/>
            <a:ext cx="1424927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9040" y="192023"/>
            <a:ext cx="565391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7723" y="281940"/>
            <a:ext cx="1648968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9971" y="192023"/>
            <a:ext cx="563879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7132" y="281940"/>
            <a:ext cx="1170432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0844" y="192023"/>
            <a:ext cx="566927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8379" y="192023"/>
            <a:ext cx="600455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62115" y="281940"/>
            <a:ext cx="2407907" cy="6400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43316" y="192023"/>
            <a:ext cx="600455" cy="7894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5760">
              <a:lnSpc>
                <a:spcPct val="100000"/>
              </a:lnSpc>
            </a:pPr>
            <a:r>
              <a:rPr sz="2800" spc="-10" dirty="0"/>
              <a:t>N</a:t>
            </a:r>
            <a:r>
              <a:rPr spc="-10" dirty="0"/>
              <a:t>ẠP CHỒNG PHƯƠNG THỨC</a:t>
            </a:r>
            <a:r>
              <a:rPr spc="434" dirty="0"/>
              <a:t> </a:t>
            </a:r>
            <a:r>
              <a:rPr sz="2800" spc="-15" dirty="0"/>
              <a:t>(</a:t>
            </a:r>
            <a:r>
              <a:rPr spc="-15" dirty="0"/>
              <a:t>OVERLOADING</a:t>
            </a:r>
            <a:r>
              <a:rPr sz="2800" spc="-15" dirty="0"/>
              <a:t>)</a:t>
            </a:r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535781" y="1102791"/>
            <a:ext cx="7972425" cy="478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marR="203835" indent="-344170">
              <a:lnSpc>
                <a:spcPct val="100000"/>
              </a:lnSpc>
            </a:pPr>
            <a:r>
              <a:rPr sz="2800" spc="-1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15" dirty="0">
                <a:latin typeface="Segoe UI"/>
                <a:cs typeface="Segoe UI"/>
              </a:rPr>
              <a:t>Trong </a:t>
            </a:r>
            <a:r>
              <a:rPr sz="2800" dirty="0">
                <a:latin typeface="Segoe UI"/>
                <a:cs typeface="Segoe UI"/>
              </a:rPr>
              <a:t>một </a:t>
            </a:r>
            <a:r>
              <a:rPr sz="2800" spc="-10" dirty="0">
                <a:latin typeface="Segoe UI"/>
                <a:cs typeface="Segoe UI"/>
              </a:rPr>
              <a:t>lớp </a:t>
            </a:r>
            <a:r>
              <a:rPr sz="2800" spc="-5" dirty="0">
                <a:latin typeface="Segoe UI"/>
                <a:cs typeface="Segoe UI"/>
              </a:rPr>
              <a:t>có thể có nhiều phương thức  cùng </a:t>
            </a:r>
            <a:r>
              <a:rPr sz="2800" spc="-15" dirty="0">
                <a:latin typeface="Segoe UI"/>
                <a:cs typeface="Segoe UI"/>
              </a:rPr>
              <a:t>tên </a:t>
            </a:r>
            <a:r>
              <a:rPr sz="2800" spc="-5" dirty="0">
                <a:latin typeface="Segoe UI"/>
                <a:cs typeface="Segoe UI"/>
              </a:rPr>
              <a:t>nhưng khác nhau </a:t>
            </a:r>
            <a:r>
              <a:rPr sz="2800" dirty="0">
                <a:latin typeface="Segoe UI"/>
                <a:cs typeface="Segoe UI"/>
              </a:rPr>
              <a:t>về </a:t>
            </a:r>
            <a:r>
              <a:rPr sz="2800" spc="-5" dirty="0">
                <a:latin typeface="Segoe UI"/>
                <a:cs typeface="Segoe UI"/>
              </a:rPr>
              <a:t>tham số (kiểu, số  lượng </a:t>
            </a:r>
            <a:r>
              <a:rPr sz="2800" spc="-25" dirty="0">
                <a:latin typeface="Segoe UI"/>
                <a:cs typeface="Segoe UI"/>
              </a:rPr>
              <a:t>và </a:t>
            </a:r>
            <a:r>
              <a:rPr sz="2800" spc="-5" dirty="0">
                <a:latin typeface="Segoe UI"/>
                <a:cs typeface="Segoe UI"/>
              </a:rPr>
              <a:t>thứ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tự)</a:t>
            </a:r>
            <a:endParaRPr sz="2800">
              <a:latin typeface="Segoe UI"/>
              <a:cs typeface="Segoe UI"/>
            </a:endParaRPr>
          </a:p>
          <a:p>
            <a:pPr marL="2258695" marR="2992120" indent="-341630">
              <a:lnSpc>
                <a:spcPct val="100000"/>
              </a:lnSpc>
              <a:spcBef>
                <a:spcPts val="1240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dirty="0">
                <a:latin typeface="Calibri"/>
                <a:cs typeface="Calibri"/>
              </a:rPr>
              <a:t>class </a:t>
            </a:r>
            <a:r>
              <a:rPr sz="2400" spc="-5" dirty="0">
                <a:latin typeface="Calibri"/>
                <a:cs typeface="Calibri"/>
              </a:rPr>
              <a:t>MyClass{  </a:t>
            </a:r>
            <a:r>
              <a:rPr sz="2400" spc="-10" dirty="0">
                <a:latin typeface="Calibri"/>
                <a:cs typeface="Calibri"/>
              </a:rPr>
              <a:t>void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400" spc="-5" dirty="0">
                <a:latin typeface="Calibri"/>
                <a:cs typeface="Calibri"/>
              </a:rPr>
              <a:t>{…}  </a:t>
            </a:r>
            <a:r>
              <a:rPr sz="2400" spc="-10" dirty="0">
                <a:latin typeface="Calibri"/>
                <a:cs typeface="Calibri"/>
              </a:rPr>
              <a:t>void method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(int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x)</a:t>
            </a:r>
            <a:r>
              <a:rPr sz="2400" spc="-5" dirty="0">
                <a:latin typeface="Calibri"/>
                <a:cs typeface="Calibri"/>
              </a:rPr>
              <a:t>{…}</a:t>
            </a:r>
            <a:endParaRPr sz="2400">
              <a:latin typeface="Calibri"/>
              <a:cs typeface="Calibri"/>
            </a:endParaRPr>
          </a:p>
          <a:p>
            <a:pPr marL="225869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void method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(float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x)</a:t>
            </a:r>
            <a:r>
              <a:rPr sz="2400" spc="-5" dirty="0">
                <a:latin typeface="Calibri"/>
                <a:cs typeface="Calibri"/>
              </a:rPr>
              <a:t>{…}</a:t>
            </a:r>
            <a:endParaRPr sz="2400">
              <a:latin typeface="Calibri"/>
              <a:cs typeface="Calibri"/>
            </a:endParaRPr>
          </a:p>
          <a:p>
            <a:pPr marL="225869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void method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(int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x,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y)</a:t>
            </a:r>
            <a:r>
              <a:rPr sz="2400" spc="-5" dirty="0">
                <a:latin typeface="Calibri"/>
                <a:cs typeface="Calibri"/>
              </a:rPr>
              <a:t>{…}</a:t>
            </a:r>
            <a:endParaRPr sz="2400">
              <a:latin typeface="Calibri"/>
              <a:cs typeface="Calibri"/>
            </a:endParaRPr>
          </a:p>
          <a:p>
            <a:pPr marL="1917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800" spc="-1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15" dirty="0">
                <a:latin typeface="Segoe UI"/>
                <a:cs typeface="Segoe UI"/>
              </a:rPr>
              <a:t>Trong </a:t>
            </a:r>
            <a:r>
              <a:rPr sz="2800" spc="-10" dirty="0">
                <a:latin typeface="Segoe UI"/>
                <a:cs typeface="Segoe UI"/>
              </a:rPr>
              <a:t>lớp </a:t>
            </a:r>
            <a:r>
              <a:rPr sz="2800" spc="-5" dirty="0">
                <a:latin typeface="Segoe UI"/>
                <a:cs typeface="Segoe UI"/>
              </a:rPr>
              <a:t>MyClass có 4 phương thức cùng </a:t>
            </a:r>
            <a:r>
              <a:rPr sz="2800" spc="-15" dirty="0">
                <a:latin typeface="Segoe UI"/>
                <a:cs typeface="Segoe UI"/>
              </a:rPr>
              <a:t>tên</a:t>
            </a:r>
            <a:r>
              <a:rPr sz="2800" spc="4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là</a:t>
            </a:r>
            <a:endParaRPr sz="280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r>
              <a:rPr sz="2800" spc="-5" dirty="0">
                <a:latin typeface="Segoe UI"/>
                <a:cs typeface="Segoe UI"/>
              </a:rPr>
              <a:t>method nhưng khác nhau </a:t>
            </a:r>
            <a:r>
              <a:rPr sz="2800" dirty="0">
                <a:latin typeface="Segoe UI"/>
                <a:cs typeface="Segoe UI"/>
              </a:rPr>
              <a:t>về </a:t>
            </a:r>
            <a:r>
              <a:rPr sz="2800" spc="-5" dirty="0">
                <a:latin typeface="Segoe UI"/>
                <a:cs typeface="Segoe UI"/>
              </a:rPr>
              <a:t>tham số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1859" y="192023"/>
            <a:ext cx="705612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30752" y="281940"/>
            <a:ext cx="473951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77996" y="192023"/>
            <a:ext cx="56845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9728" y="281940"/>
            <a:ext cx="800100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3108" y="192023"/>
            <a:ext cx="56845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4840" y="281940"/>
            <a:ext cx="984503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623" y="192023"/>
            <a:ext cx="566927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2832" y="281940"/>
            <a:ext cx="1424927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31052" y="192023"/>
            <a:ext cx="565391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9735" y="281940"/>
            <a:ext cx="1648967" cy="640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1983" y="192023"/>
            <a:ext cx="565391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0668" y="281940"/>
            <a:ext cx="1170431" cy="6400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3725">
              <a:lnSpc>
                <a:spcPct val="100000"/>
              </a:lnSpc>
            </a:pPr>
            <a:r>
              <a:rPr sz="2800" spc="-5" dirty="0"/>
              <a:t>V</a:t>
            </a:r>
            <a:r>
              <a:rPr spc="-5" dirty="0"/>
              <a:t>Í DỤ </a:t>
            </a:r>
            <a:r>
              <a:rPr spc="-10" dirty="0"/>
              <a:t>NẠP CHỒNG PHƯƠNG </a:t>
            </a:r>
            <a:r>
              <a:rPr spc="100" dirty="0"/>
              <a:t> </a:t>
            </a:r>
            <a:r>
              <a:rPr spc="-10" dirty="0"/>
              <a:t>THỨC</a:t>
            </a:r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535816" y="1102791"/>
            <a:ext cx="487235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45" dirty="0">
                <a:latin typeface="Segoe UI"/>
                <a:cs typeface="Segoe UI"/>
              </a:rPr>
              <a:t>Xét </a:t>
            </a:r>
            <a:r>
              <a:rPr sz="2800" spc="-5" dirty="0">
                <a:latin typeface="Segoe UI"/>
                <a:cs typeface="Segoe UI"/>
              </a:rPr>
              <a:t>trường hợp </a:t>
            </a:r>
            <a:r>
              <a:rPr sz="2800" spc="-10" dirty="0">
                <a:latin typeface="Segoe UI"/>
                <a:cs typeface="Segoe UI"/>
              </a:rPr>
              <a:t>overload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171" y="3662997"/>
            <a:ext cx="7756525" cy="86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45" dirty="0">
                <a:latin typeface="Segoe UI"/>
                <a:cs typeface="Segoe UI"/>
              </a:rPr>
              <a:t>Với </a:t>
            </a:r>
            <a:r>
              <a:rPr sz="2800" spc="-10" dirty="0">
                <a:latin typeface="Segoe UI"/>
                <a:cs typeface="Segoe UI"/>
              </a:rPr>
              <a:t>lớp trên, </a:t>
            </a:r>
            <a:r>
              <a:rPr sz="2800" spc="-5" dirty="0">
                <a:latin typeface="Segoe UI"/>
                <a:cs typeface="Segoe UI"/>
              </a:rPr>
              <a:t>bạn có thể sử dụng để tính tổng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2</a:t>
            </a:r>
            <a:endParaRPr sz="28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Segoe UI"/>
                <a:cs typeface="Segoe UI"/>
              </a:rPr>
              <a:t>hoặc </a:t>
            </a:r>
            <a:r>
              <a:rPr sz="2800" spc="-5" dirty="0">
                <a:latin typeface="Segoe UI"/>
                <a:cs typeface="Segoe UI"/>
              </a:rPr>
              <a:t>3 số</a:t>
            </a:r>
            <a:r>
              <a:rPr sz="2800" spc="-1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nguyên.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9160" y="1676400"/>
            <a:ext cx="5903595" cy="156972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MayTinh{</a:t>
            </a:r>
            <a:endParaRPr sz="2400">
              <a:latin typeface="Calibri"/>
              <a:cs typeface="Calibri"/>
            </a:endParaRPr>
          </a:p>
          <a:p>
            <a:pPr marL="48704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int </a:t>
            </a:r>
            <a:r>
              <a:rPr sz="2400" b="1" spc="-10" dirty="0">
                <a:latin typeface="Calibri"/>
                <a:cs typeface="Calibri"/>
              </a:rPr>
              <a:t>tong(int </a:t>
            </a:r>
            <a:r>
              <a:rPr sz="2400" b="1" dirty="0">
                <a:latin typeface="Calibri"/>
                <a:cs typeface="Calibri"/>
              </a:rPr>
              <a:t>a,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10" dirty="0">
                <a:latin typeface="Calibri"/>
                <a:cs typeface="Calibri"/>
              </a:rPr>
              <a:t>b)</a:t>
            </a:r>
            <a:r>
              <a:rPr sz="2400" spc="-10" dirty="0">
                <a:latin typeface="Calibri"/>
                <a:cs typeface="Calibri"/>
              </a:rPr>
              <a:t>{return </a:t>
            </a:r>
            <a:r>
              <a:rPr sz="2400" dirty="0">
                <a:latin typeface="Calibri"/>
                <a:cs typeface="Calibri"/>
              </a:rPr>
              <a:t>a + b;}</a:t>
            </a:r>
            <a:endParaRPr sz="2400">
              <a:latin typeface="Calibri"/>
              <a:cs typeface="Calibri"/>
            </a:endParaRPr>
          </a:p>
          <a:p>
            <a:pPr marL="48704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int </a:t>
            </a:r>
            <a:r>
              <a:rPr sz="2400" b="1" spc="-10" dirty="0">
                <a:latin typeface="Calibri"/>
                <a:cs typeface="Calibri"/>
              </a:rPr>
              <a:t>tong(int </a:t>
            </a:r>
            <a:r>
              <a:rPr sz="2400" b="1" dirty="0">
                <a:latin typeface="Calibri"/>
                <a:cs typeface="Calibri"/>
              </a:rPr>
              <a:t>a,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b,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10" dirty="0">
                <a:latin typeface="Calibri"/>
                <a:cs typeface="Calibri"/>
              </a:rPr>
              <a:t>c)</a:t>
            </a:r>
            <a:r>
              <a:rPr sz="2400" spc="-10" dirty="0">
                <a:latin typeface="Calibri"/>
                <a:cs typeface="Calibri"/>
              </a:rPr>
              <a:t>{return </a:t>
            </a:r>
            <a:r>
              <a:rPr sz="2400" dirty="0">
                <a:latin typeface="Calibri"/>
                <a:cs typeface="Calibri"/>
              </a:rPr>
              <a:t>a + b +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c;}</a:t>
            </a:r>
            <a:endParaRPr sz="24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9160" y="4724400"/>
            <a:ext cx="5903595" cy="120078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 marR="2078989">
              <a:lnSpc>
                <a:spcPct val="100000"/>
              </a:lnSpc>
              <a:spcBef>
                <a:spcPts val="165"/>
              </a:spcBef>
            </a:pPr>
            <a:r>
              <a:rPr sz="2400" spc="-10" dirty="0">
                <a:latin typeface="Calibri"/>
                <a:cs typeface="Calibri"/>
              </a:rPr>
              <a:t>MayTinh </a:t>
            </a:r>
            <a:r>
              <a:rPr sz="2400" spc="-15" dirty="0">
                <a:latin typeface="Calibri"/>
                <a:cs typeface="Calibri"/>
              </a:rPr>
              <a:t>mt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MayTinh();  int </a:t>
            </a:r>
            <a:r>
              <a:rPr sz="2400" dirty="0">
                <a:latin typeface="Calibri"/>
                <a:cs typeface="Calibri"/>
              </a:rPr>
              <a:t>t1 = </a:t>
            </a:r>
            <a:r>
              <a:rPr sz="2400" spc="-15" dirty="0">
                <a:latin typeface="Calibri"/>
                <a:cs typeface="Calibri"/>
              </a:rPr>
              <a:t>mt.tong(5,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7);</a:t>
            </a:r>
            <a:endParaRPr sz="24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int </a:t>
            </a:r>
            <a:r>
              <a:rPr sz="2400" dirty="0">
                <a:latin typeface="Calibri"/>
                <a:cs typeface="Calibri"/>
              </a:rPr>
              <a:t>t2 = </a:t>
            </a:r>
            <a:r>
              <a:rPr sz="2400" spc="-15" dirty="0">
                <a:latin typeface="Calibri"/>
                <a:cs typeface="Calibri"/>
              </a:rPr>
              <a:t>mt.tong(5, </a:t>
            </a:r>
            <a:r>
              <a:rPr sz="2400" spc="-5" dirty="0">
                <a:latin typeface="Calibri"/>
                <a:cs typeface="Calibri"/>
              </a:rPr>
              <a:t>7,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9);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0"/>
            <a:ext cx="7848600" cy="838200"/>
          </a:xfrm>
          <a:custGeom>
            <a:avLst/>
            <a:gdLst/>
            <a:ahLst/>
            <a:cxnLst/>
            <a:rect l="l" t="t" r="r" b="b"/>
            <a:pathLst>
              <a:path w="7848600" h="838200">
                <a:moveTo>
                  <a:pt x="0" y="838200"/>
                </a:moveTo>
                <a:lnTo>
                  <a:pt x="7848600" y="838200"/>
                </a:lnTo>
                <a:lnTo>
                  <a:pt x="7848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2564" y="192023"/>
            <a:ext cx="742188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8032" y="281940"/>
            <a:ext cx="856488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192023"/>
            <a:ext cx="56845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9532" y="281940"/>
            <a:ext cx="967727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0552" y="192023"/>
            <a:ext cx="566927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8088" y="192023"/>
            <a:ext cx="600456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1823" y="281940"/>
            <a:ext cx="2458199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3316" y="192023"/>
            <a:ext cx="600455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4175">
              <a:lnSpc>
                <a:spcPct val="100000"/>
              </a:lnSpc>
            </a:pPr>
            <a:r>
              <a:rPr sz="2800" spc="-10" dirty="0"/>
              <a:t>H</a:t>
            </a:r>
            <a:r>
              <a:rPr spc="-10" dirty="0"/>
              <a:t>ÀM TẠO</a:t>
            </a:r>
            <a:r>
              <a:rPr spc="114" dirty="0"/>
              <a:t> </a:t>
            </a:r>
            <a:r>
              <a:rPr sz="2800" spc="-15" dirty="0"/>
              <a:t>(</a:t>
            </a:r>
            <a:r>
              <a:rPr spc="-15" dirty="0"/>
              <a:t>CONSTRUCTOR</a:t>
            </a:r>
            <a:r>
              <a:rPr sz="2800" spc="-15" dirty="0"/>
              <a:t>)</a:t>
            </a:r>
            <a:endParaRPr sz="280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3535">
              <a:lnSpc>
                <a:spcPct val="100000"/>
              </a:lnSpc>
            </a:pPr>
            <a:r>
              <a:rPr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45" dirty="0"/>
              <a:t>Hàm </a:t>
            </a:r>
            <a:r>
              <a:rPr dirty="0"/>
              <a:t>tạo </a:t>
            </a:r>
            <a:r>
              <a:rPr spc="-10" dirty="0"/>
              <a:t>là </a:t>
            </a:r>
            <a:r>
              <a:rPr dirty="0"/>
              <a:t>một </a:t>
            </a:r>
            <a:r>
              <a:rPr spc="-5" dirty="0"/>
              <a:t>phương thức đặc biệt được sử  dụng để </a:t>
            </a:r>
            <a:r>
              <a:rPr dirty="0"/>
              <a:t>tạo </a:t>
            </a:r>
            <a:r>
              <a:rPr spc="-5" dirty="0"/>
              <a:t>đối</a:t>
            </a:r>
            <a:r>
              <a:rPr spc="-65" dirty="0"/>
              <a:t> </a:t>
            </a:r>
            <a:r>
              <a:rPr spc="-5" dirty="0"/>
              <a:t>tượng.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45" dirty="0"/>
              <a:t>Đặc </a:t>
            </a:r>
            <a:r>
              <a:rPr spc="-10" dirty="0"/>
              <a:t>điểm </a:t>
            </a:r>
            <a:r>
              <a:rPr spc="-5" dirty="0"/>
              <a:t>của hàm</a:t>
            </a:r>
            <a:r>
              <a:rPr spc="-85" dirty="0"/>
              <a:t> </a:t>
            </a:r>
            <a:r>
              <a:rPr dirty="0"/>
              <a:t>tạo</a:t>
            </a:r>
          </a:p>
          <a:p>
            <a:pPr marL="469265">
              <a:lnSpc>
                <a:spcPct val="100000"/>
              </a:lnSpc>
              <a:spcBef>
                <a:spcPts val="590"/>
              </a:spcBef>
            </a:pPr>
            <a:r>
              <a:rPr sz="2400" spc="-3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35" dirty="0"/>
              <a:t>Tên </a:t>
            </a:r>
            <a:r>
              <a:rPr sz="2400" spc="-5" dirty="0"/>
              <a:t>trùng với </a:t>
            </a:r>
            <a:r>
              <a:rPr sz="2400" spc="-10" dirty="0"/>
              <a:t>tên</a:t>
            </a:r>
            <a:r>
              <a:rPr sz="2400" spc="30" dirty="0"/>
              <a:t> </a:t>
            </a:r>
            <a:r>
              <a:rPr sz="2400" spc="-10" dirty="0"/>
              <a:t>lớp</a:t>
            </a:r>
            <a:endParaRPr sz="2400">
              <a:latin typeface="Wingdings"/>
              <a:cs typeface="Wingdings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15" dirty="0"/>
              <a:t>Không </a:t>
            </a:r>
            <a:r>
              <a:rPr sz="2400" dirty="0"/>
              <a:t>trả </a:t>
            </a:r>
            <a:r>
              <a:rPr sz="2400" spc="-5" dirty="0"/>
              <a:t>lại giá</a:t>
            </a:r>
            <a:r>
              <a:rPr sz="2400" spc="-25" dirty="0"/>
              <a:t> </a:t>
            </a:r>
            <a:r>
              <a:rPr sz="2400" dirty="0"/>
              <a:t>trị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3431540"/>
            <a:ext cx="118237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6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65" dirty="0">
                <a:latin typeface="Segoe UI"/>
                <a:cs typeface="Segoe UI"/>
              </a:rPr>
              <a:t>Ví</a:t>
            </a:r>
            <a:r>
              <a:rPr sz="2800" spc="-1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dụ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1273" y="3962400"/>
            <a:ext cx="5000625" cy="2247265"/>
          </a:xfrm>
          <a:custGeom>
            <a:avLst/>
            <a:gdLst/>
            <a:ahLst/>
            <a:cxnLst/>
            <a:rect l="l" t="t" r="r" b="b"/>
            <a:pathLst>
              <a:path w="5000625" h="2247265">
                <a:moveTo>
                  <a:pt x="0" y="0"/>
                </a:moveTo>
                <a:lnTo>
                  <a:pt x="5000028" y="0"/>
                </a:lnTo>
                <a:lnTo>
                  <a:pt x="5000028" y="2246769"/>
                </a:lnTo>
                <a:lnTo>
                  <a:pt x="0" y="22467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70010" y="3991864"/>
            <a:ext cx="4796790" cy="155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2560955" indent="-4572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class ChuNhat{  </a:t>
            </a:r>
            <a:r>
              <a:rPr sz="2000" dirty="0">
                <a:latin typeface="Calibri"/>
                <a:cs typeface="Calibri"/>
              </a:rPr>
              <a:t>double dai,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rong;</a:t>
            </a:r>
            <a:endParaRPr sz="2000">
              <a:latin typeface="Calibri"/>
              <a:cs typeface="Calibri"/>
            </a:endParaRPr>
          </a:p>
          <a:p>
            <a:pPr marL="927100" marR="5080" indent="-457834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public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ChuNhat</a:t>
            </a:r>
            <a:r>
              <a:rPr sz="2000" spc="-5" dirty="0">
                <a:latin typeface="Calibri"/>
                <a:cs typeface="Calibri"/>
              </a:rPr>
              <a:t>(double </a:t>
            </a:r>
            <a:r>
              <a:rPr sz="2000" dirty="0">
                <a:latin typeface="Calibri"/>
                <a:cs typeface="Calibri"/>
              </a:rPr>
              <a:t>dai, double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rong){  this.dai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dai;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this.rong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rong;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7619" y="5516366"/>
            <a:ext cx="106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0264" y="5821267"/>
            <a:ext cx="106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48200" y="5636590"/>
            <a:ext cx="4055110" cy="708025"/>
          </a:xfrm>
          <a:custGeom>
            <a:avLst/>
            <a:gdLst/>
            <a:ahLst/>
            <a:cxnLst/>
            <a:rect l="l" t="t" r="r" b="b"/>
            <a:pathLst>
              <a:path w="4055109" h="708025">
                <a:moveTo>
                  <a:pt x="0" y="0"/>
                </a:moveTo>
                <a:lnTo>
                  <a:pt x="4054703" y="0"/>
                </a:lnTo>
                <a:lnTo>
                  <a:pt x="4054703" y="707885"/>
                </a:lnTo>
                <a:lnTo>
                  <a:pt x="0" y="707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8200" y="5636590"/>
            <a:ext cx="4055110" cy="708025"/>
          </a:xfrm>
          <a:custGeom>
            <a:avLst/>
            <a:gdLst/>
            <a:ahLst/>
            <a:cxnLst/>
            <a:rect l="l" t="t" r="r" b="b"/>
            <a:pathLst>
              <a:path w="4055109" h="708025">
                <a:moveTo>
                  <a:pt x="0" y="0"/>
                </a:moveTo>
                <a:lnTo>
                  <a:pt x="4054703" y="0"/>
                </a:lnTo>
                <a:lnTo>
                  <a:pt x="4054703" y="707885"/>
                </a:lnTo>
                <a:lnTo>
                  <a:pt x="0" y="70788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26940" y="5666049"/>
            <a:ext cx="386016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ChuNhat </a:t>
            </a:r>
            <a:r>
              <a:rPr sz="2000" dirty="0">
                <a:latin typeface="Calibri"/>
                <a:cs typeface="Calibri"/>
              </a:rPr>
              <a:t>cn1 = </a:t>
            </a:r>
            <a:r>
              <a:rPr sz="2000" spc="-5" dirty="0">
                <a:latin typeface="Calibri"/>
                <a:cs typeface="Calibri"/>
              </a:rPr>
              <a:t>new ChuNhat(20,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15);  </a:t>
            </a:r>
            <a:r>
              <a:rPr sz="2000" spc="-5" dirty="0">
                <a:latin typeface="Calibri"/>
                <a:cs typeface="Calibri"/>
              </a:rPr>
              <a:t>ChuNhat </a:t>
            </a:r>
            <a:r>
              <a:rPr sz="2000" dirty="0">
                <a:latin typeface="Calibri"/>
                <a:cs typeface="Calibri"/>
              </a:rPr>
              <a:t>cn2 = </a:t>
            </a:r>
            <a:r>
              <a:rPr sz="2000" spc="-5" dirty="0">
                <a:latin typeface="Calibri"/>
                <a:cs typeface="Calibri"/>
              </a:rPr>
              <a:t>new ChuNhat(50,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25);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7991" y="3441191"/>
            <a:ext cx="1395730" cy="5334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Lớp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93591" y="3441191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0"/>
                </a:moveTo>
                <a:lnTo>
                  <a:pt x="0" y="533399"/>
                </a:lnTo>
                <a:lnTo>
                  <a:pt x="914400" y="533399"/>
                </a:lnTo>
                <a:lnTo>
                  <a:pt x="9144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25690" y="5103190"/>
            <a:ext cx="1395730" cy="5334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9779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Đối</a:t>
            </a:r>
            <a:r>
              <a:rPr sz="20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tượng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11290" y="5103185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0"/>
                </a:moveTo>
                <a:lnTo>
                  <a:pt x="0" y="533399"/>
                </a:lnTo>
                <a:lnTo>
                  <a:pt x="914400" y="533399"/>
                </a:lnTo>
                <a:lnTo>
                  <a:pt x="9144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35723" y="192023"/>
            <a:ext cx="809244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8247" y="281940"/>
            <a:ext cx="768096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192023"/>
            <a:ext cx="56845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01356" y="281940"/>
            <a:ext cx="999744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7334">
              <a:lnSpc>
                <a:spcPct val="100000"/>
              </a:lnSpc>
            </a:pPr>
            <a:r>
              <a:rPr sz="2800" spc="-10" dirty="0"/>
              <a:t>M</a:t>
            </a:r>
            <a:r>
              <a:rPr spc="-10" dirty="0"/>
              <a:t>ỤC</a:t>
            </a:r>
            <a:r>
              <a:rPr spc="75" dirty="0"/>
              <a:t> </a:t>
            </a:r>
            <a:r>
              <a:rPr spc="-5" dirty="0"/>
              <a:t>TIÊU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45" dirty="0"/>
              <a:t>Kết </a:t>
            </a:r>
            <a:r>
              <a:rPr spc="-5" dirty="0"/>
              <a:t>thúc </a:t>
            </a:r>
            <a:r>
              <a:rPr spc="-15" dirty="0"/>
              <a:t>bài </a:t>
            </a:r>
            <a:r>
              <a:rPr spc="-5" dirty="0"/>
              <a:t>học này bạn có khả</a:t>
            </a:r>
            <a:r>
              <a:rPr spc="-55" dirty="0"/>
              <a:t> </a:t>
            </a:r>
            <a:r>
              <a:rPr spc="-5" dirty="0"/>
              <a:t>năng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2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20" dirty="0"/>
              <a:t>Hiểu </a:t>
            </a:r>
            <a:r>
              <a:rPr sz="2400" spc="-20" dirty="0"/>
              <a:t>rõ </a:t>
            </a:r>
            <a:r>
              <a:rPr sz="2400" spc="-5" dirty="0"/>
              <a:t>khái niệm đối tượng </a:t>
            </a:r>
            <a:r>
              <a:rPr sz="2400" spc="-25" dirty="0"/>
              <a:t>và</a:t>
            </a:r>
            <a:r>
              <a:rPr sz="2400" spc="65" dirty="0"/>
              <a:t> </a:t>
            </a:r>
            <a:r>
              <a:rPr sz="2400" spc="-10" dirty="0"/>
              <a:t>lớp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4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40" dirty="0"/>
              <a:t>Mô </a:t>
            </a:r>
            <a:r>
              <a:rPr sz="2400" spc="-5" dirty="0"/>
              <a:t>hình </a:t>
            </a:r>
            <a:r>
              <a:rPr sz="2400" spc="-15" dirty="0"/>
              <a:t>hóa </a:t>
            </a:r>
            <a:r>
              <a:rPr sz="2400" spc="-5" dirty="0"/>
              <a:t>lớp </a:t>
            </a:r>
            <a:r>
              <a:rPr sz="2400" spc="-25" dirty="0"/>
              <a:t>và </a:t>
            </a:r>
            <a:r>
              <a:rPr sz="2400" spc="-5" dirty="0"/>
              <a:t>đối</a:t>
            </a:r>
            <a:r>
              <a:rPr sz="2400" spc="55" dirty="0"/>
              <a:t> </a:t>
            </a:r>
            <a:r>
              <a:rPr sz="2400" spc="-5" dirty="0"/>
              <a:t>tượng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15" dirty="0"/>
              <a:t>Định </a:t>
            </a:r>
            <a:r>
              <a:rPr sz="2400" spc="-5" dirty="0"/>
              <a:t>nghĩa được lớp </a:t>
            </a:r>
            <a:r>
              <a:rPr sz="2400" spc="-25" dirty="0"/>
              <a:t>và </a:t>
            </a:r>
            <a:r>
              <a:rPr sz="2400" dirty="0"/>
              <a:t>tạo </a:t>
            </a:r>
            <a:r>
              <a:rPr sz="2400" spc="-5" dirty="0"/>
              <a:t>đối</a:t>
            </a:r>
            <a:r>
              <a:rPr sz="2400" spc="135" dirty="0"/>
              <a:t> </a:t>
            </a:r>
            <a:r>
              <a:rPr sz="2400" spc="-5" dirty="0"/>
              <a:t>tượng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15" dirty="0"/>
              <a:t>Định </a:t>
            </a:r>
            <a:r>
              <a:rPr sz="2400" spc="-5" dirty="0"/>
              <a:t>nghĩa các trường, phương</a:t>
            </a:r>
            <a:r>
              <a:rPr sz="2400" spc="105" dirty="0"/>
              <a:t> </a:t>
            </a:r>
            <a:r>
              <a:rPr sz="2400" spc="-5" dirty="0"/>
              <a:t>thức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15" dirty="0"/>
              <a:t>Định </a:t>
            </a:r>
            <a:r>
              <a:rPr sz="2400" spc="-5" dirty="0"/>
              <a:t>nghĩa </a:t>
            </a:r>
            <a:r>
              <a:rPr sz="2400" spc="-25" dirty="0"/>
              <a:t>và </a:t>
            </a:r>
            <a:r>
              <a:rPr sz="2400" spc="-5" dirty="0"/>
              <a:t>sử dụng hàm</a:t>
            </a:r>
            <a:r>
              <a:rPr sz="2400" spc="75" dirty="0"/>
              <a:t> </a:t>
            </a:r>
            <a:r>
              <a:rPr sz="2400" dirty="0"/>
              <a:t>tạo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2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20" dirty="0"/>
              <a:t>Hiểu </a:t>
            </a:r>
            <a:r>
              <a:rPr sz="2400" spc="-25" dirty="0"/>
              <a:t>và </a:t>
            </a:r>
            <a:r>
              <a:rPr sz="2400" spc="-5" dirty="0"/>
              <a:t>sử</a:t>
            </a:r>
            <a:r>
              <a:rPr sz="2400" spc="-40" dirty="0"/>
              <a:t> </a:t>
            </a:r>
            <a:r>
              <a:rPr sz="2400" spc="-10" dirty="0"/>
              <a:t>package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3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35" dirty="0"/>
              <a:t>Sử </a:t>
            </a:r>
            <a:r>
              <a:rPr sz="2400" spc="-5" dirty="0"/>
              <a:t>dụng thành thạo các </a:t>
            </a:r>
            <a:r>
              <a:rPr sz="2400" dirty="0"/>
              <a:t>đặc tả </a:t>
            </a:r>
            <a:r>
              <a:rPr sz="2400" spc="-5" dirty="0"/>
              <a:t>truy</a:t>
            </a:r>
            <a:r>
              <a:rPr sz="2400" spc="45" dirty="0"/>
              <a:t> </a:t>
            </a:r>
            <a:r>
              <a:rPr sz="2400" spc="-5" dirty="0"/>
              <a:t>xuất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2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20" dirty="0"/>
              <a:t>Hiểu </a:t>
            </a:r>
            <a:r>
              <a:rPr sz="2400" spc="-5" dirty="0"/>
              <a:t>được tính che </a:t>
            </a:r>
            <a:r>
              <a:rPr sz="2400" dirty="0"/>
              <a:t>dấu</a:t>
            </a:r>
            <a:r>
              <a:rPr sz="2400" spc="20" dirty="0"/>
              <a:t> </a:t>
            </a:r>
            <a:r>
              <a:rPr sz="2400" spc="-5" dirty="0"/>
              <a:t>(encapsulation)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2564" y="192023"/>
            <a:ext cx="742188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8032" y="281940"/>
            <a:ext cx="856488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192023"/>
            <a:ext cx="56845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9532" y="281940"/>
            <a:ext cx="967727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552" y="192023"/>
            <a:ext cx="566927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8088" y="192023"/>
            <a:ext cx="600456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11823" y="281940"/>
            <a:ext cx="2458199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43316" y="192023"/>
            <a:ext cx="600455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781" y="295300"/>
            <a:ext cx="8070850" cy="280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6080">
              <a:lnSpc>
                <a:spcPct val="100000"/>
              </a:lnSpc>
            </a:pP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H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ÀM TẠO</a:t>
            </a:r>
            <a:r>
              <a:rPr sz="2250" b="1" spc="114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FF5A33"/>
                </a:solidFill>
                <a:latin typeface="Segoe UI"/>
                <a:cs typeface="Segoe UI"/>
              </a:rPr>
              <a:t>(</a:t>
            </a:r>
            <a:r>
              <a:rPr sz="2250" b="1" spc="-15" dirty="0">
                <a:solidFill>
                  <a:srgbClr val="FF5A33"/>
                </a:solidFill>
                <a:latin typeface="Segoe UI"/>
                <a:cs typeface="Segoe UI"/>
              </a:rPr>
              <a:t>CONSTRUCTOR</a:t>
            </a:r>
            <a:r>
              <a:rPr sz="2800" b="1" spc="-15" dirty="0">
                <a:solidFill>
                  <a:srgbClr val="FF5A33"/>
                </a:solidFill>
                <a:latin typeface="Segoe UI"/>
                <a:cs typeface="Segoe UI"/>
              </a:rPr>
              <a:t>)</a:t>
            </a:r>
            <a:endParaRPr sz="2800">
              <a:latin typeface="Segoe UI"/>
              <a:cs typeface="Segoe UI"/>
            </a:endParaRPr>
          </a:p>
          <a:p>
            <a:pPr marL="355600" marR="229235" indent="-343535" algn="just">
              <a:lnSpc>
                <a:spcPct val="100000"/>
              </a:lnSpc>
              <a:spcBef>
                <a:spcPts val="1195"/>
              </a:spcBef>
            </a:pPr>
            <a:r>
              <a:rPr sz="2800" spc="-1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15" dirty="0">
                <a:latin typeface="Segoe UI"/>
                <a:cs typeface="Segoe UI"/>
              </a:rPr>
              <a:t>Trong </a:t>
            </a:r>
            <a:r>
              <a:rPr sz="2800" dirty="0">
                <a:latin typeface="Segoe UI"/>
                <a:cs typeface="Segoe UI"/>
              </a:rPr>
              <a:t>một </a:t>
            </a:r>
            <a:r>
              <a:rPr sz="2800" spc="-10" dirty="0">
                <a:latin typeface="Segoe UI"/>
                <a:cs typeface="Segoe UI"/>
              </a:rPr>
              <a:t>lớp </a:t>
            </a:r>
            <a:r>
              <a:rPr sz="2800" spc="-5" dirty="0">
                <a:latin typeface="Segoe UI"/>
                <a:cs typeface="Segoe UI"/>
              </a:rPr>
              <a:t>có thể </a:t>
            </a:r>
            <a:r>
              <a:rPr sz="2800" spc="-10" dirty="0">
                <a:latin typeface="Segoe UI"/>
                <a:cs typeface="Segoe UI"/>
              </a:rPr>
              <a:t>định </a:t>
            </a:r>
            <a:r>
              <a:rPr sz="2800" spc="-5" dirty="0">
                <a:latin typeface="Segoe UI"/>
                <a:cs typeface="Segoe UI"/>
              </a:rPr>
              <a:t>nghĩa nhiều hàm </a:t>
            </a:r>
            <a:r>
              <a:rPr sz="2800" dirty="0">
                <a:latin typeface="Segoe UI"/>
                <a:cs typeface="Segoe UI"/>
              </a:rPr>
              <a:t>tạo  </a:t>
            </a:r>
            <a:r>
              <a:rPr sz="2800" spc="-5" dirty="0">
                <a:latin typeface="Segoe UI"/>
                <a:cs typeface="Segoe UI"/>
              </a:rPr>
              <a:t>khác tham số, </a:t>
            </a:r>
            <a:r>
              <a:rPr sz="2800" dirty="0">
                <a:latin typeface="Segoe UI"/>
                <a:cs typeface="Segoe UI"/>
              </a:rPr>
              <a:t>mỗi </a:t>
            </a:r>
            <a:r>
              <a:rPr sz="2800" spc="-5" dirty="0">
                <a:latin typeface="Segoe UI"/>
                <a:cs typeface="Segoe UI"/>
              </a:rPr>
              <a:t>hàm </a:t>
            </a:r>
            <a:r>
              <a:rPr sz="2800" dirty="0">
                <a:latin typeface="Segoe UI"/>
                <a:cs typeface="Segoe UI"/>
              </a:rPr>
              <a:t>tạo </a:t>
            </a:r>
            <a:r>
              <a:rPr sz="2800" spc="-5" dirty="0">
                <a:latin typeface="Segoe UI"/>
                <a:cs typeface="Segoe UI"/>
              </a:rPr>
              <a:t>cung </a:t>
            </a:r>
            <a:r>
              <a:rPr sz="2800" dirty="0">
                <a:latin typeface="Segoe UI"/>
                <a:cs typeface="Segoe UI"/>
              </a:rPr>
              <a:t>cấp </a:t>
            </a:r>
            <a:r>
              <a:rPr sz="2800" spc="-5" dirty="0">
                <a:latin typeface="Segoe UI"/>
                <a:cs typeface="Segoe UI"/>
              </a:rPr>
              <a:t>1 </a:t>
            </a:r>
            <a:r>
              <a:rPr sz="2800" dirty="0">
                <a:latin typeface="Segoe UI"/>
                <a:cs typeface="Segoe UI"/>
              </a:rPr>
              <a:t>cách</a:t>
            </a:r>
            <a:r>
              <a:rPr sz="2800" spc="-9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tạo  </a:t>
            </a:r>
            <a:r>
              <a:rPr sz="2800" spc="-5" dirty="0">
                <a:latin typeface="Segoe UI"/>
                <a:cs typeface="Segoe UI"/>
              </a:rPr>
              <a:t>đối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tượng.</a:t>
            </a:r>
            <a:endParaRPr sz="2800">
              <a:latin typeface="Segoe UI"/>
              <a:cs typeface="Segoe UI"/>
            </a:endParaRPr>
          </a:p>
          <a:p>
            <a:pPr marL="355600" marR="533400" indent="-343535">
              <a:lnSpc>
                <a:spcPct val="100000"/>
              </a:lnSpc>
              <a:spcBef>
                <a:spcPts val="670"/>
              </a:spcBef>
            </a:pPr>
            <a:r>
              <a:rPr sz="2800"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45" dirty="0">
                <a:latin typeface="Segoe UI"/>
                <a:cs typeface="Segoe UI"/>
              </a:rPr>
              <a:t>Nếu </a:t>
            </a:r>
            <a:r>
              <a:rPr sz="2800" spc="-5" dirty="0">
                <a:latin typeface="Segoe UI"/>
                <a:cs typeface="Segoe UI"/>
              </a:rPr>
              <a:t>không khai </a:t>
            </a:r>
            <a:r>
              <a:rPr sz="2800" spc="-15" dirty="0">
                <a:latin typeface="Segoe UI"/>
                <a:cs typeface="Segoe UI"/>
              </a:rPr>
              <a:t>báo </a:t>
            </a:r>
            <a:r>
              <a:rPr sz="2800" spc="-5" dirty="0">
                <a:latin typeface="Segoe UI"/>
                <a:cs typeface="Segoe UI"/>
              </a:rPr>
              <a:t>hàm </a:t>
            </a:r>
            <a:r>
              <a:rPr sz="2800" dirty="0">
                <a:latin typeface="Segoe UI"/>
                <a:cs typeface="Segoe UI"/>
              </a:rPr>
              <a:t>tạo </a:t>
            </a:r>
            <a:r>
              <a:rPr sz="2800" spc="-5" dirty="0">
                <a:latin typeface="Segoe UI"/>
                <a:cs typeface="Segoe UI"/>
              </a:rPr>
              <a:t>thì </a:t>
            </a:r>
            <a:r>
              <a:rPr sz="2800" spc="-25" dirty="0">
                <a:latin typeface="Segoe UI"/>
                <a:cs typeface="Segoe UI"/>
              </a:rPr>
              <a:t>Java </a:t>
            </a:r>
            <a:r>
              <a:rPr sz="2800" spc="-5" dirty="0">
                <a:latin typeface="Segoe UI"/>
                <a:cs typeface="Segoe UI"/>
              </a:rPr>
              <a:t>tự động  cung </a:t>
            </a:r>
            <a:r>
              <a:rPr sz="2800" dirty="0">
                <a:latin typeface="Segoe UI"/>
                <a:cs typeface="Segoe UI"/>
              </a:rPr>
              <a:t>cấp </a:t>
            </a:r>
            <a:r>
              <a:rPr sz="2800" spc="-5" dirty="0">
                <a:latin typeface="Segoe UI"/>
                <a:cs typeface="Segoe UI"/>
              </a:rPr>
              <a:t>hàm </a:t>
            </a:r>
            <a:r>
              <a:rPr sz="2800" dirty="0">
                <a:latin typeface="Segoe UI"/>
                <a:cs typeface="Segoe UI"/>
              </a:rPr>
              <a:t>tạo mặc </a:t>
            </a:r>
            <a:r>
              <a:rPr sz="2800" spc="-10" dirty="0">
                <a:latin typeface="Segoe UI"/>
                <a:cs typeface="Segoe UI"/>
              </a:rPr>
              <a:t>định </a:t>
            </a:r>
            <a:r>
              <a:rPr sz="2800" spc="-5" dirty="0">
                <a:latin typeface="Segoe UI"/>
                <a:cs typeface="Segoe UI"/>
              </a:rPr>
              <a:t>(không tham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số)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0" y="5791555"/>
            <a:ext cx="4055110" cy="708025"/>
          </a:xfrm>
          <a:custGeom>
            <a:avLst/>
            <a:gdLst/>
            <a:ahLst/>
            <a:cxnLst/>
            <a:rect l="l" t="t" r="r" b="b"/>
            <a:pathLst>
              <a:path w="4055109" h="708025">
                <a:moveTo>
                  <a:pt x="0" y="0"/>
                </a:moveTo>
                <a:lnTo>
                  <a:pt x="4054703" y="0"/>
                </a:lnTo>
                <a:lnTo>
                  <a:pt x="4054703" y="707885"/>
                </a:lnTo>
                <a:lnTo>
                  <a:pt x="0" y="707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83101"/>
              </p:ext>
            </p:extLst>
          </p:nvPr>
        </p:nvGraphicFramePr>
        <p:xfrm>
          <a:off x="901750" y="3271837"/>
          <a:ext cx="7720189" cy="345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5486"/>
                <a:gridCol w="1334541"/>
                <a:gridCol w="2720162"/>
              </a:tblGrid>
              <a:tr h="2443163">
                <a:tc gridSpan="2">
                  <a:txBody>
                    <a:bodyPr/>
                    <a:lstStyle/>
                    <a:p>
                      <a:pPr marL="543560" marR="2680970" indent="-457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public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class ChuNhat{ 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double dai,</a:t>
                      </a:r>
                      <a:r>
                        <a:rPr sz="20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rong;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1000760" marR="124460" indent="-457834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public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ChuNhat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(double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dai, double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rong){  this.dai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dai;</a:t>
                      </a:r>
                    </a:p>
                    <a:p>
                      <a:pPr marL="100076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this.rong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rong;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5441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</a:p>
                    <a:p>
                      <a:pPr marL="1001394" marR="1311275" indent="-457834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public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ChuNhat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(double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canh){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this.dai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canh;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</a:tr>
              <a:tr h="707885">
                <a:tc>
                  <a:txBody>
                    <a:bodyPr/>
                    <a:lstStyle/>
                    <a:p>
                      <a:pPr marL="1001394">
                        <a:lnSpc>
                          <a:spcPts val="203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this.rong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canh;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5441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 marR="20955" indent="-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ChuNhat</a:t>
                      </a:r>
                      <a:r>
                        <a:rPr sz="2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cn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ChuNhat</a:t>
                      </a:r>
                      <a:r>
                        <a:rPr sz="20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vu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 ChuNhat(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20,</a:t>
                      </a:r>
                      <a:r>
                        <a:rPr sz="2000" b="1" spc="-1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ChuNhat(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30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);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</a:tr>
              <a:tr h="255028">
                <a:tc gridSpan="2">
                  <a:txBody>
                    <a:bodyPr/>
                    <a:lstStyle/>
                    <a:p>
                      <a:pPr marL="86995">
                        <a:lnSpc>
                          <a:spcPts val="126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T w="9525">
                      <a:solidFill>
                        <a:srgbClr val="4F81BD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8691" y="192023"/>
            <a:ext cx="678180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0152" y="281940"/>
            <a:ext cx="606539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29983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0192" y="281940"/>
            <a:ext cx="1197863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41335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81543" y="281940"/>
            <a:ext cx="1019555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0430">
              <a:lnSpc>
                <a:spcPct val="100000"/>
              </a:lnSpc>
            </a:pPr>
            <a:r>
              <a:rPr sz="2800" spc="-5" dirty="0"/>
              <a:t>T</a:t>
            </a:r>
            <a:r>
              <a:rPr spc="-5" dirty="0"/>
              <a:t>Ừ </a:t>
            </a:r>
            <a:r>
              <a:rPr spc="-20" dirty="0"/>
              <a:t>KHÓA</a:t>
            </a:r>
            <a:r>
              <a:rPr spc="225" dirty="0"/>
              <a:t> </a:t>
            </a:r>
            <a:r>
              <a:rPr spc="-10" dirty="0"/>
              <a:t>THIS</a:t>
            </a:r>
            <a:endParaRPr sz="2800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44525" indent="-343535">
              <a:lnSpc>
                <a:spcPct val="100000"/>
              </a:lnSpc>
            </a:pPr>
            <a:r>
              <a:rPr spc="3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b="1" spc="35" dirty="0">
                <a:solidFill>
                  <a:srgbClr val="FF0000"/>
                </a:solidFill>
                <a:latin typeface="Segoe UI"/>
                <a:cs typeface="Segoe UI"/>
              </a:rPr>
              <a:t>this </a:t>
            </a:r>
            <a:r>
              <a:rPr spc="-5" dirty="0"/>
              <a:t>được sử dụng để đại </a:t>
            </a:r>
            <a:r>
              <a:rPr spc="-10" dirty="0"/>
              <a:t>diện </a:t>
            </a:r>
            <a:r>
              <a:rPr spc="-5" dirty="0"/>
              <a:t>cho đối tượng  hiện</a:t>
            </a:r>
            <a:r>
              <a:rPr spc="-85" dirty="0"/>
              <a:t> </a:t>
            </a:r>
            <a:r>
              <a:rPr spc="-5" dirty="0"/>
              <a:t>tại.</a:t>
            </a:r>
          </a:p>
          <a:p>
            <a:pPr marL="356870" marR="398780" indent="-344170">
              <a:lnSpc>
                <a:spcPct val="100000"/>
              </a:lnSpc>
              <a:spcBef>
                <a:spcPts val="670"/>
              </a:spcBef>
            </a:pPr>
            <a:r>
              <a:rPr spc="3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b="1" spc="35" dirty="0">
                <a:solidFill>
                  <a:srgbClr val="FF0000"/>
                </a:solidFill>
                <a:latin typeface="Segoe UI"/>
                <a:cs typeface="Segoe UI"/>
              </a:rPr>
              <a:t>this </a:t>
            </a:r>
            <a:r>
              <a:rPr spc="-5" dirty="0"/>
              <a:t>được sử dụng </a:t>
            </a:r>
            <a:r>
              <a:rPr spc="-10" dirty="0"/>
              <a:t>trong lớp </a:t>
            </a:r>
            <a:r>
              <a:rPr spc="-5" dirty="0"/>
              <a:t>để tham chiếu </a:t>
            </a:r>
            <a:r>
              <a:rPr spc="-10" dirty="0"/>
              <a:t>tới  </a:t>
            </a:r>
            <a:r>
              <a:rPr dirty="0"/>
              <a:t>các </a:t>
            </a:r>
            <a:r>
              <a:rPr spc="-5" dirty="0"/>
              <a:t>thành viên của </a:t>
            </a:r>
            <a:r>
              <a:rPr spc="-10" dirty="0"/>
              <a:t>lớp (field </a:t>
            </a:r>
            <a:r>
              <a:rPr spc="-25" dirty="0"/>
              <a:t>và</a:t>
            </a:r>
            <a:r>
              <a:rPr spc="10" dirty="0"/>
              <a:t> </a:t>
            </a:r>
            <a:r>
              <a:rPr spc="-5" dirty="0"/>
              <a:t>method)</a:t>
            </a:r>
          </a:p>
          <a:p>
            <a:pPr marL="357505" marR="5080" indent="-344170">
              <a:lnSpc>
                <a:spcPct val="100000"/>
              </a:lnSpc>
              <a:spcBef>
                <a:spcPts val="670"/>
              </a:spcBef>
            </a:pPr>
            <a:r>
              <a:rPr spc="6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65" dirty="0"/>
              <a:t>Sử </a:t>
            </a:r>
            <a:r>
              <a:rPr spc="-5" dirty="0"/>
              <a:t>dụng </a:t>
            </a:r>
            <a:r>
              <a:rPr b="1" spc="-5" dirty="0">
                <a:latin typeface="Segoe UI"/>
                <a:cs typeface="Segoe UI"/>
              </a:rPr>
              <a:t>this.field </a:t>
            </a:r>
            <a:r>
              <a:rPr spc="-5" dirty="0"/>
              <a:t>để phân biệt </a:t>
            </a:r>
            <a:r>
              <a:rPr spc="-10" dirty="0"/>
              <a:t>field </a:t>
            </a:r>
            <a:r>
              <a:rPr spc="-5" dirty="0"/>
              <a:t>với </a:t>
            </a:r>
            <a:r>
              <a:rPr dirty="0"/>
              <a:t>các </a:t>
            </a:r>
            <a:r>
              <a:rPr spc="-5" dirty="0"/>
              <a:t>biến  cục bộ </a:t>
            </a:r>
            <a:r>
              <a:rPr dirty="0"/>
              <a:t>hoặc </a:t>
            </a:r>
            <a:r>
              <a:rPr spc="-5" dirty="0"/>
              <a:t>tham số của phương</a:t>
            </a:r>
            <a:r>
              <a:rPr spc="-25" dirty="0"/>
              <a:t> </a:t>
            </a:r>
            <a:r>
              <a:rPr spc="-5" dirty="0"/>
              <a:t>thức</a:t>
            </a:r>
          </a:p>
          <a:p>
            <a:pPr marL="1725295" marR="4077970" indent="-341630">
              <a:lnSpc>
                <a:spcPct val="100000"/>
              </a:lnSpc>
              <a:spcBef>
                <a:spcPts val="1165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MyClass{  </a:t>
            </a: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field;</a:t>
            </a:r>
            <a:endParaRPr sz="2400">
              <a:latin typeface="Calibri"/>
              <a:cs typeface="Calibri"/>
            </a:endParaRPr>
          </a:p>
          <a:p>
            <a:pPr marL="172529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void </a:t>
            </a:r>
            <a:r>
              <a:rPr sz="2400" spc="-5" dirty="0">
                <a:latin typeface="Calibri"/>
                <a:cs typeface="Calibri"/>
              </a:rPr>
              <a:t>method(int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field){</a:t>
            </a:r>
            <a:endParaRPr sz="2400">
              <a:latin typeface="Calibri"/>
              <a:cs typeface="Calibri"/>
            </a:endParaRPr>
          </a:p>
          <a:p>
            <a:pPr marL="2298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this.field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field;</a:t>
            </a:r>
            <a:endParaRPr sz="2400">
              <a:latin typeface="Calibri"/>
              <a:cs typeface="Calibri"/>
            </a:endParaRPr>
          </a:p>
          <a:p>
            <a:pPr marL="172529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539" y="5810970"/>
            <a:ext cx="12128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8400" y="5402384"/>
            <a:ext cx="1219200" cy="862330"/>
          </a:xfrm>
          <a:custGeom>
            <a:avLst/>
            <a:gdLst/>
            <a:ahLst/>
            <a:cxnLst/>
            <a:rect l="l" t="t" r="r" b="b"/>
            <a:pathLst>
              <a:path w="1219200" h="862329">
                <a:moveTo>
                  <a:pt x="1117092" y="249555"/>
                </a:moveTo>
                <a:lnTo>
                  <a:pt x="102107" y="249555"/>
                </a:lnTo>
                <a:lnTo>
                  <a:pt x="62364" y="257579"/>
                </a:lnTo>
                <a:lnTo>
                  <a:pt x="29908" y="279463"/>
                </a:lnTo>
                <a:lnTo>
                  <a:pt x="8024" y="311919"/>
                </a:lnTo>
                <a:lnTo>
                  <a:pt x="0" y="351663"/>
                </a:lnTo>
                <a:lnTo>
                  <a:pt x="0" y="760095"/>
                </a:lnTo>
                <a:lnTo>
                  <a:pt x="8024" y="799838"/>
                </a:lnTo>
                <a:lnTo>
                  <a:pt x="29908" y="832294"/>
                </a:lnTo>
                <a:lnTo>
                  <a:pt x="62364" y="854178"/>
                </a:lnTo>
                <a:lnTo>
                  <a:pt x="102107" y="862203"/>
                </a:lnTo>
                <a:lnTo>
                  <a:pt x="1117092" y="862203"/>
                </a:lnTo>
                <a:lnTo>
                  <a:pt x="1156835" y="854178"/>
                </a:lnTo>
                <a:lnTo>
                  <a:pt x="1189291" y="832294"/>
                </a:lnTo>
                <a:lnTo>
                  <a:pt x="1211175" y="799838"/>
                </a:lnTo>
                <a:lnTo>
                  <a:pt x="1219200" y="760095"/>
                </a:lnTo>
                <a:lnTo>
                  <a:pt x="1219200" y="351663"/>
                </a:lnTo>
                <a:lnTo>
                  <a:pt x="1211175" y="311919"/>
                </a:lnTo>
                <a:lnTo>
                  <a:pt x="1189291" y="279463"/>
                </a:lnTo>
                <a:lnTo>
                  <a:pt x="1156835" y="257579"/>
                </a:lnTo>
                <a:lnTo>
                  <a:pt x="1117092" y="249555"/>
                </a:lnTo>
                <a:close/>
              </a:path>
              <a:path w="1219200" h="862329">
                <a:moveTo>
                  <a:pt x="1200912" y="0"/>
                </a:moveTo>
                <a:lnTo>
                  <a:pt x="711200" y="249555"/>
                </a:lnTo>
                <a:lnTo>
                  <a:pt x="1016000" y="249555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5402384"/>
            <a:ext cx="1219200" cy="862330"/>
          </a:xfrm>
          <a:custGeom>
            <a:avLst/>
            <a:gdLst/>
            <a:ahLst/>
            <a:cxnLst/>
            <a:rect l="l" t="t" r="r" b="b"/>
            <a:pathLst>
              <a:path w="1219200" h="862329">
                <a:moveTo>
                  <a:pt x="0" y="351663"/>
                </a:moveTo>
                <a:lnTo>
                  <a:pt x="8024" y="311919"/>
                </a:lnTo>
                <a:lnTo>
                  <a:pt x="29908" y="279463"/>
                </a:lnTo>
                <a:lnTo>
                  <a:pt x="62364" y="257579"/>
                </a:lnTo>
                <a:lnTo>
                  <a:pt x="102107" y="249555"/>
                </a:lnTo>
                <a:lnTo>
                  <a:pt x="711200" y="249555"/>
                </a:lnTo>
                <a:lnTo>
                  <a:pt x="1200912" y="0"/>
                </a:lnTo>
                <a:lnTo>
                  <a:pt x="1016000" y="249555"/>
                </a:lnTo>
                <a:lnTo>
                  <a:pt x="1117092" y="249555"/>
                </a:lnTo>
                <a:lnTo>
                  <a:pt x="1156835" y="257579"/>
                </a:lnTo>
                <a:lnTo>
                  <a:pt x="1189291" y="279463"/>
                </a:lnTo>
                <a:lnTo>
                  <a:pt x="1211175" y="311919"/>
                </a:lnTo>
                <a:lnTo>
                  <a:pt x="1219200" y="351663"/>
                </a:lnTo>
                <a:lnTo>
                  <a:pt x="1219200" y="504825"/>
                </a:lnTo>
                <a:lnTo>
                  <a:pt x="1219200" y="760095"/>
                </a:lnTo>
                <a:lnTo>
                  <a:pt x="1211175" y="799838"/>
                </a:lnTo>
                <a:lnTo>
                  <a:pt x="1189291" y="832294"/>
                </a:lnTo>
                <a:lnTo>
                  <a:pt x="1156835" y="854178"/>
                </a:lnTo>
                <a:lnTo>
                  <a:pt x="1117092" y="862203"/>
                </a:lnTo>
                <a:lnTo>
                  <a:pt x="1016000" y="862203"/>
                </a:lnTo>
                <a:lnTo>
                  <a:pt x="711200" y="862203"/>
                </a:lnTo>
                <a:lnTo>
                  <a:pt x="102107" y="862203"/>
                </a:lnTo>
                <a:lnTo>
                  <a:pt x="62364" y="854178"/>
                </a:lnTo>
                <a:lnTo>
                  <a:pt x="29908" y="832294"/>
                </a:lnTo>
                <a:lnTo>
                  <a:pt x="8024" y="799838"/>
                </a:lnTo>
                <a:lnTo>
                  <a:pt x="0" y="760095"/>
                </a:lnTo>
                <a:lnTo>
                  <a:pt x="0" y="504825"/>
                </a:lnTo>
                <a:lnTo>
                  <a:pt x="0" y="351663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68774" y="5414576"/>
            <a:ext cx="1219200" cy="850265"/>
          </a:xfrm>
          <a:custGeom>
            <a:avLst/>
            <a:gdLst/>
            <a:ahLst/>
            <a:cxnLst/>
            <a:rect l="l" t="t" r="r" b="b"/>
            <a:pathLst>
              <a:path w="1219200" h="850264">
                <a:moveTo>
                  <a:pt x="1117092" y="237362"/>
                </a:moveTo>
                <a:lnTo>
                  <a:pt x="102107" y="237362"/>
                </a:lnTo>
                <a:lnTo>
                  <a:pt x="62364" y="245387"/>
                </a:lnTo>
                <a:lnTo>
                  <a:pt x="29908" y="267271"/>
                </a:lnTo>
                <a:lnTo>
                  <a:pt x="8024" y="299727"/>
                </a:lnTo>
                <a:lnTo>
                  <a:pt x="0" y="339470"/>
                </a:lnTo>
                <a:lnTo>
                  <a:pt x="0" y="747902"/>
                </a:lnTo>
                <a:lnTo>
                  <a:pt x="8024" y="787646"/>
                </a:lnTo>
                <a:lnTo>
                  <a:pt x="29908" y="820102"/>
                </a:lnTo>
                <a:lnTo>
                  <a:pt x="62364" y="841986"/>
                </a:lnTo>
                <a:lnTo>
                  <a:pt x="102107" y="850010"/>
                </a:lnTo>
                <a:lnTo>
                  <a:pt x="1117092" y="850010"/>
                </a:lnTo>
                <a:lnTo>
                  <a:pt x="1156835" y="841986"/>
                </a:lnTo>
                <a:lnTo>
                  <a:pt x="1189291" y="820102"/>
                </a:lnTo>
                <a:lnTo>
                  <a:pt x="1211175" y="787646"/>
                </a:lnTo>
                <a:lnTo>
                  <a:pt x="1219200" y="747902"/>
                </a:lnTo>
                <a:lnTo>
                  <a:pt x="1219200" y="339470"/>
                </a:lnTo>
                <a:lnTo>
                  <a:pt x="1211175" y="299727"/>
                </a:lnTo>
                <a:lnTo>
                  <a:pt x="1189291" y="267271"/>
                </a:lnTo>
                <a:lnTo>
                  <a:pt x="1156835" y="245387"/>
                </a:lnTo>
                <a:lnTo>
                  <a:pt x="1117092" y="237362"/>
                </a:lnTo>
                <a:close/>
              </a:path>
              <a:path w="1219200" h="850264">
                <a:moveTo>
                  <a:pt x="18288" y="0"/>
                </a:moveTo>
                <a:lnTo>
                  <a:pt x="203200" y="237362"/>
                </a:lnTo>
                <a:lnTo>
                  <a:pt x="508000" y="237362"/>
                </a:lnTo>
                <a:lnTo>
                  <a:pt x="18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8774" y="5414576"/>
            <a:ext cx="1219200" cy="850265"/>
          </a:xfrm>
          <a:custGeom>
            <a:avLst/>
            <a:gdLst/>
            <a:ahLst/>
            <a:cxnLst/>
            <a:rect l="l" t="t" r="r" b="b"/>
            <a:pathLst>
              <a:path w="1219200" h="850264">
                <a:moveTo>
                  <a:pt x="0" y="339470"/>
                </a:moveTo>
                <a:lnTo>
                  <a:pt x="8024" y="299727"/>
                </a:lnTo>
                <a:lnTo>
                  <a:pt x="29908" y="267271"/>
                </a:lnTo>
                <a:lnTo>
                  <a:pt x="62364" y="245387"/>
                </a:lnTo>
                <a:lnTo>
                  <a:pt x="102107" y="237362"/>
                </a:lnTo>
                <a:lnTo>
                  <a:pt x="203200" y="237362"/>
                </a:lnTo>
                <a:lnTo>
                  <a:pt x="18288" y="0"/>
                </a:lnTo>
                <a:lnTo>
                  <a:pt x="508000" y="237362"/>
                </a:lnTo>
                <a:lnTo>
                  <a:pt x="1117092" y="237362"/>
                </a:lnTo>
                <a:lnTo>
                  <a:pt x="1156835" y="245387"/>
                </a:lnTo>
                <a:lnTo>
                  <a:pt x="1189291" y="267271"/>
                </a:lnTo>
                <a:lnTo>
                  <a:pt x="1211175" y="299727"/>
                </a:lnTo>
                <a:lnTo>
                  <a:pt x="1219200" y="339470"/>
                </a:lnTo>
                <a:lnTo>
                  <a:pt x="1219200" y="492632"/>
                </a:lnTo>
                <a:lnTo>
                  <a:pt x="1219200" y="747902"/>
                </a:lnTo>
                <a:lnTo>
                  <a:pt x="1211175" y="787646"/>
                </a:lnTo>
                <a:lnTo>
                  <a:pt x="1189291" y="820102"/>
                </a:lnTo>
                <a:lnTo>
                  <a:pt x="1156835" y="841986"/>
                </a:lnTo>
                <a:lnTo>
                  <a:pt x="1117092" y="850010"/>
                </a:lnTo>
                <a:lnTo>
                  <a:pt x="508000" y="850010"/>
                </a:lnTo>
                <a:lnTo>
                  <a:pt x="203200" y="850010"/>
                </a:lnTo>
                <a:lnTo>
                  <a:pt x="102107" y="850010"/>
                </a:lnTo>
                <a:lnTo>
                  <a:pt x="62364" y="841986"/>
                </a:lnTo>
                <a:lnTo>
                  <a:pt x="29908" y="820102"/>
                </a:lnTo>
                <a:lnTo>
                  <a:pt x="8024" y="787646"/>
                </a:lnTo>
                <a:lnTo>
                  <a:pt x="0" y="747902"/>
                </a:lnTo>
                <a:lnTo>
                  <a:pt x="0" y="492632"/>
                </a:lnTo>
                <a:lnTo>
                  <a:pt x="0" y="33947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97886" y="5805862"/>
            <a:ext cx="28867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86610" algn="l"/>
              </a:tabLst>
            </a:pPr>
            <a:r>
              <a:rPr sz="1800" spc="-25" dirty="0">
                <a:latin typeface="Calibri"/>
                <a:cs typeface="Calibri"/>
              </a:rPr>
              <a:t>Trường	</a:t>
            </a:r>
            <a:r>
              <a:rPr sz="1800" spc="-5" dirty="0">
                <a:latin typeface="Calibri"/>
                <a:cs typeface="Calibri"/>
              </a:rPr>
              <a:t>Tham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số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551010"/>
            <a:ext cx="6400800" cy="3265170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0" y="0"/>
                </a:moveTo>
                <a:lnTo>
                  <a:pt x="6400800" y="0"/>
                </a:lnTo>
                <a:lnTo>
                  <a:pt x="6400800" y="3264763"/>
                </a:lnTo>
                <a:lnTo>
                  <a:pt x="0" y="32647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97479" y="2575397"/>
            <a:ext cx="3426040" cy="28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4451" y="617575"/>
            <a:ext cx="5443435" cy="2825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6661" y="3076448"/>
            <a:ext cx="2834005" cy="183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14748" y="3570907"/>
            <a:ext cx="2616708" cy="2616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2057400"/>
            <a:ext cx="2743200" cy="762000"/>
          </a:xfrm>
          <a:custGeom>
            <a:avLst/>
            <a:gdLst/>
            <a:ahLst/>
            <a:cxnLst/>
            <a:rect l="l" t="t" r="r" b="b"/>
            <a:pathLst>
              <a:path w="2743200" h="762000">
                <a:moveTo>
                  <a:pt x="0" y="0"/>
                </a:moveTo>
                <a:lnTo>
                  <a:pt x="2743200" y="0"/>
                </a:lnTo>
                <a:lnTo>
                  <a:pt x="27432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2819400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0" y="0"/>
                </a:moveTo>
                <a:lnTo>
                  <a:pt x="2743200" y="0"/>
                </a:lnTo>
                <a:lnTo>
                  <a:pt x="2743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" y="3733800"/>
            <a:ext cx="2743200" cy="762000"/>
          </a:xfrm>
          <a:custGeom>
            <a:avLst/>
            <a:gdLst/>
            <a:ahLst/>
            <a:cxnLst/>
            <a:rect l="l" t="t" r="r" b="b"/>
            <a:pathLst>
              <a:path w="2743200" h="762000">
                <a:moveTo>
                  <a:pt x="0" y="0"/>
                </a:moveTo>
                <a:lnTo>
                  <a:pt x="2743200" y="0"/>
                </a:lnTo>
                <a:lnTo>
                  <a:pt x="27432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1000" y="1524000"/>
          <a:ext cx="2743200" cy="297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SinhVien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ADADA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hoTen: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diemTB: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double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xepLoai():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xuat():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void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nhap():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void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SinhVien()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SinhVien(hoTen,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diemTB)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81000" y="4734343"/>
            <a:ext cx="4724400" cy="1754505"/>
          </a:xfrm>
          <a:custGeom>
            <a:avLst/>
            <a:gdLst/>
            <a:ahLst/>
            <a:cxnLst/>
            <a:rect l="l" t="t" r="r" b="b"/>
            <a:pathLst>
              <a:path w="4724400" h="1754504">
                <a:moveTo>
                  <a:pt x="0" y="0"/>
                </a:moveTo>
                <a:lnTo>
                  <a:pt x="4724400" y="0"/>
                </a:lnTo>
                <a:lnTo>
                  <a:pt x="4724400" y="1754327"/>
                </a:lnTo>
                <a:lnTo>
                  <a:pt x="0" y="1754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" y="4734343"/>
            <a:ext cx="4724400" cy="1754505"/>
          </a:xfrm>
          <a:custGeom>
            <a:avLst/>
            <a:gdLst/>
            <a:ahLst/>
            <a:cxnLst/>
            <a:rect l="l" t="t" r="r" b="b"/>
            <a:pathLst>
              <a:path w="4724400" h="1754504">
                <a:moveTo>
                  <a:pt x="0" y="0"/>
                </a:moveTo>
                <a:lnTo>
                  <a:pt x="4724400" y="0"/>
                </a:lnTo>
                <a:lnTo>
                  <a:pt x="4724400" y="1754327"/>
                </a:lnTo>
                <a:lnTo>
                  <a:pt x="0" y="17543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8825" y="4764823"/>
            <a:ext cx="44716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Xây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dựng lớp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mô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tả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sinh viên như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mô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hình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trên.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Trong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đó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nhap() cho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phép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nhập họ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tên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điểm  từ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bàn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phím;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xuat()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phép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xuất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họ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tên,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điểm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học lực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màn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hình;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xepLoai()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dựa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vào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điểm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để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xếp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loại học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lực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Sử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dụng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 hàm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tạo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để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tạo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đối tượng sinh</a:t>
            </a: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viên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8311" y="192023"/>
            <a:ext cx="66597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07580" y="281940"/>
            <a:ext cx="1493520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50050">
              <a:lnSpc>
                <a:spcPct val="100000"/>
              </a:lnSpc>
            </a:pPr>
            <a:r>
              <a:rPr sz="2800" spc="-175" dirty="0"/>
              <a:t>P</a:t>
            </a:r>
            <a:r>
              <a:rPr spc="-50" dirty="0"/>
              <a:t>A</a:t>
            </a:r>
            <a:r>
              <a:rPr spc="-5" dirty="0"/>
              <a:t>C</a:t>
            </a:r>
            <a:r>
              <a:rPr spc="-10" dirty="0"/>
              <a:t>K</a:t>
            </a:r>
            <a:r>
              <a:rPr spc="-35" dirty="0"/>
              <a:t>A</a:t>
            </a:r>
            <a:r>
              <a:rPr spc="-5" dirty="0"/>
              <a:t>GE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10" dirty="0"/>
              <a:t>Package </a:t>
            </a:r>
            <a:r>
              <a:rPr spc="-5" dirty="0"/>
              <a:t>được sử dụng để chia </a:t>
            </a:r>
            <a:r>
              <a:rPr dirty="0"/>
              <a:t>các </a:t>
            </a:r>
            <a:r>
              <a:rPr spc="-5" dirty="0"/>
              <a:t>class</a:t>
            </a:r>
            <a:r>
              <a:rPr spc="-85" dirty="0"/>
              <a:t> </a:t>
            </a:r>
            <a:r>
              <a:rPr spc="-25" dirty="0"/>
              <a:t>và</a:t>
            </a:r>
          </a:p>
          <a:p>
            <a:pPr marL="355600">
              <a:lnSpc>
                <a:spcPct val="100000"/>
              </a:lnSpc>
            </a:pPr>
            <a:r>
              <a:rPr spc="-5" dirty="0"/>
              <a:t>interface thành từng gói khác</a:t>
            </a:r>
            <a:r>
              <a:rPr spc="20" dirty="0"/>
              <a:t> </a:t>
            </a:r>
            <a:r>
              <a:rPr spc="-5" dirty="0"/>
              <a:t>nhau.</a:t>
            </a:r>
          </a:p>
          <a:p>
            <a:pPr marL="756285" marR="5080" indent="-287020">
              <a:lnSpc>
                <a:spcPct val="100000"/>
              </a:lnSpc>
              <a:spcBef>
                <a:spcPts val="590"/>
              </a:spcBef>
            </a:pPr>
            <a:r>
              <a:rPr sz="2400" spc="2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20" dirty="0"/>
              <a:t>Việc </a:t>
            </a:r>
            <a:r>
              <a:rPr sz="2400" spc="-5" dirty="0"/>
              <a:t>làm này tương </a:t>
            </a:r>
            <a:r>
              <a:rPr sz="2400" dirty="0"/>
              <a:t>tự </a:t>
            </a:r>
            <a:r>
              <a:rPr sz="2400" spc="-5" dirty="0"/>
              <a:t>quản lý file </a:t>
            </a:r>
            <a:r>
              <a:rPr sz="2400" spc="-10" dirty="0"/>
              <a:t>trên </a:t>
            </a:r>
            <a:r>
              <a:rPr sz="2400" dirty="0"/>
              <a:t>ổ </a:t>
            </a:r>
            <a:r>
              <a:rPr sz="2400" spc="-5" dirty="0"/>
              <a:t>đĩa </a:t>
            </a:r>
            <a:r>
              <a:rPr sz="2400" spc="-10" dirty="0"/>
              <a:t>trong </a:t>
            </a:r>
            <a:r>
              <a:rPr sz="2400" dirty="0"/>
              <a:t>đó  </a:t>
            </a:r>
            <a:r>
              <a:rPr sz="2400" spc="-5" dirty="0"/>
              <a:t>class (file) </a:t>
            </a:r>
            <a:r>
              <a:rPr sz="2400" spc="-25" dirty="0"/>
              <a:t>và </a:t>
            </a:r>
            <a:r>
              <a:rPr sz="2400" spc="-10" dirty="0"/>
              <a:t>package</a:t>
            </a:r>
            <a:r>
              <a:rPr sz="2400" spc="55" dirty="0"/>
              <a:t> </a:t>
            </a:r>
            <a:r>
              <a:rPr sz="2400" spc="-5" dirty="0"/>
              <a:t>(folder)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pc="6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65" dirty="0"/>
              <a:t>Ví </a:t>
            </a:r>
            <a:r>
              <a:rPr spc="-5" dirty="0"/>
              <a:t>dụ sau </a:t>
            </a:r>
            <a:r>
              <a:rPr dirty="0"/>
              <a:t>tạo </a:t>
            </a:r>
            <a:r>
              <a:rPr spc="-10" dirty="0"/>
              <a:t>lớp </a:t>
            </a:r>
            <a:r>
              <a:rPr spc="-5" dirty="0"/>
              <a:t>MyClass thuộc gói</a:t>
            </a:r>
            <a:r>
              <a:rPr spc="-75" dirty="0"/>
              <a:t> </a:t>
            </a:r>
            <a:r>
              <a:rPr spc="-5" dirty="0"/>
              <a:t>com.poly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6295" y="4382452"/>
            <a:ext cx="8001634" cy="218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</a:pPr>
            <a:r>
              <a:rPr sz="2800" spc="-1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15" dirty="0">
                <a:latin typeface="Segoe UI"/>
                <a:cs typeface="Segoe UI"/>
              </a:rPr>
              <a:t>Trong </a:t>
            </a:r>
            <a:r>
              <a:rPr sz="2800" spc="-25" dirty="0">
                <a:latin typeface="Segoe UI"/>
                <a:cs typeface="Segoe UI"/>
              </a:rPr>
              <a:t>Java </a:t>
            </a:r>
            <a:r>
              <a:rPr sz="2800" spc="-5" dirty="0">
                <a:latin typeface="Segoe UI"/>
                <a:cs typeface="Segoe UI"/>
              </a:rPr>
              <a:t>có </a:t>
            </a:r>
            <a:r>
              <a:rPr sz="2800" dirty="0">
                <a:latin typeface="Segoe UI"/>
                <a:cs typeface="Segoe UI"/>
              </a:rPr>
              <a:t>rất </a:t>
            </a:r>
            <a:r>
              <a:rPr sz="2800" spc="-5" dirty="0">
                <a:latin typeface="Segoe UI"/>
                <a:cs typeface="Segoe UI"/>
              </a:rPr>
              <a:t>nhiều gói được phân theo chức  năng</a:t>
            </a:r>
            <a:endParaRPr sz="2800">
              <a:latin typeface="Segoe UI"/>
              <a:cs typeface="Segoe UI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dirty="0">
                <a:latin typeface="Segoe UI"/>
                <a:cs typeface="Segoe UI"/>
              </a:rPr>
              <a:t>java.util: </a:t>
            </a:r>
            <a:r>
              <a:rPr sz="2400" spc="-5" dirty="0">
                <a:latin typeface="Segoe UI"/>
                <a:cs typeface="Segoe UI"/>
              </a:rPr>
              <a:t>chứa các lớp tiện</a:t>
            </a:r>
            <a:r>
              <a:rPr sz="2400" spc="114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ích</a:t>
            </a:r>
            <a:endParaRPr sz="2400">
              <a:latin typeface="Segoe UI"/>
              <a:cs typeface="Segoe UI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5" dirty="0">
                <a:latin typeface="Segoe UI"/>
                <a:cs typeface="Segoe UI"/>
              </a:rPr>
              <a:t>java.io: </a:t>
            </a:r>
            <a:r>
              <a:rPr sz="2400" spc="-5" dirty="0">
                <a:latin typeface="Segoe UI"/>
                <a:cs typeface="Segoe UI"/>
              </a:rPr>
              <a:t>chứa các lớp </a:t>
            </a:r>
            <a:r>
              <a:rPr sz="2400" spc="-10" dirty="0">
                <a:latin typeface="Segoe UI"/>
                <a:cs typeface="Segoe UI"/>
              </a:rPr>
              <a:t>vào/ra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liệu</a:t>
            </a:r>
            <a:endParaRPr sz="2400">
              <a:latin typeface="Segoe UI"/>
              <a:cs typeface="Segoe UI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dirty="0">
                <a:latin typeface="Segoe UI"/>
                <a:cs typeface="Segoe UI"/>
              </a:rPr>
              <a:t>java.lang: </a:t>
            </a:r>
            <a:r>
              <a:rPr sz="2400" spc="-5" dirty="0">
                <a:latin typeface="Segoe UI"/>
                <a:cs typeface="Segoe UI"/>
              </a:rPr>
              <a:t>chứa các lớp thường</a:t>
            </a:r>
            <a:r>
              <a:rPr sz="2400" spc="1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dùng…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3352800"/>
            <a:ext cx="7467600" cy="95440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85725" marR="3997325">
              <a:lnSpc>
                <a:spcPct val="100000"/>
              </a:lnSpc>
              <a:spcBef>
                <a:spcPts val="135"/>
              </a:spcBef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package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com.poly;  </a:t>
            </a:r>
            <a:r>
              <a:rPr sz="2800" spc="-10" dirty="0">
                <a:latin typeface="Calibri"/>
                <a:cs typeface="Calibri"/>
              </a:rPr>
              <a:t>public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MyClass{…}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5688" y="192023"/>
            <a:ext cx="582167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1135" y="281940"/>
            <a:ext cx="1395984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192023"/>
            <a:ext cx="565403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9083" y="281940"/>
            <a:ext cx="1652016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7680">
              <a:lnSpc>
                <a:spcPct val="100000"/>
              </a:lnSpc>
            </a:pPr>
            <a:r>
              <a:rPr sz="2800" spc="-15" dirty="0"/>
              <a:t>I</a:t>
            </a:r>
            <a:r>
              <a:rPr spc="-15" dirty="0"/>
              <a:t>MPORT</a:t>
            </a:r>
            <a:r>
              <a:rPr spc="55" dirty="0"/>
              <a:t> </a:t>
            </a:r>
            <a:r>
              <a:rPr spc="-35" dirty="0"/>
              <a:t>PACKAGE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</a:pPr>
            <a:r>
              <a:rPr spc="3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35" dirty="0"/>
              <a:t>Lệnh </a:t>
            </a:r>
            <a:r>
              <a:rPr spc="10" dirty="0"/>
              <a:t>import </a:t>
            </a:r>
            <a:r>
              <a:rPr spc="-5" dirty="0"/>
              <a:t>được sử dụng để chỉ ra </a:t>
            </a:r>
            <a:r>
              <a:rPr spc="-10" dirty="0"/>
              <a:t>lớp </a:t>
            </a:r>
            <a:r>
              <a:rPr spc="-5" dirty="0"/>
              <a:t>đã </a:t>
            </a:r>
            <a:r>
              <a:rPr spc="-10" dirty="0"/>
              <a:t>được  định </a:t>
            </a:r>
            <a:r>
              <a:rPr spc="-5" dirty="0"/>
              <a:t>nghĩa </a:t>
            </a:r>
            <a:r>
              <a:rPr spc="-10" dirty="0"/>
              <a:t>trong </a:t>
            </a:r>
            <a:r>
              <a:rPr dirty="0"/>
              <a:t>một</a:t>
            </a:r>
            <a:r>
              <a:rPr spc="-10" dirty="0"/>
              <a:t> package</a:t>
            </a:r>
          </a:p>
          <a:p>
            <a:pPr marL="355600" marR="106045" indent="-343535">
              <a:lnSpc>
                <a:spcPct val="100000"/>
              </a:lnSpc>
              <a:spcBef>
                <a:spcPts val="670"/>
              </a:spcBef>
            </a:pPr>
            <a:r>
              <a:rPr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45" dirty="0"/>
              <a:t>Các </a:t>
            </a:r>
            <a:r>
              <a:rPr spc="-10" dirty="0"/>
              <a:t>lớp trong </a:t>
            </a:r>
            <a:r>
              <a:rPr spc="-5" dirty="0"/>
              <a:t>gói </a:t>
            </a:r>
            <a:r>
              <a:rPr spc="-10" dirty="0"/>
              <a:t>java.lang </a:t>
            </a:r>
            <a:r>
              <a:rPr spc="-25" dirty="0"/>
              <a:t>và </a:t>
            </a:r>
            <a:r>
              <a:rPr dirty="0"/>
              <a:t>các </a:t>
            </a:r>
            <a:r>
              <a:rPr spc="-10" dirty="0"/>
              <a:t>lớp </a:t>
            </a:r>
            <a:r>
              <a:rPr spc="-5" dirty="0"/>
              <a:t>cùng </a:t>
            </a:r>
            <a:r>
              <a:rPr spc="-10" dirty="0"/>
              <a:t>định  </a:t>
            </a:r>
            <a:r>
              <a:rPr spc="-5" dirty="0"/>
              <a:t>nghĩa </a:t>
            </a:r>
            <a:r>
              <a:rPr spc="-10" dirty="0"/>
              <a:t>trong </a:t>
            </a:r>
            <a:r>
              <a:rPr spc="-5" dirty="0"/>
              <a:t>cùng </a:t>
            </a:r>
            <a:r>
              <a:rPr dirty="0"/>
              <a:t>một </a:t>
            </a:r>
            <a:r>
              <a:rPr spc="-5" dirty="0"/>
              <a:t>gói với </a:t>
            </a:r>
            <a:r>
              <a:rPr spc="-10" dirty="0"/>
              <a:t>lớp </a:t>
            </a:r>
            <a:r>
              <a:rPr spc="-5" dirty="0"/>
              <a:t>sử dụng sẽ  được </a:t>
            </a:r>
            <a:r>
              <a:rPr spc="10" dirty="0"/>
              <a:t>import </a:t>
            </a:r>
            <a:r>
              <a:rPr spc="-5" dirty="0"/>
              <a:t>ngầm</a:t>
            </a:r>
            <a:r>
              <a:rPr spc="-65" dirty="0"/>
              <a:t> </a:t>
            </a:r>
            <a:r>
              <a:rPr spc="-10" dirty="0"/>
              <a:t>định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28800" y="3538473"/>
            <a:ext cx="5630545" cy="286258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6360" marR="28575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latin typeface="Calibri"/>
                <a:cs typeface="Calibri"/>
              </a:rPr>
              <a:t>package com.polyhcm; 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import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com.poly.MyClass; 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import java.util.Scanner;  </a:t>
            </a: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HelloWorld{</a:t>
            </a:r>
            <a:endParaRPr sz="2000">
              <a:latin typeface="Calibri"/>
              <a:cs typeface="Calibri"/>
            </a:endParaRPr>
          </a:p>
          <a:p>
            <a:pPr marL="5435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public </a:t>
            </a:r>
            <a:r>
              <a:rPr sz="2000" spc="-15" dirty="0">
                <a:latin typeface="Calibri"/>
                <a:cs typeface="Calibri"/>
              </a:rPr>
              <a:t>static </a:t>
            </a:r>
            <a:r>
              <a:rPr sz="2000" spc="-10" dirty="0">
                <a:latin typeface="Calibri"/>
                <a:cs typeface="Calibri"/>
              </a:rPr>
              <a:t>void </a:t>
            </a:r>
            <a:r>
              <a:rPr sz="2000" spc="-5" dirty="0">
                <a:latin typeface="Calibri"/>
                <a:cs typeface="Calibri"/>
              </a:rPr>
              <a:t>main(String[]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args){</a:t>
            </a:r>
            <a:endParaRPr sz="2000">
              <a:latin typeface="Calibri"/>
              <a:cs typeface="Calibri"/>
            </a:endParaRPr>
          </a:p>
          <a:p>
            <a:pPr marL="100076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MyClass </a:t>
            </a:r>
            <a:r>
              <a:rPr sz="2000" dirty="0">
                <a:latin typeface="Calibri"/>
                <a:cs typeface="Calibri"/>
              </a:rPr>
              <a:t>obj =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MyClass();</a:t>
            </a:r>
            <a:endParaRPr sz="2000">
              <a:latin typeface="Calibri"/>
              <a:cs typeface="Calibri"/>
            </a:endParaRPr>
          </a:p>
          <a:p>
            <a:pPr marL="1001394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Scanner </a:t>
            </a:r>
            <a:r>
              <a:rPr sz="2000" spc="-5" dirty="0">
                <a:latin typeface="Calibri"/>
                <a:cs typeface="Calibri"/>
              </a:rPr>
              <a:t>scanner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Scanner(System.in);</a:t>
            </a:r>
            <a:endParaRPr sz="2000">
              <a:latin typeface="Calibri"/>
              <a:cs typeface="Calibri"/>
            </a:endParaRPr>
          </a:p>
          <a:p>
            <a:pPr marL="54419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8699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0888" y="192023"/>
            <a:ext cx="731520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85688" y="281940"/>
            <a:ext cx="762000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0967" y="192023"/>
            <a:ext cx="566928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61176" y="281940"/>
            <a:ext cx="751331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5788" y="192023"/>
            <a:ext cx="568451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7519" y="281940"/>
            <a:ext cx="1115568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6368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56576" y="281940"/>
            <a:ext cx="1144524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2880">
              <a:lnSpc>
                <a:spcPct val="100000"/>
              </a:lnSpc>
            </a:pPr>
            <a:r>
              <a:rPr sz="2800" spc="-10" dirty="0"/>
              <a:t>Đ</a:t>
            </a:r>
            <a:r>
              <a:rPr spc="-10" dirty="0"/>
              <a:t>ẶC </a:t>
            </a:r>
            <a:r>
              <a:rPr spc="-5" dirty="0"/>
              <a:t>TẢ </a:t>
            </a:r>
            <a:r>
              <a:rPr spc="-10" dirty="0"/>
              <a:t>TRUY</a:t>
            </a:r>
            <a:r>
              <a:rPr spc="380" dirty="0"/>
              <a:t> </a:t>
            </a:r>
            <a:r>
              <a:rPr spc="-10" dirty="0"/>
              <a:t>XUẤT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45" dirty="0"/>
              <a:t>Đặc </a:t>
            </a:r>
            <a:r>
              <a:rPr spc="-5" dirty="0"/>
              <a:t>tả truy xuất được sử dụng để </a:t>
            </a:r>
            <a:r>
              <a:rPr spc="-10" dirty="0"/>
              <a:t>định </a:t>
            </a:r>
            <a:r>
              <a:rPr spc="-5" dirty="0"/>
              <a:t>nghĩa khả  năng cho phép truy xuất đến </a:t>
            </a:r>
            <a:r>
              <a:rPr dirty="0"/>
              <a:t>các </a:t>
            </a:r>
            <a:r>
              <a:rPr spc="-5" dirty="0"/>
              <a:t>thành viên của  lớp. </a:t>
            </a:r>
            <a:r>
              <a:rPr spc="-60" dirty="0"/>
              <a:t>Trong </a:t>
            </a:r>
            <a:r>
              <a:rPr spc="-15" dirty="0"/>
              <a:t>java </a:t>
            </a:r>
            <a:r>
              <a:rPr spc="-5" dirty="0"/>
              <a:t>có 4 đặc tả khác</a:t>
            </a:r>
            <a:r>
              <a:rPr spc="30" dirty="0"/>
              <a:t> </a:t>
            </a:r>
            <a:r>
              <a:rPr spc="-5" dirty="0"/>
              <a:t>nhau: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b="1" spc="5" dirty="0">
                <a:solidFill>
                  <a:srgbClr val="FF0000"/>
                </a:solidFill>
                <a:latin typeface="Segoe UI"/>
                <a:cs typeface="Segoe UI"/>
              </a:rPr>
              <a:t>private</a:t>
            </a:r>
            <a:r>
              <a:rPr sz="2400" spc="5" dirty="0"/>
              <a:t>: </a:t>
            </a:r>
            <a:r>
              <a:rPr sz="2400" spc="-5" dirty="0"/>
              <a:t>chỉ được phép sử dụng nội </a:t>
            </a:r>
            <a:r>
              <a:rPr sz="2400" dirty="0"/>
              <a:t>bộ </a:t>
            </a:r>
            <a:r>
              <a:rPr sz="2400" spc="-10" dirty="0"/>
              <a:t>trong</a:t>
            </a:r>
            <a:r>
              <a:rPr sz="2400" spc="105" dirty="0"/>
              <a:t> </a:t>
            </a:r>
            <a:r>
              <a:rPr sz="2400" spc="-5" dirty="0"/>
              <a:t>class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1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b="1" spc="10" dirty="0">
                <a:solidFill>
                  <a:srgbClr val="FF0000"/>
                </a:solidFill>
                <a:latin typeface="Segoe UI"/>
                <a:cs typeface="Segoe UI"/>
              </a:rPr>
              <a:t>public</a:t>
            </a:r>
            <a:r>
              <a:rPr sz="2400" spc="10" dirty="0"/>
              <a:t>: </a:t>
            </a:r>
            <a:r>
              <a:rPr sz="2400" spc="-5" dirty="0"/>
              <a:t>công khai </a:t>
            </a:r>
            <a:r>
              <a:rPr sz="2400" spc="-15" dirty="0"/>
              <a:t>hoàn</a:t>
            </a:r>
            <a:r>
              <a:rPr sz="2400" spc="40" dirty="0"/>
              <a:t> </a:t>
            </a:r>
            <a:r>
              <a:rPr sz="2400" spc="-20" dirty="0"/>
              <a:t>toàn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1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b="1" spc="10" dirty="0">
                <a:solidFill>
                  <a:srgbClr val="FF0000"/>
                </a:solidFill>
                <a:latin typeface="Segoe UI"/>
                <a:cs typeface="Segoe UI"/>
              </a:rPr>
              <a:t>{default}</a:t>
            </a:r>
            <a:r>
              <a:rPr sz="2400" spc="10" dirty="0"/>
              <a:t>: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70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spc="70" dirty="0"/>
              <a:t>Là </a:t>
            </a:r>
            <a:r>
              <a:rPr sz="2000" spc="-5" dirty="0"/>
              <a:t>public </a:t>
            </a:r>
            <a:r>
              <a:rPr sz="2000" dirty="0"/>
              <a:t>đối với các </a:t>
            </a:r>
            <a:r>
              <a:rPr sz="2000" spc="-5" dirty="0"/>
              <a:t>lớp </a:t>
            </a:r>
            <a:r>
              <a:rPr sz="2000" dirty="0"/>
              <a:t>truy xuất cùng</a:t>
            </a:r>
            <a:r>
              <a:rPr sz="2000" spc="-155" dirty="0"/>
              <a:t> </a:t>
            </a:r>
            <a:r>
              <a:rPr sz="2000" dirty="0"/>
              <a:t>gói</a:t>
            </a:r>
            <a:endParaRPr sz="2000">
              <a:latin typeface="Wingdings"/>
              <a:cs typeface="Wingdings"/>
            </a:endParaRPr>
          </a:p>
          <a:p>
            <a:pPr marL="925830">
              <a:lnSpc>
                <a:spcPct val="100000"/>
              </a:lnSpc>
              <a:spcBef>
                <a:spcPts val="480"/>
              </a:spcBef>
            </a:pPr>
            <a:r>
              <a:rPr sz="2000" spc="70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spc="70" dirty="0"/>
              <a:t>Là </a:t>
            </a:r>
            <a:r>
              <a:rPr sz="2000" spc="-10" dirty="0"/>
              <a:t>private </a:t>
            </a:r>
            <a:r>
              <a:rPr sz="2000" dirty="0"/>
              <a:t>với các </a:t>
            </a:r>
            <a:r>
              <a:rPr sz="2000" spc="-5" dirty="0"/>
              <a:t>lớp </a:t>
            </a:r>
            <a:r>
              <a:rPr sz="2000" dirty="0"/>
              <a:t>truy xuất khác</a:t>
            </a:r>
            <a:r>
              <a:rPr sz="2000" spc="-150" dirty="0"/>
              <a:t> </a:t>
            </a:r>
            <a:r>
              <a:rPr sz="2000" spc="-5" dirty="0"/>
              <a:t>gói.</a:t>
            </a:r>
            <a:endParaRPr sz="2000">
              <a:latin typeface="Wingdings"/>
              <a:cs typeface="Wingdings"/>
            </a:endParaRPr>
          </a:p>
          <a:p>
            <a:pPr marL="756285" marR="615950" indent="-287020">
              <a:lnSpc>
                <a:spcPct val="100000"/>
              </a:lnSpc>
              <a:spcBef>
                <a:spcPts val="570"/>
              </a:spcBef>
            </a:pPr>
            <a:r>
              <a:rPr sz="2400" spc="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b="1" spc="5" dirty="0">
                <a:solidFill>
                  <a:srgbClr val="FF0000"/>
                </a:solidFill>
                <a:latin typeface="Segoe UI"/>
                <a:cs typeface="Segoe UI"/>
              </a:rPr>
              <a:t>protected</a:t>
            </a:r>
            <a:r>
              <a:rPr sz="2400" spc="5" dirty="0"/>
              <a:t>: </a:t>
            </a:r>
            <a:r>
              <a:rPr sz="2400" spc="-5" dirty="0"/>
              <a:t>tương </a:t>
            </a:r>
            <a:r>
              <a:rPr sz="2400" dirty="0"/>
              <a:t>tự </a:t>
            </a:r>
            <a:r>
              <a:rPr sz="2400" spc="-5" dirty="0"/>
              <a:t>{default} nhưng cho phép kế  thừa </a:t>
            </a:r>
            <a:r>
              <a:rPr sz="2400" dirty="0"/>
              <a:t>dù </a:t>
            </a:r>
            <a:r>
              <a:rPr sz="2400" spc="-5" dirty="0"/>
              <a:t>lớp con </a:t>
            </a:r>
            <a:r>
              <a:rPr sz="2400" spc="-25" dirty="0"/>
              <a:t>và </a:t>
            </a:r>
            <a:r>
              <a:rPr sz="2400" spc="-5" dirty="0"/>
              <a:t>cha khác</a:t>
            </a:r>
            <a:r>
              <a:rPr sz="2400" spc="95" dirty="0"/>
              <a:t> </a:t>
            </a:r>
            <a:r>
              <a:rPr sz="2400" spc="-5" dirty="0"/>
              <a:t>gói.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45" dirty="0"/>
              <a:t>Mức </a:t>
            </a:r>
            <a:r>
              <a:rPr spc="-5" dirty="0"/>
              <a:t>độ che dấu tăng dần theo chiều mũi</a:t>
            </a:r>
            <a:r>
              <a:rPr spc="-35" dirty="0"/>
              <a:t> </a:t>
            </a:r>
            <a:r>
              <a:rPr spc="-15" dirty="0"/>
              <a:t>tên</a:t>
            </a:r>
          </a:p>
        </p:txBody>
      </p:sp>
      <p:sp>
        <p:nvSpPr>
          <p:cNvPr id="13" name="object 13"/>
          <p:cNvSpPr/>
          <p:nvPr/>
        </p:nvSpPr>
        <p:spPr>
          <a:xfrm>
            <a:off x="956563" y="6004001"/>
            <a:ext cx="862162" cy="304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0851" y="5806440"/>
            <a:ext cx="1324343" cy="7498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15439" y="5806440"/>
            <a:ext cx="510540" cy="7498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1659" y="6004521"/>
            <a:ext cx="1393257" cy="303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16123" y="5806440"/>
            <a:ext cx="1866900" cy="7498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3255" y="5806440"/>
            <a:ext cx="510527" cy="7498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0975" y="5996025"/>
            <a:ext cx="1279564" cy="3080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58511" y="5806440"/>
            <a:ext cx="1722107" cy="7498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0864" y="5806440"/>
            <a:ext cx="510539" cy="7498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87414" y="6009894"/>
            <a:ext cx="1000839" cy="2983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51547" y="5806440"/>
            <a:ext cx="1466088" cy="7498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7868" y="5806440"/>
            <a:ext cx="510527" cy="7498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85188" y="5940552"/>
            <a:ext cx="957072" cy="4251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26958" y="6129010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>
                <a:moveTo>
                  <a:pt x="0" y="0"/>
                </a:moveTo>
                <a:lnTo>
                  <a:pt x="664044" y="0"/>
                </a:lnTo>
              </a:path>
            </a:pathLst>
          </a:custGeom>
          <a:ln w="381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76690" y="6062328"/>
            <a:ext cx="114935" cy="133350"/>
          </a:xfrm>
          <a:custGeom>
            <a:avLst/>
            <a:gdLst/>
            <a:ahLst/>
            <a:cxnLst/>
            <a:rect l="l" t="t" r="r" b="b"/>
            <a:pathLst>
              <a:path w="114935" h="133350">
                <a:moveTo>
                  <a:pt x="12" y="0"/>
                </a:moveTo>
                <a:lnTo>
                  <a:pt x="114312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7576" y="5940545"/>
            <a:ext cx="957072" cy="4251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8660" y="6129010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>
                <a:moveTo>
                  <a:pt x="0" y="0"/>
                </a:moveTo>
                <a:lnTo>
                  <a:pt x="664044" y="0"/>
                </a:lnTo>
              </a:path>
            </a:pathLst>
          </a:custGeom>
          <a:ln w="381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18405" y="6062328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0" y="0"/>
                </a:moveTo>
                <a:lnTo>
                  <a:pt x="114300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23659" y="5940545"/>
            <a:ext cx="957071" cy="4251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64363" y="6129010"/>
            <a:ext cx="664210" cy="0"/>
          </a:xfrm>
          <a:custGeom>
            <a:avLst/>
            <a:gdLst/>
            <a:ahLst/>
            <a:cxnLst/>
            <a:rect l="l" t="t" r="r" b="b"/>
            <a:pathLst>
              <a:path w="664209">
                <a:moveTo>
                  <a:pt x="0" y="0"/>
                </a:moveTo>
                <a:lnTo>
                  <a:pt x="664044" y="0"/>
                </a:lnTo>
              </a:path>
            </a:pathLst>
          </a:custGeom>
          <a:ln w="381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14108" y="6062328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0" y="0"/>
                </a:moveTo>
                <a:lnTo>
                  <a:pt x="114300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0888" y="192023"/>
            <a:ext cx="731520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85688" y="281940"/>
            <a:ext cx="762000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0967" y="192023"/>
            <a:ext cx="566928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61176" y="281940"/>
            <a:ext cx="751331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5788" y="192023"/>
            <a:ext cx="568451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7519" y="281940"/>
            <a:ext cx="1115568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6368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56576" y="281940"/>
            <a:ext cx="1144524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2880">
              <a:lnSpc>
                <a:spcPct val="100000"/>
              </a:lnSpc>
            </a:pPr>
            <a:r>
              <a:rPr sz="2800" spc="-10" dirty="0"/>
              <a:t>Đ</a:t>
            </a:r>
            <a:r>
              <a:rPr spc="-10" dirty="0"/>
              <a:t>ẶC </a:t>
            </a:r>
            <a:r>
              <a:rPr spc="-5" dirty="0"/>
              <a:t>TẢ </a:t>
            </a:r>
            <a:r>
              <a:rPr spc="-10" dirty="0"/>
              <a:t>TRUY</a:t>
            </a:r>
            <a:r>
              <a:rPr spc="380" dirty="0"/>
              <a:t> </a:t>
            </a:r>
            <a:r>
              <a:rPr spc="-10" dirty="0"/>
              <a:t>XUẤT</a:t>
            </a:r>
            <a:endParaRPr sz="2800"/>
          </a:p>
        </p:txBody>
      </p:sp>
      <p:sp>
        <p:nvSpPr>
          <p:cNvPr id="12" name="object 12"/>
          <p:cNvSpPr/>
          <p:nvPr/>
        </p:nvSpPr>
        <p:spPr>
          <a:xfrm>
            <a:off x="3307079" y="990600"/>
            <a:ext cx="2560320" cy="2031364"/>
          </a:xfrm>
          <a:custGeom>
            <a:avLst/>
            <a:gdLst/>
            <a:ahLst/>
            <a:cxnLst/>
            <a:rect l="l" t="t" r="r" b="b"/>
            <a:pathLst>
              <a:path w="2560320" h="2031364">
                <a:moveTo>
                  <a:pt x="0" y="0"/>
                </a:moveTo>
                <a:lnTo>
                  <a:pt x="2560320" y="0"/>
                </a:lnTo>
                <a:lnTo>
                  <a:pt x="2560320" y="2031326"/>
                </a:lnTo>
                <a:lnTo>
                  <a:pt x="0" y="2031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85820" y="1021079"/>
            <a:ext cx="1939289" cy="194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8330" indent="-6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package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p1</a:t>
            </a:r>
            <a:r>
              <a:rPr sz="1800" dirty="0">
                <a:latin typeface="Calibri"/>
                <a:cs typeface="Calibri"/>
              </a:rPr>
              <a:t>;  </a:t>
            </a:r>
            <a:r>
              <a:rPr sz="1800" spc="-5" dirty="0">
                <a:latin typeface="Calibri"/>
                <a:cs typeface="Calibri"/>
              </a:rPr>
              <a:t>public class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A{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public </a:t>
            </a:r>
            <a:r>
              <a:rPr sz="1800" spc="-5" dirty="0">
                <a:latin typeface="Calibri"/>
                <a:cs typeface="Calibri"/>
              </a:rPr>
              <a:t>int </a:t>
            </a:r>
            <a:r>
              <a:rPr sz="1800" dirty="0">
                <a:latin typeface="Calibri"/>
                <a:cs typeface="Calibri"/>
              </a:rPr>
              <a:t>a; 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protected </a:t>
            </a: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b; 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1800" b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private </a:t>
            </a: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0080" y="3767073"/>
            <a:ext cx="2560320" cy="2862580"/>
          </a:xfrm>
          <a:custGeom>
            <a:avLst/>
            <a:gdLst/>
            <a:ahLst/>
            <a:cxnLst/>
            <a:rect l="l" t="t" r="r" b="b"/>
            <a:pathLst>
              <a:path w="2560320" h="2862579">
                <a:moveTo>
                  <a:pt x="0" y="0"/>
                </a:moveTo>
                <a:lnTo>
                  <a:pt x="2560320" y="0"/>
                </a:lnTo>
                <a:lnTo>
                  <a:pt x="2560320" y="2862326"/>
                </a:lnTo>
                <a:lnTo>
                  <a:pt x="0" y="2862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8819" y="3797554"/>
            <a:ext cx="1871980" cy="276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8640" indent="-6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package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p1</a:t>
            </a:r>
            <a:r>
              <a:rPr sz="1800" dirty="0">
                <a:latin typeface="Calibri"/>
                <a:cs typeface="Calibri"/>
              </a:rPr>
              <a:t>;  </a:t>
            </a:r>
            <a:r>
              <a:rPr sz="1800" spc="-5" dirty="0">
                <a:latin typeface="Calibri"/>
                <a:cs typeface="Calibri"/>
              </a:rPr>
              <a:t>public class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B{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 x = </a:t>
            </a:r>
            <a:r>
              <a:rPr sz="1800" spc="-5" dirty="0">
                <a:latin typeface="Calibri"/>
                <a:cs typeface="Calibri"/>
              </a:rPr>
              <a:t>new </a:t>
            </a:r>
            <a:r>
              <a:rPr sz="1800" spc="-10" dirty="0">
                <a:latin typeface="Calibri"/>
                <a:cs typeface="Calibri"/>
              </a:rPr>
              <a:t>A();  </a:t>
            </a:r>
            <a:r>
              <a:rPr sz="1800" spc="-5" dirty="0">
                <a:latin typeface="Calibri"/>
                <a:cs typeface="Calibri"/>
              </a:rPr>
              <a:t>void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method(){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Calibri"/>
                <a:cs typeface="Calibri"/>
              </a:rPr>
              <a:t>x.a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=</a:t>
            </a:r>
            <a:r>
              <a:rPr sz="1800" b="1" spc="-8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Calibri"/>
                <a:cs typeface="Calibri"/>
              </a:rPr>
              <a:t>x.b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=</a:t>
            </a:r>
            <a:r>
              <a:rPr sz="1800" b="1" spc="-8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Calibri"/>
                <a:cs typeface="Calibri"/>
              </a:rPr>
              <a:t>x.c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=</a:t>
            </a:r>
            <a:r>
              <a:rPr sz="1800" b="1" spc="-8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trike="sngStrike" spc="-5" dirty="0">
                <a:solidFill>
                  <a:srgbClr val="FF3300"/>
                </a:solidFill>
                <a:latin typeface="Calibri"/>
                <a:cs typeface="Calibri"/>
              </a:rPr>
              <a:t>x.d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=</a:t>
            </a:r>
            <a:r>
              <a:rPr sz="1800" strike="sngStrike" spc="-7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spc="-5" dirty="0">
                <a:solidFill>
                  <a:srgbClr val="FF3300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07079" y="3767073"/>
            <a:ext cx="2560320" cy="2862580"/>
          </a:xfrm>
          <a:custGeom>
            <a:avLst/>
            <a:gdLst/>
            <a:ahLst/>
            <a:cxnLst/>
            <a:rect l="l" t="t" r="r" b="b"/>
            <a:pathLst>
              <a:path w="2560320" h="2862579">
                <a:moveTo>
                  <a:pt x="0" y="0"/>
                </a:moveTo>
                <a:lnTo>
                  <a:pt x="2560320" y="0"/>
                </a:lnTo>
                <a:lnTo>
                  <a:pt x="2560320" y="2862326"/>
                </a:lnTo>
                <a:lnTo>
                  <a:pt x="0" y="2862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85820" y="3797554"/>
            <a:ext cx="1871980" cy="276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1815" indent="-6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package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p2</a:t>
            </a:r>
            <a:r>
              <a:rPr sz="1800" dirty="0">
                <a:latin typeface="Calibri"/>
                <a:cs typeface="Calibri"/>
              </a:rPr>
              <a:t>;  </a:t>
            </a:r>
            <a:r>
              <a:rPr sz="1800" spc="-5" dirty="0">
                <a:latin typeface="Calibri"/>
                <a:cs typeface="Calibri"/>
              </a:rPr>
              <a:t>public class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C{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 x = </a:t>
            </a:r>
            <a:r>
              <a:rPr sz="1800" spc="-5" dirty="0">
                <a:latin typeface="Calibri"/>
                <a:cs typeface="Calibri"/>
              </a:rPr>
              <a:t>new A();  void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method(){</a:t>
            </a:r>
            <a:endParaRPr sz="1800">
              <a:latin typeface="Calibri"/>
              <a:cs typeface="Calibri"/>
            </a:endParaRPr>
          </a:p>
          <a:p>
            <a:pPr marL="927100" marR="260350" algn="just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Calibri"/>
                <a:cs typeface="Calibri"/>
              </a:rPr>
              <a:t>x.a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=</a:t>
            </a:r>
            <a:r>
              <a:rPr sz="1800" b="1" spc="-8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1;  </a:t>
            </a:r>
            <a:r>
              <a:rPr sz="1800" strike="sngStrike" spc="-5" dirty="0">
                <a:solidFill>
                  <a:srgbClr val="FF3300"/>
                </a:solidFill>
                <a:latin typeface="Calibri"/>
                <a:cs typeface="Calibri"/>
              </a:rPr>
              <a:t>x.b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=</a:t>
            </a:r>
            <a:r>
              <a:rPr sz="1800" strike="sngStrike" spc="-7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1;  </a:t>
            </a:r>
            <a:r>
              <a:rPr sz="1800" strike="sngStrike" spc="-5" dirty="0">
                <a:solidFill>
                  <a:srgbClr val="FF3300"/>
                </a:solidFill>
                <a:latin typeface="Calibri"/>
                <a:cs typeface="Calibri"/>
              </a:rPr>
              <a:t>x.c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= 1;  </a:t>
            </a:r>
            <a:r>
              <a:rPr sz="1800" strike="sngStrike" spc="-5" dirty="0">
                <a:solidFill>
                  <a:srgbClr val="FF3300"/>
                </a:solidFill>
                <a:latin typeface="Calibri"/>
                <a:cs typeface="Calibri"/>
              </a:rPr>
              <a:t>x.d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=</a:t>
            </a:r>
            <a:r>
              <a:rPr sz="1800" strike="sngStrike" spc="-8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4079" y="3767073"/>
            <a:ext cx="2560320" cy="2585720"/>
          </a:xfrm>
          <a:custGeom>
            <a:avLst/>
            <a:gdLst/>
            <a:ahLst/>
            <a:cxnLst/>
            <a:rect l="l" t="t" r="r" b="b"/>
            <a:pathLst>
              <a:path w="2560320" h="2585720">
                <a:moveTo>
                  <a:pt x="0" y="0"/>
                </a:moveTo>
                <a:lnTo>
                  <a:pt x="2560320" y="0"/>
                </a:lnTo>
                <a:lnTo>
                  <a:pt x="2560320" y="2585326"/>
                </a:lnTo>
                <a:lnTo>
                  <a:pt x="0" y="2585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52820" y="3797554"/>
            <a:ext cx="2329180" cy="249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package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p3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 class 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extends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5" dirty="0">
                <a:latin typeface="Calibri"/>
                <a:cs typeface="Calibri"/>
              </a:rPr>
              <a:t>void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method(){</a:t>
            </a:r>
            <a:endParaRPr sz="1800">
              <a:latin typeface="Calibri"/>
              <a:cs typeface="Calibri"/>
            </a:endParaRPr>
          </a:p>
          <a:p>
            <a:pPr marL="36830" algn="ctr">
              <a:lnSpc>
                <a:spcPct val="100000"/>
              </a:lnSpc>
            </a:pP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a =</a:t>
            </a:r>
            <a:r>
              <a:rPr sz="1800" b="1" spc="-9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46355" algn="ctr">
              <a:lnSpc>
                <a:spcPct val="100000"/>
              </a:lnSpc>
            </a:pP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b =</a:t>
            </a:r>
            <a:r>
              <a:rPr sz="1800" b="1" spc="-9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17780" algn="ctr">
              <a:lnSpc>
                <a:spcPct val="100000"/>
              </a:lnSpc>
            </a:pP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c =</a:t>
            </a:r>
            <a:r>
              <a:rPr sz="1800" strike="sngStrike" spc="-9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42545" algn="ctr">
              <a:lnSpc>
                <a:spcPct val="100000"/>
              </a:lnSpc>
            </a:pP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d =</a:t>
            </a:r>
            <a:r>
              <a:rPr sz="1800" strike="sngStrike" spc="-8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R="13087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20239" y="2006257"/>
            <a:ext cx="1374775" cy="1760855"/>
          </a:xfrm>
          <a:custGeom>
            <a:avLst/>
            <a:gdLst/>
            <a:ahLst/>
            <a:cxnLst/>
            <a:rect l="l" t="t" r="r" b="b"/>
            <a:pathLst>
              <a:path w="1374775" h="1760854">
                <a:moveTo>
                  <a:pt x="0" y="1760816"/>
                </a:moveTo>
                <a:lnTo>
                  <a:pt x="0" y="0"/>
                </a:lnTo>
                <a:lnTo>
                  <a:pt x="1374267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18307" y="196181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7239" y="303450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285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87239" y="3657600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474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42790" y="3034499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79972" y="2006257"/>
            <a:ext cx="1374775" cy="1760855"/>
          </a:xfrm>
          <a:custGeom>
            <a:avLst/>
            <a:gdLst/>
            <a:ahLst/>
            <a:cxnLst/>
            <a:rect l="l" t="t" r="r" b="b"/>
            <a:pathLst>
              <a:path w="1374775" h="1760854">
                <a:moveTo>
                  <a:pt x="1374266" y="1760816"/>
                </a:moveTo>
                <a:lnTo>
                  <a:pt x="137426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79972" y="196181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0"/>
                </a:moveTo>
                <a:lnTo>
                  <a:pt x="0" y="44450"/>
                </a:lnTo>
                <a:lnTo>
                  <a:pt x="7620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0961" y="2649270"/>
            <a:ext cx="339090" cy="474980"/>
          </a:xfrm>
          <a:custGeom>
            <a:avLst/>
            <a:gdLst/>
            <a:ahLst/>
            <a:cxnLst/>
            <a:rect l="l" t="t" r="r" b="b"/>
            <a:pathLst>
              <a:path w="339089" h="474980">
                <a:moveTo>
                  <a:pt x="0" y="0"/>
                </a:moveTo>
                <a:lnTo>
                  <a:pt x="338556" y="0"/>
                </a:lnTo>
                <a:lnTo>
                  <a:pt x="338556" y="474814"/>
                </a:lnTo>
                <a:lnTo>
                  <a:pt x="0" y="4748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22462" y="2733236"/>
            <a:ext cx="228600" cy="312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89462" y="3266763"/>
            <a:ext cx="228600" cy="312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84961" y="2468054"/>
            <a:ext cx="339090" cy="837565"/>
          </a:xfrm>
          <a:custGeom>
            <a:avLst/>
            <a:gdLst/>
            <a:ahLst/>
            <a:cxnLst/>
            <a:rect l="l" t="t" r="r" b="b"/>
            <a:pathLst>
              <a:path w="339090" h="837564">
                <a:moveTo>
                  <a:pt x="0" y="0"/>
                </a:moveTo>
                <a:lnTo>
                  <a:pt x="338556" y="0"/>
                </a:lnTo>
                <a:lnTo>
                  <a:pt x="338556" y="837222"/>
                </a:lnTo>
                <a:lnTo>
                  <a:pt x="0" y="8372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56462" y="2555010"/>
            <a:ext cx="228600" cy="671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nds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9132" y="192023"/>
            <a:ext cx="658367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40779" y="281940"/>
            <a:ext cx="2560320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90870">
              <a:lnSpc>
                <a:spcPct val="100000"/>
              </a:lnSpc>
            </a:pPr>
            <a:r>
              <a:rPr sz="2800" spc="-5" dirty="0"/>
              <a:t>E</a:t>
            </a:r>
            <a:r>
              <a:rPr spc="-5" dirty="0"/>
              <a:t>NC</a:t>
            </a:r>
            <a:r>
              <a:rPr spc="-15" dirty="0"/>
              <a:t>A</a:t>
            </a:r>
            <a:r>
              <a:rPr spc="-5" dirty="0"/>
              <a:t>PS</a:t>
            </a:r>
            <a:r>
              <a:rPr spc="-10" dirty="0"/>
              <a:t>U</a:t>
            </a:r>
            <a:r>
              <a:rPr spc="45" dirty="0"/>
              <a:t>L</a:t>
            </a:r>
            <a:r>
              <a:rPr spc="-170" dirty="0"/>
              <a:t>A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5" dirty="0"/>
              <a:t>ON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30835" indent="-342900">
              <a:lnSpc>
                <a:spcPct val="100000"/>
              </a:lnSpc>
            </a:pPr>
            <a:r>
              <a:rPr spc="1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10" dirty="0"/>
              <a:t>Encapsulation </a:t>
            </a:r>
            <a:r>
              <a:rPr spc="-10" dirty="0"/>
              <a:t>là </a:t>
            </a:r>
            <a:r>
              <a:rPr spc="-5" dirty="0"/>
              <a:t>tính che dấu </a:t>
            </a:r>
            <a:r>
              <a:rPr spc="-10" dirty="0"/>
              <a:t>trong </a:t>
            </a:r>
            <a:r>
              <a:rPr spc="-5" dirty="0"/>
              <a:t>hướng đối  tượng.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2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25" dirty="0"/>
              <a:t>Nên </a:t>
            </a:r>
            <a:r>
              <a:rPr sz="2400" spc="-5" dirty="0"/>
              <a:t>che </a:t>
            </a:r>
            <a:r>
              <a:rPr sz="2400" dirty="0"/>
              <a:t>dấu </a:t>
            </a:r>
            <a:r>
              <a:rPr sz="2400" spc="-5" dirty="0"/>
              <a:t>các trường </a:t>
            </a:r>
            <a:r>
              <a:rPr sz="2400" dirty="0"/>
              <a:t>dữ</a:t>
            </a:r>
            <a:r>
              <a:rPr sz="2400" spc="-5" dirty="0"/>
              <a:t> liệu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3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35" dirty="0"/>
              <a:t>Sử </a:t>
            </a:r>
            <a:r>
              <a:rPr sz="2400" spc="-5" dirty="0"/>
              <a:t>dụng phương thức </a:t>
            </a:r>
            <a:r>
              <a:rPr sz="2400" dirty="0"/>
              <a:t>để </a:t>
            </a:r>
            <a:r>
              <a:rPr sz="2400" spc="-5" dirty="0"/>
              <a:t>truy xuất các trường </a:t>
            </a:r>
            <a:r>
              <a:rPr sz="2400" dirty="0"/>
              <a:t>dữ</a:t>
            </a:r>
            <a:r>
              <a:rPr sz="2400" spc="95" dirty="0"/>
              <a:t> </a:t>
            </a:r>
            <a:r>
              <a:rPr sz="2400" spc="-5" dirty="0"/>
              <a:t>liệu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45" dirty="0"/>
              <a:t>Mục </a:t>
            </a:r>
            <a:r>
              <a:rPr spc="-10" dirty="0"/>
              <a:t>đích </a:t>
            </a:r>
            <a:r>
              <a:rPr spc="-5" dirty="0"/>
              <a:t>của che</a:t>
            </a:r>
            <a:r>
              <a:rPr spc="-100" dirty="0"/>
              <a:t> </a:t>
            </a:r>
            <a:r>
              <a:rPr spc="-5" dirty="0"/>
              <a:t>dấu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2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25" dirty="0"/>
              <a:t>Bảo </a:t>
            </a:r>
            <a:r>
              <a:rPr sz="2400" dirty="0"/>
              <a:t>vệ dữ</a:t>
            </a:r>
            <a:r>
              <a:rPr sz="2400" spc="-105" dirty="0"/>
              <a:t> </a:t>
            </a:r>
            <a:r>
              <a:rPr sz="2400" spc="-5" dirty="0"/>
              <a:t>liệu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3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30" dirty="0"/>
              <a:t>Tăng </a:t>
            </a:r>
            <a:r>
              <a:rPr sz="2400" spc="-5" dirty="0"/>
              <a:t>cường khả năng mở</a:t>
            </a:r>
            <a:r>
              <a:rPr sz="2400" spc="55" dirty="0"/>
              <a:t> </a:t>
            </a:r>
            <a:r>
              <a:rPr sz="2400" spc="-5" dirty="0"/>
              <a:t>rộng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48350" y="3126903"/>
            <a:ext cx="2816517" cy="2811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0" y="192023"/>
            <a:ext cx="749808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66588" y="281940"/>
            <a:ext cx="825995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5876" y="192023"/>
            <a:ext cx="612648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9132" y="192023"/>
            <a:ext cx="658367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0779" y="281940"/>
            <a:ext cx="2560320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5365">
              <a:lnSpc>
                <a:spcPct val="100000"/>
              </a:lnSpc>
            </a:pPr>
            <a:r>
              <a:rPr sz="2800" spc="-15" dirty="0"/>
              <a:t>N</a:t>
            </a:r>
            <a:r>
              <a:rPr spc="-15" dirty="0"/>
              <a:t>ON</a:t>
            </a:r>
            <a:r>
              <a:rPr sz="2800" spc="-15" dirty="0"/>
              <a:t>-E</a:t>
            </a:r>
            <a:r>
              <a:rPr spc="-15" dirty="0"/>
              <a:t>NCAPSULATION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35816" y="1102791"/>
            <a:ext cx="7245984" cy="86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</a:pPr>
            <a:r>
              <a:rPr sz="2800"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45" dirty="0">
                <a:latin typeface="Segoe UI"/>
                <a:cs typeface="Segoe UI"/>
              </a:rPr>
              <a:t>Giả </a:t>
            </a:r>
            <a:r>
              <a:rPr sz="2800" spc="-5" dirty="0">
                <a:latin typeface="Segoe UI"/>
                <a:cs typeface="Segoe UI"/>
              </a:rPr>
              <a:t>sử </a:t>
            </a:r>
            <a:r>
              <a:rPr sz="2800" spc="-10" dirty="0">
                <a:latin typeface="Segoe UI"/>
                <a:cs typeface="Segoe UI"/>
              </a:rPr>
              <a:t>định </a:t>
            </a:r>
            <a:r>
              <a:rPr sz="2800" spc="-5" dirty="0">
                <a:latin typeface="Segoe UI"/>
                <a:cs typeface="Segoe UI"/>
              </a:rPr>
              <a:t>nghĩa </a:t>
            </a:r>
            <a:r>
              <a:rPr sz="2800" spc="-10" dirty="0">
                <a:latin typeface="Segoe UI"/>
                <a:cs typeface="Segoe UI"/>
              </a:rPr>
              <a:t>lớp </a:t>
            </a:r>
            <a:r>
              <a:rPr sz="2800" spc="-5" dirty="0">
                <a:latin typeface="Segoe UI"/>
                <a:cs typeface="Segoe UI"/>
              </a:rPr>
              <a:t>SinhVien </a:t>
            </a:r>
            <a:r>
              <a:rPr sz="2800" spc="-25" dirty="0">
                <a:latin typeface="Segoe UI"/>
                <a:cs typeface="Segoe UI"/>
              </a:rPr>
              <a:t>và </a:t>
            </a:r>
            <a:r>
              <a:rPr sz="2800" spc="-5" dirty="0">
                <a:latin typeface="Segoe UI"/>
                <a:cs typeface="Segoe UI"/>
              </a:rPr>
              <a:t>công khai  </a:t>
            </a:r>
            <a:r>
              <a:rPr sz="2800" spc="-60" dirty="0">
                <a:latin typeface="Segoe UI"/>
                <a:cs typeface="Segoe UI"/>
              </a:rPr>
              <a:t>hoTen </a:t>
            </a:r>
            <a:r>
              <a:rPr sz="2800" spc="-25" dirty="0">
                <a:latin typeface="Segoe UI"/>
                <a:cs typeface="Segoe UI"/>
              </a:rPr>
              <a:t>và </a:t>
            </a:r>
            <a:r>
              <a:rPr sz="2800" spc="-10" dirty="0">
                <a:latin typeface="Segoe UI"/>
                <a:cs typeface="Segoe UI"/>
              </a:rPr>
              <a:t>điểm </a:t>
            </a:r>
            <a:r>
              <a:rPr sz="2800" spc="-5" dirty="0">
                <a:latin typeface="Segoe UI"/>
                <a:cs typeface="Segoe UI"/>
              </a:rPr>
              <a:t>như</a:t>
            </a:r>
            <a:r>
              <a:rPr sz="2800" spc="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461" y="4601857"/>
            <a:ext cx="8029575" cy="137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56540" indent="-343535">
              <a:lnSpc>
                <a:spcPct val="100000"/>
              </a:lnSpc>
            </a:pPr>
            <a:r>
              <a:rPr sz="2800"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45" dirty="0">
                <a:latin typeface="Segoe UI"/>
                <a:cs typeface="Segoe UI"/>
              </a:rPr>
              <a:t>Khi </a:t>
            </a:r>
            <a:r>
              <a:rPr sz="2800" spc="-5" dirty="0">
                <a:latin typeface="Segoe UI"/>
                <a:cs typeface="Segoe UI"/>
              </a:rPr>
              <a:t>sử dụng người dùng có thể gán dữ </a:t>
            </a:r>
            <a:r>
              <a:rPr sz="2800" spc="-10" dirty="0">
                <a:latin typeface="Segoe UI"/>
                <a:cs typeface="Segoe UI"/>
              </a:rPr>
              <a:t>liệu </a:t>
            </a:r>
            <a:r>
              <a:rPr sz="2800" spc="-5" dirty="0">
                <a:latin typeface="Segoe UI"/>
                <a:cs typeface="Segoe UI"/>
              </a:rPr>
              <a:t>cho 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5" dirty="0">
                <a:latin typeface="Segoe UI"/>
                <a:cs typeface="Segoe UI"/>
              </a:rPr>
              <a:t>trường </a:t>
            </a:r>
            <a:r>
              <a:rPr sz="2800" dirty="0">
                <a:latin typeface="Segoe UI"/>
                <a:cs typeface="Segoe UI"/>
              </a:rPr>
              <a:t>một cách </a:t>
            </a:r>
            <a:r>
              <a:rPr sz="2800" spc="-5" dirty="0">
                <a:latin typeface="Segoe UI"/>
                <a:cs typeface="Segoe UI"/>
              </a:rPr>
              <a:t>tùy</a:t>
            </a:r>
            <a:r>
              <a:rPr sz="2800" spc="-1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tiện</a:t>
            </a:r>
            <a:endParaRPr sz="2800">
              <a:latin typeface="Segoe UI"/>
              <a:cs typeface="Segoe UI"/>
            </a:endParaRPr>
          </a:p>
          <a:p>
            <a:pPr marL="13335">
              <a:lnSpc>
                <a:spcPct val="100000"/>
              </a:lnSpc>
              <a:spcBef>
                <a:spcPts val="670"/>
              </a:spcBef>
            </a:pPr>
            <a:r>
              <a:rPr sz="2800" spc="3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35" dirty="0">
                <a:latin typeface="Segoe UI"/>
                <a:cs typeface="Segoe UI"/>
              </a:rPr>
              <a:t>Điều </a:t>
            </a:r>
            <a:r>
              <a:rPr sz="2800" spc="-5" dirty="0">
                <a:latin typeface="Segoe UI"/>
                <a:cs typeface="Segoe UI"/>
              </a:rPr>
              <a:t>gì sẽ </a:t>
            </a:r>
            <a:r>
              <a:rPr sz="2800" dirty="0">
                <a:latin typeface="Segoe UI"/>
                <a:cs typeface="Segoe UI"/>
              </a:rPr>
              <a:t>xảy </a:t>
            </a:r>
            <a:r>
              <a:rPr sz="2800" spc="-5" dirty="0">
                <a:latin typeface="Segoe UI"/>
                <a:cs typeface="Segoe UI"/>
              </a:rPr>
              <a:t>ra nếu </a:t>
            </a:r>
            <a:r>
              <a:rPr sz="2800" spc="-10" dirty="0">
                <a:latin typeface="Segoe UI"/>
                <a:cs typeface="Segoe UI"/>
              </a:rPr>
              <a:t>điểm </a:t>
            </a:r>
            <a:r>
              <a:rPr sz="2800" spc="-5" dirty="0">
                <a:latin typeface="Segoe UI"/>
                <a:cs typeface="Segoe UI"/>
              </a:rPr>
              <a:t>hợp </a:t>
            </a:r>
            <a:r>
              <a:rPr sz="2800" spc="-10" dirty="0">
                <a:latin typeface="Segoe UI"/>
                <a:cs typeface="Segoe UI"/>
              </a:rPr>
              <a:t>lệ </a:t>
            </a:r>
            <a:r>
              <a:rPr sz="2800" spc="-5" dirty="0">
                <a:latin typeface="Segoe UI"/>
                <a:cs typeface="Segoe UI"/>
              </a:rPr>
              <a:t>chỉ từ 0 đến </a:t>
            </a:r>
            <a:r>
              <a:rPr sz="2800" dirty="0">
                <a:latin typeface="Segoe UI"/>
                <a:cs typeface="Segoe UI"/>
              </a:rPr>
              <a:t>10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2634500"/>
            <a:ext cx="2715895" cy="132397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42925" marR="107314" indent="-457200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class </a:t>
            </a:r>
            <a:r>
              <a:rPr sz="2000" dirty="0">
                <a:latin typeface="Calibri"/>
                <a:cs typeface="Calibri"/>
              </a:rPr>
              <a:t>SinhVien{  </a:t>
            </a:r>
            <a:r>
              <a:rPr sz="2000" spc="-5" dirty="0">
                <a:latin typeface="Calibri"/>
                <a:cs typeface="Calibri"/>
              </a:rPr>
              <a:t>public String </a:t>
            </a:r>
            <a:r>
              <a:rPr sz="2000" spc="-35" dirty="0">
                <a:latin typeface="Calibri"/>
                <a:cs typeface="Calibri"/>
              </a:rPr>
              <a:t>hoTen;  </a:t>
            </a:r>
            <a:r>
              <a:rPr sz="2000" dirty="0">
                <a:latin typeface="Calibri"/>
                <a:cs typeface="Calibri"/>
              </a:rPr>
              <a:t>public double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diem;</a:t>
            </a:r>
            <a:endParaRPr sz="20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4800" y="2172830"/>
            <a:ext cx="4465320" cy="224726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MyClass{</a:t>
            </a:r>
            <a:endParaRPr sz="2000">
              <a:latin typeface="Calibri"/>
              <a:cs typeface="Calibri"/>
            </a:endParaRPr>
          </a:p>
          <a:p>
            <a:pPr marL="1000760" marR="121285" indent="-45783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public </a:t>
            </a:r>
            <a:r>
              <a:rPr sz="2000" spc="-15" dirty="0">
                <a:latin typeface="Calibri"/>
                <a:cs typeface="Calibri"/>
              </a:rPr>
              <a:t>static </a:t>
            </a:r>
            <a:r>
              <a:rPr sz="2000" spc="-10" dirty="0">
                <a:latin typeface="Calibri"/>
                <a:cs typeface="Calibri"/>
              </a:rPr>
              <a:t>void </a:t>
            </a:r>
            <a:r>
              <a:rPr sz="2000" spc="-5" dirty="0">
                <a:latin typeface="Calibri"/>
                <a:cs typeface="Calibri"/>
              </a:rPr>
              <a:t>main(String[] args){  SinhVien </a:t>
            </a:r>
            <a:r>
              <a:rPr sz="2000" spc="-25" dirty="0">
                <a:latin typeface="Calibri"/>
                <a:cs typeface="Calibri"/>
              </a:rPr>
              <a:t>sv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dirty="0">
                <a:latin typeface="Calibri"/>
                <a:cs typeface="Calibri"/>
              </a:rPr>
              <a:t>SinhVien();  </a:t>
            </a:r>
            <a:r>
              <a:rPr sz="2000" spc="-50" dirty="0">
                <a:latin typeface="Calibri"/>
                <a:cs typeface="Calibri"/>
              </a:rPr>
              <a:t>sv.</a:t>
            </a:r>
            <a:r>
              <a:rPr sz="2000" b="1" spc="-50" dirty="0">
                <a:latin typeface="Calibri"/>
                <a:cs typeface="Calibri"/>
              </a:rPr>
              <a:t>hoTen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“Nguyễn </a:t>
            </a:r>
            <a:r>
              <a:rPr sz="2000" spc="-35" dirty="0">
                <a:latin typeface="Calibri"/>
                <a:cs typeface="Calibri"/>
              </a:rPr>
              <a:t>Văn </a:t>
            </a:r>
            <a:r>
              <a:rPr sz="2000" spc="-40" dirty="0">
                <a:latin typeface="Calibri"/>
                <a:cs typeface="Calibri"/>
              </a:rPr>
              <a:t>Tèo”;  </a:t>
            </a:r>
            <a:r>
              <a:rPr sz="2000" spc="-35" dirty="0">
                <a:latin typeface="Calibri"/>
                <a:cs typeface="Calibri"/>
              </a:rPr>
              <a:t>sv.</a:t>
            </a:r>
            <a:r>
              <a:rPr sz="2000" b="1" spc="-35" dirty="0">
                <a:latin typeface="Calibri"/>
                <a:cs typeface="Calibri"/>
              </a:rPr>
              <a:t>diem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trike="sngStrike" dirty="0">
                <a:solidFill>
                  <a:srgbClr val="FF0000"/>
                </a:solidFill>
                <a:latin typeface="Calibri"/>
                <a:cs typeface="Calibri"/>
              </a:rPr>
              <a:t>20.5</a:t>
            </a:r>
            <a:r>
              <a:rPr sz="2000" strike="noStrike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543560">
              <a:lnSpc>
                <a:spcPts val="2395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9132" y="192023"/>
            <a:ext cx="658367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40779" y="281940"/>
            <a:ext cx="2560320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90870">
              <a:lnSpc>
                <a:spcPct val="100000"/>
              </a:lnSpc>
            </a:pPr>
            <a:r>
              <a:rPr sz="2800" spc="-5" dirty="0"/>
              <a:t>E</a:t>
            </a:r>
            <a:r>
              <a:rPr spc="-5" dirty="0"/>
              <a:t>NC</a:t>
            </a:r>
            <a:r>
              <a:rPr spc="-15" dirty="0"/>
              <a:t>A</a:t>
            </a:r>
            <a:r>
              <a:rPr spc="-5" dirty="0"/>
              <a:t>PS</a:t>
            </a:r>
            <a:r>
              <a:rPr spc="-10" dirty="0"/>
              <a:t>U</a:t>
            </a:r>
            <a:r>
              <a:rPr spc="45" dirty="0"/>
              <a:t>L</a:t>
            </a:r>
            <a:r>
              <a:rPr spc="-170" dirty="0"/>
              <a:t>A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5" dirty="0"/>
              <a:t>ON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816" y="1102791"/>
            <a:ext cx="8013065" cy="473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39420" indent="-343535">
              <a:lnSpc>
                <a:spcPct val="100000"/>
              </a:lnSpc>
            </a:pPr>
            <a:r>
              <a:rPr sz="2800" spc="6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60" dirty="0">
                <a:latin typeface="Segoe UI"/>
                <a:cs typeface="Segoe UI"/>
              </a:rPr>
              <a:t>Để </a:t>
            </a:r>
            <a:r>
              <a:rPr sz="2800" spc="-5" dirty="0">
                <a:latin typeface="Segoe UI"/>
                <a:cs typeface="Segoe UI"/>
              </a:rPr>
              <a:t>che dấu thông tin, sử dụng </a:t>
            </a:r>
            <a:r>
              <a:rPr sz="2800" spc="-15" dirty="0">
                <a:latin typeface="Segoe UI"/>
                <a:cs typeface="Segoe UI"/>
              </a:rPr>
              <a:t>private </a:t>
            </a:r>
            <a:r>
              <a:rPr sz="2800" spc="-5" dirty="0">
                <a:latin typeface="Segoe UI"/>
                <a:cs typeface="Segoe UI"/>
              </a:rPr>
              <a:t>cho </a:t>
            </a:r>
            <a:r>
              <a:rPr sz="2800" dirty="0">
                <a:latin typeface="Segoe UI"/>
                <a:cs typeface="Segoe UI"/>
              </a:rPr>
              <a:t>các  </a:t>
            </a:r>
            <a:r>
              <a:rPr sz="2800" spc="-5" dirty="0">
                <a:latin typeface="Segoe UI"/>
                <a:cs typeface="Segoe UI"/>
              </a:rPr>
              <a:t>trường dữ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liệu.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b="1" spc="-10" dirty="0">
                <a:solidFill>
                  <a:srgbClr val="FF0000"/>
                </a:solidFill>
                <a:latin typeface="Segoe UI"/>
                <a:cs typeface="Segoe UI"/>
              </a:rPr>
              <a:t>private </a:t>
            </a:r>
            <a:r>
              <a:rPr sz="2400" spc="-5" dirty="0">
                <a:latin typeface="Segoe UI"/>
                <a:cs typeface="Segoe UI"/>
              </a:rPr>
              <a:t>double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diem;</a:t>
            </a:r>
            <a:endParaRPr sz="2400">
              <a:latin typeface="Segoe UI"/>
              <a:cs typeface="Segoe UI"/>
            </a:endParaRPr>
          </a:p>
          <a:p>
            <a:pPr marL="355600" marR="5080" indent="-343535">
              <a:lnSpc>
                <a:spcPct val="100000"/>
              </a:lnSpc>
              <a:spcBef>
                <a:spcPts val="655"/>
              </a:spcBef>
            </a:pPr>
            <a:r>
              <a:rPr sz="2800" spc="6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65" dirty="0">
                <a:latin typeface="Segoe UI"/>
                <a:cs typeface="Segoe UI"/>
              </a:rPr>
              <a:t>Bổ </a:t>
            </a:r>
            <a:r>
              <a:rPr sz="2800" spc="-5" dirty="0">
                <a:latin typeface="Segoe UI"/>
                <a:cs typeface="Segoe UI"/>
              </a:rPr>
              <a:t>sung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5" dirty="0">
                <a:latin typeface="Segoe UI"/>
                <a:cs typeface="Segoe UI"/>
              </a:rPr>
              <a:t>phương thức </a:t>
            </a:r>
            <a:r>
              <a:rPr sz="2800" spc="-10" dirty="0">
                <a:latin typeface="Segoe UI"/>
                <a:cs typeface="Segoe UI"/>
              </a:rPr>
              <a:t>getter </a:t>
            </a:r>
            <a:r>
              <a:rPr sz="2800" spc="-25" dirty="0">
                <a:latin typeface="Segoe UI"/>
                <a:cs typeface="Segoe UI"/>
              </a:rPr>
              <a:t>và </a:t>
            </a:r>
            <a:r>
              <a:rPr sz="2800" spc="-10" dirty="0">
                <a:latin typeface="Segoe UI"/>
                <a:cs typeface="Segoe UI"/>
              </a:rPr>
              <a:t>setter </a:t>
            </a:r>
            <a:r>
              <a:rPr sz="2800" spc="-5" dirty="0">
                <a:latin typeface="Segoe UI"/>
                <a:cs typeface="Segoe UI"/>
              </a:rPr>
              <a:t>để đọc  ghi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5" dirty="0">
                <a:latin typeface="Segoe UI"/>
                <a:cs typeface="Segoe UI"/>
              </a:rPr>
              <a:t>trường đã che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dấu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Segoe UI"/>
                <a:cs typeface="Segoe UI"/>
              </a:rPr>
              <a:t>public void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setDiem</a:t>
            </a:r>
            <a:r>
              <a:rPr sz="2400" spc="-5" dirty="0">
                <a:latin typeface="Segoe UI"/>
                <a:cs typeface="Segoe UI"/>
              </a:rPr>
              <a:t>(double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diem){</a:t>
            </a:r>
            <a:endParaRPr sz="2400">
              <a:latin typeface="Segoe UI"/>
              <a:cs typeface="Segoe UI"/>
            </a:endParaRPr>
          </a:p>
          <a:p>
            <a:pPr marR="4313555" algn="ctr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Segoe UI"/>
                <a:cs typeface="Segoe UI"/>
              </a:rPr>
              <a:t>this.diem </a:t>
            </a:r>
            <a:r>
              <a:rPr sz="2000" dirty="0">
                <a:latin typeface="Segoe UI"/>
                <a:cs typeface="Segoe UI"/>
              </a:rPr>
              <a:t>=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diem;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Segoe UI"/>
                <a:cs typeface="Segoe UI"/>
              </a:rPr>
              <a:t>public </a:t>
            </a:r>
            <a:r>
              <a:rPr sz="2400" spc="-15" dirty="0">
                <a:latin typeface="Segoe UI"/>
                <a:cs typeface="Segoe UI"/>
              </a:rPr>
              <a:t>String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getDiem</a:t>
            </a:r>
            <a:r>
              <a:rPr sz="2400" spc="-5" dirty="0">
                <a:latin typeface="Segoe UI"/>
                <a:cs typeface="Segoe UI"/>
              </a:rPr>
              <a:t>(){</a:t>
            </a:r>
            <a:endParaRPr sz="2400">
              <a:latin typeface="Segoe UI"/>
              <a:cs typeface="Segoe UI"/>
            </a:endParaRPr>
          </a:p>
          <a:p>
            <a:pPr marL="87058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Segoe UI"/>
                <a:cs typeface="Segoe UI"/>
              </a:rPr>
              <a:t>return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this.diem;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50" y="2831071"/>
            <a:ext cx="1613894" cy="1613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23481" y="2872689"/>
            <a:ext cx="1524000" cy="152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1948" y="2837865"/>
            <a:ext cx="16002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9190" y="4637741"/>
            <a:ext cx="1752600" cy="175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4968" y="4594621"/>
            <a:ext cx="1828800" cy="18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5722" y="4538662"/>
            <a:ext cx="1943100" cy="1943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05528" y="192023"/>
            <a:ext cx="699515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8323" y="281940"/>
            <a:ext cx="891539" cy="640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3144" y="192023"/>
            <a:ext cx="568451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4876" y="281940"/>
            <a:ext cx="1124712" cy="6400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2867" y="192023"/>
            <a:ext cx="566928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23076" y="281940"/>
            <a:ext cx="726948" cy="6400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3304" y="192023"/>
            <a:ext cx="566927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63511" y="281940"/>
            <a:ext cx="900683" cy="6400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7476" y="192023"/>
            <a:ext cx="566927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77683" y="281940"/>
            <a:ext cx="1423416" cy="6400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5816" y="295300"/>
            <a:ext cx="8070850" cy="218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88790">
              <a:lnSpc>
                <a:spcPct val="100000"/>
              </a:lnSpc>
            </a:pP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K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HÁI 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NIỆM VỀ ĐỐI</a:t>
            </a:r>
            <a:r>
              <a:rPr sz="2250" b="1" spc="54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TƯỢNG</a:t>
            </a:r>
            <a:endParaRPr sz="22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3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35" dirty="0">
                <a:latin typeface="Segoe UI"/>
                <a:cs typeface="Segoe UI"/>
              </a:rPr>
              <a:t>Biểu </a:t>
            </a:r>
            <a:r>
              <a:rPr sz="2800" spc="-10" dirty="0">
                <a:latin typeface="Segoe UI"/>
                <a:cs typeface="Segoe UI"/>
              </a:rPr>
              <a:t>diễn </a:t>
            </a:r>
            <a:r>
              <a:rPr sz="2800" spc="-5" dirty="0">
                <a:latin typeface="Segoe UI"/>
                <a:cs typeface="Segoe UI"/>
              </a:rPr>
              <a:t>đối tượng </a:t>
            </a:r>
            <a:r>
              <a:rPr sz="2800" spc="-10" dirty="0">
                <a:latin typeface="Segoe UI"/>
                <a:cs typeface="Segoe UI"/>
              </a:rPr>
              <a:t>trong </a:t>
            </a:r>
            <a:r>
              <a:rPr sz="2800" spc="-5" dirty="0">
                <a:latin typeface="Segoe UI"/>
                <a:cs typeface="Segoe UI"/>
              </a:rPr>
              <a:t>thế </a:t>
            </a:r>
            <a:r>
              <a:rPr sz="2800" spc="-10" dirty="0">
                <a:latin typeface="Segoe UI"/>
                <a:cs typeface="Segoe UI"/>
              </a:rPr>
              <a:t>giới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thực</a:t>
            </a:r>
            <a:endParaRPr sz="2800">
              <a:latin typeface="Segoe UI"/>
              <a:cs typeface="Segoe UI"/>
            </a:endParaRPr>
          </a:p>
          <a:p>
            <a:pPr marL="355600" marR="31750" indent="-343535">
              <a:lnSpc>
                <a:spcPct val="100000"/>
              </a:lnSpc>
              <a:spcBef>
                <a:spcPts val="670"/>
              </a:spcBef>
            </a:pPr>
            <a:r>
              <a:rPr sz="2800"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45" dirty="0">
                <a:latin typeface="Segoe UI"/>
                <a:cs typeface="Segoe UI"/>
              </a:rPr>
              <a:t>Mỗi </a:t>
            </a:r>
            <a:r>
              <a:rPr sz="2800" spc="-5" dirty="0">
                <a:latin typeface="Segoe UI"/>
                <a:cs typeface="Segoe UI"/>
              </a:rPr>
              <a:t>đối tượng được đặc trưng bởi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5" dirty="0">
                <a:latin typeface="Segoe UI"/>
                <a:cs typeface="Segoe UI"/>
              </a:rPr>
              <a:t>thuộc tính  </a:t>
            </a:r>
            <a:r>
              <a:rPr sz="2800" spc="-25" dirty="0">
                <a:latin typeface="Segoe UI"/>
                <a:cs typeface="Segoe UI"/>
              </a:rPr>
              <a:t>và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5" dirty="0">
                <a:latin typeface="Segoe UI"/>
                <a:cs typeface="Segoe UI"/>
              </a:rPr>
              <a:t>hành </a:t>
            </a:r>
            <a:r>
              <a:rPr sz="2800" dirty="0">
                <a:latin typeface="Segoe UI"/>
                <a:cs typeface="Segoe UI"/>
              </a:rPr>
              <a:t>vi </a:t>
            </a:r>
            <a:r>
              <a:rPr sz="2800" spc="-5" dirty="0">
                <a:latin typeface="Segoe UI"/>
                <a:cs typeface="Segoe UI"/>
              </a:rPr>
              <a:t>riêng của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nó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9132" y="192023"/>
            <a:ext cx="658367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40779" y="281940"/>
            <a:ext cx="2560320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90870">
              <a:lnSpc>
                <a:spcPct val="100000"/>
              </a:lnSpc>
            </a:pPr>
            <a:r>
              <a:rPr sz="2800" spc="-5" dirty="0"/>
              <a:t>E</a:t>
            </a:r>
            <a:r>
              <a:rPr spc="-5" dirty="0"/>
              <a:t>NC</a:t>
            </a:r>
            <a:r>
              <a:rPr spc="-15" dirty="0"/>
              <a:t>A</a:t>
            </a:r>
            <a:r>
              <a:rPr spc="-5" dirty="0"/>
              <a:t>PS</a:t>
            </a:r>
            <a:r>
              <a:rPr spc="-10" dirty="0"/>
              <a:t>U</a:t>
            </a:r>
            <a:r>
              <a:rPr spc="45" dirty="0"/>
              <a:t>L</a:t>
            </a:r>
            <a:r>
              <a:rPr spc="-170" dirty="0"/>
              <a:t>A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5" dirty="0"/>
              <a:t>ON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998552" y="1102791"/>
            <a:ext cx="2454275" cy="299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2800"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45" dirty="0">
                <a:latin typeface="Segoe UI"/>
                <a:cs typeface="Segoe UI"/>
              </a:rPr>
              <a:t>Chỉ </a:t>
            </a:r>
            <a:r>
              <a:rPr sz="2800" spc="-5" dirty="0">
                <a:latin typeface="Segoe UI"/>
                <a:cs typeface="Segoe UI"/>
              </a:rPr>
              <a:t>cần thêm  mã </a:t>
            </a:r>
            <a:r>
              <a:rPr sz="2800" spc="-20" dirty="0">
                <a:latin typeface="Segoe UI"/>
                <a:cs typeface="Segoe UI"/>
              </a:rPr>
              <a:t>vào  </a:t>
            </a:r>
            <a:r>
              <a:rPr sz="2800" spc="-5" dirty="0">
                <a:latin typeface="Segoe UI"/>
                <a:cs typeface="Segoe UI"/>
              </a:rPr>
              <a:t>phương thức  setDiem() </a:t>
            </a:r>
            <a:r>
              <a:rPr sz="2800" spc="-10" dirty="0">
                <a:latin typeface="Segoe UI"/>
                <a:cs typeface="Segoe UI"/>
              </a:rPr>
              <a:t>để  </a:t>
            </a:r>
            <a:r>
              <a:rPr sz="2800" spc="-5" dirty="0">
                <a:latin typeface="Segoe UI"/>
                <a:cs typeface="Segoe UI"/>
              </a:rPr>
              <a:t>có những xử  </a:t>
            </a:r>
            <a:r>
              <a:rPr sz="2800" spc="-10" dirty="0">
                <a:latin typeface="Segoe UI"/>
                <a:cs typeface="Segoe UI"/>
              </a:rPr>
              <a:t>lý </a:t>
            </a:r>
            <a:r>
              <a:rPr sz="2800" spc="-5" dirty="0">
                <a:latin typeface="Segoe UI"/>
                <a:cs typeface="Segoe UI"/>
              </a:rPr>
              <a:t>khi dữ </a:t>
            </a:r>
            <a:r>
              <a:rPr sz="2800" spc="-10" dirty="0">
                <a:latin typeface="Segoe UI"/>
                <a:cs typeface="Segoe UI"/>
              </a:rPr>
              <a:t>liệu  </a:t>
            </a:r>
            <a:r>
              <a:rPr sz="2800" spc="-5" dirty="0">
                <a:latin typeface="Segoe UI"/>
                <a:cs typeface="Segoe UI"/>
              </a:rPr>
              <a:t>không hợp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lệ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914400"/>
            <a:ext cx="5462905" cy="5909310"/>
          </a:xfrm>
          <a:custGeom>
            <a:avLst/>
            <a:gdLst/>
            <a:ahLst/>
            <a:cxnLst/>
            <a:rect l="l" t="t" r="r" b="b"/>
            <a:pathLst>
              <a:path w="5462905" h="5909309">
                <a:moveTo>
                  <a:pt x="0" y="0"/>
                </a:moveTo>
                <a:lnTo>
                  <a:pt x="5462460" y="0"/>
                </a:lnTo>
                <a:lnTo>
                  <a:pt x="5462460" y="5909310"/>
                </a:lnTo>
                <a:lnTo>
                  <a:pt x="0" y="59093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944879"/>
            <a:ext cx="5249545" cy="331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2821305" indent="-4572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 class SinhVien{ 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private </a:t>
            </a:r>
            <a:r>
              <a:rPr sz="1800" spc="-5" dirty="0">
                <a:latin typeface="Calibri"/>
                <a:cs typeface="Calibri"/>
              </a:rPr>
              <a:t>String </a:t>
            </a:r>
            <a:r>
              <a:rPr sz="1800" spc="-30" dirty="0">
                <a:latin typeface="Calibri"/>
                <a:cs typeface="Calibri"/>
              </a:rPr>
              <a:t>hoTen; 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private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diem;</a:t>
            </a:r>
            <a:endParaRPr sz="1800">
              <a:latin typeface="Calibri"/>
              <a:cs typeface="Calibri"/>
            </a:endParaRPr>
          </a:p>
          <a:p>
            <a:pPr marL="926465" marR="1459230" indent="-4572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 void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setHoTen</a:t>
            </a:r>
            <a:r>
              <a:rPr sz="1800" spc="-15" dirty="0">
                <a:latin typeface="Calibri"/>
                <a:cs typeface="Calibri"/>
              </a:rPr>
              <a:t>(String </a:t>
            </a:r>
            <a:r>
              <a:rPr sz="1800" spc="-30" dirty="0">
                <a:latin typeface="Calibri"/>
                <a:cs typeface="Calibri"/>
              </a:rPr>
              <a:t>hoTen){  </a:t>
            </a:r>
            <a:r>
              <a:rPr sz="1800" spc="-20" dirty="0">
                <a:latin typeface="Calibri"/>
                <a:cs typeface="Calibri"/>
              </a:rPr>
              <a:t>this.hoTen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hoTen;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27100" marR="2455545" indent="-4572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 String 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getHoTen</a:t>
            </a:r>
            <a:r>
              <a:rPr sz="1800" spc="-25" dirty="0">
                <a:latin typeface="Calibri"/>
                <a:cs typeface="Calibri"/>
              </a:rPr>
              <a:t>(){ 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this.hoTen;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27100" marR="1544320" indent="-4572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 void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setDiem</a:t>
            </a:r>
            <a:r>
              <a:rPr sz="1800" spc="-5" dirty="0">
                <a:latin typeface="Calibri"/>
                <a:cs typeface="Calibri"/>
              </a:rPr>
              <a:t>(double diem){  </a:t>
            </a:r>
            <a:r>
              <a:rPr sz="1800" spc="-5" dirty="0">
                <a:solidFill>
                  <a:srgbClr val="0000CC"/>
                </a:solidFill>
                <a:latin typeface="Calibri"/>
                <a:cs typeface="Calibri"/>
              </a:rPr>
              <a:t>if(diem </a:t>
            </a:r>
            <a:r>
              <a:rPr sz="1800" dirty="0">
                <a:solidFill>
                  <a:srgbClr val="0000CC"/>
                </a:solidFill>
                <a:latin typeface="Calibri"/>
                <a:cs typeface="Calibri"/>
              </a:rPr>
              <a:t>&lt; 0 </a:t>
            </a:r>
            <a:r>
              <a:rPr sz="1800" spc="-5" dirty="0">
                <a:solidFill>
                  <a:srgbClr val="0000CC"/>
                </a:solidFill>
                <a:latin typeface="Calibri"/>
                <a:cs typeface="Calibri"/>
              </a:rPr>
              <a:t>|| </a:t>
            </a:r>
            <a:r>
              <a:rPr sz="1800" dirty="0">
                <a:solidFill>
                  <a:srgbClr val="0000CC"/>
                </a:solidFill>
                <a:latin typeface="Calibri"/>
                <a:cs typeface="Calibri"/>
              </a:rPr>
              <a:t>&gt;</a:t>
            </a:r>
            <a:r>
              <a:rPr sz="1800" spc="-2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alibri"/>
                <a:cs typeface="Calibri"/>
              </a:rPr>
              <a:t>10){</a:t>
            </a:r>
            <a:endParaRPr sz="1800">
              <a:latin typeface="Calibri"/>
              <a:cs typeface="Calibri"/>
            </a:endParaRPr>
          </a:p>
          <a:p>
            <a:pPr marL="1383665">
              <a:lnSpc>
                <a:spcPct val="100000"/>
              </a:lnSpc>
            </a:pPr>
            <a:r>
              <a:rPr sz="1800" spc="-10" dirty="0">
                <a:solidFill>
                  <a:srgbClr val="0000CC"/>
                </a:solidFill>
                <a:latin typeface="Calibri"/>
                <a:cs typeface="Calibri"/>
              </a:rPr>
              <a:t>System.out.println(“Điểm </a:t>
            </a:r>
            <a:r>
              <a:rPr sz="1800" spc="-5" dirty="0">
                <a:solidFill>
                  <a:srgbClr val="0000CC"/>
                </a:solidFill>
                <a:latin typeface="Calibri"/>
                <a:cs typeface="Calibri"/>
              </a:rPr>
              <a:t>không họp</a:t>
            </a:r>
            <a:r>
              <a:rPr sz="1800" spc="5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alibri"/>
                <a:cs typeface="Calibri"/>
              </a:rPr>
              <a:t>lệ”);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568" y="4236720"/>
            <a:ext cx="977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CC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68" y="4511040"/>
            <a:ext cx="4679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CC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0000CC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00CC"/>
                </a:solidFill>
                <a:latin typeface="Calibri"/>
                <a:cs typeface="Calibri"/>
              </a:rPr>
              <a:t>se{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768" y="4785359"/>
            <a:ext cx="16402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CC"/>
                </a:solidFill>
                <a:latin typeface="Calibri"/>
                <a:cs typeface="Calibri"/>
              </a:rPr>
              <a:t>this.diem </a:t>
            </a:r>
            <a:r>
              <a:rPr sz="1800" dirty="0">
                <a:solidFill>
                  <a:srgbClr val="0000CC"/>
                </a:solidFill>
                <a:latin typeface="Calibri"/>
                <a:cs typeface="Calibri"/>
              </a:rPr>
              <a:t>=</a:t>
            </a:r>
            <a:r>
              <a:rPr sz="1800" spc="-4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alibri"/>
                <a:cs typeface="Calibri"/>
              </a:rPr>
              <a:t>diem;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568" y="5059679"/>
            <a:ext cx="977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CC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39" y="5334000"/>
            <a:ext cx="2245995" cy="112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 String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getDiem</a:t>
            </a:r>
            <a:r>
              <a:rPr sz="1800" spc="-10" dirty="0">
                <a:latin typeface="Calibri"/>
                <a:cs typeface="Calibri"/>
              </a:rPr>
              <a:t>(){  return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this.diem;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6431279"/>
            <a:ext cx="977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62400" y="4382630"/>
            <a:ext cx="4591050" cy="2247265"/>
          </a:xfrm>
          <a:custGeom>
            <a:avLst/>
            <a:gdLst/>
            <a:ahLst/>
            <a:cxnLst/>
            <a:rect l="l" t="t" r="r" b="b"/>
            <a:pathLst>
              <a:path w="4591050" h="2247265">
                <a:moveTo>
                  <a:pt x="0" y="0"/>
                </a:moveTo>
                <a:lnTo>
                  <a:pt x="4590999" y="0"/>
                </a:lnTo>
                <a:lnTo>
                  <a:pt x="4590999" y="2246769"/>
                </a:lnTo>
                <a:lnTo>
                  <a:pt x="0" y="22467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2400" y="4382630"/>
            <a:ext cx="4591050" cy="2247265"/>
          </a:xfrm>
          <a:custGeom>
            <a:avLst/>
            <a:gdLst/>
            <a:ahLst/>
            <a:cxnLst/>
            <a:rect l="l" t="t" r="r" b="b"/>
            <a:pathLst>
              <a:path w="4591050" h="2247265">
                <a:moveTo>
                  <a:pt x="0" y="0"/>
                </a:moveTo>
                <a:lnTo>
                  <a:pt x="4590999" y="0"/>
                </a:lnTo>
                <a:lnTo>
                  <a:pt x="4590999" y="2246769"/>
                </a:lnTo>
                <a:lnTo>
                  <a:pt x="0" y="22467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41140" y="4412094"/>
            <a:ext cx="4265295" cy="155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MyClass{</a:t>
            </a:r>
            <a:endParaRPr sz="2000">
              <a:latin typeface="Calibri"/>
              <a:cs typeface="Calibri"/>
            </a:endParaRPr>
          </a:p>
          <a:p>
            <a:pPr marL="927100" marR="5080" indent="-45783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public </a:t>
            </a:r>
            <a:r>
              <a:rPr sz="2000" spc="-15" dirty="0">
                <a:latin typeface="Calibri"/>
                <a:cs typeface="Calibri"/>
              </a:rPr>
              <a:t>static </a:t>
            </a:r>
            <a:r>
              <a:rPr sz="2000" spc="-10" dirty="0">
                <a:latin typeface="Calibri"/>
                <a:cs typeface="Calibri"/>
              </a:rPr>
              <a:t>void </a:t>
            </a:r>
            <a:r>
              <a:rPr sz="2000" spc="-5" dirty="0">
                <a:latin typeface="Calibri"/>
                <a:cs typeface="Calibri"/>
              </a:rPr>
              <a:t>main(String[] args){  SinhVien </a:t>
            </a:r>
            <a:r>
              <a:rPr sz="2000" spc="-25" dirty="0">
                <a:latin typeface="Calibri"/>
                <a:cs typeface="Calibri"/>
              </a:rPr>
              <a:t>sv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dirty="0">
                <a:latin typeface="Calibri"/>
                <a:cs typeface="Calibri"/>
              </a:rPr>
              <a:t>SinhVien();  </a:t>
            </a:r>
            <a:r>
              <a:rPr sz="2000" spc="-25" dirty="0">
                <a:latin typeface="Calibri"/>
                <a:cs typeface="Calibri"/>
              </a:rPr>
              <a:t>sv.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setHoTen</a:t>
            </a:r>
            <a:r>
              <a:rPr sz="2000" spc="-25" dirty="0">
                <a:latin typeface="Calibri"/>
                <a:cs typeface="Calibri"/>
              </a:rPr>
              <a:t>(“Nguyễn </a:t>
            </a:r>
            <a:r>
              <a:rPr sz="2000" spc="-35" dirty="0">
                <a:latin typeface="Calibri"/>
                <a:cs typeface="Calibri"/>
              </a:rPr>
              <a:t>Văn Tèo”);  </a:t>
            </a:r>
            <a:r>
              <a:rPr sz="2000" spc="-20" dirty="0">
                <a:latin typeface="Calibri"/>
                <a:cs typeface="Calibri"/>
              </a:rPr>
              <a:t>sv.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setDiem</a:t>
            </a:r>
            <a:r>
              <a:rPr sz="2000" spc="-20" dirty="0">
                <a:latin typeface="Calibri"/>
                <a:cs typeface="Calibri"/>
              </a:rPr>
              <a:t>(20);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98492" y="5936597"/>
            <a:ext cx="106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1140" y="6241497"/>
            <a:ext cx="106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1732" y="192023"/>
            <a:ext cx="739139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4152" y="281940"/>
            <a:ext cx="679691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7135" y="192023"/>
            <a:ext cx="56845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8867" y="281940"/>
            <a:ext cx="929639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1788" y="192023"/>
            <a:ext cx="566927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1996" y="281940"/>
            <a:ext cx="961643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6920" y="192023"/>
            <a:ext cx="566927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7128" y="281940"/>
            <a:ext cx="929640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0047" y="192023"/>
            <a:ext cx="565403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8731" y="281940"/>
            <a:ext cx="1379207" cy="640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71231" y="192023"/>
            <a:ext cx="565391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7243" y="192023"/>
            <a:ext cx="617220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57743" y="281940"/>
            <a:ext cx="943355" cy="6400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3470">
              <a:lnSpc>
                <a:spcPct val="100000"/>
              </a:lnSpc>
            </a:pPr>
            <a:r>
              <a:rPr sz="2800" spc="-5" dirty="0"/>
              <a:t>Q</a:t>
            </a:r>
            <a:r>
              <a:rPr spc="-5" dirty="0"/>
              <a:t>UI </a:t>
            </a:r>
            <a:r>
              <a:rPr spc="-10" dirty="0"/>
              <a:t>TẮC ĐẶT </a:t>
            </a:r>
            <a:r>
              <a:rPr spc="-5" dirty="0"/>
              <a:t>TÊN </a:t>
            </a:r>
            <a:r>
              <a:rPr spc="-10" dirty="0"/>
              <a:t>TRONG</a:t>
            </a:r>
            <a:r>
              <a:rPr spc="550" dirty="0"/>
              <a:t> </a:t>
            </a:r>
            <a:r>
              <a:rPr sz="2800" spc="-90" dirty="0"/>
              <a:t>J</a:t>
            </a:r>
            <a:r>
              <a:rPr spc="-90" dirty="0"/>
              <a:t>AVA</a:t>
            </a:r>
            <a:endParaRPr sz="2800"/>
          </a:p>
        </p:txBody>
      </p:sp>
      <p:sp>
        <p:nvSpPr>
          <p:cNvPr id="17" name="object 17"/>
          <p:cNvSpPr txBox="1"/>
          <p:nvPr/>
        </p:nvSpPr>
        <p:spPr>
          <a:xfrm>
            <a:off x="535816" y="1102791"/>
            <a:ext cx="7874000" cy="503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215" indent="-343535">
              <a:lnSpc>
                <a:spcPct val="100000"/>
              </a:lnSpc>
            </a:pPr>
            <a:r>
              <a:rPr sz="2800" spc="-2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Tên </a:t>
            </a:r>
            <a:r>
              <a:rPr sz="2800" spc="-5" dirty="0">
                <a:latin typeface="Segoe UI"/>
                <a:cs typeface="Segoe UI"/>
              </a:rPr>
              <a:t>(class, </a:t>
            </a:r>
            <a:r>
              <a:rPr sz="2800" spc="-10" dirty="0">
                <a:latin typeface="Segoe UI"/>
                <a:cs typeface="Segoe UI"/>
              </a:rPr>
              <a:t>field, </a:t>
            </a:r>
            <a:r>
              <a:rPr sz="2800" spc="-5" dirty="0">
                <a:latin typeface="Segoe UI"/>
                <a:cs typeface="Segoe UI"/>
              </a:rPr>
              <a:t>method, </a:t>
            </a:r>
            <a:r>
              <a:rPr sz="2800" spc="-10" dirty="0">
                <a:latin typeface="Segoe UI"/>
                <a:cs typeface="Segoe UI"/>
              </a:rPr>
              <a:t>package, </a:t>
            </a:r>
            <a:r>
              <a:rPr sz="2800" spc="-5" dirty="0">
                <a:latin typeface="Segoe UI"/>
                <a:cs typeface="Segoe UI"/>
              </a:rPr>
              <a:t>interface,  </a:t>
            </a:r>
            <a:r>
              <a:rPr sz="2800" spc="-10" dirty="0">
                <a:latin typeface="Segoe UI"/>
                <a:cs typeface="Segoe UI"/>
              </a:rPr>
              <a:t>variable) </a:t>
            </a:r>
            <a:r>
              <a:rPr sz="2800" spc="-5" dirty="0">
                <a:latin typeface="Segoe UI"/>
                <a:cs typeface="Segoe UI"/>
              </a:rPr>
              <a:t>được đặt theo qui ước (mềm) như</a:t>
            </a:r>
            <a:r>
              <a:rPr sz="2800" spc="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sau: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-3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35" dirty="0">
                <a:latin typeface="Segoe UI"/>
                <a:cs typeface="Segoe UI"/>
              </a:rPr>
              <a:t>Tên </a:t>
            </a:r>
            <a:r>
              <a:rPr sz="2400" spc="-10" dirty="0">
                <a:latin typeface="Segoe UI"/>
                <a:cs typeface="Segoe UI"/>
              </a:rPr>
              <a:t>package: </a:t>
            </a:r>
            <a:r>
              <a:rPr sz="2400" spc="-20" dirty="0">
                <a:latin typeface="Segoe UI"/>
                <a:cs typeface="Segoe UI"/>
              </a:rPr>
              <a:t>toàn </a:t>
            </a:r>
            <a:r>
              <a:rPr sz="2400" dirty="0">
                <a:latin typeface="Segoe UI"/>
                <a:cs typeface="Segoe UI"/>
              </a:rPr>
              <a:t>bộ </a:t>
            </a:r>
            <a:r>
              <a:rPr sz="2400" spc="-5" dirty="0">
                <a:latin typeface="Segoe UI"/>
                <a:cs typeface="Segoe UI"/>
              </a:rPr>
              <a:t>ký </a:t>
            </a:r>
            <a:r>
              <a:rPr sz="2400" dirty="0">
                <a:latin typeface="Segoe UI"/>
                <a:cs typeface="Segoe UI"/>
              </a:rPr>
              <a:t>tự </a:t>
            </a:r>
            <a:r>
              <a:rPr sz="2400" spc="-5" dirty="0">
                <a:latin typeface="Segoe UI"/>
                <a:cs typeface="Segoe UI"/>
              </a:rPr>
              <a:t>thường </a:t>
            </a:r>
            <a:r>
              <a:rPr sz="2400" spc="-25" dirty="0">
                <a:latin typeface="Segoe UI"/>
                <a:cs typeface="Segoe UI"/>
              </a:rPr>
              <a:t>và </a:t>
            </a:r>
            <a:r>
              <a:rPr sz="2400" dirty="0">
                <a:latin typeface="Segoe UI"/>
                <a:cs typeface="Segoe UI"/>
              </a:rPr>
              <a:t>dấu</a:t>
            </a:r>
            <a:r>
              <a:rPr sz="2400" spc="16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chấm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egoe UI"/>
                <a:cs typeface="Segoe UI"/>
              </a:rPr>
              <a:t>java.util,</a:t>
            </a:r>
            <a:r>
              <a:rPr sz="2000" spc="-30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com.poly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spc="-3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35" dirty="0">
                <a:latin typeface="Segoe UI"/>
                <a:cs typeface="Segoe UI"/>
              </a:rPr>
              <a:t>Tên </a:t>
            </a:r>
            <a:r>
              <a:rPr sz="2400" spc="-5" dirty="0">
                <a:latin typeface="Segoe UI"/>
                <a:cs typeface="Segoe UI"/>
              </a:rPr>
              <a:t>class, </a:t>
            </a:r>
            <a:r>
              <a:rPr sz="2400" dirty="0">
                <a:latin typeface="Segoe UI"/>
                <a:cs typeface="Segoe UI"/>
              </a:rPr>
              <a:t>interface: Các từ </a:t>
            </a:r>
            <a:r>
              <a:rPr sz="2400" spc="-5" dirty="0">
                <a:latin typeface="Segoe UI"/>
                <a:cs typeface="Segoe UI"/>
              </a:rPr>
              <a:t>phải viết </a:t>
            </a:r>
            <a:r>
              <a:rPr sz="2400" spc="-15" dirty="0">
                <a:latin typeface="Segoe UI"/>
                <a:cs typeface="Segoe UI"/>
              </a:rPr>
              <a:t>hoa </a:t>
            </a:r>
            <a:r>
              <a:rPr sz="2400" spc="-5" dirty="0">
                <a:latin typeface="Segoe UI"/>
                <a:cs typeface="Segoe UI"/>
              </a:rPr>
              <a:t>ký </a:t>
            </a:r>
            <a:r>
              <a:rPr sz="2400" dirty="0">
                <a:latin typeface="Segoe UI"/>
                <a:cs typeface="Segoe UI"/>
              </a:rPr>
              <a:t>tự</a:t>
            </a:r>
            <a:r>
              <a:rPr sz="2400" spc="11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đầu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30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spc="30" dirty="0">
                <a:latin typeface="Segoe UI"/>
                <a:cs typeface="Segoe UI"/>
              </a:rPr>
              <a:t>class 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sz="2000" spc="-5" dirty="0">
                <a:latin typeface="Segoe UI"/>
                <a:cs typeface="Segoe UI"/>
              </a:rPr>
              <a:t>mployee{}, class 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S</a:t>
            </a:r>
            <a:r>
              <a:rPr sz="2000" spc="-5" dirty="0">
                <a:latin typeface="Segoe UI"/>
                <a:cs typeface="Segoe UI"/>
              </a:rPr>
              <a:t>inh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V</a:t>
            </a:r>
            <a:r>
              <a:rPr sz="2000" spc="-5" dirty="0">
                <a:latin typeface="Segoe UI"/>
                <a:cs typeface="Segoe UI"/>
              </a:rPr>
              <a:t>ien{}, class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H</a:t>
            </a:r>
            <a:r>
              <a:rPr sz="2000" dirty="0">
                <a:latin typeface="Segoe UI"/>
                <a:cs typeface="Segoe UI"/>
              </a:rPr>
              <a:t>inh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C</a:t>
            </a:r>
            <a:r>
              <a:rPr sz="2000" dirty="0">
                <a:latin typeface="Segoe UI"/>
                <a:cs typeface="Segoe UI"/>
              </a:rPr>
              <a:t>hu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sz="2000" dirty="0">
                <a:latin typeface="Segoe UI"/>
                <a:cs typeface="Segoe UI"/>
              </a:rPr>
              <a:t>hat()</a:t>
            </a:r>
            <a:endParaRPr sz="2000">
              <a:latin typeface="Segoe UI"/>
              <a:cs typeface="Segoe UI"/>
            </a:endParaRPr>
          </a:p>
          <a:p>
            <a:pPr marL="756285" marR="5080" indent="-287020">
              <a:lnSpc>
                <a:spcPct val="100000"/>
              </a:lnSpc>
              <a:spcBef>
                <a:spcPts val="570"/>
              </a:spcBef>
            </a:pPr>
            <a:r>
              <a:rPr sz="2400" spc="-3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35" dirty="0">
                <a:latin typeface="Segoe UI"/>
                <a:cs typeface="Segoe UI"/>
              </a:rPr>
              <a:t>Tên </a:t>
            </a:r>
            <a:r>
              <a:rPr sz="2400" spc="-5" dirty="0">
                <a:latin typeface="Segoe UI"/>
                <a:cs typeface="Segoe UI"/>
              </a:rPr>
              <a:t>field, method, </a:t>
            </a:r>
            <a:r>
              <a:rPr sz="2400" spc="-10" dirty="0">
                <a:latin typeface="Segoe UI"/>
                <a:cs typeface="Segoe UI"/>
              </a:rPr>
              <a:t>variable: </a:t>
            </a:r>
            <a:r>
              <a:rPr sz="2400" dirty="0">
                <a:latin typeface="Segoe UI"/>
                <a:cs typeface="Segoe UI"/>
              </a:rPr>
              <a:t>Các từ </a:t>
            </a:r>
            <a:r>
              <a:rPr sz="2400" spc="-5" dirty="0">
                <a:latin typeface="Segoe UI"/>
                <a:cs typeface="Segoe UI"/>
              </a:rPr>
              <a:t>phải viết </a:t>
            </a:r>
            <a:r>
              <a:rPr sz="2400" spc="-15" dirty="0">
                <a:latin typeface="Segoe UI"/>
                <a:cs typeface="Segoe UI"/>
              </a:rPr>
              <a:t>hoa </a:t>
            </a:r>
            <a:r>
              <a:rPr sz="2400" spc="-5" dirty="0">
                <a:latin typeface="Segoe UI"/>
                <a:cs typeface="Segoe UI"/>
              </a:rPr>
              <a:t>ký </a:t>
            </a:r>
            <a:r>
              <a:rPr sz="2400" dirty="0">
                <a:latin typeface="Segoe UI"/>
                <a:cs typeface="Segoe UI"/>
              </a:rPr>
              <a:t>tự  đầu </a:t>
            </a:r>
            <a:r>
              <a:rPr sz="2400" spc="-5" dirty="0">
                <a:latin typeface="Segoe UI"/>
                <a:cs typeface="Segoe UI"/>
              </a:rPr>
              <a:t>ngoại </a:t>
            </a:r>
            <a:r>
              <a:rPr sz="2400" dirty="0">
                <a:latin typeface="Segoe UI"/>
                <a:cs typeface="Segoe UI"/>
              </a:rPr>
              <a:t>trừ từ đầu </a:t>
            </a:r>
            <a:r>
              <a:rPr sz="2400" spc="-5" dirty="0">
                <a:latin typeface="Segoe UI"/>
                <a:cs typeface="Segoe UI"/>
              </a:rPr>
              <a:t>tiên phải viêt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thường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CC"/>
                </a:solidFill>
                <a:latin typeface="Segoe UI"/>
                <a:cs typeface="Segoe UI"/>
              </a:rPr>
              <a:t>h</a:t>
            </a:r>
            <a:r>
              <a:rPr sz="2000" dirty="0">
                <a:latin typeface="Segoe UI"/>
                <a:cs typeface="Segoe UI"/>
              </a:rPr>
              <a:t>o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sz="2000" dirty="0">
                <a:latin typeface="Segoe UI"/>
                <a:cs typeface="Segoe UI"/>
              </a:rPr>
              <a:t>en, </a:t>
            </a:r>
            <a:r>
              <a:rPr sz="2000" spc="-5" dirty="0">
                <a:latin typeface="Segoe UI"/>
                <a:cs typeface="Segoe UI"/>
              </a:rPr>
              <a:t>diem, </a:t>
            </a:r>
            <a:r>
              <a:rPr sz="2000" b="1" spc="-5" dirty="0">
                <a:solidFill>
                  <a:srgbClr val="0000CC"/>
                </a:solidFill>
                <a:latin typeface="Segoe UI"/>
                <a:cs typeface="Segoe UI"/>
              </a:rPr>
              <a:t>f</a:t>
            </a:r>
            <a:r>
              <a:rPr sz="2000" spc="-5" dirty="0">
                <a:latin typeface="Segoe UI"/>
                <a:cs typeface="Segoe UI"/>
              </a:rPr>
              <a:t>ull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sz="2000" spc="-5" dirty="0">
                <a:latin typeface="Segoe UI"/>
                <a:cs typeface="Segoe UI"/>
              </a:rPr>
              <a:t>ame,</a:t>
            </a:r>
            <a:r>
              <a:rPr sz="2000" spc="-31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00CC"/>
                </a:solidFill>
                <a:latin typeface="Segoe UI"/>
                <a:cs typeface="Segoe UI"/>
              </a:rPr>
              <a:t>m</a:t>
            </a:r>
            <a:r>
              <a:rPr sz="2000" dirty="0">
                <a:latin typeface="Segoe UI"/>
                <a:cs typeface="Segoe UI"/>
              </a:rPr>
              <a:t>ark</a:t>
            </a:r>
            <a:endParaRPr sz="20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Segoe UI"/>
                <a:cs typeface="Segoe UI"/>
              </a:rPr>
              <a:t>s</a:t>
            </a:r>
            <a:r>
              <a:rPr sz="2000" spc="-5" dirty="0">
                <a:latin typeface="Segoe UI"/>
                <a:cs typeface="Segoe UI"/>
              </a:rPr>
              <a:t>et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H</a:t>
            </a:r>
            <a:r>
              <a:rPr sz="2000" spc="-5" dirty="0">
                <a:latin typeface="Segoe UI"/>
                <a:cs typeface="Segoe UI"/>
              </a:rPr>
              <a:t>o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en(), </a:t>
            </a:r>
            <a:r>
              <a:rPr sz="2000" b="1" spc="-5" dirty="0">
                <a:solidFill>
                  <a:srgbClr val="0000CC"/>
                </a:solidFill>
                <a:latin typeface="Segoe UI"/>
                <a:cs typeface="Segoe UI"/>
              </a:rPr>
              <a:t>i</a:t>
            </a:r>
            <a:r>
              <a:rPr sz="2000" spc="-5" dirty="0">
                <a:latin typeface="Segoe UI"/>
                <a:cs typeface="Segoe UI"/>
              </a:rPr>
              <a:t>nput(),</a:t>
            </a:r>
            <a:r>
              <a:rPr sz="2000" spc="-315" dirty="0"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Segoe UI"/>
                <a:cs typeface="Segoe UI"/>
              </a:rPr>
              <a:t>s</a:t>
            </a:r>
            <a:r>
              <a:rPr sz="2000" spc="-5" dirty="0">
                <a:latin typeface="Segoe UI"/>
                <a:cs typeface="Segoe UI"/>
              </a:rPr>
              <a:t>et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D</a:t>
            </a:r>
            <a:r>
              <a:rPr sz="2000" spc="-5" dirty="0">
                <a:latin typeface="Segoe UI"/>
                <a:cs typeface="Segoe UI"/>
              </a:rPr>
              <a:t>iem()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-2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Tên </a:t>
            </a:r>
            <a:r>
              <a:rPr sz="2800" spc="-5" dirty="0">
                <a:latin typeface="Segoe UI"/>
                <a:cs typeface="Segoe UI"/>
              </a:rPr>
              <a:t>class, </a:t>
            </a:r>
            <a:r>
              <a:rPr sz="2800" spc="-10" dirty="0">
                <a:latin typeface="Segoe UI"/>
                <a:cs typeface="Segoe UI"/>
              </a:rPr>
              <a:t>field </a:t>
            </a:r>
            <a:r>
              <a:rPr sz="2800" spc="-25" dirty="0">
                <a:latin typeface="Segoe UI"/>
                <a:cs typeface="Segoe UI"/>
              </a:rPr>
              <a:t>và </a:t>
            </a:r>
            <a:r>
              <a:rPr sz="2800" spc="-10" dirty="0">
                <a:latin typeface="Segoe UI"/>
                <a:cs typeface="Segoe UI"/>
              </a:rPr>
              <a:t>variable </a:t>
            </a:r>
            <a:r>
              <a:rPr sz="2800" spc="-5" dirty="0">
                <a:latin typeface="Segoe UI"/>
                <a:cs typeface="Segoe UI"/>
              </a:rPr>
              <a:t>sử dụng danh</a:t>
            </a:r>
            <a:r>
              <a:rPr sz="2800" spc="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</a:t>
            </a:r>
            <a:endParaRPr sz="2800">
              <a:latin typeface="Segoe UI"/>
              <a:cs typeface="Segoe UI"/>
            </a:endParaRPr>
          </a:p>
          <a:p>
            <a:pPr marL="13335">
              <a:lnSpc>
                <a:spcPct val="100000"/>
              </a:lnSpc>
              <a:spcBef>
                <a:spcPts val="670"/>
              </a:spcBef>
            </a:pPr>
            <a:r>
              <a:rPr sz="2800" spc="-2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Tên </a:t>
            </a:r>
            <a:r>
              <a:rPr sz="2800" spc="-5" dirty="0">
                <a:latin typeface="Segoe UI"/>
                <a:cs typeface="Segoe UI"/>
              </a:rPr>
              <a:t>phương thức sử dụng động</a:t>
            </a:r>
            <a:r>
              <a:rPr sz="2800" spc="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16319" y="2441105"/>
            <a:ext cx="2624886" cy="441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9079" y="192023"/>
            <a:ext cx="678179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20540" y="281940"/>
            <a:ext cx="1028700" cy="640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2520" y="192023"/>
            <a:ext cx="565391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1203" y="281940"/>
            <a:ext cx="888491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2976" y="192023"/>
            <a:ext cx="565391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1659" y="281940"/>
            <a:ext cx="915924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0864" y="192023"/>
            <a:ext cx="566928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91071" y="281940"/>
            <a:ext cx="1228344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2695" y="192023"/>
            <a:ext cx="566927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2904" y="281940"/>
            <a:ext cx="856488" cy="640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2671" y="192023"/>
            <a:ext cx="568451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04404" y="281940"/>
            <a:ext cx="996696" cy="6400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0945">
              <a:lnSpc>
                <a:spcPct val="100000"/>
              </a:lnSpc>
            </a:pPr>
            <a:r>
              <a:rPr sz="2800" spc="-5" dirty="0"/>
              <a:t>T</a:t>
            </a:r>
            <a:r>
              <a:rPr spc="-5" dirty="0"/>
              <a:t>ỔNG KẾT NỘI </a:t>
            </a:r>
            <a:r>
              <a:rPr spc="-10" dirty="0"/>
              <a:t>DUNG </a:t>
            </a:r>
            <a:r>
              <a:rPr spc="-5" dirty="0"/>
              <a:t>BÀI </a:t>
            </a:r>
            <a:r>
              <a:rPr spc="60" dirty="0"/>
              <a:t> </a:t>
            </a:r>
            <a:r>
              <a:rPr spc="-10" dirty="0"/>
              <a:t>HỌC</a:t>
            </a:r>
            <a:endParaRPr sz="2800"/>
          </a:p>
        </p:txBody>
      </p:sp>
      <p:sp>
        <p:nvSpPr>
          <p:cNvPr id="17" name="object 17"/>
          <p:cNvSpPr txBox="1"/>
          <p:nvPr/>
        </p:nvSpPr>
        <p:spPr>
          <a:xfrm>
            <a:off x="535940" y="1064259"/>
            <a:ext cx="4098290" cy="520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spc="-5" dirty="0">
                <a:latin typeface="Segoe UI"/>
                <a:cs typeface="Segoe UI"/>
              </a:rPr>
              <a:t>Khái </a:t>
            </a:r>
            <a:r>
              <a:rPr sz="2600" dirty="0">
                <a:latin typeface="Segoe UI"/>
                <a:cs typeface="Segoe UI"/>
              </a:rPr>
              <a:t>niệm về đối</a:t>
            </a:r>
            <a:r>
              <a:rPr sz="2600" spc="-10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tượng</a:t>
            </a:r>
            <a:endParaRPr sz="26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spc="-5" dirty="0">
                <a:latin typeface="Segoe UI"/>
                <a:cs typeface="Segoe UI"/>
              </a:rPr>
              <a:t>Khái </a:t>
            </a:r>
            <a:r>
              <a:rPr sz="2600" dirty="0">
                <a:latin typeface="Segoe UI"/>
                <a:cs typeface="Segoe UI"/>
              </a:rPr>
              <a:t>niệm</a:t>
            </a:r>
            <a:r>
              <a:rPr sz="2600" spc="-8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lớp</a:t>
            </a:r>
            <a:endParaRPr sz="2600">
              <a:latin typeface="Segoe UI"/>
              <a:cs typeface="Segoe UI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dirty="0">
                <a:latin typeface="Segoe UI"/>
                <a:cs typeface="Segoe UI"/>
              </a:rPr>
              <a:t>Mô hình đối </a:t>
            </a:r>
            <a:r>
              <a:rPr sz="2600" spc="5" dirty="0">
                <a:latin typeface="Segoe UI"/>
                <a:cs typeface="Segoe UI"/>
              </a:rPr>
              <a:t>tượng </a:t>
            </a:r>
            <a:r>
              <a:rPr sz="2600" spc="-25" dirty="0">
                <a:latin typeface="Segoe UI"/>
                <a:cs typeface="Segoe UI"/>
              </a:rPr>
              <a:t>và</a:t>
            </a:r>
            <a:r>
              <a:rPr sz="2600" spc="-15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lớp</a:t>
            </a:r>
            <a:endParaRPr sz="2600">
              <a:latin typeface="Segoe UI"/>
              <a:cs typeface="Segoe UI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dirty="0">
                <a:latin typeface="Segoe UI"/>
                <a:cs typeface="Segoe UI"/>
              </a:rPr>
              <a:t>Định nghĩa</a:t>
            </a:r>
            <a:r>
              <a:rPr sz="2600" spc="-114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lớp</a:t>
            </a:r>
            <a:endParaRPr sz="2600">
              <a:latin typeface="Segoe UI"/>
              <a:cs typeface="Segoe UI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5" dirty="0">
                <a:latin typeface="Segoe UI"/>
                <a:cs typeface="Segoe UI"/>
              </a:rPr>
              <a:t>Tạo </a:t>
            </a:r>
            <a:r>
              <a:rPr sz="2600" dirty="0">
                <a:latin typeface="Segoe UI"/>
                <a:cs typeface="Segoe UI"/>
              </a:rPr>
              <a:t>đối</a:t>
            </a:r>
            <a:r>
              <a:rPr sz="2600" spc="-10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tượng</a:t>
            </a:r>
            <a:endParaRPr sz="2600">
              <a:latin typeface="Segoe UI"/>
              <a:cs typeface="Segoe UI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dirty="0">
                <a:latin typeface="Segoe UI"/>
                <a:cs typeface="Segoe UI"/>
              </a:rPr>
              <a:t>Định nghĩa </a:t>
            </a:r>
            <a:r>
              <a:rPr sz="2600" spc="5" dirty="0">
                <a:latin typeface="Segoe UI"/>
                <a:cs typeface="Segoe UI"/>
              </a:rPr>
              <a:t>phương</a:t>
            </a:r>
            <a:r>
              <a:rPr sz="2600" spc="-12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thức</a:t>
            </a:r>
            <a:endParaRPr sz="2600">
              <a:latin typeface="Segoe UI"/>
              <a:cs typeface="Segoe UI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5" dirty="0">
                <a:latin typeface="Segoe UI"/>
                <a:cs typeface="Segoe UI"/>
              </a:rPr>
              <a:t>Nạp </a:t>
            </a:r>
            <a:r>
              <a:rPr sz="2600" dirty="0">
                <a:latin typeface="Segoe UI"/>
                <a:cs typeface="Segoe UI"/>
              </a:rPr>
              <a:t>chồng </a:t>
            </a:r>
            <a:r>
              <a:rPr sz="2600" spc="5" dirty="0">
                <a:latin typeface="Segoe UI"/>
                <a:cs typeface="Segoe UI"/>
              </a:rPr>
              <a:t>phương</a:t>
            </a:r>
            <a:r>
              <a:rPr sz="2600" spc="-15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thức</a:t>
            </a:r>
            <a:endParaRPr sz="2600">
              <a:latin typeface="Segoe UI"/>
              <a:cs typeface="Segoe UI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5" dirty="0">
                <a:latin typeface="Segoe UI"/>
                <a:cs typeface="Segoe UI"/>
              </a:rPr>
              <a:t>Hàm</a:t>
            </a:r>
            <a:r>
              <a:rPr sz="2600" spc="-8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tạo</a:t>
            </a:r>
            <a:endParaRPr sz="2600">
              <a:latin typeface="Segoe UI"/>
              <a:cs typeface="Segoe UI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15" dirty="0">
                <a:latin typeface="Segoe UI"/>
                <a:cs typeface="Segoe UI"/>
              </a:rPr>
              <a:t>Package</a:t>
            </a:r>
            <a:endParaRPr sz="2600">
              <a:latin typeface="Segoe UI"/>
              <a:cs typeface="Segoe UI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5" dirty="0">
                <a:latin typeface="Segoe UI"/>
                <a:cs typeface="Segoe UI"/>
              </a:rPr>
              <a:t>Đặc </a:t>
            </a:r>
            <a:r>
              <a:rPr sz="2600" dirty="0">
                <a:latin typeface="Segoe UI"/>
                <a:cs typeface="Segoe UI"/>
              </a:rPr>
              <a:t>tả truy</a:t>
            </a:r>
            <a:r>
              <a:rPr sz="2600" spc="-9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xuất</a:t>
            </a:r>
            <a:endParaRPr sz="2600">
              <a:latin typeface="Segoe UI"/>
              <a:cs typeface="Segoe UI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dirty="0">
                <a:latin typeface="Segoe UI"/>
                <a:cs typeface="Segoe UI"/>
              </a:rPr>
              <a:t>Encapsulation</a:t>
            </a:r>
            <a:endParaRPr sz="2600">
              <a:latin typeface="Segoe UI"/>
              <a:cs typeface="Segoe UI"/>
            </a:endParaRPr>
          </a:p>
          <a:p>
            <a:pPr marL="356235" indent="-342900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dirty="0">
                <a:latin typeface="Segoe UI"/>
                <a:cs typeface="Segoe UI"/>
              </a:rPr>
              <a:t>Qui </a:t>
            </a:r>
            <a:r>
              <a:rPr sz="2600" spc="5" dirty="0">
                <a:latin typeface="Segoe UI"/>
                <a:cs typeface="Segoe UI"/>
              </a:rPr>
              <a:t>ước </a:t>
            </a:r>
            <a:r>
              <a:rPr sz="2600" spc="-5" dirty="0">
                <a:latin typeface="Segoe UI"/>
                <a:cs typeface="Segoe UI"/>
              </a:rPr>
              <a:t>đặt</a:t>
            </a:r>
            <a:r>
              <a:rPr sz="2600" spc="-135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tên</a:t>
            </a:r>
            <a:endParaRPr sz="26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0"/>
            <a:ext cx="7848600" cy="838200"/>
          </a:xfrm>
          <a:custGeom>
            <a:avLst/>
            <a:gdLst/>
            <a:ahLst/>
            <a:cxnLst/>
            <a:rect l="l" t="t" r="r" b="b"/>
            <a:pathLst>
              <a:path w="7848600" h="838200">
                <a:moveTo>
                  <a:pt x="0" y="838200"/>
                </a:moveTo>
                <a:lnTo>
                  <a:pt x="7848600" y="838200"/>
                </a:lnTo>
                <a:lnTo>
                  <a:pt x="7848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7574" y="1309116"/>
            <a:ext cx="22098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0828" y="192023"/>
            <a:ext cx="731520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05628" y="281940"/>
            <a:ext cx="762000" cy="640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40908" y="192023"/>
            <a:ext cx="566927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81115" y="281940"/>
            <a:ext cx="1109471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3868" y="192023"/>
            <a:ext cx="566927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4076" y="281940"/>
            <a:ext cx="758951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36307" y="192023"/>
            <a:ext cx="568451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8040" y="281940"/>
            <a:ext cx="1245107" cy="640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6428" y="192023"/>
            <a:ext cx="566927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36635" y="281940"/>
            <a:ext cx="664464" cy="6400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82820">
              <a:lnSpc>
                <a:spcPct val="100000"/>
              </a:lnSpc>
            </a:pPr>
            <a:r>
              <a:rPr sz="2800" spc="-10" dirty="0"/>
              <a:t>Đ</a:t>
            </a:r>
            <a:r>
              <a:rPr spc="-10" dirty="0"/>
              <a:t>ẶC </a:t>
            </a:r>
            <a:r>
              <a:rPr spc="-5" dirty="0"/>
              <a:t>ĐIỂM </a:t>
            </a:r>
            <a:r>
              <a:rPr spc="-65" dirty="0"/>
              <a:t>VÀ </a:t>
            </a:r>
            <a:r>
              <a:rPr spc="-10" dirty="0"/>
              <a:t>HÀNH</a:t>
            </a:r>
            <a:r>
              <a:rPr spc="590" dirty="0"/>
              <a:t> </a:t>
            </a:r>
            <a:r>
              <a:rPr spc="-5" dirty="0"/>
              <a:t>VI</a:t>
            </a:r>
            <a:endParaRPr sz="2800"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45" dirty="0"/>
              <a:t>Đặc</a:t>
            </a:r>
            <a:r>
              <a:rPr spc="-80" dirty="0"/>
              <a:t> </a:t>
            </a:r>
            <a:r>
              <a:rPr spc="-10" dirty="0"/>
              <a:t>điểm</a:t>
            </a: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2000" spc="45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spc="45" dirty="0"/>
              <a:t>Hãng </a:t>
            </a:r>
            <a:r>
              <a:rPr sz="2000" dirty="0"/>
              <a:t>sản</a:t>
            </a:r>
            <a:r>
              <a:rPr sz="2000" spc="-155" dirty="0"/>
              <a:t> </a:t>
            </a:r>
            <a:r>
              <a:rPr sz="2000" dirty="0"/>
              <a:t>xuất</a:t>
            </a:r>
            <a:endParaRPr sz="2000">
              <a:latin typeface="Wingdings"/>
              <a:cs typeface="Wingdings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spc="30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spc="30" dirty="0"/>
              <a:t>Model</a:t>
            </a:r>
            <a:endParaRPr sz="2000">
              <a:latin typeface="Wingdings"/>
              <a:cs typeface="Wingdings"/>
            </a:endParaRPr>
          </a:p>
          <a:p>
            <a:pPr marL="925830">
              <a:lnSpc>
                <a:spcPct val="100000"/>
              </a:lnSpc>
              <a:spcBef>
                <a:spcPts val="480"/>
              </a:spcBef>
            </a:pPr>
            <a:r>
              <a:rPr sz="2000" spc="50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spc="50" dirty="0"/>
              <a:t>Năm</a:t>
            </a:r>
            <a:endParaRPr sz="2000">
              <a:latin typeface="Wingdings"/>
              <a:cs typeface="Wingdings"/>
            </a:endParaRPr>
          </a:p>
          <a:p>
            <a:pPr marL="925830">
              <a:lnSpc>
                <a:spcPct val="100000"/>
              </a:lnSpc>
              <a:spcBef>
                <a:spcPts val="480"/>
              </a:spcBef>
            </a:pPr>
            <a:r>
              <a:rPr sz="2000" spc="50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spc="50" dirty="0"/>
              <a:t>Màu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pc="3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35" dirty="0"/>
              <a:t>Hành </a:t>
            </a:r>
            <a:r>
              <a:rPr dirty="0"/>
              <a:t>vi </a:t>
            </a:r>
            <a:r>
              <a:rPr spc="-5" dirty="0"/>
              <a:t>(Ô </a:t>
            </a:r>
            <a:r>
              <a:rPr spc="-20" dirty="0"/>
              <a:t>tô </a:t>
            </a:r>
            <a:r>
              <a:rPr spc="-5" dirty="0"/>
              <a:t>có thể làm</a:t>
            </a:r>
            <a:r>
              <a:rPr spc="-60" dirty="0"/>
              <a:t> </a:t>
            </a:r>
            <a:r>
              <a:rPr spc="-15" dirty="0"/>
              <a:t>gì?)</a:t>
            </a: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2000" spc="40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spc="40" dirty="0"/>
              <a:t>Khởi</a:t>
            </a:r>
            <a:r>
              <a:rPr sz="2000" spc="-80" dirty="0"/>
              <a:t> </a:t>
            </a:r>
            <a:r>
              <a:rPr sz="2000" dirty="0"/>
              <a:t>động</a:t>
            </a:r>
            <a:endParaRPr sz="2000">
              <a:latin typeface="Wingdings"/>
              <a:cs typeface="Wingdings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spc="40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spc="40" dirty="0"/>
              <a:t>Dừng</a:t>
            </a:r>
            <a:endParaRPr sz="2000">
              <a:latin typeface="Wingdings"/>
              <a:cs typeface="Wingdings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spc="35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spc="35" dirty="0"/>
              <a:t>Phanh</a:t>
            </a:r>
            <a:endParaRPr sz="2000">
              <a:latin typeface="Wingdings"/>
              <a:cs typeface="Wingdings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spc="50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spc="50" dirty="0"/>
              <a:t>Bật </a:t>
            </a:r>
            <a:r>
              <a:rPr sz="2000" dirty="0"/>
              <a:t>cần gạt</a:t>
            </a:r>
            <a:r>
              <a:rPr sz="2000" spc="-155" dirty="0"/>
              <a:t> </a:t>
            </a:r>
            <a:r>
              <a:rPr sz="2000" dirty="0"/>
              <a:t>nước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41505" y="3516210"/>
            <a:ext cx="2816517" cy="28110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0715" y="192023"/>
            <a:ext cx="690359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54368" y="281940"/>
            <a:ext cx="1056131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37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3988" y="281940"/>
            <a:ext cx="729983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7264" y="192023"/>
            <a:ext cx="568451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8995" y="281940"/>
            <a:ext cx="676655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18931" y="192023"/>
            <a:ext cx="624827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0">
              <a:lnSpc>
                <a:spcPct val="100000"/>
              </a:lnSpc>
            </a:pPr>
            <a:r>
              <a:rPr sz="2800" dirty="0"/>
              <a:t>C</a:t>
            </a:r>
            <a:r>
              <a:rPr dirty="0"/>
              <a:t>LASS </a:t>
            </a:r>
            <a:r>
              <a:rPr spc="-5" dirty="0"/>
              <a:t>LÀ</a:t>
            </a:r>
            <a:r>
              <a:rPr spc="220" dirty="0"/>
              <a:t> </a:t>
            </a:r>
            <a:r>
              <a:rPr spc="-5" dirty="0"/>
              <a:t>GÌ</a:t>
            </a:r>
            <a:r>
              <a:rPr sz="2800" spc="-5" dirty="0"/>
              <a:t>?</a:t>
            </a:r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310895" y="1371625"/>
            <a:ext cx="4190537" cy="35562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6750" y="4947551"/>
            <a:ext cx="294640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Segoe UI"/>
                <a:cs typeface="Segoe UI"/>
              </a:rPr>
              <a:t>Nhóm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b="1" spc="-5" dirty="0">
                <a:solidFill>
                  <a:srgbClr val="1F497D"/>
                </a:solidFill>
                <a:latin typeface="Segoe UI"/>
                <a:cs typeface="Segoe UI"/>
              </a:rPr>
              <a:t>Xe</a:t>
            </a:r>
            <a:r>
              <a:rPr sz="2800" b="1" spc="-80" dirty="0">
                <a:solidFill>
                  <a:srgbClr val="1F497D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1F497D"/>
                </a:solidFill>
                <a:latin typeface="Segoe UI"/>
                <a:cs typeface="Segoe UI"/>
              </a:rPr>
              <a:t>ô-tô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54613" y="1371638"/>
            <a:ext cx="4194378" cy="35548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20792" y="4963883"/>
            <a:ext cx="324485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Segoe UI"/>
                <a:cs typeface="Segoe UI"/>
              </a:rPr>
              <a:t>Nhóm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b="1" spc="-10" dirty="0">
                <a:solidFill>
                  <a:srgbClr val="1F497D"/>
                </a:solidFill>
                <a:latin typeface="Segoe UI"/>
                <a:cs typeface="Segoe UI"/>
              </a:rPr>
              <a:t>Động</a:t>
            </a:r>
            <a:r>
              <a:rPr sz="2800" b="1" spc="-45" dirty="0">
                <a:solidFill>
                  <a:srgbClr val="1F497D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1F497D"/>
                </a:solidFill>
                <a:latin typeface="Segoe UI"/>
                <a:cs typeface="Segoe UI"/>
              </a:rPr>
              <a:t>vật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5203" y="3357816"/>
            <a:ext cx="5791187" cy="3175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3976" y="192023"/>
            <a:ext cx="731520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8776" y="281940"/>
            <a:ext cx="917448" cy="640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9504" y="192023"/>
            <a:ext cx="566927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9711" y="281940"/>
            <a:ext cx="1319783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2776" y="192023"/>
            <a:ext cx="568451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4507" y="281940"/>
            <a:ext cx="926592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816" y="295300"/>
            <a:ext cx="8070215" cy="260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Đ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ỊNH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NGHĨA</a:t>
            </a:r>
            <a:r>
              <a:rPr sz="2250" b="1" spc="229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LỚP</a:t>
            </a:r>
            <a:endParaRPr sz="22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356235" marR="380365" indent="-344170">
              <a:lnSpc>
                <a:spcPct val="100000"/>
              </a:lnSpc>
            </a:pPr>
            <a:r>
              <a:rPr sz="2800"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45" dirty="0">
                <a:latin typeface="Segoe UI"/>
                <a:cs typeface="Segoe UI"/>
              </a:rPr>
              <a:t>Lớp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dirty="0">
                <a:latin typeface="Segoe UI"/>
                <a:cs typeface="Segoe UI"/>
              </a:rPr>
              <a:t>một </a:t>
            </a:r>
            <a:r>
              <a:rPr sz="2800" spc="-5" dirty="0">
                <a:latin typeface="Segoe UI"/>
                <a:cs typeface="Segoe UI"/>
              </a:rPr>
              <a:t>khuôn </a:t>
            </a:r>
            <a:r>
              <a:rPr sz="2800" dirty="0">
                <a:latin typeface="Segoe UI"/>
                <a:cs typeface="Segoe UI"/>
              </a:rPr>
              <a:t>mẫu </a:t>
            </a:r>
            <a:r>
              <a:rPr sz="2800" spc="-5" dirty="0">
                <a:latin typeface="Segoe UI"/>
                <a:cs typeface="Segoe UI"/>
              </a:rPr>
              <a:t>được sử dụng để mô tả 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5" dirty="0">
                <a:latin typeface="Segoe UI"/>
                <a:cs typeface="Segoe UI"/>
              </a:rPr>
              <a:t>đối tượng cùng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loại.</a:t>
            </a:r>
            <a:endParaRPr sz="2800">
              <a:latin typeface="Segoe UI"/>
              <a:cs typeface="Segoe UI"/>
            </a:endParaRPr>
          </a:p>
          <a:p>
            <a:pPr marL="13335">
              <a:lnSpc>
                <a:spcPct val="100000"/>
              </a:lnSpc>
              <a:spcBef>
                <a:spcPts val="670"/>
              </a:spcBef>
            </a:pPr>
            <a:r>
              <a:rPr sz="2800" spc="4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45" dirty="0">
                <a:latin typeface="Segoe UI"/>
                <a:cs typeface="Segoe UI"/>
              </a:rPr>
              <a:t>Lớp </a:t>
            </a:r>
            <a:r>
              <a:rPr sz="2800" spc="-15" dirty="0">
                <a:latin typeface="Segoe UI"/>
                <a:cs typeface="Segoe UI"/>
              </a:rPr>
              <a:t>bao </a:t>
            </a:r>
            <a:r>
              <a:rPr sz="2800" spc="-5" dirty="0">
                <a:latin typeface="Segoe UI"/>
                <a:cs typeface="Segoe UI"/>
              </a:rPr>
              <a:t>gồm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5" dirty="0">
                <a:latin typeface="Segoe UI"/>
                <a:cs typeface="Segoe UI"/>
              </a:rPr>
              <a:t>thuộc tính (trường dữ </a:t>
            </a:r>
            <a:r>
              <a:rPr sz="2800" spc="-10" dirty="0">
                <a:latin typeface="Segoe UI"/>
                <a:cs typeface="Segoe UI"/>
              </a:rPr>
              <a:t>liệu) </a:t>
            </a:r>
            <a:r>
              <a:rPr sz="2800" spc="-25" dirty="0">
                <a:latin typeface="Segoe UI"/>
                <a:cs typeface="Segoe UI"/>
              </a:rPr>
              <a:t>và</a:t>
            </a:r>
            <a:endParaRPr sz="280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5" dirty="0">
                <a:latin typeface="Segoe UI"/>
                <a:cs typeface="Segoe UI"/>
              </a:rPr>
              <a:t>phương thức (hàm thành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viên)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4488" y="192023"/>
            <a:ext cx="678179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55947" y="281940"/>
            <a:ext cx="1202436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1664" y="192023"/>
            <a:ext cx="56539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0347" y="281940"/>
            <a:ext cx="1085088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8715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6252" y="192023"/>
            <a:ext cx="870203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9735" y="281940"/>
            <a:ext cx="1648967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1983" y="192023"/>
            <a:ext cx="56539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0668" y="281940"/>
            <a:ext cx="1170431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6479">
              <a:lnSpc>
                <a:spcPct val="100000"/>
              </a:lnSpc>
            </a:pPr>
            <a:r>
              <a:rPr sz="2800" spc="-10" dirty="0"/>
              <a:t>T</a:t>
            </a:r>
            <a:r>
              <a:rPr spc="-10" dirty="0"/>
              <a:t>HUỘC </a:t>
            </a:r>
            <a:r>
              <a:rPr spc="-5" dirty="0"/>
              <a:t>TÍNH </a:t>
            </a:r>
            <a:r>
              <a:rPr sz="2800" spc="-5" dirty="0"/>
              <a:t>&amp; </a:t>
            </a:r>
            <a:r>
              <a:rPr spc="-10" dirty="0"/>
              <a:t>PHƯƠNG</a:t>
            </a:r>
            <a:r>
              <a:rPr spc="240" dirty="0"/>
              <a:t> </a:t>
            </a:r>
            <a:r>
              <a:rPr spc="-10" dirty="0"/>
              <a:t>THỨC</a:t>
            </a:r>
            <a:endParaRPr sz="280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30" dirty="0"/>
              <a:t>Thuộc </a:t>
            </a:r>
            <a:r>
              <a:rPr spc="-5" dirty="0"/>
              <a:t>tính</a:t>
            </a:r>
            <a:r>
              <a:rPr spc="-90" dirty="0"/>
              <a:t> </a:t>
            </a:r>
            <a:r>
              <a:rPr spc="-10" dirty="0"/>
              <a:t>(field)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2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20" dirty="0"/>
              <a:t>Hãng </a:t>
            </a:r>
            <a:r>
              <a:rPr sz="2400" dirty="0"/>
              <a:t>sản</a:t>
            </a:r>
            <a:r>
              <a:rPr sz="2400" spc="-90" dirty="0"/>
              <a:t> </a:t>
            </a:r>
            <a:r>
              <a:rPr sz="2400" spc="-5" dirty="0"/>
              <a:t>xuất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15" dirty="0"/>
              <a:t>Model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2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25" dirty="0"/>
              <a:t>Năm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2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25" dirty="0"/>
              <a:t>Màu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pc="2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25" dirty="0"/>
              <a:t>Phương </a:t>
            </a:r>
            <a:r>
              <a:rPr spc="-5" dirty="0"/>
              <a:t>thức</a:t>
            </a:r>
            <a:r>
              <a:rPr spc="-70" dirty="0"/>
              <a:t> </a:t>
            </a:r>
            <a:r>
              <a:rPr spc="-5" dirty="0"/>
              <a:t>(method)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2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20" dirty="0"/>
              <a:t>Khởi</a:t>
            </a:r>
            <a:r>
              <a:rPr sz="2400" spc="-65" dirty="0"/>
              <a:t> </a:t>
            </a:r>
            <a:r>
              <a:rPr sz="2400" spc="-5" dirty="0"/>
              <a:t>động()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1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10" dirty="0"/>
              <a:t>Dừng()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10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10" dirty="0"/>
              <a:t>Phanh()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25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25" dirty="0"/>
              <a:t>Bật </a:t>
            </a:r>
            <a:r>
              <a:rPr sz="2400" spc="-5" dirty="0"/>
              <a:t>cần </a:t>
            </a:r>
            <a:r>
              <a:rPr sz="2400" dirty="0"/>
              <a:t>gạt</a:t>
            </a:r>
            <a:r>
              <a:rPr sz="2400" spc="-70" dirty="0"/>
              <a:t> </a:t>
            </a:r>
            <a:r>
              <a:rPr sz="2400" spc="-5" dirty="0"/>
              <a:t>nước()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13031" y="3279444"/>
            <a:ext cx="2972942" cy="2995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7181" y="1072210"/>
            <a:ext cx="2209800" cy="220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0" y="1682495"/>
            <a:ext cx="304800" cy="1600200"/>
          </a:xfrm>
          <a:custGeom>
            <a:avLst/>
            <a:gdLst/>
            <a:ahLst/>
            <a:cxnLst/>
            <a:rect l="l" t="t" r="r" b="b"/>
            <a:pathLst>
              <a:path w="304800" h="1600200">
                <a:moveTo>
                  <a:pt x="0" y="0"/>
                </a:moveTo>
                <a:lnTo>
                  <a:pt x="59318" y="1995"/>
                </a:lnTo>
                <a:lnTo>
                  <a:pt x="107761" y="7437"/>
                </a:lnTo>
                <a:lnTo>
                  <a:pt x="140422" y="15510"/>
                </a:lnTo>
                <a:lnTo>
                  <a:pt x="152400" y="25400"/>
                </a:lnTo>
                <a:lnTo>
                  <a:pt x="152400" y="774700"/>
                </a:lnTo>
                <a:lnTo>
                  <a:pt x="164377" y="784589"/>
                </a:lnTo>
                <a:lnTo>
                  <a:pt x="197038" y="792662"/>
                </a:lnTo>
                <a:lnTo>
                  <a:pt x="245481" y="798104"/>
                </a:lnTo>
                <a:lnTo>
                  <a:pt x="304800" y="800100"/>
                </a:lnTo>
                <a:lnTo>
                  <a:pt x="245481" y="802095"/>
                </a:lnTo>
                <a:lnTo>
                  <a:pt x="197038" y="807537"/>
                </a:lnTo>
                <a:lnTo>
                  <a:pt x="164377" y="815610"/>
                </a:lnTo>
                <a:lnTo>
                  <a:pt x="152400" y="825500"/>
                </a:lnTo>
                <a:lnTo>
                  <a:pt x="152400" y="1574800"/>
                </a:lnTo>
                <a:lnTo>
                  <a:pt x="140422" y="1584689"/>
                </a:lnTo>
                <a:lnTo>
                  <a:pt x="107761" y="1592762"/>
                </a:lnTo>
                <a:lnTo>
                  <a:pt x="59318" y="1598204"/>
                </a:lnTo>
                <a:lnTo>
                  <a:pt x="0" y="160020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0000" y="3974312"/>
            <a:ext cx="304800" cy="1600200"/>
          </a:xfrm>
          <a:custGeom>
            <a:avLst/>
            <a:gdLst/>
            <a:ahLst/>
            <a:cxnLst/>
            <a:rect l="l" t="t" r="r" b="b"/>
            <a:pathLst>
              <a:path w="304800" h="1600200">
                <a:moveTo>
                  <a:pt x="0" y="0"/>
                </a:moveTo>
                <a:lnTo>
                  <a:pt x="59318" y="1995"/>
                </a:lnTo>
                <a:lnTo>
                  <a:pt x="107761" y="7437"/>
                </a:lnTo>
                <a:lnTo>
                  <a:pt x="140422" y="15510"/>
                </a:lnTo>
                <a:lnTo>
                  <a:pt x="152400" y="25400"/>
                </a:lnTo>
                <a:lnTo>
                  <a:pt x="152400" y="774700"/>
                </a:lnTo>
                <a:lnTo>
                  <a:pt x="164377" y="784589"/>
                </a:lnTo>
                <a:lnTo>
                  <a:pt x="197038" y="792662"/>
                </a:lnTo>
                <a:lnTo>
                  <a:pt x="245481" y="798104"/>
                </a:lnTo>
                <a:lnTo>
                  <a:pt x="304800" y="800100"/>
                </a:lnTo>
                <a:lnTo>
                  <a:pt x="245481" y="802095"/>
                </a:lnTo>
                <a:lnTo>
                  <a:pt x="197038" y="807537"/>
                </a:lnTo>
                <a:lnTo>
                  <a:pt x="164377" y="815610"/>
                </a:lnTo>
                <a:lnTo>
                  <a:pt x="152400" y="825500"/>
                </a:lnTo>
                <a:lnTo>
                  <a:pt x="152400" y="1574800"/>
                </a:lnTo>
                <a:lnTo>
                  <a:pt x="140422" y="1584689"/>
                </a:lnTo>
                <a:lnTo>
                  <a:pt x="107761" y="1592762"/>
                </a:lnTo>
                <a:lnTo>
                  <a:pt x="59318" y="1598204"/>
                </a:lnTo>
                <a:lnTo>
                  <a:pt x="0" y="160020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29049" y="2085886"/>
            <a:ext cx="254000" cy="7835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anh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từ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51680" y="4377601"/>
            <a:ext cx="254000" cy="7835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Động </a:t>
            </a:r>
            <a:r>
              <a:rPr sz="1800" spc="-5" dirty="0">
                <a:latin typeface="Calibri"/>
                <a:cs typeface="Calibri"/>
              </a:rPr>
              <a:t>từ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2608" y="192023"/>
            <a:ext cx="80924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85132" y="281940"/>
            <a:ext cx="600456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58867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9076" y="281940"/>
            <a:ext cx="1135379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7735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7944" y="281940"/>
            <a:ext cx="926592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7815" y="192023"/>
            <a:ext cx="566928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8023" y="281940"/>
            <a:ext cx="758951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0256" y="192023"/>
            <a:ext cx="568451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1988" y="281940"/>
            <a:ext cx="900683" cy="640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5952" y="192023"/>
            <a:ext cx="568451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7683" y="281940"/>
            <a:ext cx="1423416" cy="6400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0">
              <a:lnSpc>
                <a:spcPct val="100000"/>
              </a:lnSpc>
            </a:pPr>
            <a:r>
              <a:rPr sz="2800" spc="-5" dirty="0"/>
              <a:t>M</a:t>
            </a:r>
            <a:r>
              <a:rPr spc="-5" dirty="0"/>
              <a:t>Ô </a:t>
            </a:r>
            <a:r>
              <a:rPr spc="-10" dirty="0"/>
              <a:t>HÌNH LỚP </a:t>
            </a:r>
            <a:r>
              <a:rPr spc="-65" dirty="0"/>
              <a:t>VÀ </a:t>
            </a:r>
            <a:r>
              <a:rPr spc="-5" dirty="0"/>
              <a:t>ĐỐI </a:t>
            </a:r>
            <a:r>
              <a:rPr spc="170" dirty="0"/>
              <a:t> </a:t>
            </a:r>
            <a:r>
              <a:rPr spc="-10" dirty="0"/>
              <a:t>TƯỢNG</a:t>
            </a:r>
            <a:endParaRPr sz="2800"/>
          </a:p>
        </p:txBody>
      </p:sp>
      <p:sp>
        <p:nvSpPr>
          <p:cNvPr id="16" name="object 16"/>
          <p:cNvSpPr/>
          <p:nvPr/>
        </p:nvSpPr>
        <p:spPr>
          <a:xfrm>
            <a:off x="3383279" y="1135380"/>
            <a:ext cx="2228088" cy="3477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9000" y="1160856"/>
            <a:ext cx="2133600" cy="33837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9000" y="1160856"/>
            <a:ext cx="2133600" cy="3383915"/>
          </a:xfrm>
          <a:custGeom>
            <a:avLst/>
            <a:gdLst/>
            <a:ahLst/>
            <a:cxnLst/>
            <a:rect l="l" t="t" r="r" b="b"/>
            <a:pathLst>
              <a:path w="2133600" h="3383915">
                <a:moveTo>
                  <a:pt x="0" y="0"/>
                </a:moveTo>
                <a:lnTo>
                  <a:pt x="2133600" y="0"/>
                </a:lnTo>
                <a:lnTo>
                  <a:pt x="2133600" y="3383737"/>
                </a:lnTo>
                <a:lnTo>
                  <a:pt x="0" y="33837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6328" y="1141475"/>
            <a:ext cx="2221992" cy="6583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79519" y="1293888"/>
            <a:ext cx="43053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Ô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tô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0013" y="1956371"/>
            <a:ext cx="1540510" cy="247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Thuộc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tính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Năm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Nhà </a:t>
            </a:r>
            <a:r>
              <a:rPr sz="1800" spc="-5" dirty="0">
                <a:latin typeface="Arial"/>
                <a:cs typeface="Arial"/>
              </a:rPr>
              <a:t>sản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xuất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Màu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Phương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Khởi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động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Dừng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Phanh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9288" y="2625851"/>
            <a:ext cx="2532888" cy="34533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4919" y="2651874"/>
            <a:ext cx="2438389" cy="33587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919" y="2651874"/>
            <a:ext cx="2438400" cy="3359150"/>
          </a:xfrm>
          <a:custGeom>
            <a:avLst/>
            <a:gdLst/>
            <a:ahLst/>
            <a:cxnLst/>
            <a:rect l="l" t="t" r="r" b="b"/>
            <a:pathLst>
              <a:path w="2438400" h="3359150">
                <a:moveTo>
                  <a:pt x="0" y="0"/>
                </a:moveTo>
                <a:lnTo>
                  <a:pt x="2438400" y="0"/>
                </a:lnTo>
                <a:lnTo>
                  <a:pt x="2438400" y="3358730"/>
                </a:lnTo>
                <a:lnTo>
                  <a:pt x="0" y="33587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2336" y="2631948"/>
            <a:ext cx="2526792" cy="6553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68713" y="2785846"/>
            <a:ext cx="15887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Ô tô </a:t>
            </a:r>
            <a:r>
              <a:rPr sz="1800" b="1" spc="-5" dirty="0">
                <a:latin typeface="Arial"/>
                <a:cs typeface="Arial"/>
              </a:rPr>
              <a:t>của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Dũng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5546" y="3447415"/>
            <a:ext cx="1778635" cy="247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Thuộc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tính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F497D"/>
                </a:solidFill>
                <a:latin typeface="Arial"/>
                <a:cs typeface="Arial"/>
              </a:rPr>
              <a:t>• </a:t>
            </a:r>
            <a:r>
              <a:rPr sz="1800" spc="-10" dirty="0">
                <a:latin typeface="Arial"/>
                <a:cs typeface="Arial"/>
              </a:rPr>
              <a:t>Năm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2010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Nhà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Calibri"/>
                <a:cs typeface="Calibri"/>
              </a:rPr>
              <a:t>SX</a:t>
            </a:r>
            <a:r>
              <a:rPr sz="1800" spc="-10" dirty="0">
                <a:latin typeface="Arial"/>
                <a:cs typeface="Arial"/>
              </a:rPr>
              <a:t>=Honda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Model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Accord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Màu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Xanh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Phương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Khởi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động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Dừng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Phanh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50279" y="2625851"/>
            <a:ext cx="2609087" cy="344271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6000" y="2651874"/>
            <a:ext cx="2514600" cy="334732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6000" y="2651874"/>
            <a:ext cx="2514600" cy="3347720"/>
          </a:xfrm>
          <a:custGeom>
            <a:avLst/>
            <a:gdLst/>
            <a:ahLst/>
            <a:cxnLst/>
            <a:rect l="l" t="t" r="r" b="b"/>
            <a:pathLst>
              <a:path w="2514600" h="3347720">
                <a:moveTo>
                  <a:pt x="0" y="0"/>
                </a:moveTo>
                <a:lnTo>
                  <a:pt x="2514600" y="0"/>
                </a:lnTo>
                <a:lnTo>
                  <a:pt x="2514600" y="3347326"/>
                </a:lnTo>
                <a:lnTo>
                  <a:pt x="0" y="3347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3328" y="2631960"/>
            <a:ext cx="2602992" cy="6522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60006" y="2784893"/>
            <a:ext cx="13836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Ô tô </a:t>
            </a:r>
            <a:r>
              <a:rPr sz="1800" b="1" spc="-5" dirty="0">
                <a:latin typeface="Arial"/>
                <a:cs typeface="Arial"/>
              </a:rPr>
              <a:t>của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Mai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6936" y="3447377"/>
            <a:ext cx="1649730" cy="247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Thuộc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tính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F497D"/>
                </a:solidFill>
                <a:latin typeface="Arial"/>
                <a:cs typeface="Arial"/>
              </a:rPr>
              <a:t>• </a:t>
            </a:r>
            <a:r>
              <a:rPr sz="1800" spc="-10" dirty="0">
                <a:latin typeface="Arial"/>
                <a:cs typeface="Arial"/>
              </a:rPr>
              <a:t>Năm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2012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Nhà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SX</a:t>
            </a:r>
            <a:r>
              <a:rPr sz="1800" spc="-5" dirty="0">
                <a:latin typeface="Arial"/>
                <a:cs typeface="Arial"/>
              </a:rPr>
              <a:t>=BMW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Model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CS30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Màu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Bạc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Phương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"/>
                <a:cs typeface="Arial"/>
              </a:rPr>
              <a:t>Khởi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động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Dừng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"/>
                <a:cs typeface="Arial"/>
              </a:rPr>
              <a:t>Phanh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64119" y="1446288"/>
            <a:ext cx="1765300" cy="1193165"/>
          </a:xfrm>
          <a:custGeom>
            <a:avLst/>
            <a:gdLst/>
            <a:ahLst/>
            <a:cxnLst/>
            <a:rect l="l" t="t" r="r" b="b"/>
            <a:pathLst>
              <a:path w="1765300" h="1193164">
                <a:moveTo>
                  <a:pt x="1764880" y="0"/>
                </a:moveTo>
                <a:lnTo>
                  <a:pt x="0" y="0"/>
                </a:lnTo>
                <a:lnTo>
                  <a:pt x="0" y="119301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19669" y="2563101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0"/>
                </a:moveTo>
                <a:lnTo>
                  <a:pt x="44450" y="76200"/>
                </a:lnTo>
                <a:lnTo>
                  <a:pt x="8890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62600" y="1446288"/>
            <a:ext cx="1790700" cy="1193165"/>
          </a:xfrm>
          <a:custGeom>
            <a:avLst/>
            <a:gdLst/>
            <a:ahLst/>
            <a:cxnLst/>
            <a:rect l="l" t="t" r="r" b="b"/>
            <a:pathLst>
              <a:path w="1790700" h="1193164">
                <a:moveTo>
                  <a:pt x="0" y="0"/>
                </a:moveTo>
                <a:lnTo>
                  <a:pt x="1790700" y="0"/>
                </a:lnTo>
                <a:lnTo>
                  <a:pt x="1790700" y="119301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08850" y="2563101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0" y="192023"/>
            <a:ext cx="678179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89959" y="281940"/>
            <a:ext cx="917448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0688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0896" y="281940"/>
            <a:ext cx="1165860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0035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0244" y="281940"/>
            <a:ext cx="1423415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6940" y="192023"/>
            <a:ext cx="56539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2952" y="192023"/>
            <a:ext cx="850392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6623" y="281940"/>
            <a:ext cx="2153412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3316" y="192023"/>
            <a:ext cx="600455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74380" y="192023"/>
            <a:ext cx="566927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715" y="295300"/>
            <a:ext cx="8072120" cy="4742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2905">
              <a:lnSpc>
                <a:spcPct val="100000"/>
              </a:lnSpc>
            </a:pP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T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ÍNH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TRỪU TƯỢNG</a:t>
            </a:r>
            <a:r>
              <a:rPr sz="2250" b="1" spc="254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(A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BSTRACTION</a:t>
            </a: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)</a:t>
            </a:r>
            <a:endParaRPr sz="2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354965" marR="26034" indent="-341630">
              <a:lnSpc>
                <a:spcPct val="100000"/>
              </a:lnSpc>
            </a:pPr>
            <a:r>
              <a:rPr sz="2800" spc="1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10" dirty="0">
                <a:latin typeface="Segoe UI"/>
                <a:cs typeface="Segoe UI"/>
              </a:rPr>
              <a:t>Abstraction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spc="-5" dirty="0">
                <a:latin typeface="Segoe UI"/>
                <a:cs typeface="Segoe UI"/>
              </a:rPr>
              <a:t>công việc lựa chọn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5" dirty="0">
                <a:latin typeface="Segoe UI"/>
                <a:cs typeface="Segoe UI"/>
              </a:rPr>
              <a:t>thuộc tính  </a:t>
            </a:r>
            <a:r>
              <a:rPr sz="2800" spc="-25" dirty="0">
                <a:latin typeface="Segoe UI"/>
                <a:cs typeface="Segoe UI"/>
              </a:rPr>
              <a:t>và </a:t>
            </a:r>
            <a:r>
              <a:rPr sz="2800" spc="-5" dirty="0">
                <a:latin typeface="Segoe UI"/>
                <a:cs typeface="Segoe UI"/>
              </a:rPr>
              <a:t>hành </a:t>
            </a:r>
            <a:r>
              <a:rPr sz="2800" dirty="0">
                <a:latin typeface="Segoe UI"/>
                <a:cs typeface="Segoe UI"/>
              </a:rPr>
              <a:t>vi </a:t>
            </a:r>
            <a:r>
              <a:rPr sz="2800" spc="-5" dirty="0">
                <a:latin typeface="Segoe UI"/>
                <a:cs typeface="Segoe UI"/>
              </a:rPr>
              <a:t>của thực thể vừa đủ để mô tả thực thể  đó </a:t>
            </a:r>
            <a:r>
              <a:rPr sz="2800" spc="-10" dirty="0">
                <a:latin typeface="Segoe UI"/>
                <a:cs typeface="Segoe UI"/>
              </a:rPr>
              <a:t>trong </a:t>
            </a:r>
            <a:r>
              <a:rPr sz="2800" dirty="0">
                <a:latin typeface="Segoe UI"/>
                <a:cs typeface="Segoe UI"/>
              </a:rPr>
              <a:t>một </a:t>
            </a:r>
            <a:r>
              <a:rPr sz="2800" spc="-5" dirty="0">
                <a:latin typeface="Segoe UI"/>
                <a:cs typeface="Segoe UI"/>
              </a:rPr>
              <a:t>bối cảnh cụ thể mà không phải </a:t>
            </a:r>
            <a:r>
              <a:rPr sz="2800" spc="-10" dirty="0">
                <a:latin typeface="Segoe UI"/>
                <a:cs typeface="Segoe UI"/>
              </a:rPr>
              <a:t>liệt  </a:t>
            </a:r>
            <a:r>
              <a:rPr sz="2800" spc="-35" dirty="0">
                <a:latin typeface="Segoe UI"/>
                <a:cs typeface="Segoe UI"/>
              </a:rPr>
              <a:t>kê </a:t>
            </a:r>
            <a:r>
              <a:rPr sz="2800" dirty="0">
                <a:latin typeface="Segoe UI"/>
                <a:cs typeface="Segoe UI"/>
              </a:rPr>
              <a:t>tất </a:t>
            </a:r>
            <a:r>
              <a:rPr sz="2800" spc="-5" dirty="0">
                <a:latin typeface="Segoe UI"/>
                <a:cs typeface="Segoe UI"/>
              </a:rPr>
              <a:t>cả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5" dirty="0">
                <a:latin typeface="Segoe UI"/>
                <a:cs typeface="Segoe UI"/>
              </a:rPr>
              <a:t>thuộc tính, hành </a:t>
            </a:r>
            <a:r>
              <a:rPr sz="2800" dirty="0">
                <a:latin typeface="Segoe UI"/>
                <a:cs typeface="Segoe UI"/>
              </a:rPr>
              <a:t>vi </a:t>
            </a:r>
            <a:r>
              <a:rPr sz="2800" spc="-5" dirty="0">
                <a:latin typeface="Segoe UI"/>
                <a:cs typeface="Segoe UI"/>
              </a:rPr>
              <a:t>của thực thể</a:t>
            </a:r>
            <a:r>
              <a:rPr sz="2800" dirty="0">
                <a:latin typeface="Segoe UI"/>
                <a:cs typeface="Segoe UI"/>
              </a:rPr>
              <a:t> có.</a:t>
            </a:r>
            <a:endParaRPr sz="2800">
              <a:latin typeface="Segoe UI"/>
              <a:cs typeface="Segoe UI"/>
            </a:endParaRPr>
          </a:p>
          <a:p>
            <a:pPr marL="356235" marR="252095" indent="-344170">
              <a:lnSpc>
                <a:spcPct val="100000"/>
              </a:lnSpc>
              <a:spcBef>
                <a:spcPts val="670"/>
              </a:spcBef>
            </a:pPr>
            <a:r>
              <a:rPr sz="2800" spc="6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65" dirty="0">
                <a:latin typeface="Segoe UI"/>
                <a:cs typeface="Segoe UI"/>
              </a:rPr>
              <a:t>Ví </a:t>
            </a:r>
            <a:r>
              <a:rPr sz="2800" spc="-5" dirty="0">
                <a:latin typeface="Segoe UI"/>
                <a:cs typeface="Segoe UI"/>
              </a:rPr>
              <a:t>dụ: </a:t>
            </a:r>
            <a:r>
              <a:rPr sz="2800" spc="-10" dirty="0">
                <a:latin typeface="Segoe UI"/>
                <a:cs typeface="Segoe UI"/>
              </a:rPr>
              <a:t>Mô </a:t>
            </a:r>
            <a:r>
              <a:rPr sz="2800" spc="-5" dirty="0">
                <a:latin typeface="Segoe UI"/>
                <a:cs typeface="Segoe UI"/>
              </a:rPr>
              <a:t>tả </a:t>
            </a:r>
            <a:r>
              <a:rPr sz="2800" dirty="0">
                <a:latin typeface="Segoe UI"/>
                <a:cs typeface="Segoe UI"/>
              </a:rPr>
              <a:t>một </a:t>
            </a:r>
            <a:r>
              <a:rPr sz="2800" spc="-5" dirty="0">
                <a:latin typeface="Segoe UI"/>
                <a:cs typeface="Segoe UI"/>
              </a:rPr>
              <a:t>sinh viên ngành </a:t>
            </a:r>
            <a:r>
              <a:rPr sz="2800" spc="5" dirty="0">
                <a:latin typeface="Segoe UI"/>
                <a:cs typeface="Segoe UI"/>
              </a:rPr>
              <a:t>CNTT </a:t>
            </a:r>
            <a:r>
              <a:rPr sz="2800" spc="-5" dirty="0">
                <a:latin typeface="Segoe UI"/>
                <a:cs typeface="Segoe UI"/>
              </a:rPr>
              <a:t>có </a:t>
            </a:r>
            <a:r>
              <a:rPr sz="2800" dirty="0">
                <a:latin typeface="Segoe UI"/>
                <a:cs typeface="Segoe UI"/>
              </a:rPr>
              <a:t>rất  </a:t>
            </a:r>
            <a:r>
              <a:rPr sz="2800" spc="-5" dirty="0">
                <a:latin typeface="Segoe UI"/>
                <a:cs typeface="Segoe UI"/>
              </a:rPr>
              <a:t>nhiều thuộc tính </a:t>
            </a:r>
            <a:r>
              <a:rPr sz="2800" spc="-25" dirty="0">
                <a:latin typeface="Segoe UI"/>
                <a:cs typeface="Segoe UI"/>
              </a:rPr>
              <a:t>và </a:t>
            </a:r>
            <a:r>
              <a:rPr sz="2800" spc="-5" dirty="0">
                <a:latin typeface="Segoe UI"/>
                <a:cs typeface="Segoe UI"/>
              </a:rPr>
              <a:t>hành vi. Ở đây chúng ta chỉ  sử dụng mã, họ </a:t>
            </a:r>
            <a:r>
              <a:rPr sz="2800" spc="-25" dirty="0">
                <a:latin typeface="Segoe UI"/>
                <a:cs typeface="Segoe UI"/>
              </a:rPr>
              <a:t>và </a:t>
            </a:r>
            <a:r>
              <a:rPr sz="2800" spc="-10" dirty="0">
                <a:latin typeface="Segoe UI"/>
                <a:cs typeface="Segoe UI"/>
              </a:rPr>
              <a:t>tên, </a:t>
            </a:r>
            <a:r>
              <a:rPr sz="2800" spc="-5" dirty="0">
                <a:latin typeface="Segoe UI"/>
                <a:cs typeface="Segoe UI"/>
              </a:rPr>
              <a:t>điểm, ngành mà thôi,  không cần thiết phải mô tả </a:t>
            </a:r>
            <a:r>
              <a:rPr sz="2800" strike="sngStrike" dirty="0">
                <a:latin typeface="Segoe UI"/>
                <a:cs typeface="Segoe UI"/>
              </a:rPr>
              <a:t>cao, </a:t>
            </a:r>
            <a:r>
              <a:rPr sz="2800" strike="sngStrike" spc="-5" dirty="0">
                <a:latin typeface="Segoe UI"/>
                <a:cs typeface="Segoe UI"/>
              </a:rPr>
              <a:t>nặng, </a:t>
            </a:r>
            <a:r>
              <a:rPr sz="2800" strike="sngStrike" dirty="0">
                <a:latin typeface="Segoe UI"/>
                <a:cs typeface="Segoe UI"/>
              </a:rPr>
              <a:t>hát, </a:t>
            </a:r>
            <a:r>
              <a:rPr sz="2800" strike="sngStrike" spc="-5" dirty="0">
                <a:latin typeface="Segoe UI"/>
                <a:cs typeface="Segoe UI"/>
              </a:rPr>
              <a:t>cười,  nhảy cò</a:t>
            </a:r>
            <a:r>
              <a:rPr sz="2800" strike="sngStrike" spc="-75" dirty="0">
                <a:latin typeface="Segoe UI"/>
                <a:cs typeface="Segoe UI"/>
              </a:rPr>
              <a:t> </a:t>
            </a:r>
            <a:r>
              <a:rPr sz="2800" strike="sngStrike" spc="-5" dirty="0">
                <a:latin typeface="Segoe UI"/>
                <a:cs typeface="Segoe UI"/>
              </a:rPr>
              <a:t>cò</a:t>
            </a:r>
            <a:r>
              <a:rPr sz="2800" strike="noStrike" spc="-5" dirty="0">
                <a:latin typeface="Segoe UI"/>
                <a:cs typeface="Segoe UI"/>
              </a:rPr>
              <a:t>…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2232</Words>
  <Application>Microsoft Office PowerPoint</Application>
  <PresentationFormat>On-screen Show (4:3)</PresentationFormat>
  <Paragraphs>339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MỤC TIÊU</vt:lpstr>
      <vt:lpstr>PowerPoint Presentation</vt:lpstr>
      <vt:lpstr>ĐẶC ĐIỂM VÀ HÀNH VI</vt:lpstr>
      <vt:lpstr>CLASS LÀ GÌ?</vt:lpstr>
      <vt:lpstr>PowerPoint Presentation</vt:lpstr>
      <vt:lpstr>THUỘC TÍNH &amp; PHƯƠNG THỨC</vt:lpstr>
      <vt:lpstr>MÔ HÌNH LỚP VÀ ĐỐI  TƯỢNG</vt:lpstr>
      <vt:lpstr>PowerPoint Presentation</vt:lpstr>
      <vt:lpstr>ĐỊNH NGHĨA CLASS</vt:lpstr>
      <vt:lpstr>VÍ DỤ ĐỊNH NGHĨA LỚP</vt:lpstr>
      <vt:lpstr>TẠO ĐỐI TƯỢNG</vt:lpstr>
      <vt:lpstr>PowerPoint Presentation</vt:lpstr>
      <vt:lpstr>ĐỊNH NGHĨA PHƯƠNG THỨC</vt:lpstr>
      <vt:lpstr>VÍ DỤ PHƯƠNG THỨC</vt:lpstr>
      <vt:lpstr>MÔ HÌNH PHƯƠNG THỨC</vt:lpstr>
      <vt:lpstr>NẠP CHỒNG PHƯƠNG THỨC (OVERLOADING)</vt:lpstr>
      <vt:lpstr>VÍ DỤ NẠP CHỒNG PHƯƠNG  THỨC</vt:lpstr>
      <vt:lpstr>HÀM TẠO (CONSTRUCTOR)</vt:lpstr>
      <vt:lpstr>PowerPoint Presentation</vt:lpstr>
      <vt:lpstr>TỪ KHÓA THIS</vt:lpstr>
      <vt:lpstr>PowerPoint Presentation</vt:lpstr>
      <vt:lpstr>PACKAGE</vt:lpstr>
      <vt:lpstr>IMPORT PACKAGE</vt:lpstr>
      <vt:lpstr>ĐẶC TẢ TRUY XUẤT</vt:lpstr>
      <vt:lpstr>ĐẶC TẢ TRUY XUẤT</vt:lpstr>
      <vt:lpstr>ENCAPSULATION</vt:lpstr>
      <vt:lpstr>NON-ENCAPSULATION</vt:lpstr>
      <vt:lpstr>ENCAPSULATION</vt:lpstr>
      <vt:lpstr>ENCAPSULATION</vt:lpstr>
      <vt:lpstr>QUI TẮC ĐẶT TÊN TRONG JAVA</vt:lpstr>
      <vt:lpstr>TỔNG KẾT NỘI DUNG BÀI  HỌC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Khoa CNTT</cp:lastModifiedBy>
  <cp:revision>4</cp:revision>
  <dcterms:created xsi:type="dcterms:W3CDTF">2017-08-15T03:56:41Z</dcterms:created>
  <dcterms:modified xsi:type="dcterms:W3CDTF">2017-10-02T10:04:44Z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2016-08-18T00:00:00Z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2017-08-15T00:00:00Z</vt:filetime>
  </property>
</Properties>
</file>