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1" r:id="rId20"/>
    <p:sldId id="288" r:id="rId21"/>
    <p:sldId id="289" r:id="rId22"/>
    <p:sldId id="290" r:id="rId23"/>
    <p:sldId id="292" r:id="rId24"/>
    <p:sldId id="293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8E18-B68A-4C84-AA35-374C6F45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9173"/>
            <a:ext cx="12192000" cy="144841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  <a:latin typeface="UTM Avo" panose="02040603050506020204" pitchFamily="18" charset="0"/>
              </a:rPr>
              <a:t>BÁO CÁO TIỂU LUẬN CUỐI KỲ</a:t>
            </a:r>
            <a:endParaRPr lang="en-US" sz="7200" b="1" dirty="0">
              <a:solidFill>
                <a:srgbClr val="FF0000"/>
              </a:solidFill>
              <a:latin typeface="UTM Avo" panose="0204060305050602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6073E3-8A3B-7FA5-D182-6E9F1B102DC9}"/>
              </a:ext>
            </a:extLst>
          </p:cNvPr>
          <p:cNvGrpSpPr/>
          <p:nvPr/>
        </p:nvGrpSpPr>
        <p:grpSpPr>
          <a:xfrm>
            <a:off x="4467699" y="1455397"/>
            <a:ext cx="3256602" cy="1258558"/>
            <a:chOff x="3883428" y="45672"/>
            <a:chExt cx="4045308" cy="1563364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115C2-59A3-4EF6-B04D-A3EDBC97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999" y="45672"/>
              <a:ext cx="1437737" cy="1563364"/>
            </a:xfrm>
            <a:prstGeom prst="rect">
              <a:avLst/>
            </a:prstGeom>
          </p:spPr>
        </p:pic>
        <p:pic>
          <p:nvPicPr>
            <p:cNvPr id="8" name="Picture 7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62C45A2D-D943-4F8B-9C63-445218625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64" b="32853"/>
            <a:stretch/>
          </p:blipFill>
          <p:spPr>
            <a:xfrm>
              <a:off x="3883428" y="265827"/>
              <a:ext cx="2607571" cy="1297489"/>
            </a:xfrm>
            <a:prstGeom prst="rect">
              <a:avLst/>
            </a:prstGeom>
          </p:spPr>
        </p:pic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27C66C7E-A781-406D-9DA7-724A635E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86747"/>
            <a:ext cx="10058400" cy="169606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UTM American Sans" panose="02040603050506020204" pitchFamily="18" charset="0"/>
              </a:rPr>
              <a:t>NHÓM TECHNOLOGY</a:t>
            </a:r>
          </a:p>
          <a:p>
            <a:pPr algn="ctr"/>
            <a:r>
              <a:rPr lang="en-US" b="1" cap="none" dirty="0"/>
              <a:t>HỌC PHẦN: 2121COMP104404 – NHẬP MÔN CÔNG NGHỆ PHẦN MỀM</a:t>
            </a:r>
          </a:p>
          <a:p>
            <a:pPr algn="ctr"/>
            <a:r>
              <a:rPr lang="en-US" b="1" cap="none" dirty="0"/>
              <a:t>GIẢNG VIÊN: </a:t>
            </a:r>
            <a:r>
              <a:rPr lang="en-US" b="1" cap="none" dirty="0" err="1"/>
              <a:t>ThS</a:t>
            </a:r>
            <a:r>
              <a:rPr lang="en-US" b="1" cap="none" dirty="0"/>
              <a:t>. </a:t>
            </a:r>
            <a:r>
              <a:rPr lang="en-US" b="1" cap="none" dirty="0" err="1"/>
              <a:t>Trần</a:t>
            </a:r>
            <a:r>
              <a:rPr lang="en-US" b="1" cap="none" dirty="0"/>
              <a:t> Thanh </a:t>
            </a:r>
            <a:r>
              <a:rPr lang="en-US" b="1" cap="none" dirty="0" err="1"/>
              <a:t>Nhã</a:t>
            </a:r>
            <a:endParaRPr lang="en-US" b="1" cap="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E1767A-F329-842D-078F-BCD30A19FBB3}"/>
              </a:ext>
            </a:extLst>
          </p:cNvPr>
          <p:cNvSpPr txBox="1">
            <a:spLocks/>
          </p:cNvSpPr>
          <p:nvPr/>
        </p:nvSpPr>
        <p:spPr>
          <a:xfrm>
            <a:off x="0" y="37676"/>
            <a:ext cx="12192000" cy="1448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UTM Avo" panose="02040603050506020204" pitchFamily="18" charset="0"/>
              </a:rPr>
              <a:t>BỘ GIÁO DỤC VÀ ĐÀO TẠO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UTM Avo" panose="02040603050506020204" pitchFamily="18" charset="0"/>
              </a:rPr>
              <a:t>TRƯỜNG ĐẠI HỌC SƯ PHẠM THÀNH PHỐ HỒ CHÍ MINH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UTM Avo" panose="02040603050506020204" pitchFamily="18" charset="0"/>
              </a:rPr>
              <a:t>KHOA CÔNG NGHỆ THÔNG TIN</a:t>
            </a:r>
            <a:endParaRPr lang="en-US" sz="2400" b="1" dirty="0">
              <a:solidFill>
                <a:srgbClr val="002060"/>
              </a:solidFill>
              <a:latin typeface="UTM 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CHỨC NĂNG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CD96A41-0670-1AC9-0E9D-6E82EA04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2" y="1290003"/>
            <a:ext cx="6537481" cy="4476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5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DANH MỤC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D76CB83-A468-88BD-52AF-E37EB0D7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9" y="1163130"/>
            <a:ext cx="6756091" cy="4531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0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NGHIỆP VỤ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932E2E4-0B95-1207-6C87-09D9817EE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" y="1385220"/>
            <a:ext cx="6602556" cy="4361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9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THỐNG KÊ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B64B351-32CD-2668-F852-34E98905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5" y="1381204"/>
            <a:ext cx="6359458" cy="4369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33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TÌM KIẾM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E42BC5E-FBB0-B4F8-8F2B-9A011F89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9" y="1367089"/>
            <a:ext cx="6688556" cy="4398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4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MÔ HÌNH CDM</a:t>
            </a:r>
            <a:endParaRPr lang="en-US" sz="44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FE2F08-778D-C918-54E6-50E343C71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9" y="1737360"/>
            <a:ext cx="9416409" cy="4384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2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MÔ HÌNH PDM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7ABA23A-2CC5-06AD-A1E3-C67316897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47462"/>
            <a:ext cx="9279850" cy="4346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79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GIAO DIỆN ĐĂNG NHẬP</a:t>
            </a:r>
          </a:p>
        </p:txBody>
      </p:sp>
    </p:spTree>
    <p:extLst>
      <p:ext uri="{BB962C8B-B14F-4D97-AF65-F5344CB8AC3E}">
        <p14:creationId xmlns:p14="http://schemas.microsoft.com/office/powerpoint/2010/main" val="8114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GIAO DIỆN ĐĂNG NHẬP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AB1EA4-F9EB-8568-D7FD-B298134AE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AE6F205-C33E-468B-4C92-6809ED0F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4" y="0"/>
            <a:ext cx="474784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9445B0-5DDC-EA69-1310-3B20BC2B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67" y="2005780"/>
            <a:ext cx="6458283" cy="261046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SƠ ĐỒ MÔ TẢ</a:t>
            </a:r>
            <a:b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HOẠT ĐỘNG</a:t>
            </a:r>
          </a:p>
        </p:txBody>
      </p:sp>
    </p:spTree>
    <p:extLst>
      <p:ext uri="{BB962C8B-B14F-4D97-AF65-F5344CB8AC3E}">
        <p14:creationId xmlns:p14="http://schemas.microsoft.com/office/powerpoint/2010/main" val="14477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DANH SÁCH THÀNH VIÊN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215DAFA5-BCA1-4F7D-87D4-0AB6F055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5320"/>
              </p:ext>
            </p:extLst>
          </p:nvPr>
        </p:nvGraphicFramePr>
        <p:xfrm>
          <a:off x="1133167" y="2514600"/>
          <a:ext cx="99256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27">
                  <a:extLst>
                    <a:ext uri="{9D8B030D-6E8A-4147-A177-3AD203B41FA5}">
                      <a16:colId xmlns:a16="http://schemas.microsoft.com/office/drawing/2014/main" val="3953242698"/>
                    </a:ext>
                  </a:extLst>
                </a:gridCol>
                <a:gridCol w="4837471">
                  <a:extLst>
                    <a:ext uri="{9D8B030D-6E8A-4147-A177-3AD203B41FA5}">
                      <a16:colId xmlns:a16="http://schemas.microsoft.com/office/drawing/2014/main" val="638033356"/>
                    </a:ext>
                  </a:extLst>
                </a:gridCol>
                <a:gridCol w="3495367">
                  <a:extLst>
                    <a:ext uri="{9D8B030D-6E8A-4147-A177-3AD203B41FA5}">
                      <a16:colId xmlns:a16="http://schemas.microsoft.com/office/drawing/2014/main" val="13352939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HỌ VÀ TÊN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MSSV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798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Nguyễn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Tấn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Đạt</a:t>
                      </a:r>
                      <a:endParaRPr lang="en-US" sz="2800" b="0" spc="0" baseline="0" dirty="0">
                        <a:solidFill>
                          <a:srgbClr val="002060"/>
                        </a:solidFill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46.01.104.023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78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Đinh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Trần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Thanh Tú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46.01.104.205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GIAO DIỆN THỐNG KÊ</a:t>
            </a:r>
          </a:p>
        </p:txBody>
      </p:sp>
    </p:spTree>
    <p:extLst>
      <p:ext uri="{BB962C8B-B14F-4D97-AF65-F5344CB8AC3E}">
        <p14:creationId xmlns:p14="http://schemas.microsoft.com/office/powerpoint/2010/main" val="5513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F5E260-9521-8E55-A470-51D90C11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6C5C17-44D5-8887-7120-0391026C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9445B0-5DDC-EA69-1310-3B20BC2B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67" y="2005780"/>
            <a:ext cx="6458283" cy="261046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SƠ ĐỒ MÔ TẢ</a:t>
            </a:r>
            <a:b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sz="60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HOẠT ĐỘNG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3F22D7-FE45-627F-2980-2CCE44D8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4" y="0"/>
            <a:ext cx="4747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KẾT LUẬN CHUNG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E14A-D994-232A-D0BB-FFA51A50F9D2}"/>
              </a:ext>
            </a:extLst>
          </p:cNvPr>
          <p:cNvSpPr txBox="1"/>
          <p:nvPr/>
        </p:nvSpPr>
        <p:spPr>
          <a:xfrm>
            <a:off x="1097280" y="2097220"/>
            <a:ext cx="10058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Qua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thời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gian nghiên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cứu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thực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hiện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nhóm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chúng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em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cơ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bản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hoàn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thành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tất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những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yêu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cầu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đưa ra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đề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tài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tiểu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luận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indent="457200" algn="just"/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Tuy nhiên, do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thời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gian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có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hạn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kiến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thức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chúng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em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còn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hạn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chế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nên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phần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phân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tích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các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chức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năng cơ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bản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hệ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có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nhiều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chỗ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cần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khắc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phục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vì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vậy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em mong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thầy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có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thể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nhận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xét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để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nhóm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chúng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em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khắc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phục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hoàn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thành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bài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tiểu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luận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một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cách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hoàn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chỉnh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nhất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9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SG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BÀI THUYẾT TRÌNH ĐẾN ĐÂY LÀ KẾT THÚC</a:t>
            </a:r>
            <a:endParaRPr lang="en-US" sz="44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8A7A583-BA00-C14D-C20B-09203DD2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0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EAD79B-006B-D14B-80D8-D29273B0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7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827D9E3-EFB0-D569-D267-383AFE32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AF33C-1B92-9C1D-A1D1-868912513A95}"/>
              </a:ext>
            </a:extLst>
          </p:cNvPr>
          <p:cNvSpPr txBox="1"/>
          <p:nvPr/>
        </p:nvSpPr>
        <p:spPr>
          <a:xfrm>
            <a:off x="1066800" y="2702389"/>
            <a:ext cx="10058400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Roboto Condensed" pitchFamily="2" charset="0"/>
                <a:ea typeface="Roboto Condensed" pitchFamily="2" charset="0"/>
              </a:rPr>
              <a:t>CÁM ƠN THẦY VÀ</a:t>
            </a:r>
          </a:p>
          <a:p>
            <a:pPr algn="ctr"/>
            <a:r>
              <a:rPr lang="en-US" sz="6000" b="1" dirty="0">
                <a:solidFill>
                  <a:srgbClr val="002060"/>
                </a:solidFill>
                <a:latin typeface="Roboto Condensed" pitchFamily="2" charset="0"/>
                <a:ea typeface="Roboto Condensed" pitchFamily="2" charset="0"/>
              </a:rPr>
              <a:t>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28264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PHÂN CÔNG NHIỆM VỤ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215DAFA5-BCA1-4F7D-87D4-0AB6F055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44777"/>
              </p:ext>
            </p:extLst>
          </p:nvPr>
        </p:nvGraphicFramePr>
        <p:xfrm>
          <a:off x="1021755" y="1965960"/>
          <a:ext cx="1020945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14">
                  <a:extLst>
                    <a:ext uri="{9D8B030D-6E8A-4147-A177-3AD203B41FA5}">
                      <a16:colId xmlns:a16="http://schemas.microsoft.com/office/drawing/2014/main" val="3953242698"/>
                    </a:ext>
                  </a:extLst>
                </a:gridCol>
                <a:gridCol w="3598606">
                  <a:extLst>
                    <a:ext uri="{9D8B030D-6E8A-4147-A177-3AD203B41FA5}">
                      <a16:colId xmlns:a16="http://schemas.microsoft.com/office/drawing/2014/main" val="638033356"/>
                    </a:ext>
                  </a:extLst>
                </a:gridCol>
                <a:gridCol w="5814430">
                  <a:extLst>
                    <a:ext uri="{9D8B030D-6E8A-4147-A177-3AD203B41FA5}">
                      <a16:colId xmlns:a16="http://schemas.microsoft.com/office/drawing/2014/main" val="13352939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HỌ VÀ TÊN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NHIỆM VỤ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798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Nguyễn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Tấn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Đạt</a:t>
                      </a:r>
                      <a:endParaRPr lang="en-US" sz="2800" b="0" spc="0" baseline="0" dirty="0">
                        <a:solidFill>
                          <a:srgbClr val="002060"/>
                        </a:solidFill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Tìm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tài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liệu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thực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hiện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báo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cáo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(Word,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Powerpoint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),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thiết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kế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giao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diện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, quay video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thuyết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trình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.</a:t>
                      </a:r>
                      <a:endParaRPr lang="en-US" sz="2800" b="0" spc="0" baseline="0" dirty="0">
                        <a:solidFill>
                          <a:srgbClr val="002060"/>
                        </a:solidFill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78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Đinh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Trần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Thanh Tú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Tìm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tài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liệu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vẽ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sơ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đồ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(Use Case, CDM, PDM), quay video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thuyết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trình</a:t>
                      </a:r>
                      <a:r>
                        <a:rPr lang="en-US" sz="2800" kern="1200" dirty="0">
                          <a:solidFill>
                            <a:srgbClr val="00206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.</a:t>
                      </a:r>
                      <a:endParaRPr lang="en-US" sz="2800" b="0" spc="0" baseline="0" dirty="0">
                        <a:solidFill>
                          <a:srgbClr val="002060"/>
                        </a:solidFill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ĐÁNH GIÁ MỨC ĐỘ HOÀN THÀNH NHIỆM VỤ</a:t>
            </a: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215DAFA5-BCA1-4F7D-87D4-0AB6F055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42026"/>
              </p:ext>
            </p:extLst>
          </p:nvPr>
        </p:nvGraphicFramePr>
        <p:xfrm>
          <a:off x="991275" y="2514600"/>
          <a:ext cx="102094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25">
                  <a:extLst>
                    <a:ext uri="{9D8B030D-6E8A-4147-A177-3AD203B41FA5}">
                      <a16:colId xmlns:a16="http://schemas.microsoft.com/office/drawing/2014/main" val="3953242698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638033356"/>
                    </a:ext>
                  </a:extLst>
                </a:gridCol>
                <a:gridCol w="4490209">
                  <a:extLst>
                    <a:ext uri="{9D8B030D-6E8A-4147-A177-3AD203B41FA5}">
                      <a16:colId xmlns:a16="http://schemas.microsoft.com/office/drawing/2014/main" val="13352939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HỌ VÀ TÊN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MỨC ĐỘ HOÀN THÀNH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7983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Nguyễn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Tấn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Đạt</a:t>
                      </a:r>
                      <a:endParaRPr lang="en-US" sz="2800" b="0" spc="0" baseline="0" dirty="0">
                        <a:solidFill>
                          <a:srgbClr val="002060"/>
                        </a:solidFill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78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Đinh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</a:t>
                      </a:r>
                      <a:r>
                        <a:rPr lang="en-US" sz="2800" b="0" spc="0" baseline="0" dirty="0" err="1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Trần</a:t>
                      </a:r>
                      <a:r>
                        <a:rPr lang="en-US" sz="2800" b="0" spc="0" baseline="0" dirty="0">
                          <a:solidFill>
                            <a:srgbClr val="002060"/>
                          </a:solidFill>
                          <a:latin typeface="Roboto Condensed" pitchFamily="2" charset="0"/>
                          <a:ea typeface="Roboto Condensed" pitchFamily="2" charset="0"/>
                        </a:rPr>
                        <a:t> Thanh Tú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Roboto Condensed" pitchFamily="2" charset="0"/>
                          <a:ea typeface="Roboto Condensed" pitchFamily="2" charset="0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9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KHẢO SÁT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1A5F0-173F-F450-8270-23454DF2E02D}"/>
              </a:ext>
            </a:extLst>
          </p:cNvPr>
          <p:cNvSpPr txBox="1"/>
          <p:nvPr/>
        </p:nvSpPr>
        <p:spPr>
          <a:xfrm>
            <a:off x="1097280" y="2097220"/>
            <a:ext cx="266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YÊU CẦU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E14A-D994-232A-D0BB-FFA51A50F9D2}"/>
              </a:ext>
            </a:extLst>
          </p:cNvPr>
          <p:cNvSpPr txBox="1"/>
          <p:nvPr/>
        </p:nvSpPr>
        <p:spPr>
          <a:xfrm>
            <a:off x="3766738" y="2097220"/>
            <a:ext cx="7388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Hệ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lưu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trữ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tất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chi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tiết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về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thông tin sinh viên,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điểm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, danh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mục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…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quả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sinh viên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phải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lưu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trữ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tối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thiểu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là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5 năm.</a:t>
            </a:r>
          </a:p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Tự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động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tính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điểm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tổng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cho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in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quả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cho sinh viên.</a:t>
            </a:r>
          </a:p>
          <a:p>
            <a:pPr indent="457200" algn="just"/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Cung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cấp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thông tin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điểm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khi sinh viên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muốn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tra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cứu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kê chi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tiết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kết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quả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học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tập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sinh viên.</a:t>
            </a:r>
          </a:p>
        </p:txBody>
      </p:sp>
    </p:spTree>
    <p:extLst>
      <p:ext uri="{BB962C8B-B14F-4D97-AF65-F5344CB8AC3E}">
        <p14:creationId xmlns:p14="http://schemas.microsoft.com/office/powerpoint/2010/main" val="5649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KHẢO SÁT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1A5F0-173F-F450-8270-23454DF2E02D}"/>
              </a:ext>
            </a:extLst>
          </p:cNvPr>
          <p:cNvSpPr txBox="1"/>
          <p:nvPr/>
        </p:nvSpPr>
        <p:spPr>
          <a:xfrm>
            <a:off x="1097279" y="2097220"/>
            <a:ext cx="347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YÊU CẦU</a:t>
            </a:r>
          </a:p>
          <a:p>
            <a:pPr algn="ctr"/>
            <a:r>
              <a:rPr lang="en-US" sz="3600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PHI CHỨC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E14A-D994-232A-D0BB-FFA51A50F9D2}"/>
              </a:ext>
            </a:extLst>
          </p:cNvPr>
          <p:cNvSpPr txBox="1"/>
          <p:nvPr/>
        </p:nvSpPr>
        <p:spPr>
          <a:xfrm>
            <a:off x="4572000" y="2097220"/>
            <a:ext cx="6583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Hệ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tin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cậy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và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chính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xác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, giao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diện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thân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thiện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dễ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sử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dụng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, truy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cập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dữ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liệu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nhanh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chóng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Đảm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bảo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bảo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mật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cho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người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điều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hành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hệ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Phải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vận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hành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tốt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trong tương lai khi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số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lượng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sinh viên tăng lên.</a:t>
            </a:r>
          </a:p>
          <a:p>
            <a:pPr indent="457200" algn="just"/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Phải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có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tính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linh </a:t>
            </a:r>
            <a:r>
              <a:rPr lang="vi-VN" sz="2800" b="1" dirty="0" err="1">
                <a:latin typeface="Roboto Condensed" pitchFamily="2" charset="0"/>
                <a:ea typeface="Roboto Condensed" pitchFamily="2" charset="0"/>
              </a:rPr>
              <a:t>hoạt</a:t>
            </a:r>
            <a:r>
              <a:rPr lang="vi-VN" sz="2800" b="1" dirty="0">
                <a:latin typeface="Roboto Condensed" pitchFamily="2" charset="0"/>
                <a:ea typeface="Roboto Condensed" pitchFamily="2" charset="0"/>
              </a:rPr>
              <a:t> cao.</a:t>
            </a:r>
          </a:p>
        </p:txBody>
      </p:sp>
    </p:spTree>
    <p:extLst>
      <p:ext uri="{BB962C8B-B14F-4D97-AF65-F5344CB8AC3E}">
        <p14:creationId xmlns:p14="http://schemas.microsoft.com/office/powerpoint/2010/main" val="29767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KHẢO SÁT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7E14A-D994-232A-D0BB-FFA51A50F9D2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45720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Các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khâu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trong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công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tác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quản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lý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điểm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sinh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viên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ở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một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số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khoa,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trường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đại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học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còn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mang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nặng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tính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thủ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công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.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Mô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hình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hoạt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động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của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hệ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thống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quản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lý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điểm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mô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tả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một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cách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chung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nhất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qua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sơ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đồ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sau</a:t>
            </a:r>
            <a:r>
              <a:rPr lang="en-US" sz="2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65976-2FF9-B2CB-E0C1-1B1B529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990188"/>
            <a:ext cx="6798082" cy="487762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02382-27AC-86A0-3C37-518B89AF0997}"/>
              </a:ext>
            </a:extLst>
          </p:cNvPr>
          <p:cNvSpPr txBox="1"/>
          <p:nvPr/>
        </p:nvSpPr>
        <p:spPr>
          <a:xfrm>
            <a:off x="6390139" y="5989319"/>
            <a:ext cx="3510116" cy="38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itchFamily="2" charset="0"/>
                <a:ea typeface="Roboto Condensed" pitchFamily="2" charset="0"/>
              </a:rPr>
              <a:t>QUY TRÌNH CHẤM ĐIỂM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B40EB-B3E1-F6DF-EB2F-322750F6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39" y="459869"/>
            <a:ext cx="3510116" cy="5317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CA564-7E57-7251-C91E-A1D124AE0231}"/>
              </a:ext>
            </a:extLst>
          </p:cNvPr>
          <p:cNvSpPr txBox="1"/>
          <p:nvPr/>
        </p:nvSpPr>
        <p:spPr>
          <a:xfrm>
            <a:off x="6390139" y="6001971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itchFamily="2" charset="0"/>
                <a:ea typeface="Roboto Condensed" pitchFamily="2" charset="0"/>
              </a:rPr>
              <a:t>QUY TRÌNH THỐNG KÊ ĐIỂM SỐ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FE1BD-7297-63FF-9F0D-F458F9921DB0}"/>
              </a:ext>
            </a:extLst>
          </p:cNvPr>
          <p:cNvSpPr txBox="1"/>
          <p:nvPr/>
        </p:nvSpPr>
        <p:spPr>
          <a:xfrm>
            <a:off x="4742017" y="972232"/>
            <a:ext cx="679808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Quy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thủ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dựa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trên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sức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đã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bộc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lộ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những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nhược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: </a:t>
            </a:r>
          </a:p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lưu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trữ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như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tin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…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hành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thủ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sổ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chứng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từ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lượng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lưu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trữ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năm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vì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vậy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gây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khó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khăn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tác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tốn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sức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hành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. </a:t>
            </a:r>
          </a:p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- Khi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lưu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trữ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truyền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sữa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đổi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gặp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khó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khăn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  <a:cs typeface="Times New Roman" panose="02020603050405020304" pitchFamily="18" charset="0"/>
              </a:rPr>
              <a:t>. </a:t>
            </a:r>
          </a:p>
          <a:p>
            <a:pPr indent="457200"/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</a:rPr>
              <a:t>-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</a:rPr>
              <a:t>Tốn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</a:rPr>
              <a:t>nhiều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</a:rPr>
              <a:t>nhân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000" b="1" dirty="0" err="1">
                <a:effectLst/>
                <a:latin typeface="Roboto Condensed" pitchFamily="2" charset="0"/>
                <a:ea typeface="Roboto Condensed" pitchFamily="2" charset="0"/>
              </a:rPr>
              <a:t>lực</a:t>
            </a:r>
            <a:r>
              <a:rPr lang="en-US" sz="2000" b="1" dirty="0">
                <a:effectLst/>
                <a:latin typeface="Roboto Condensed" pitchFamily="2" charset="0"/>
                <a:ea typeface="Roboto Condensed" pitchFamily="2" charset="0"/>
              </a:rPr>
              <a:t>.</a:t>
            </a:r>
            <a:endParaRPr lang="en-US" sz="20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BIỂU ĐỒ PHÂN CẤP CHỨC NĂNG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27723-F683-5A32-0BF1-82A64609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1737360"/>
            <a:ext cx="10058400" cy="5120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1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8F70F9-27CA-D82F-AD76-2838C26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18807"/>
            <a:ext cx="6275667" cy="42203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1A8F-7446-434A-92CB-BC808EDC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Roboto Condensed" pitchFamily="2" charset="0"/>
                <a:ea typeface="Roboto Condensed" pitchFamily="2" charset="0"/>
              </a:rPr>
              <a:t>ĐĂNG NHẬP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4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630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Roboto Condensed</vt:lpstr>
      <vt:lpstr>UTM American Sans</vt:lpstr>
      <vt:lpstr>UTM Avo</vt:lpstr>
      <vt:lpstr>Retrospect</vt:lpstr>
      <vt:lpstr>BÁO CÁO TIỂU LUẬN CUỐI KỲ</vt:lpstr>
      <vt:lpstr>DANH SÁCH THÀNH VIÊN</vt:lpstr>
      <vt:lpstr>PHÂN CÔNG NHIỆM VỤ</vt:lpstr>
      <vt:lpstr>ĐÁNH GIÁ MỨC ĐỘ HOÀN THÀNH NHIỆM VỤ</vt:lpstr>
      <vt:lpstr>KHẢO SÁT</vt:lpstr>
      <vt:lpstr>KHẢO SÁT</vt:lpstr>
      <vt:lpstr>KHẢO SÁT</vt:lpstr>
      <vt:lpstr>BIỂU ĐỒ PHÂN CẤP CHỨC NĂNG</vt:lpstr>
      <vt:lpstr>ĐĂNG NHẬP</vt:lpstr>
      <vt:lpstr>CHỨC NĂNG</vt:lpstr>
      <vt:lpstr>DANH MỤC</vt:lpstr>
      <vt:lpstr>NGHIỆP VỤ</vt:lpstr>
      <vt:lpstr>THỐNG KÊ</vt:lpstr>
      <vt:lpstr>TÌM KIẾM</vt:lpstr>
      <vt:lpstr>MÔ HÌNH CDM</vt:lpstr>
      <vt:lpstr>MÔ HÌNH PDM</vt:lpstr>
      <vt:lpstr>GIAO DIỆN ĐĂNG NHẬP</vt:lpstr>
      <vt:lpstr>GIAO DIỆN ĐĂNG NHẬP</vt:lpstr>
      <vt:lpstr>SƠ ĐỒ MÔ TẢ HOẠT ĐỘNG</vt:lpstr>
      <vt:lpstr>GIAO DIỆN THỐNG KÊ</vt:lpstr>
      <vt:lpstr>PowerPoint Presentation</vt:lpstr>
      <vt:lpstr>PowerPoint Presentation</vt:lpstr>
      <vt:lpstr>SƠ ĐỒ MÔ TẢ HOẠT ĐỘNG</vt:lpstr>
      <vt:lpstr>KẾT LUẬN CHUNG</vt:lpstr>
      <vt:lpstr>BÀI THUYẾT TRÌNH ĐẾN ĐÂY LÀ 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Tan  Dat</dc:creator>
  <cp:lastModifiedBy>Nguyen Tan  Dat</cp:lastModifiedBy>
  <cp:revision>32</cp:revision>
  <dcterms:created xsi:type="dcterms:W3CDTF">2022-03-07T03:31:25Z</dcterms:created>
  <dcterms:modified xsi:type="dcterms:W3CDTF">2022-06-21T08:13:51Z</dcterms:modified>
</cp:coreProperties>
</file>