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41"/>
  </p:notesMasterIdLst>
  <p:sldIdLst>
    <p:sldId id="3825" r:id="rId5"/>
    <p:sldId id="3826" r:id="rId6"/>
    <p:sldId id="3828" r:id="rId7"/>
    <p:sldId id="3835" r:id="rId8"/>
    <p:sldId id="3876" r:id="rId9"/>
    <p:sldId id="3855" r:id="rId10"/>
    <p:sldId id="3837" r:id="rId11"/>
    <p:sldId id="3851" r:id="rId12"/>
    <p:sldId id="3852" r:id="rId13"/>
    <p:sldId id="3853" r:id="rId14"/>
    <p:sldId id="3841" r:id="rId15"/>
    <p:sldId id="3854" r:id="rId16"/>
    <p:sldId id="3877" r:id="rId17"/>
    <p:sldId id="3838" r:id="rId18"/>
    <p:sldId id="3839" r:id="rId19"/>
    <p:sldId id="3878" r:id="rId20"/>
    <p:sldId id="3846" r:id="rId21"/>
    <p:sldId id="3847" r:id="rId22"/>
    <p:sldId id="3848" r:id="rId23"/>
    <p:sldId id="3849" r:id="rId24"/>
    <p:sldId id="3856" r:id="rId25"/>
    <p:sldId id="3857" r:id="rId26"/>
    <p:sldId id="3858" r:id="rId27"/>
    <p:sldId id="3860" r:id="rId28"/>
    <p:sldId id="3861" r:id="rId29"/>
    <p:sldId id="3859" r:id="rId30"/>
    <p:sldId id="3862" r:id="rId31"/>
    <p:sldId id="3864" r:id="rId32"/>
    <p:sldId id="3869" r:id="rId33"/>
    <p:sldId id="3870" r:id="rId34"/>
    <p:sldId id="3871" r:id="rId35"/>
    <p:sldId id="3875" r:id="rId36"/>
    <p:sldId id="3872" r:id="rId37"/>
    <p:sldId id="3874" r:id="rId38"/>
    <p:sldId id="3873" r:id="rId39"/>
    <p:sldId id="38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007" autoAdjust="0"/>
  </p:normalViewPr>
  <p:slideViewPr>
    <p:cSldViewPr snapToGrid="0">
      <p:cViewPr varScale="1">
        <p:scale>
          <a:sx n="46" d="100"/>
          <a:sy n="46" d="100"/>
        </p:scale>
        <p:origin x="1578" y="4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5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6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8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9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6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8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9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8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09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44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46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6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55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6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1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78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79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5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61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1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0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7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oursera.org/learn/ui-design/lecture/TNOxq/design-process-introdu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design/common-elements-aAxn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design/usability-engineering-and-task-centered-approaches-Gl7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oursera.org/lecture/ui-design/use-cases-personas-tasks-and-scenarios-Gcvb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955" y="3111910"/>
            <a:ext cx="7010793" cy="1536192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QUY TRÌNH </a:t>
            </a:r>
            <a:b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THIẾT KẾ GIAO DIỆN</a:t>
            </a:r>
            <a:endParaRPr lang="en-US" sz="5400" dirty="0">
              <a:latin typeface="UTM Akashi" panose="020406030505060202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Trần Thị Phương Linh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0B472-DA1E-44B7-BE3F-DC42F50E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28" y="1112991"/>
            <a:ext cx="9399344" cy="515012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A526EC-0A62-4625-B5F4-656B35F74200}"/>
              </a:ext>
            </a:extLst>
          </p:cNvPr>
          <p:cNvSpPr txBox="1">
            <a:spLocks/>
          </p:cNvSpPr>
          <p:nvPr/>
        </p:nvSpPr>
        <p:spPr>
          <a:xfrm>
            <a:off x="828025" y="2495673"/>
            <a:ext cx="1975608" cy="79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11821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ACD457-93CC-4CC1-BB1F-8629BBA634FA}"/>
              </a:ext>
            </a:extLst>
          </p:cNvPr>
          <p:cNvGrpSpPr/>
          <p:nvPr/>
        </p:nvGrpSpPr>
        <p:grpSpPr>
          <a:xfrm>
            <a:off x="1609725" y="2078326"/>
            <a:ext cx="8972550" cy="3219450"/>
            <a:chOff x="1609725" y="1819275"/>
            <a:chExt cx="8972550" cy="32194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5E5F70-7089-42CE-A677-AA6B65C87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725" y="1819275"/>
              <a:ext cx="8972550" cy="3219450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1C1D9E-215A-4CD3-96F3-00A2AB73340A}"/>
                </a:ext>
              </a:extLst>
            </p:cNvPr>
            <p:cNvSpPr/>
            <p:nvPr/>
          </p:nvSpPr>
          <p:spPr>
            <a:xfrm>
              <a:off x="3277488" y="2723745"/>
              <a:ext cx="963772" cy="1206229"/>
            </a:xfrm>
            <a:custGeom>
              <a:avLst/>
              <a:gdLst>
                <a:gd name="connsiteX0" fmla="*/ 321746 w 963772"/>
                <a:gd name="connsiteY0" fmla="*/ 1206229 h 1206229"/>
                <a:gd name="connsiteX1" fmla="*/ 29916 w 963772"/>
                <a:gd name="connsiteY1" fmla="*/ 642025 h 1206229"/>
                <a:gd name="connsiteX2" fmla="*/ 963772 w 963772"/>
                <a:gd name="connsiteY2" fmla="*/ 0 h 12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772" h="1206229">
                  <a:moveTo>
                    <a:pt x="321746" y="1206229"/>
                  </a:moveTo>
                  <a:cubicBezTo>
                    <a:pt x="122329" y="1024646"/>
                    <a:pt x="-77088" y="843063"/>
                    <a:pt x="29916" y="642025"/>
                  </a:cubicBezTo>
                  <a:cubicBezTo>
                    <a:pt x="136920" y="440987"/>
                    <a:pt x="746521" y="38911"/>
                    <a:pt x="963772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E794BC-4D08-4CAA-A637-02199BAB53C4}"/>
                </a:ext>
              </a:extLst>
            </p:cNvPr>
            <p:cNvSpPr/>
            <p:nvPr/>
          </p:nvSpPr>
          <p:spPr>
            <a:xfrm rot="3978242">
              <a:off x="4060334" y="2616260"/>
              <a:ext cx="214008" cy="29182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03C928-0342-4FF2-A534-7298BE232C41}"/>
              </a:ext>
            </a:extLst>
          </p:cNvPr>
          <p:cNvSpPr txBox="1">
            <a:spLocks/>
          </p:cNvSpPr>
          <p:nvPr/>
        </p:nvSpPr>
        <p:spPr>
          <a:xfrm>
            <a:off x="998707" y="883733"/>
            <a:ext cx="509729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hlinkClick r:id="rId4"/>
              </a:rPr>
              <a:t>Design process introduction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01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03C928-0342-4FF2-A534-7298BE232C41}"/>
              </a:ext>
            </a:extLst>
          </p:cNvPr>
          <p:cNvSpPr txBox="1">
            <a:spLocks/>
          </p:cNvSpPr>
          <p:nvPr/>
        </p:nvSpPr>
        <p:spPr>
          <a:xfrm>
            <a:off x="1738008" y="833252"/>
            <a:ext cx="8715983" cy="4799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latin typeface="UTM BryantLG" panose="02040603050506020204" pitchFamily="18" charset="0"/>
              </a:rPr>
              <a:t>Thiết kế hướng người dùng (User-Centered Design, Participatory Design)</a:t>
            </a:r>
          </a:p>
          <a:p>
            <a:pPr marL="342900" indent="-342900">
              <a:buFontTx/>
              <a:buChar char="-"/>
            </a:pPr>
            <a:r>
              <a:rPr lang="vi-VN" b="0"/>
              <a:t>Đặt người dùng vào qui trình phát triển</a:t>
            </a:r>
            <a:endParaRPr lang="en-US" b="0">
              <a:latin typeface="UTM BryantLG" panose="02040603050506020204" pitchFamily="18" charset="0"/>
            </a:endParaRPr>
          </a:p>
          <a:p>
            <a:pPr marL="342900" indent="-342900">
              <a:buFontTx/>
              <a:buChar char="-"/>
            </a:pPr>
            <a:r>
              <a:rPr lang="vi-VN" b="0"/>
              <a:t>Tập trung vào người dùng và tác vụ</a:t>
            </a:r>
            <a:endParaRPr lang="en-US" b="0">
              <a:latin typeface="UTM BryantLG" panose="02040603050506020204" pitchFamily="18" charset="0"/>
            </a:endParaRPr>
          </a:p>
          <a:p>
            <a:r>
              <a:rPr lang="en-US" b="0">
                <a:latin typeface="UTM BryantLG" panose="02040603050506020204" pitchFamily="18" charset="0"/>
              </a:rPr>
              <a:t>Ưu điểm: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Thông tin chính xác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Người dùng tham gia vào quy trình thiết kế</a:t>
            </a:r>
          </a:p>
          <a:p>
            <a:r>
              <a:rPr lang="en-US" b="0">
                <a:latin typeface="UTM BryantLG" panose="02040603050506020204" pitchFamily="18" charset="0"/>
              </a:rPr>
              <a:t>Nhược điểm: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Người dùng không sẵn sàng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Người dùng có những sở thích và thói quen riêng</a:t>
            </a:r>
            <a:endParaRPr lang="en-US" b="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3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Các thành phần chính trong quy trình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thiết kế giao diện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Elements of UI Design Process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1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SVN-Aptima" panose="02040603050506020204" pitchFamily="18" charset="0"/>
              </a:rPr>
              <a:t>Các thành phần chính trong quy trình thiết kế giao diện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03C928-0342-4FF2-A534-7298BE232C41}"/>
              </a:ext>
            </a:extLst>
          </p:cNvPr>
          <p:cNvSpPr txBox="1">
            <a:spLocks/>
          </p:cNvSpPr>
          <p:nvPr/>
        </p:nvSpPr>
        <p:spPr>
          <a:xfrm>
            <a:off x="998707" y="883733"/>
            <a:ext cx="509729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hlinkClick r:id="rId3"/>
              </a:rPr>
              <a:t>Common Elements</a:t>
            </a:r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C8D9-39AC-44D9-803D-4E5AFAD95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32" y="2869637"/>
            <a:ext cx="5342884" cy="283132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C1CD061-08C8-4B9E-AA9E-12E112F1DBF6}"/>
              </a:ext>
            </a:extLst>
          </p:cNvPr>
          <p:cNvSpPr txBox="1">
            <a:spLocks/>
          </p:cNvSpPr>
          <p:nvPr/>
        </p:nvSpPr>
        <p:spPr>
          <a:xfrm>
            <a:off x="1763055" y="2181745"/>
            <a:ext cx="5097293" cy="207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/>
              <a:t>Analysis/User Research</a:t>
            </a:r>
          </a:p>
          <a:p>
            <a:pPr>
              <a:lnSpc>
                <a:spcPct val="150000"/>
              </a:lnSpc>
            </a:pPr>
            <a:r>
              <a:rPr lang="en-US" sz="2400"/>
              <a:t>Design Prototype/Prototyping</a:t>
            </a:r>
          </a:p>
          <a:p>
            <a:pPr>
              <a:lnSpc>
                <a:spcPct val="150000"/>
              </a:lnSpc>
            </a:pPr>
            <a:r>
              <a:rPr lang="en-US" sz="2400"/>
              <a:t>Usability Test/Evaluation</a:t>
            </a:r>
          </a:p>
        </p:txBody>
      </p:sp>
    </p:spTree>
    <p:extLst>
      <p:ext uri="{BB962C8B-B14F-4D97-AF65-F5344CB8AC3E}">
        <p14:creationId xmlns:p14="http://schemas.microsoft.com/office/powerpoint/2010/main" val="161766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2433-9879-4D36-AE06-9BB15BCF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224" y="1019753"/>
            <a:ext cx="8802976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How many rounds of prototyping are necessary?</a:t>
            </a:r>
          </a:p>
          <a:p>
            <a:pPr>
              <a:lnSpc>
                <a:spcPct val="150000"/>
              </a:lnSpc>
            </a:pPr>
            <a:r>
              <a:rPr lang="vi-VN" sz="2400"/>
              <a:t>Bruel &amp; Kjaer</a:t>
            </a:r>
            <a:r>
              <a:rPr lang="en-US" sz="2400"/>
              <a:t>: usalibility test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07368A-EC98-41CB-BD7D-84A95BE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SVN-Aptima" panose="02040603050506020204" pitchFamily="18" charset="0"/>
              </a:rPr>
              <a:t>Các thành phần chính trong quy trình thiết kế giao diện</a:t>
            </a:r>
          </a:p>
        </p:txBody>
      </p:sp>
      <p:pic>
        <p:nvPicPr>
          <p:cNvPr id="1026" name="Picture 2" descr="Typography Comprehensive Guide For App UI Design - anteelo">
            <a:extLst>
              <a:ext uri="{FF2B5EF4-FFF2-40B4-BE49-F238E27FC236}">
                <a16:creationId xmlns:a16="http://schemas.microsoft.com/office/drawing/2014/main" id="{E261B48A-8B4C-4188-B084-97533A52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4112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Phân tích người dùng &amp; tác vụ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User and Task Analysis 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3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2433-9879-4D36-AE06-9BB15BCF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726" y="1303229"/>
            <a:ext cx="9360548" cy="47696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UTM BryantLG" panose="02040603050506020204" pitchFamily="18" charset="0"/>
                <a:hlinkClick r:id="rId3"/>
              </a:rPr>
              <a:t>Usability Engineering</a:t>
            </a:r>
            <a:endParaRPr lang="en-US" sz="2400">
              <a:latin typeface="UTM BryantLG" panose="02040603050506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UTM BryantLG" panose="02040603050506020204" pitchFamily="18" charset="0"/>
              </a:rPr>
              <a:t>Yếu tố then chốt: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Hiểu biết về người dùng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Thiết kế và tạo bản mẫu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Đánh giá và thiết kế lặp lại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Nắm được các tiêu chuẩn, hướng dẫn…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UTM BryantLG" panose="02040603050506020204" pitchFamily="18" charset="0"/>
              </a:rPr>
              <a:t>Quan điểm chính: Cải thiện dần dễ hơn phải đúng ngay từ đầu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07368A-EC98-41CB-BD7D-84A95BE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Kỹ thuật khả dụng/ phân tích hướng tác vụ</a:t>
            </a:r>
          </a:p>
        </p:txBody>
      </p:sp>
    </p:spTree>
    <p:extLst>
      <p:ext uri="{BB962C8B-B14F-4D97-AF65-F5344CB8AC3E}">
        <p14:creationId xmlns:p14="http://schemas.microsoft.com/office/powerpoint/2010/main" val="28025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2433-9879-4D36-AE06-9BB15BCF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726" y="1303229"/>
            <a:ext cx="9360548" cy="47696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Task-Centered </a:t>
            </a:r>
          </a:p>
          <a:p>
            <a:pPr>
              <a:lnSpc>
                <a:spcPct val="150000"/>
              </a:lnSpc>
            </a:pPr>
            <a:r>
              <a:rPr lang="en-US" sz="2400"/>
              <a:t>An usability engineering-style process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Task Descriptions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Scenario Descriptions</a:t>
            </a:r>
          </a:p>
          <a:p>
            <a:pPr>
              <a:lnSpc>
                <a:spcPct val="150000"/>
              </a:lnSpc>
            </a:pPr>
            <a:r>
              <a:rPr lang="en-US" sz="2400"/>
              <a:t>Avoiding confusion</a:t>
            </a:r>
          </a:p>
          <a:p>
            <a:pPr lvl="1">
              <a:lnSpc>
                <a:spcPct val="150000"/>
              </a:lnSpc>
            </a:pPr>
            <a:r>
              <a:rPr lang="en-US" sz="2200"/>
              <a:t>Task</a:t>
            </a:r>
          </a:p>
          <a:p>
            <a:pPr lvl="1">
              <a:lnSpc>
                <a:spcPct val="150000"/>
              </a:lnSpc>
            </a:pPr>
            <a:r>
              <a:rPr lang="en-US" sz="2200"/>
              <a:t>Scenario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07368A-EC98-41CB-BD7D-84A95BE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Kỹ thuật khả dụng/ phân tích hướng tác vụ</a:t>
            </a:r>
          </a:p>
        </p:txBody>
      </p:sp>
    </p:spTree>
    <p:extLst>
      <p:ext uri="{BB962C8B-B14F-4D97-AF65-F5344CB8AC3E}">
        <p14:creationId xmlns:p14="http://schemas.microsoft.com/office/powerpoint/2010/main" val="368562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2433-9879-4D36-AE06-9BB15BCF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726" y="1303229"/>
            <a:ext cx="9360548" cy="47696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Task-Centered </a:t>
            </a:r>
          </a:p>
          <a:p>
            <a:pPr>
              <a:lnSpc>
                <a:spcPct val="150000"/>
              </a:lnSpc>
            </a:pPr>
            <a:r>
              <a:rPr lang="en-US" sz="2400"/>
              <a:t>Focuses user research on gathering task.</a:t>
            </a:r>
          </a:p>
          <a:p>
            <a:pPr>
              <a:lnSpc>
                <a:spcPct val="150000"/>
              </a:lnSpc>
            </a:pPr>
            <a:r>
              <a:rPr lang="en-US" sz="2400"/>
              <a:t>Uses the task heavily in the design and evaluation process.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07368A-EC98-41CB-BD7D-84A95BE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Kỹ thuật khả dụng/ phân tích hướng tác vụ</a:t>
            </a:r>
          </a:p>
        </p:txBody>
      </p:sp>
    </p:spTree>
    <p:extLst>
      <p:ext uri="{BB962C8B-B14F-4D97-AF65-F5344CB8AC3E}">
        <p14:creationId xmlns:p14="http://schemas.microsoft.com/office/powerpoint/2010/main" val="258468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13">
            <a:extLst>
              <a:ext uri="{FF2B5EF4-FFF2-40B4-BE49-F238E27FC236}">
                <a16:creationId xmlns:a16="http://schemas.microsoft.com/office/drawing/2014/main" id="{75E7AB0F-DE50-4DAD-AFA0-B2E12A2092C9}"/>
              </a:ext>
            </a:extLst>
          </p:cNvPr>
          <p:cNvGrpSpPr>
            <a:grpSpLocks/>
          </p:cNvGrpSpPr>
          <p:nvPr/>
        </p:nvGrpSpPr>
        <p:grpSpPr bwMode="auto">
          <a:xfrm>
            <a:off x="5470814" y="1673860"/>
            <a:ext cx="2822575" cy="1498600"/>
            <a:chOff x="1292225" y="1295400"/>
            <a:chExt cx="2822575" cy="1498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384737-A998-4948-A8C6-871041074843}"/>
                </a:ext>
              </a:extLst>
            </p:cNvPr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1167D1-E1E9-43CD-BB5F-BFFE86B0461A}"/>
                </a:ext>
              </a:extLst>
            </p:cNvPr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47912F-84C3-431A-84E3-E084E99A09A8}"/>
                </a:ext>
              </a:extLst>
            </p:cNvPr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919C2F5F-61E0-4CB6-8651-B451CDCC4725}"/>
              </a:ext>
            </a:extLst>
          </p:cNvPr>
          <p:cNvGrpSpPr>
            <a:grpSpLocks/>
          </p:cNvGrpSpPr>
          <p:nvPr/>
        </p:nvGrpSpPr>
        <p:grpSpPr bwMode="auto">
          <a:xfrm>
            <a:off x="9041101" y="1673860"/>
            <a:ext cx="2833688" cy="1498600"/>
            <a:chOff x="4862513" y="1295400"/>
            <a:chExt cx="2833687" cy="14986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F20FE5-5D1D-49FB-9C54-FCE29068F617}"/>
                </a:ext>
              </a:extLst>
            </p:cNvPr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000EFA-9F6A-476C-801D-EF4FEB859BD0}"/>
                </a:ext>
              </a:extLst>
            </p:cNvPr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7ED640-B7A2-44EA-9E52-7716ED996C37}"/>
                </a:ext>
              </a:extLst>
            </p:cNvPr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4EB4C657-6F92-4CB0-BF85-7A2D0922B23B}"/>
              </a:ext>
            </a:extLst>
          </p:cNvPr>
          <p:cNvGrpSpPr>
            <a:grpSpLocks/>
          </p:cNvGrpSpPr>
          <p:nvPr/>
        </p:nvGrpSpPr>
        <p:grpSpPr bwMode="auto">
          <a:xfrm>
            <a:off x="9041101" y="3502660"/>
            <a:ext cx="2833688" cy="1498600"/>
            <a:chOff x="4862513" y="3124200"/>
            <a:chExt cx="2833687" cy="149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26746A-A185-4965-8C97-CBC13D00DDDF}"/>
                </a:ext>
              </a:extLst>
            </p:cNvPr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F66887-9A5B-4902-ABDA-D397AC2B0D05}"/>
                </a:ext>
              </a:extLst>
            </p:cNvPr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2B4177-A55A-428B-BA59-E403D7690C22}"/>
                </a:ext>
              </a:extLst>
            </p:cNvPr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7">
            <a:extLst>
              <a:ext uri="{FF2B5EF4-FFF2-40B4-BE49-F238E27FC236}">
                <a16:creationId xmlns:a16="http://schemas.microsoft.com/office/drawing/2014/main" id="{C5575663-401A-4136-AEBD-72F658CA1747}"/>
              </a:ext>
            </a:extLst>
          </p:cNvPr>
          <p:cNvGrpSpPr>
            <a:grpSpLocks/>
          </p:cNvGrpSpPr>
          <p:nvPr/>
        </p:nvGrpSpPr>
        <p:grpSpPr bwMode="auto">
          <a:xfrm>
            <a:off x="5470814" y="3488372"/>
            <a:ext cx="2833688" cy="1498600"/>
            <a:chOff x="4862513" y="4923972"/>
            <a:chExt cx="2833687" cy="14986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2A3F53-1E6A-4D81-8552-0D73F1ED5D69}"/>
                </a:ext>
              </a:extLst>
            </p:cNvPr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3839BAC-2975-4A8D-825D-A4783520D9D5}"/>
                </a:ext>
              </a:extLst>
            </p:cNvPr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3CE093-024E-49F1-ADEA-85FBB3B56AD9}"/>
                </a:ext>
              </a:extLst>
            </p:cNvPr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D970F06E-DF27-4EAD-9A0F-491C91F7D8A3}"/>
              </a:ext>
            </a:extLst>
          </p:cNvPr>
          <p:cNvSpPr/>
          <p:nvPr/>
        </p:nvSpPr>
        <p:spPr>
          <a:xfrm>
            <a:off x="5696239" y="234061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638ABE18-2916-4783-AA9E-B03C24BF90DF}"/>
              </a:ext>
            </a:extLst>
          </p:cNvPr>
          <p:cNvSpPr/>
          <p:nvPr/>
        </p:nvSpPr>
        <p:spPr>
          <a:xfrm>
            <a:off x="9222076" y="234061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Freeform 54">
            <a:extLst>
              <a:ext uri="{FF2B5EF4-FFF2-40B4-BE49-F238E27FC236}">
                <a16:creationId xmlns:a16="http://schemas.microsoft.com/office/drawing/2014/main" id="{472194C1-95F2-459F-93DC-ED62AC370FFC}"/>
              </a:ext>
            </a:extLst>
          </p:cNvPr>
          <p:cNvSpPr/>
          <p:nvPr/>
        </p:nvSpPr>
        <p:spPr>
          <a:xfrm>
            <a:off x="9222076" y="415512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9AD4A588-1F01-4244-BF63-9B70AF19D05D}"/>
              </a:ext>
            </a:extLst>
          </p:cNvPr>
          <p:cNvSpPr/>
          <p:nvPr/>
        </p:nvSpPr>
        <p:spPr>
          <a:xfrm>
            <a:off x="5651789" y="4082097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1E3E28-DBB6-4AB5-AF38-33D14A6C4E80}"/>
              </a:ext>
            </a:extLst>
          </p:cNvPr>
          <p:cNvSpPr/>
          <p:nvPr/>
        </p:nvSpPr>
        <p:spPr>
          <a:xfrm>
            <a:off x="6526501" y="2164569"/>
            <a:ext cx="1766888" cy="7853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 nguyên tắc thiết kế giao diện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75C6A2-B9F1-40A6-BC8E-72BB61C609F9}"/>
              </a:ext>
            </a:extLst>
          </p:cNvPr>
          <p:cNvSpPr/>
          <p:nvPr/>
        </p:nvSpPr>
        <p:spPr>
          <a:xfrm>
            <a:off x="9895177" y="2201145"/>
            <a:ext cx="1968499" cy="7853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Quy trình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thiết kế giao diện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A60ABD-064A-44A8-9ED5-873396172BCF}"/>
              </a:ext>
            </a:extLst>
          </p:cNvPr>
          <p:cNvSpPr/>
          <p:nvPr/>
        </p:nvSpPr>
        <p:spPr>
          <a:xfrm>
            <a:off x="9895177" y="4014864"/>
            <a:ext cx="1968499" cy="7853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Phân tích người dùng và tác vụ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A40534-4FE9-4FC5-B103-706A1ACF5961}"/>
              </a:ext>
            </a:extLst>
          </p:cNvPr>
          <p:cNvSpPr/>
          <p:nvPr/>
        </p:nvSpPr>
        <p:spPr>
          <a:xfrm>
            <a:off x="6356639" y="3980732"/>
            <a:ext cx="1936749" cy="7853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 thành phần chính trong TKGD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6F4BADBF-71EB-4B90-95FA-63FDE921B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14" y="169449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EC359FA6-F577-4832-B98A-959DE515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14" y="352329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5" name="Rectangle 72">
            <a:extLst>
              <a:ext uri="{FF2B5EF4-FFF2-40B4-BE49-F238E27FC236}">
                <a16:creationId xmlns:a16="http://schemas.microsoft.com/office/drawing/2014/main" id="{3C90BAA9-E8F9-40E1-856A-B60BCD23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514" y="169449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196C5CAB-9FE6-4717-8229-37A414AB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514" y="352329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33EF51A-3279-47BA-A8D1-9497DFD5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295122"/>
            <a:ext cx="3375021" cy="406908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  <a:t>Chapter II</a:t>
            </a: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r>
              <a:rPr lang="en-US" sz="3200">
                <a:solidFill>
                  <a:srgbClr val="FFFFFF"/>
                </a:solidFill>
                <a:latin typeface="UTM Avo" panose="02040603050506020204" pitchFamily="18" charset="0"/>
              </a:rPr>
              <a:t>Phân tích người dùng và tác vụ</a:t>
            </a:r>
            <a:endParaRPr lang="en-US" dirty="0">
              <a:latin typeface="UTM 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2433-9879-4D36-AE06-9BB15BCF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726" y="1303229"/>
            <a:ext cx="9360548" cy="47696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Task-Centered </a:t>
            </a:r>
          </a:p>
          <a:p>
            <a:pPr>
              <a:lnSpc>
                <a:spcPct val="150000"/>
              </a:lnSpc>
            </a:pPr>
            <a:r>
              <a:rPr lang="en-US" sz="2400"/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sz="2200"/>
              <a:t>Highly usable without extensive design tranning</a:t>
            </a:r>
          </a:p>
          <a:p>
            <a:pPr lvl="1">
              <a:lnSpc>
                <a:spcPct val="150000"/>
              </a:lnSpc>
            </a:pPr>
            <a:r>
              <a:rPr lang="en-US" sz="2200"/>
              <a:t>Does a nice job on "work-like" interfaces</a:t>
            </a:r>
          </a:p>
          <a:p>
            <a:pPr>
              <a:lnSpc>
                <a:spcPct val="150000"/>
              </a:lnSpc>
            </a:pPr>
            <a:r>
              <a:rPr lang="en-US" sz="2400"/>
              <a:t>Weakness: Constrained to task-oriented usage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07368A-EC98-41CB-BD7D-84A95BE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0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Kỹ thuật khả dụng/ phân tích hướng tác vụ</a:t>
            </a:r>
          </a:p>
        </p:txBody>
      </p:sp>
    </p:spTree>
    <p:extLst>
      <p:ext uri="{BB962C8B-B14F-4D97-AF65-F5344CB8AC3E}">
        <p14:creationId xmlns:p14="http://schemas.microsoft.com/office/powerpoint/2010/main" val="3188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29718-231C-40B5-84E5-A7C14529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0" y="546352"/>
            <a:ext cx="9454178" cy="60921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7105CF-98AD-491C-B947-D168AE33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1" y="-54864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dành cho BTN</a:t>
            </a:r>
          </a:p>
        </p:txBody>
      </p:sp>
    </p:spTree>
    <p:extLst>
      <p:ext uri="{BB962C8B-B14F-4D97-AF65-F5344CB8AC3E}">
        <p14:creationId xmlns:p14="http://schemas.microsoft.com/office/powerpoint/2010/main" val="2424532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59A59-3A8D-4C68-94A1-2583FC27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4" y="535362"/>
            <a:ext cx="9691474" cy="62397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E6FFA31-7199-4E39-A8D3-D256516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1" y="-201168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</p:spTree>
    <p:extLst>
      <p:ext uri="{BB962C8B-B14F-4D97-AF65-F5344CB8AC3E}">
        <p14:creationId xmlns:p14="http://schemas.microsoft.com/office/powerpoint/2010/main" val="58423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6FFA31-7199-4E39-A8D3-D256516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1" y="-201168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E93A451-6EFD-4463-84DF-3E603E92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678" y="818585"/>
            <a:ext cx="3467170" cy="7267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UTM BryantLG" panose="02040603050506020204" pitchFamily="18" charset="0"/>
              </a:rPr>
              <a:t>Phân tích người dùng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B3E61-4103-4517-910F-FB072417556D}"/>
              </a:ext>
            </a:extLst>
          </p:cNvPr>
          <p:cNvSpPr txBox="1">
            <a:spLocks/>
          </p:cNvSpPr>
          <p:nvPr/>
        </p:nvSpPr>
        <p:spPr>
          <a:xfrm>
            <a:off x="1031678" y="1474968"/>
            <a:ext cx="4491298" cy="456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Mô tả người dùng: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Thông tin chung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Đặc trưng người dùng</a:t>
            </a:r>
          </a:p>
          <a:p>
            <a:pPr lvl="1">
              <a:lnSpc>
                <a:spcPct val="150000"/>
              </a:lnSpc>
            </a:pPr>
            <a:r>
              <a:rPr lang="vi-VN" sz="2200"/>
              <a:t>Môi trường người dùng</a:t>
            </a:r>
            <a:endParaRPr lang="en-US" sz="2200">
              <a:latin typeface="UTM BryantLG" panose="0204060305050602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vi-VN" sz="2200"/>
              <a:t>Vai trò người dùng</a:t>
            </a:r>
            <a:endParaRPr lang="en-US" sz="2200">
              <a:latin typeface="UTM BryantLG" panose="0204060305050602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Sở thích người dùng</a:t>
            </a:r>
          </a:p>
          <a:p>
            <a:pPr>
              <a:lnSpc>
                <a:spcPct val="150000"/>
              </a:lnSpc>
            </a:pPr>
            <a:endParaRPr lang="en-US" sz="2400">
              <a:latin typeface="UTM BryantLG" panose="02040603050506020204" pitchFamily="18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E1BEAA-B487-418F-A8CD-28501218F41B}"/>
              </a:ext>
            </a:extLst>
          </p:cNvPr>
          <p:cNvSpPr txBox="1">
            <a:spLocks/>
          </p:cNvSpPr>
          <p:nvPr/>
        </p:nvSpPr>
        <p:spPr>
          <a:xfrm>
            <a:off x="6077712" y="1545324"/>
            <a:ext cx="4838770" cy="456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Kỹ thuật sử dụng: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Ghi nhận dữ liệu (Recording)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Phỏng vấn (Interviews)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Bảng câu hỏi (Questionnaires)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Quan sát (Observation)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Kết hợp các kĩ thuật trên </a:t>
            </a:r>
          </a:p>
        </p:txBody>
      </p:sp>
    </p:spTree>
    <p:extLst>
      <p:ext uri="{BB962C8B-B14F-4D97-AF65-F5344CB8AC3E}">
        <p14:creationId xmlns:p14="http://schemas.microsoft.com/office/powerpoint/2010/main" val="192258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6FFA31-7199-4E39-A8D3-D256516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1" y="-73152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E93A451-6EFD-4463-84DF-3E603E92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678" y="818585"/>
            <a:ext cx="3467170" cy="7267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UTM BryantLG" panose="02040603050506020204" pitchFamily="18" charset="0"/>
              </a:rPr>
              <a:t>Phân tích người dùng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D835BD-8C6C-4C87-9A4D-3D668A39AD64}"/>
              </a:ext>
            </a:extLst>
          </p:cNvPr>
          <p:cNvSpPr txBox="1">
            <a:spLocks/>
          </p:cNvSpPr>
          <p:nvPr/>
        </p:nvSpPr>
        <p:spPr>
          <a:xfrm>
            <a:off x="1488878" y="1609320"/>
            <a:ext cx="7271074" cy="456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Khó khăn 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Khoảng cách giữa nhà thiết kế và người dùng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Giả định sai về người dùng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Khó tiếp cận một số nhóm người dùng nhất định</a:t>
            </a:r>
          </a:p>
          <a:p>
            <a:pPr>
              <a:lnSpc>
                <a:spcPct val="150000"/>
              </a:lnSpc>
            </a:pPr>
            <a:endParaRPr lang="en-US" sz="24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8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6FFA31-7199-4E39-A8D3-D256516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1" y="-201168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E93A451-6EFD-4463-84DF-3E603E92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678" y="818585"/>
            <a:ext cx="3467170" cy="7267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UTM BryantLG" panose="02040603050506020204" pitchFamily="18" charset="0"/>
              </a:rPr>
              <a:t>Phân tích tác vụ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F573EAC-663C-418D-A5FE-91AF3C786952}"/>
              </a:ext>
            </a:extLst>
          </p:cNvPr>
          <p:cNvSpPr txBox="1">
            <a:spLocks/>
          </p:cNvSpPr>
          <p:nvPr/>
        </p:nvSpPr>
        <p:spPr>
          <a:xfrm>
            <a:off x="1488878" y="1609320"/>
            <a:ext cx="7271074" cy="3566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1. Mô hình hóa các tác vụ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Thu thập thông tin:</a:t>
            </a:r>
          </a:p>
          <a:p>
            <a:pPr lvl="2">
              <a:lnSpc>
                <a:spcPct val="150000"/>
              </a:lnSpc>
            </a:pPr>
            <a:r>
              <a:rPr lang="en-US" sz="1800">
                <a:latin typeface="UTM BryantLG" panose="02040603050506020204" pitchFamily="18" charset="0"/>
              </a:rPr>
              <a:t>Liệt kê</a:t>
            </a:r>
          </a:p>
          <a:p>
            <a:pPr lvl="2">
              <a:lnSpc>
                <a:spcPct val="150000"/>
              </a:lnSpc>
            </a:pPr>
            <a:r>
              <a:rPr lang="en-US" sz="1800">
                <a:latin typeface="UTM BryantLG" panose="02040603050506020204" pitchFamily="18" charset="0"/>
              </a:rPr>
              <a:t>Xếp hạng</a:t>
            </a:r>
          </a:p>
          <a:p>
            <a:pPr lvl="2">
              <a:lnSpc>
                <a:spcPct val="150000"/>
              </a:lnSpc>
            </a:pPr>
            <a:r>
              <a:rPr lang="en-US" sz="1800">
                <a:latin typeface="UTM BryantLG" panose="02040603050506020204" pitchFamily="18" charset="0"/>
              </a:rPr>
              <a:t>Chi tiết</a:t>
            </a:r>
          </a:p>
          <a:p>
            <a:pPr lvl="2">
              <a:lnSpc>
                <a:spcPct val="150000"/>
              </a:lnSpc>
            </a:pPr>
            <a:r>
              <a:rPr lang="en-US" sz="1800">
                <a:latin typeface="UTM BryantLG" panose="02040603050506020204" pitchFamily="18" charset="0"/>
              </a:rPr>
              <a:t>Sơ đồ Use case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UTM BryantLG" panose="02040603050506020204" pitchFamily="18" charset="0"/>
              </a:rPr>
              <a:t>Mô tả tác vụ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6A980F-8E16-49C0-B6F0-BC443FD1797B}"/>
              </a:ext>
            </a:extLst>
          </p:cNvPr>
          <p:cNvSpPr txBox="1">
            <a:spLocks/>
          </p:cNvSpPr>
          <p:nvPr/>
        </p:nvSpPr>
        <p:spPr>
          <a:xfrm>
            <a:off x="1488878" y="5193816"/>
            <a:ext cx="7271074" cy="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2. Đánh giá và cải tiến</a:t>
            </a:r>
          </a:p>
        </p:txBody>
      </p:sp>
      <p:pic>
        <p:nvPicPr>
          <p:cNvPr id="8" name="Picture 2" descr="Dịch vụ thiết kế UI/UX design 2021 - Thiết kế app, AI, ERP, CRM, Server  Hosting, Software">
            <a:extLst>
              <a:ext uri="{FF2B5EF4-FFF2-40B4-BE49-F238E27FC236}">
                <a16:creationId xmlns:a16="http://schemas.microsoft.com/office/drawing/2014/main" id="{C0AA1B91-2864-449D-BA0F-120C423FF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1266"/>
          <a:stretch/>
        </p:blipFill>
        <p:spPr bwMode="auto">
          <a:xfrm>
            <a:off x="6096000" y="1283179"/>
            <a:ext cx="4522549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30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6FFA31-7199-4E39-A8D3-D256516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1" y="-201168"/>
            <a:ext cx="11400817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E93A451-6EFD-4463-84DF-3E603E92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678" y="818585"/>
            <a:ext cx="3467170" cy="7267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UTM BryantLG" panose="02040603050506020204" pitchFamily="18" charset="0"/>
              </a:rPr>
              <a:t>Phân tích tác vụ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F573EAC-663C-418D-A5FE-91AF3C786952}"/>
              </a:ext>
            </a:extLst>
          </p:cNvPr>
          <p:cNvSpPr txBox="1">
            <a:spLocks/>
          </p:cNvSpPr>
          <p:nvPr/>
        </p:nvSpPr>
        <p:spPr>
          <a:xfrm>
            <a:off x="1488878" y="1545324"/>
            <a:ext cx="9418320" cy="277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200">
                <a:latin typeface="UTM BryantLG" panose="02040603050506020204" pitchFamily="18" charset="0"/>
              </a:rPr>
              <a:t>Mô tả tác vụ: Hierarchical Task Analysis (HTA): Annett and Duncan (1967)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UTM BryantLG" panose="02040603050506020204" pitchFamily="18" charset="0"/>
              </a:rPr>
              <a:t>Bắt đầu từ mục tiêu tổng thể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UTM BryantLG" panose="02040603050506020204" pitchFamily="18" charset="0"/>
              </a:rPr>
              <a:t>Liệt kê danh sách các công việc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UTM BryantLG" panose="02040603050506020204" pitchFamily="18" charset="0"/>
              </a:rPr>
              <a:t>Chia nhỏ thành các công việc con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UTM BryantLG" panose="02040603050506020204" pitchFamily="18" charset="0"/>
              </a:rPr>
              <a:t>Mô tả mỗi công việc con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511543F-4F4D-4D62-B8D6-E11122E64F81}"/>
              </a:ext>
            </a:extLst>
          </p:cNvPr>
          <p:cNvSpPr txBox="1">
            <a:spLocks/>
          </p:cNvSpPr>
          <p:nvPr/>
        </p:nvSpPr>
        <p:spPr>
          <a:xfrm>
            <a:off x="1488878" y="4617047"/>
            <a:ext cx="7271074" cy="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2. Đánh giá và cải tiến</a:t>
            </a:r>
          </a:p>
        </p:txBody>
      </p:sp>
    </p:spTree>
    <p:extLst>
      <p:ext uri="{BB962C8B-B14F-4D97-AF65-F5344CB8AC3E}">
        <p14:creationId xmlns:p14="http://schemas.microsoft.com/office/powerpoint/2010/main" val="330477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0AA748-96E6-4756-96FA-C63E1EB1D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r="2862"/>
          <a:stretch/>
        </p:blipFill>
        <p:spPr>
          <a:xfrm>
            <a:off x="2340864" y="530352"/>
            <a:ext cx="7936991" cy="625001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1576A69-149F-4C0B-B411-4F40E3334AD2}"/>
              </a:ext>
            </a:extLst>
          </p:cNvPr>
          <p:cNvSpPr txBox="1">
            <a:spLocks/>
          </p:cNvSpPr>
          <p:nvPr/>
        </p:nvSpPr>
        <p:spPr>
          <a:xfrm>
            <a:off x="264591" y="-201168"/>
            <a:ext cx="11400817" cy="101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SVN-Aptima" panose="02040603050506020204" pitchFamily="18" charset="0"/>
              </a:rPr>
              <a:t>Phân tích người dùng và tác vụ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BDFAA6E-2778-42D3-B163-632546B1CD01}"/>
              </a:ext>
            </a:extLst>
          </p:cNvPr>
          <p:cNvSpPr txBox="1">
            <a:spLocks/>
          </p:cNvSpPr>
          <p:nvPr/>
        </p:nvSpPr>
        <p:spPr>
          <a:xfrm>
            <a:off x="684206" y="983177"/>
            <a:ext cx="2168722" cy="121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/>
              <a:t>Ví dụ mô hình phân cấp</a:t>
            </a:r>
          </a:p>
        </p:txBody>
      </p:sp>
    </p:spTree>
    <p:extLst>
      <p:ext uri="{BB962C8B-B14F-4D97-AF65-F5344CB8AC3E}">
        <p14:creationId xmlns:p14="http://schemas.microsoft.com/office/powerpoint/2010/main" val="1444592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1576A69-149F-4C0B-B411-4F40E3334AD2}"/>
              </a:ext>
            </a:extLst>
          </p:cNvPr>
          <p:cNvSpPr txBox="1">
            <a:spLocks/>
          </p:cNvSpPr>
          <p:nvPr/>
        </p:nvSpPr>
        <p:spPr>
          <a:xfrm>
            <a:off x="264591" y="-146304"/>
            <a:ext cx="11400817" cy="101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SVN-Aptima" panose="02040603050506020204" pitchFamily="18" charset="0"/>
              </a:rPr>
              <a:t>Thảo luận của sinh viên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BDFAA6E-2778-42D3-B163-632546B1CD01}"/>
              </a:ext>
            </a:extLst>
          </p:cNvPr>
          <p:cNvSpPr txBox="1">
            <a:spLocks/>
          </p:cNvSpPr>
          <p:nvPr/>
        </p:nvSpPr>
        <p:spPr>
          <a:xfrm>
            <a:off x="1115568" y="1001465"/>
            <a:ext cx="10238232" cy="44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UTM BryantLG" panose="02040603050506020204" pitchFamily="18" charset="0"/>
              </a:rPr>
              <a:t>Sinh viên tiến hành phân tích tác vụ người dùng trên website: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>
                <a:latin typeface="UTM BryantLG" panose="02040603050506020204" pitchFamily="18" charset="0"/>
              </a:rPr>
              <a:t>Tiki.vn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>
                <a:latin typeface="UTM BryantLG" panose="02040603050506020204" pitchFamily="18" charset="0"/>
              </a:rPr>
              <a:t>Shopee.vn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>
                <a:latin typeface="UTM BryantLG" panose="02040603050506020204" pitchFamily="18" charset="0"/>
              </a:rPr>
              <a:t>Lazada.vn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>
                <a:latin typeface="UTM BryantLG" panose="02040603050506020204" pitchFamily="18" charset="0"/>
              </a:rPr>
              <a:t>Bannha.net</a:t>
            </a:r>
          </a:p>
        </p:txBody>
      </p:sp>
      <p:pic>
        <p:nvPicPr>
          <p:cNvPr id="3074" name="Picture 2" descr="Quy mô thương mại điện tử Việt Nam tăng rất nhanh, tới 2025 ước đạt 52 tỷ  USD - Nhịp sống kinh tế Việt Nam &amp;amp; Thế giới">
            <a:extLst>
              <a:ext uri="{FF2B5EF4-FFF2-40B4-BE49-F238E27FC236}">
                <a16:creationId xmlns:a16="http://schemas.microsoft.com/office/drawing/2014/main" id="{CE2D1640-5F50-4885-94CC-DB68EFED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128266"/>
            <a:ext cx="62007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1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77A3-89F6-4B9D-9144-5385FC6D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8" y="0"/>
            <a:ext cx="10515600" cy="1325563"/>
          </a:xfrm>
        </p:spPr>
        <p:txBody>
          <a:bodyPr/>
          <a:lstStyle/>
          <a:p>
            <a:r>
              <a:rPr lang="en-US"/>
              <a:t>PERSONAS – Chân dung khách hàng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95FD9-3AAD-4489-BB1A-4A4A3AD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C5216F-9BC5-4AC8-8158-2B12AE1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519A41-70F7-4FE5-9A25-0AF85C17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2936"/>
            <a:ext cx="10527431" cy="4255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18E82-564C-4904-971C-D1CBEE156C72}"/>
              </a:ext>
            </a:extLst>
          </p:cNvPr>
          <p:cNvSpPr txBox="1"/>
          <p:nvPr/>
        </p:nvSpPr>
        <p:spPr>
          <a:xfrm>
            <a:off x="535305" y="1244719"/>
            <a:ext cx="6092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>
                <a:solidFill>
                  <a:srgbClr val="474747"/>
                </a:solidFill>
                <a:effectLst/>
                <a:latin typeface="Open Sans" panose="020B0606030504020204" pitchFamily="34" charset="0"/>
                <a:hlinkClick r:id="rId4"/>
              </a:rPr>
              <a:t>Use Cases, Personas, Tasks và Scenarios</a:t>
            </a:r>
            <a:endParaRPr lang="en-US" sz="2200">
              <a:solidFill>
                <a:srgbClr val="474747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Các nguyên tắc chính trong TKGD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UI Design Principles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16BEE-DC5C-4B6A-BC2A-BAA88589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973AA5-A13C-4718-8E10-5BC7D53A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BD9CF6-E597-41E2-87EC-7203B506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8" y="-91440"/>
            <a:ext cx="10515600" cy="1325563"/>
          </a:xfrm>
        </p:spPr>
        <p:txBody>
          <a:bodyPr/>
          <a:lstStyle/>
          <a:p>
            <a:r>
              <a:rPr lang="en-US"/>
              <a:t>PERSONAS – Chân dung khách hàng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4B1F85-1242-4806-AC77-B4BF7911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16" y="937260"/>
            <a:ext cx="10146794" cy="57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6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01ADAA8-0268-4E62-BDCE-62669AC51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5667" r="12638" b="17333"/>
          <a:stretch/>
        </p:blipFill>
        <p:spPr>
          <a:xfrm>
            <a:off x="1486702" y="225373"/>
            <a:ext cx="9554678" cy="640725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530A-C109-4836-9A92-7317415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C1EA8-5702-48FF-B1E6-24412DD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DF09C12-7624-48B1-A3E0-F049AAB0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0"/>
            <a:ext cx="10241280" cy="1325563"/>
          </a:xfrm>
        </p:spPr>
        <p:txBody>
          <a:bodyPr/>
          <a:lstStyle/>
          <a:p>
            <a:r>
              <a:rPr lang="en-US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406164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17E-929E-4D56-B09C-5BA2ADE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530A-C109-4836-9A92-7317415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C1EA8-5702-48FF-B1E6-24412DD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0BB786-B749-4531-B5ED-C13EB7EE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71" y="203045"/>
            <a:ext cx="9504319" cy="64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17E-929E-4D56-B09C-5BA2ADE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User Flow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530A-C109-4836-9A92-7317415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C1EA8-5702-48FF-B1E6-24412DD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F71E3-2A92-419D-BE39-E20054A6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49" y="137160"/>
            <a:ext cx="9856631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17E-929E-4D56-B09C-5BA2ADE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User Flow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530A-C109-4836-9A92-7317415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C1EA8-5702-48FF-B1E6-24412DD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5261-1CDF-4604-9729-FC7489C7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94386"/>
            <a:ext cx="9764554" cy="6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17E-929E-4D56-B09C-5BA2ADE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User Flow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530A-C109-4836-9A92-7317415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C1EA8-5702-48FF-B1E6-24412DD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CCE5C-FD0A-4B8D-B845-8AF39CB18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4" t="6334" r="5555" b="4333"/>
          <a:stretch/>
        </p:blipFill>
        <p:spPr>
          <a:xfrm>
            <a:off x="2788920" y="-6582"/>
            <a:ext cx="6789420" cy="68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2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Trần Thị Phương Linh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sz="1800"/>
              <a:t>linhttp@dlu.edu.vn</a:t>
            </a:r>
            <a:endParaRPr lang="en-US" sz="1800" dirty="0"/>
          </a:p>
          <a:p>
            <a:pPr>
              <a:spcBef>
                <a:spcPts val="3000"/>
              </a:spcBef>
            </a:pPr>
            <a:r>
              <a:rPr lang="en-US" sz="1800"/>
              <a:t>0704653999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EE7-1A1C-4D57-A0FA-4163EC1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Nguyên tắc thiết kế giao diện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E80D-1924-45D4-8598-210783E88C62}"/>
              </a:ext>
            </a:extLst>
          </p:cNvPr>
          <p:cNvSpPr txBox="1">
            <a:spLocks/>
          </p:cNvSpPr>
          <p:nvPr/>
        </p:nvSpPr>
        <p:spPr>
          <a:xfrm>
            <a:off x="1595336" y="1272164"/>
            <a:ext cx="8715983" cy="3202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Xác định mức độ kỹ năng của người dùng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Xác định các tác vụ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Chọn kiểu tương tác phù hợp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Ngăn ngừa lỗi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Tính khả dụng</a:t>
            </a:r>
          </a:p>
          <a:p>
            <a:pPr marL="342900" indent="-342900">
              <a:buFontTx/>
              <a:buChar char="-"/>
            </a:pPr>
            <a:r>
              <a:rPr lang="en-US" b="0">
                <a:latin typeface="UTM BryantLG" panose="02040603050506020204" pitchFamily="18" charset="0"/>
              </a:rPr>
              <a:t>Khả năng khôi phục</a:t>
            </a:r>
            <a:endParaRPr lang="en-US" b="0" dirty="0">
              <a:latin typeface="UTM BryantLG" panose="02040603050506020204" pitchFamily="18" charset="0"/>
            </a:endParaRPr>
          </a:p>
        </p:txBody>
      </p:sp>
      <p:pic>
        <p:nvPicPr>
          <p:cNvPr id="6" name="Picture 2" descr="10 mẹo thiết kế giao diện người dùng hiệu quả 2018 | DesignBold Academy">
            <a:extLst>
              <a:ext uri="{FF2B5EF4-FFF2-40B4-BE49-F238E27FC236}">
                <a16:creationId xmlns:a16="http://schemas.microsoft.com/office/drawing/2014/main" id="{89F7F1EC-F05F-4957-89C4-10C00A044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3943" r="2213" b="8267"/>
          <a:stretch/>
        </p:blipFill>
        <p:spPr bwMode="auto">
          <a:xfrm>
            <a:off x="6172200" y="2377220"/>
            <a:ext cx="5285232" cy="36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0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Quy trình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thiết kế giao diện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UI Design Process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EE7-1A1C-4D57-A0FA-4163EC1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Mô hình thác nước (waterfall model) trong phát triển phần mềm - AMELA  Technology">
            <a:extLst>
              <a:ext uri="{FF2B5EF4-FFF2-40B4-BE49-F238E27FC236}">
                <a16:creationId xmlns:a16="http://schemas.microsoft.com/office/drawing/2014/main" id="{F1A8A28E-C880-461D-A454-99DD866A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5" y="957407"/>
            <a:ext cx="11035591" cy="57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583FF-403A-405F-9757-DD43193E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280"/>
          <a:stretch/>
        </p:blipFill>
        <p:spPr>
          <a:xfrm>
            <a:off x="123789" y="1723448"/>
            <a:ext cx="11944421" cy="46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7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929A9FB-30BC-4D8F-83A4-D8257F1D3345}"/>
              </a:ext>
            </a:extLst>
          </p:cNvPr>
          <p:cNvSpPr txBox="1">
            <a:spLocks/>
          </p:cNvSpPr>
          <p:nvPr/>
        </p:nvSpPr>
        <p:spPr>
          <a:xfrm>
            <a:off x="1296128" y="2181745"/>
            <a:ext cx="2739230" cy="79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/>
              <a:t>Iteractive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2B2BC-5145-400E-8A41-12C05E533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3" r="2112"/>
          <a:stretch/>
        </p:blipFill>
        <p:spPr>
          <a:xfrm>
            <a:off x="3735415" y="1019753"/>
            <a:ext cx="7393021" cy="56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Quy trình thiết kế giao diện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3C722-BB25-474E-A705-D121217E3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42" y="865455"/>
            <a:ext cx="8963025" cy="583882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99D5A5A-001A-4025-A82B-6F8C730052F4}"/>
              </a:ext>
            </a:extLst>
          </p:cNvPr>
          <p:cNvSpPr txBox="1">
            <a:spLocks/>
          </p:cNvSpPr>
          <p:nvPr/>
        </p:nvSpPr>
        <p:spPr>
          <a:xfrm>
            <a:off x="828025" y="2495673"/>
            <a:ext cx="1975608" cy="79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7120686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16c05727-aa75-4e4a-9b5f-8a80a1165891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6806</TotalTime>
  <Words>835</Words>
  <Application>Microsoft Office PowerPoint</Application>
  <PresentationFormat>Widescreen</PresentationFormat>
  <Paragraphs>214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Avenir Next LT Pro</vt:lpstr>
      <vt:lpstr>Calibri</vt:lpstr>
      <vt:lpstr>Open Sans</vt:lpstr>
      <vt:lpstr>SVN-Aptima</vt:lpstr>
      <vt:lpstr>Tw Cen MT</vt:lpstr>
      <vt:lpstr>UTM Akashi</vt:lpstr>
      <vt:lpstr>UTM Avo</vt:lpstr>
      <vt:lpstr>UTM BryantLG</vt:lpstr>
      <vt:lpstr>UTM Nokia Standard</vt:lpstr>
      <vt:lpstr>Wingdings</vt:lpstr>
      <vt:lpstr>ShapesVTI</vt:lpstr>
      <vt:lpstr>QUY TRÌNH  THIẾT KẾ GIAO DIỆN</vt:lpstr>
      <vt:lpstr>Chapter II  Phân tích người dùng và tác vụ</vt:lpstr>
      <vt:lpstr>Các nguyên tắc chính trong TKGD</vt:lpstr>
      <vt:lpstr>Nguyên tắc thiết kế giao diện</vt:lpstr>
      <vt:lpstr>Quy trình thiết kế giao diện</vt:lpstr>
      <vt:lpstr>Quy trình thiết kế giao diện</vt:lpstr>
      <vt:lpstr>Quy trình thiết kế giao diện</vt:lpstr>
      <vt:lpstr>Quy trình thiết kế giao diện</vt:lpstr>
      <vt:lpstr>Quy trình thiết kế giao diện</vt:lpstr>
      <vt:lpstr>Quy trình thiết kế giao diện</vt:lpstr>
      <vt:lpstr>Quy trình thiết kế giao diện</vt:lpstr>
      <vt:lpstr>Quy trình thiết kế giao diện</vt:lpstr>
      <vt:lpstr>Các thành phần chính trong quy trình thiết kế giao diện</vt:lpstr>
      <vt:lpstr>Các thành phần chính trong quy trình thiết kế giao diện</vt:lpstr>
      <vt:lpstr>Các thành phần chính trong quy trình thiết kế giao diện</vt:lpstr>
      <vt:lpstr>Phân tích người dùng &amp; tác vụ</vt:lpstr>
      <vt:lpstr>Kỹ thuật khả dụng/ phân tích hướng tác vụ</vt:lpstr>
      <vt:lpstr>Kỹ thuật khả dụng/ phân tích hướng tác vụ</vt:lpstr>
      <vt:lpstr>Kỹ thuật khả dụng/ phân tích hướng tác vụ</vt:lpstr>
      <vt:lpstr>Kỹ thuật khả dụng/ phân tích hướng tác vụ</vt:lpstr>
      <vt:lpstr>Quy trình dành cho BTN</vt:lpstr>
      <vt:lpstr>Phân tích người dùng và tác vụ</vt:lpstr>
      <vt:lpstr>Phân tích người dùng và tác vụ</vt:lpstr>
      <vt:lpstr>Phân tích người dùng và tác vụ</vt:lpstr>
      <vt:lpstr>Phân tích người dùng và tác vụ</vt:lpstr>
      <vt:lpstr>Phân tích người dùng và tác vụ</vt:lpstr>
      <vt:lpstr>PowerPoint Presentation</vt:lpstr>
      <vt:lpstr>PowerPoint Presentation</vt:lpstr>
      <vt:lpstr>PERSONAS – Chân dung khách hàng</vt:lpstr>
      <vt:lpstr>PERSONAS – Chân dung khách hàng</vt:lpstr>
      <vt:lpstr>Scenarios</vt:lpstr>
      <vt:lpstr>User story</vt:lpstr>
      <vt:lpstr>User Flow</vt:lpstr>
      <vt:lpstr>User Flow</vt:lpstr>
      <vt:lpstr>User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</dc:title>
  <dc:creator>Linh Trần</dc:creator>
  <cp:lastModifiedBy>Linh Trần</cp:lastModifiedBy>
  <cp:revision>410</cp:revision>
  <dcterms:created xsi:type="dcterms:W3CDTF">2021-10-05T07:55:05Z</dcterms:created>
  <dcterms:modified xsi:type="dcterms:W3CDTF">2021-10-31T05:15:03Z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