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60" r:id="rId5"/>
    <p:sldId id="259" r:id="rId6"/>
    <p:sldId id="276" r:id="rId7"/>
    <p:sldId id="261" r:id="rId8"/>
    <p:sldId id="262" r:id="rId9"/>
    <p:sldId id="263" r:id="rId10"/>
    <p:sldId id="264" r:id="rId11"/>
    <p:sldId id="265" r:id="rId12"/>
    <p:sldId id="267" r:id="rId13"/>
    <p:sldId id="266" r:id="rId14"/>
    <p:sldId id="269" r:id="rId15"/>
    <p:sldId id="268" r:id="rId16"/>
    <p:sldId id="270" r:id="rId17"/>
    <p:sldId id="272" r:id="rId18"/>
    <p:sldId id="271"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5939-4340-4FFE-B80D-5CA0D9375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3BB86F-8F5A-4535-BAF7-D86CA9E48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2A16CF-42C3-403D-AF25-90F29F42C555}"/>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5" name="Footer Placeholder 4">
            <a:extLst>
              <a:ext uri="{FF2B5EF4-FFF2-40B4-BE49-F238E27FC236}">
                <a16:creationId xmlns:a16="http://schemas.microsoft.com/office/drawing/2014/main" id="{5965C4E7-1E57-4875-B1B4-0CDAE6973E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EDFE30-189D-4AF3-A2CA-6C4B7DEEDFD4}"/>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169039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759A-3033-4336-994F-7E83A6512F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F6CB93-6968-42F5-B164-8914136FC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4398F-4A4A-4DE2-B3F8-33B6D016EEFD}"/>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5" name="Footer Placeholder 4">
            <a:extLst>
              <a:ext uri="{FF2B5EF4-FFF2-40B4-BE49-F238E27FC236}">
                <a16:creationId xmlns:a16="http://schemas.microsoft.com/office/drawing/2014/main" id="{196D086D-2EC0-4238-A084-44FD34F73E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95DBFA-27A6-4D67-BDCF-D0D7C879D298}"/>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79288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54423-4F3D-4924-9CD7-D0D9EEDCF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1DAAAE-540E-4608-8F1F-F8B052C76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5D11ED-01F8-401A-BE74-51E33F65166C}"/>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5" name="Footer Placeholder 4">
            <a:extLst>
              <a:ext uri="{FF2B5EF4-FFF2-40B4-BE49-F238E27FC236}">
                <a16:creationId xmlns:a16="http://schemas.microsoft.com/office/drawing/2014/main" id="{0D7C845F-2CBF-46FD-88C9-9180742E2F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4F9439-8FCB-40BC-B7B7-469AB7E19250}"/>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6341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F347-44CE-4539-B6F7-FF5A261F41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BBD068-03A9-43EF-8D24-753E656B7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55B9DE-3347-4049-85F8-FD68222EB1AC}"/>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5" name="Footer Placeholder 4">
            <a:extLst>
              <a:ext uri="{FF2B5EF4-FFF2-40B4-BE49-F238E27FC236}">
                <a16:creationId xmlns:a16="http://schemas.microsoft.com/office/drawing/2014/main" id="{E3FFD569-9A94-43AD-A9BE-E4A0D55BB4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7DA66-997C-4231-A9FD-3F842306ED08}"/>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401056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CF3-9B03-42DC-8D61-6D84AD920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AD2401-9583-40BF-9D62-18A196F55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1214A-8BA6-41A2-97B9-2C2BFB123E94}"/>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5" name="Footer Placeholder 4">
            <a:extLst>
              <a:ext uri="{FF2B5EF4-FFF2-40B4-BE49-F238E27FC236}">
                <a16:creationId xmlns:a16="http://schemas.microsoft.com/office/drawing/2014/main" id="{AA6049AB-7BB9-46B9-81CD-B734822406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ACA25E-E93C-45E0-BADB-4DDBC620124A}"/>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08201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EE42-B94E-464D-B459-047D455987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40517-B47B-44AF-A0CD-867527339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CAC94F-9A8B-49CB-9D2A-A19990E5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D1E9D9-E7AF-4923-89AE-83BCD8A68F6E}"/>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6" name="Footer Placeholder 5">
            <a:extLst>
              <a:ext uri="{FF2B5EF4-FFF2-40B4-BE49-F238E27FC236}">
                <a16:creationId xmlns:a16="http://schemas.microsoft.com/office/drawing/2014/main" id="{E642A527-F6BC-48B0-95F4-89D9FD3EFE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567772-07CA-4F78-8D42-DA801DFF3750}"/>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5962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1AC1-CA66-4FB5-A413-60902EC1E8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DA0990-A0A5-48CF-A674-FDCF2D2D8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D7A1B-EF7A-4F96-AB1F-D6940D92F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7697AF-6D42-4971-AB90-2B93E9DF0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A61F9-1465-4628-96E1-FFEE4EB0E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C2206D-E7BA-4E24-B6B8-2D23701122FA}"/>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8" name="Footer Placeholder 7">
            <a:extLst>
              <a:ext uri="{FF2B5EF4-FFF2-40B4-BE49-F238E27FC236}">
                <a16:creationId xmlns:a16="http://schemas.microsoft.com/office/drawing/2014/main" id="{C188DEB2-5271-48E1-97A6-284BA81CC3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24FCE5-83A9-48BD-A899-06872865D9B1}"/>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57799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62EA-A2DB-4239-A858-881169979D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D49CF9-A169-4732-9500-98EB05D10477}"/>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4" name="Footer Placeholder 3">
            <a:extLst>
              <a:ext uri="{FF2B5EF4-FFF2-40B4-BE49-F238E27FC236}">
                <a16:creationId xmlns:a16="http://schemas.microsoft.com/office/drawing/2014/main" id="{6B846917-58A6-4686-A297-E397EB5DC9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1C4471-FBE6-4D18-A72B-1C0C8B15FE9E}"/>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147578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71DCB-C5F6-4748-A36B-B0C95E55936E}"/>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3" name="Footer Placeholder 2">
            <a:extLst>
              <a:ext uri="{FF2B5EF4-FFF2-40B4-BE49-F238E27FC236}">
                <a16:creationId xmlns:a16="http://schemas.microsoft.com/office/drawing/2014/main" id="{E540AF2B-CDBF-4D0F-802E-B6DCE4C0B1C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D213EE-5A55-463A-8F96-7F9D8269FD4E}"/>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56231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FA6E-3B36-45C6-B110-CB024D6DE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1CBFE3-C811-4A50-8B27-5DDC5AC6B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25FFFE-658E-4116-9639-BD15878F6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4BA10-67EA-44B5-B772-9233082CC50E}"/>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6" name="Footer Placeholder 5">
            <a:extLst>
              <a:ext uri="{FF2B5EF4-FFF2-40B4-BE49-F238E27FC236}">
                <a16:creationId xmlns:a16="http://schemas.microsoft.com/office/drawing/2014/main" id="{C6A8B4E0-BE31-4BD3-9696-C7933185D8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6EBFBA-3F5E-46C3-A465-6A50F1FA0C3F}"/>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401553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F768-D85F-4D3E-9C0F-E52F8DDE9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3C2EEB-CD47-48B7-8FAC-A40E833E4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96BD0F9-2A58-43CF-8749-BD56F9CCF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5A007-24F4-45AC-B5F2-26D9E275D543}"/>
              </a:ext>
            </a:extLst>
          </p:cNvPr>
          <p:cNvSpPr>
            <a:spLocks noGrp="1"/>
          </p:cNvSpPr>
          <p:nvPr>
            <p:ph type="dt" sz="half" idx="10"/>
          </p:nvPr>
        </p:nvSpPr>
        <p:spPr/>
        <p:txBody>
          <a:bodyPr/>
          <a:lstStyle/>
          <a:p>
            <a:fld id="{D387B4CF-11FE-43CB-B035-D3F134061FDB}" type="datetimeFigureOut">
              <a:rPr lang="en-GB" smtClean="0"/>
              <a:t>22/04/2023</a:t>
            </a:fld>
            <a:endParaRPr lang="en-GB"/>
          </a:p>
        </p:txBody>
      </p:sp>
      <p:sp>
        <p:nvSpPr>
          <p:cNvPr id="6" name="Footer Placeholder 5">
            <a:extLst>
              <a:ext uri="{FF2B5EF4-FFF2-40B4-BE49-F238E27FC236}">
                <a16:creationId xmlns:a16="http://schemas.microsoft.com/office/drawing/2014/main" id="{2D5EE03F-1DA5-477C-8CDE-9A83512785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DA6269-5A70-47BD-B868-51F6368071D9}"/>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176910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CF11A-7F10-4C6A-A361-B6473C0D9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A3F4C-84E8-4A3E-ACBA-DCB3B74143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AAF87C-D268-40A4-945D-4E82E63B7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B4CF-11FE-43CB-B035-D3F134061FDB}" type="datetimeFigureOut">
              <a:rPr lang="en-GB" smtClean="0"/>
              <a:t>22/04/2023</a:t>
            </a:fld>
            <a:endParaRPr lang="en-GB"/>
          </a:p>
        </p:txBody>
      </p:sp>
      <p:sp>
        <p:nvSpPr>
          <p:cNvPr id="5" name="Footer Placeholder 4">
            <a:extLst>
              <a:ext uri="{FF2B5EF4-FFF2-40B4-BE49-F238E27FC236}">
                <a16:creationId xmlns:a16="http://schemas.microsoft.com/office/drawing/2014/main" id="{1BA83EAB-E856-4F9D-8E04-C13A3ECA3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E8DFFB-0D70-41BA-AF69-8D6566D32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7A8B3-798A-48A6-81C1-AD2D1F33D4A6}" type="slidenum">
              <a:rPr lang="en-GB" smtClean="0"/>
              <a:t>‹#›</a:t>
            </a:fld>
            <a:endParaRPr lang="en-GB"/>
          </a:p>
        </p:txBody>
      </p:sp>
    </p:spTree>
    <p:extLst>
      <p:ext uri="{BB962C8B-B14F-4D97-AF65-F5344CB8AC3E}">
        <p14:creationId xmlns:p14="http://schemas.microsoft.com/office/powerpoint/2010/main" val="8733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9.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1.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1.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1.svg"/></Relationships>
</file>

<file path=ppt/slides/_rels/slide7.xml.rels><?xml version="1.0" encoding="UTF-8" standalone="yes"?>
<Relationships xmlns="http://schemas.openxmlformats.org/package/2006/relationships"><Relationship Id="rId8" Type="http://schemas.openxmlformats.org/officeDocument/2006/relationships/hyperlink" Target="https://thuvienphapluat.vn/van-ban/Bao-hiem/Luat-Bao-hiem-xa-hoi-2014-259700.aspx" TargetMode="External"/><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hyperlink" Target="https://thuvienphapluat.vn/van-ban/Bao-hiem/Thong-tu-18-2022-TT-BYT-sua-doi-Thong-tu-56-2017-TT-BYT-huong-dan-Luat-bao-hiem-xa-hoi-497733.aspx?anchor=khoan_1_1" TargetMode="External"/><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 Id="rId9"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34038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0" y="1071852"/>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500" b="1" i="1" noProof="1" smtClean="0">
                <a:solidFill>
                  <a:srgbClr val="2F5496"/>
                </a:solidFill>
                <a:latin typeface="Times"/>
                <a:ea typeface="Times"/>
                <a:cs typeface="Times"/>
                <a:sym typeface="Times"/>
              </a:rPr>
              <a:t>2. Hướng dẫn và phân tích về BHXH 1 lần hiện nay.</a:t>
            </a:r>
            <a:endParaRPr lang="vi-VN" noProof="1"/>
          </a:p>
        </p:txBody>
      </p:sp>
      <p:sp>
        <p:nvSpPr>
          <p:cNvPr id="8" name="TextBox 7"/>
          <p:cNvSpPr txBox="1"/>
          <p:nvPr/>
        </p:nvSpPr>
        <p:spPr>
          <a:xfrm>
            <a:off x="0" y="1548865"/>
            <a:ext cx="9972675" cy="400110"/>
          </a:xfrm>
          <a:prstGeom prst="rect">
            <a:avLst/>
          </a:prstGeom>
          <a:noFill/>
        </p:spPr>
        <p:txBody>
          <a:bodyPr wrap="square" rtlCol="0">
            <a:spAutoFit/>
          </a:bodyPr>
          <a:lstStyle/>
          <a:p>
            <a:r>
              <a:rPr lang="en-US" sz="2000" i="1" dirty="0" smtClean="0">
                <a:latin typeface="Times New Roman" panose="02020603050405020304" pitchFamily="18" charset="0"/>
                <a:cs typeface="Times New Roman" panose="02020603050405020304" pitchFamily="18" charset="0"/>
              </a:rPr>
              <a:t>2.2 </a:t>
            </a:r>
            <a:r>
              <a:rPr lang="en-US" sz="2000" i="1" dirty="0" err="1" smtClean="0">
                <a:latin typeface="Times New Roman" panose="02020603050405020304" pitchFamily="18" charset="0"/>
                <a:cs typeface="Times New Roman" panose="02020603050405020304" pitchFamily="18" charset="0"/>
              </a:rPr>
              <a:t>Mức</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hưởng</a:t>
            </a:r>
            <a:r>
              <a:rPr lang="en-US" sz="2000" i="1" dirty="0" smtClean="0">
                <a:latin typeface="Times New Roman" panose="02020603050405020304" pitchFamily="18" charset="0"/>
                <a:cs typeface="Times New Roman" panose="02020603050405020304" pitchFamily="18" charset="0"/>
              </a:rPr>
              <a:t> BHXH 1 </a:t>
            </a:r>
            <a:r>
              <a:rPr lang="en-US" sz="2000" i="1" dirty="0" err="1" smtClean="0">
                <a:latin typeface="Times New Roman" panose="02020603050405020304" pitchFamily="18" charset="0"/>
                <a:cs typeface="Times New Roman" panose="02020603050405020304" pitchFamily="18" charset="0"/>
              </a:rPr>
              <a:t>lần</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hiện</a:t>
            </a:r>
            <a:r>
              <a:rPr lang="en-US" sz="2000" i="1" dirty="0" smtClean="0">
                <a:latin typeface="Times New Roman" panose="02020603050405020304" pitchFamily="18" charset="0"/>
                <a:cs typeface="Times New Roman" panose="02020603050405020304" pitchFamily="18" charset="0"/>
              </a:rPr>
              <a:t> nay.</a:t>
            </a:r>
          </a:p>
        </p:txBody>
      </p:sp>
      <p:sp>
        <p:nvSpPr>
          <p:cNvPr id="9" name="TextBox 8"/>
          <p:cNvSpPr txBox="1"/>
          <p:nvPr/>
        </p:nvSpPr>
        <p:spPr>
          <a:xfrm>
            <a:off x="1266720" y="2225933"/>
            <a:ext cx="9925049"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BHXH 1 </a:t>
            </a:r>
            <a:r>
              <a:rPr lang="en-US" sz="2000" b="1" dirty="0" err="1" smtClean="0">
                <a:latin typeface="Times New Roman" panose="02020603050405020304" pitchFamily="18" charset="0"/>
                <a:cs typeface="Times New Roman" panose="02020603050405020304" pitchFamily="18" charset="0"/>
              </a:rPr>
              <a:t>lần</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(1.5 x </a:t>
            </a:r>
            <a:r>
              <a:rPr lang="en-US" sz="2000" b="1" dirty="0" err="1" smtClean="0">
                <a:latin typeface="Times New Roman" panose="02020603050405020304" pitchFamily="18" charset="0"/>
                <a:cs typeface="Times New Roman" panose="02020603050405020304" pitchFamily="18" charset="0"/>
              </a:rPr>
              <a:t>Mbqtl</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trước</a:t>
            </a:r>
            <a:r>
              <a:rPr lang="en-US" sz="2000" b="1" dirty="0" smtClean="0">
                <a:latin typeface="Times New Roman" panose="02020603050405020304" pitchFamily="18" charset="0"/>
                <a:cs typeface="Times New Roman" panose="02020603050405020304" pitchFamily="18" charset="0"/>
              </a:rPr>
              <a:t> 2014 x </a:t>
            </a:r>
            <a:r>
              <a:rPr lang="en-US" sz="2000" b="1" dirty="0" err="1" smtClean="0">
                <a:latin typeface="Times New Roman" panose="02020603050405020304" pitchFamily="18" charset="0"/>
                <a:cs typeface="Times New Roman" panose="02020603050405020304" pitchFamily="18" charset="0"/>
              </a:rPr>
              <a:t>số</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năm</a:t>
            </a:r>
            <a:r>
              <a:rPr lang="en-US" sz="2000" b="1" dirty="0" smtClean="0">
                <a:latin typeface="Times New Roman" panose="02020603050405020304" pitchFamily="18" charset="0"/>
                <a:cs typeface="Times New Roman" panose="02020603050405020304" pitchFamily="18" charset="0"/>
              </a:rPr>
              <a:t>) + (2x </a:t>
            </a:r>
            <a:r>
              <a:rPr lang="en-US" sz="2000" b="1" dirty="0" err="1" smtClean="0">
                <a:latin typeface="Times New Roman" panose="02020603050405020304" pitchFamily="18" charset="0"/>
                <a:cs typeface="Times New Roman" panose="02020603050405020304" pitchFamily="18" charset="0"/>
              </a:rPr>
              <a:t>Mbqtl</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từ</a:t>
            </a:r>
            <a:r>
              <a:rPr lang="en-US" sz="2000" b="1" dirty="0" smtClean="0">
                <a:latin typeface="Times New Roman" panose="02020603050405020304" pitchFamily="18" charset="0"/>
                <a:cs typeface="Times New Roman" panose="02020603050405020304" pitchFamily="18" charset="0"/>
              </a:rPr>
              <a:t> 2014 x </a:t>
            </a:r>
            <a:r>
              <a:rPr lang="en-US" sz="2000" b="1" dirty="0" err="1" smtClean="0">
                <a:latin typeface="Times New Roman" panose="02020603050405020304" pitchFamily="18" charset="0"/>
                <a:cs typeface="Times New Roman" panose="02020603050405020304" pitchFamily="18" charset="0"/>
              </a:rPr>
              <a:t>số</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năm</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4063" y="2903001"/>
            <a:ext cx="11039475" cy="3170099"/>
          </a:xfrm>
          <a:prstGeom prst="rect">
            <a:avLst/>
          </a:prstGeom>
          <a:noFill/>
        </p:spPr>
        <p:txBody>
          <a:bodyPr wrap="square" rtlCol="0">
            <a:spAutoFit/>
          </a:bodyPr>
          <a:lstStyle/>
          <a:p>
            <a:pPr algn="just"/>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2023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cứ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- 1,5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2014;</a:t>
            </a:r>
          </a:p>
          <a:p>
            <a:pPr marL="342900" indent="-342900" algn="just">
              <a:buFontTx/>
              <a:buChar char="-"/>
            </a:pPr>
            <a:r>
              <a:rPr lang="en-US" sz="2000" dirty="0" smtClean="0">
                <a:latin typeface="Times New Roman" panose="02020603050405020304" pitchFamily="18" charset="0"/>
                <a:cs typeface="Times New Roman" panose="02020603050405020304" pitchFamily="18" charset="0"/>
              </a:rPr>
              <a:t>02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2014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a:t>
            </a:r>
          </a:p>
          <a:p>
            <a:pPr algn="just"/>
            <a:r>
              <a:rPr lang="en-US" sz="2000" dirty="0" err="1" smtClean="0">
                <a:latin typeface="Times New Roman" panose="02020603050405020304" pitchFamily="18" charset="0"/>
                <a:cs typeface="Times New Roman" panose="02020603050405020304" pitchFamily="18" charset="0"/>
              </a:rPr>
              <a:t>Lưu</a:t>
            </a:r>
            <a:r>
              <a:rPr lang="en-US" sz="2000" dirty="0" smtClean="0">
                <a:latin typeface="Times New Roman" panose="02020603050405020304" pitchFamily="18" charset="0"/>
                <a:cs typeface="Times New Roman" panose="02020603050405020304" pitchFamily="18" charset="0"/>
              </a:rPr>
              <a:t> ý: TH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Lẻ</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6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xuống</a:t>
            </a:r>
            <a:r>
              <a:rPr lang="en-US" sz="2000" dirty="0" smtClean="0">
                <a:latin typeface="Times New Roman" panose="02020603050405020304" pitchFamily="18" charset="0"/>
                <a:cs typeface="Times New Roman" panose="02020603050405020304" pitchFamily="18" charset="0"/>
              </a:rPr>
              <a:t> =&gt;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0.5 </a:t>
            </a:r>
            <a:r>
              <a:rPr lang="en-US" sz="2000" dirty="0" err="1" smtClean="0">
                <a:latin typeface="Times New Roman" panose="02020603050405020304" pitchFamily="18" charset="0"/>
                <a:cs typeface="Times New Roman" panose="02020603050405020304" pitchFamily="18" charset="0"/>
              </a:rPr>
              <a:t>năm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BHXH</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7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=&gt;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1 </a:t>
            </a:r>
            <a:r>
              <a:rPr lang="en-US" sz="2000" dirty="0" err="1" smtClean="0">
                <a:latin typeface="Times New Roman" panose="02020603050405020304" pitchFamily="18" charset="0"/>
                <a:cs typeface="Times New Roman" panose="02020603050405020304" pitchFamily="18" charset="0"/>
              </a:rPr>
              <a:t>năm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BHXH</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01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22%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02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277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0" y="1071852"/>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500" b="1" i="1" noProof="1" smtClean="0">
                <a:solidFill>
                  <a:srgbClr val="2F5496"/>
                </a:solidFill>
                <a:latin typeface="Times"/>
                <a:ea typeface="Times"/>
                <a:cs typeface="Times"/>
                <a:sym typeface="Times"/>
              </a:rPr>
              <a:t>2. Hướng dẫn và phân tích về BHXH 1 lần hiện nay.</a:t>
            </a:r>
            <a:endParaRPr lang="vi-VN" noProof="1"/>
          </a:p>
        </p:txBody>
      </p:sp>
      <p:sp>
        <p:nvSpPr>
          <p:cNvPr id="8" name="TextBox 7"/>
          <p:cNvSpPr txBox="1"/>
          <p:nvPr/>
        </p:nvSpPr>
        <p:spPr>
          <a:xfrm>
            <a:off x="0" y="1695340"/>
            <a:ext cx="9972675" cy="461665"/>
          </a:xfrm>
          <a:prstGeom prst="rect">
            <a:avLst/>
          </a:prstGeom>
          <a:noFill/>
        </p:spPr>
        <p:txBody>
          <a:bodyPr wrap="square" rtlCol="0">
            <a:spAutoFit/>
          </a:bodyPr>
          <a:lstStyle/>
          <a:p>
            <a:r>
              <a:rPr lang="en-US" sz="2400" i="1" dirty="0" smtClean="0">
                <a:latin typeface="Times New Roman" panose="02020603050405020304" pitchFamily="18" charset="0"/>
                <a:cs typeface="Times New Roman" panose="02020603050405020304" pitchFamily="18" charset="0"/>
              </a:rPr>
              <a:t>2.3. </a:t>
            </a:r>
            <a:r>
              <a:rPr lang="en-US" sz="2400" i="1" dirty="0" err="1" smtClean="0">
                <a:latin typeface="Times New Roman" panose="02020603050405020304" pitchFamily="18" charset="0"/>
                <a:cs typeface="Times New Roman" panose="02020603050405020304" pitchFamily="18" charset="0"/>
              </a:rPr>
              <a:t>Những</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tác</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động</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khi</a:t>
            </a:r>
            <a:r>
              <a:rPr lang="en-US" sz="2400" i="1" dirty="0" smtClean="0">
                <a:latin typeface="Times New Roman" panose="02020603050405020304" pitchFamily="18" charset="0"/>
                <a:cs typeface="Times New Roman" panose="02020603050405020304" pitchFamily="18" charset="0"/>
              </a:rPr>
              <a:t> NLĐ </a:t>
            </a:r>
            <a:r>
              <a:rPr lang="en-US" sz="2400" i="1" dirty="0" err="1" smtClean="0">
                <a:latin typeface="Times New Roman" panose="02020603050405020304" pitchFamily="18" charset="0"/>
                <a:cs typeface="Times New Roman" panose="02020603050405020304" pitchFamily="18" charset="0"/>
              </a:rPr>
              <a:t>rút</a:t>
            </a:r>
            <a:r>
              <a:rPr lang="en-US" sz="2400" i="1" dirty="0" smtClean="0">
                <a:latin typeface="Times New Roman" panose="02020603050405020304" pitchFamily="18" charset="0"/>
                <a:cs typeface="Times New Roman" panose="02020603050405020304" pitchFamily="18" charset="0"/>
              </a:rPr>
              <a:t> BHXH 1 </a:t>
            </a:r>
            <a:r>
              <a:rPr lang="en-US" sz="2400" i="1" dirty="0" err="1" smtClean="0">
                <a:latin typeface="Times New Roman" panose="02020603050405020304" pitchFamily="18" charset="0"/>
                <a:cs typeface="Times New Roman" panose="02020603050405020304" pitchFamily="18" charset="0"/>
              </a:rPr>
              <a:t>lần</a:t>
            </a:r>
            <a:endParaRPr lang="en-US" sz="2400" i="1"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0" y="2473581"/>
            <a:ext cx="7496175" cy="2308324"/>
          </a:xfrm>
          <a:prstGeom prst="rect">
            <a:avLst/>
          </a:prstGeom>
          <a:noFill/>
        </p:spPr>
        <p:txBody>
          <a:bodyPr wrap="square" rtlCol="0">
            <a:spAutoFit/>
          </a:bodyPr>
          <a:lstStyle/>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BHXH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endParaRPr lang="en-US" sz="24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400" dirty="0" smtClean="0">
                <a:latin typeface="Times New Roman" panose="02020603050405020304" pitchFamily="18" charset="0"/>
                <a:cs typeface="Times New Roman" panose="02020603050405020304" pitchFamily="18" charset="0"/>
              </a:rPr>
              <a:t>NLĐ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rủi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trả</a:t>
            </a:r>
            <a:r>
              <a:rPr lang="en-US" sz="2400" dirty="0" smtClean="0">
                <a:latin typeface="Times New Roman" panose="02020603050405020304" pitchFamily="18" charset="0"/>
                <a:cs typeface="Times New Roman" panose="02020603050405020304" pitchFamily="18" charset="0"/>
              </a:rPr>
              <a:t> BHYT </a:t>
            </a:r>
            <a:r>
              <a:rPr lang="en-US" sz="2400" dirty="0" err="1" smtClean="0">
                <a:latin typeface="Times New Roman" panose="02020603050405020304" pitchFamily="18" charset="0"/>
                <a:cs typeface="Times New Roman" panose="02020603050405020304" pitchFamily="18" charset="0"/>
              </a:rPr>
              <a:t>miễn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phí</a:t>
            </a:r>
            <a:endParaRPr lang="en-US" sz="24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Thân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hưởng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tuất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026" name="Picture 2" descr="Rút BHXH một lần: Được trước mắt, thiệt lâu dà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8960" y="1695340"/>
            <a:ext cx="3447432" cy="4587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19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0"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44500" y="1059580"/>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i="1" noProof="1" smtClean="0">
                <a:solidFill>
                  <a:srgbClr val="2F5496"/>
                </a:solidFill>
                <a:latin typeface="Times New Roman" panose="02020603050405020304" pitchFamily="18" charset="0"/>
                <a:cs typeface="Times New Roman" panose="02020603050405020304" pitchFamily="18" charset="0"/>
                <a:sym typeface="Times"/>
              </a:rPr>
              <a:t>3. Những lưu ý khi làm hồ sơ hưởng chế độ Covid hiện nay.</a:t>
            </a:r>
            <a:endParaRPr lang="vi-VN" noProof="1">
              <a:latin typeface="Times New Roman" panose="02020603050405020304" pitchFamily="18" charset="0"/>
              <a:cs typeface="Times New Roman" panose="02020603050405020304" pitchFamily="18" charset="0"/>
            </a:endParaRPr>
          </a:p>
        </p:txBody>
      </p:sp>
      <p:sp>
        <p:nvSpPr>
          <p:cNvPr id="2" name="TextBox 1"/>
          <p:cNvSpPr txBox="1"/>
          <p:nvPr/>
        </p:nvSpPr>
        <p:spPr>
          <a:xfrm>
            <a:off x="-22250" y="1625035"/>
            <a:ext cx="7315200" cy="461665"/>
          </a:xfrm>
          <a:prstGeom prst="rect">
            <a:avLst/>
          </a:prstGeom>
          <a:noFill/>
        </p:spPr>
        <p:txBody>
          <a:bodyPr wrap="square" rtlCol="0">
            <a:spAutoFit/>
          </a:bodyPr>
          <a:lstStyle/>
          <a:p>
            <a:r>
              <a:rPr lang="en-US" sz="2300" i="1" dirty="0" smtClean="0">
                <a:latin typeface="Times New Roman" panose="02020603050405020304" pitchFamily="18" charset="0"/>
                <a:cs typeface="Times New Roman" panose="02020603050405020304" pitchFamily="18" charset="0"/>
              </a:rPr>
              <a:t>3.1 </a:t>
            </a:r>
            <a:r>
              <a:rPr lang="en-US" sz="2300" i="1" dirty="0" err="1" smtClean="0">
                <a:latin typeface="Times New Roman" panose="02020603050405020304" pitchFamily="18" charset="0"/>
                <a:cs typeface="Times New Roman" panose="02020603050405020304" pitchFamily="18" charset="0"/>
              </a:rPr>
              <a:t>Quy</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định</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hưởng</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chế</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độ</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khi</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mắc</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Covid</a:t>
            </a:r>
            <a:r>
              <a:rPr lang="en-US" sz="2300" i="1" dirty="0" smtClean="0">
                <a:latin typeface="Times New Roman" panose="02020603050405020304" pitchFamily="18" charset="0"/>
                <a:cs typeface="Times New Roman" panose="02020603050405020304" pitchFamily="18" charset="0"/>
              </a:rPr>
              <a:t>.</a:t>
            </a:r>
          </a:p>
        </p:txBody>
      </p:sp>
      <p:sp>
        <p:nvSpPr>
          <p:cNvPr id="3" name="TextBox 2"/>
          <p:cNvSpPr txBox="1"/>
          <p:nvPr/>
        </p:nvSpPr>
        <p:spPr>
          <a:xfrm>
            <a:off x="0" y="2238375"/>
            <a:ext cx="9048750" cy="1938992"/>
          </a:xfrm>
          <a:prstGeom prst="rect">
            <a:avLst/>
          </a:prstGeom>
          <a:noFill/>
        </p:spPr>
        <p:txBody>
          <a:bodyPr wrap="square" rtlCol="0">
            <a:spAutoFit/>
          </a:bodyPr>
          <a:lstStyle/>
          <a:p>
            <a:pPr algn="just"/>
            <a:r>
              <a:rPr lang="vi-VN" sz="2000" dirty="0" smtClean="0">
                <a:latin typeface="Times New Roman" panose="02020603050405020304" pitchFamily="18" charset="0"/>
                <a:cs typeface="Times New Roman" panose="02020603050405020304" pitchFamily="18" charset="0"/>
              </a:rPr>
              <a:t>Theo </a:t>
            </a:r>
            <a:r>
              <a:rPr lang="vi-VN" sz="2000" dirty="0">
                <a:latin typeface="Times New Roman" panose="02020603050405020304" pitchFamily="18" charset="0"/>
                <a:cs typeface="Times New Roman" panose="02020603050405020304" pitchFamily="18" charset="0"/>
              </a:rPr>
              <a:t>quy định tại Điều 25 Luật BHXH năm </a:t>
            </a:r>
            <a:r>
              <a:rPr lang="vi-VN" sz="2000" dirty="0" smtClean="0">
                <a:latin typeface="Times New Roman" panose="02020603050405020304" pitchFamily="18" charset="0"/>
                <a:cs typeface="Times New Roman" panose="02020603050405020304" pitchFamily="18" charset="0"/>
              </a:rPr>
              <a:t>2014</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ốm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smtClean="0">
                <a:latin typeface="Times New Roman" panose="02020603050405020304" pitchFamily="18" charset="0"/>
                <a:cs typeface="Times New Roman" panose="02020603050405020304" pitchFamily="18" charset="0"/>
              </a:rPr>
              <a:t>NLĐ </a:t>
            </a:r>
            <a:r>
              <a:rPr lang="vi-VN" sz="2000" dirty="0" smtClean="0">
                <a:latin typeface="Times New Roman" panose="02020603050405020304" pitchFamily="18" charset="0"/>
                <a:cs typeface="Times New Roman" panose="02020603050405020304" pitchFamily="18" charset="0"/>
              </a:rPr>
              <a:t>bị </a:t>
            </a:r>
            <a:r>
              <a:rPr lang="vi-VN" sz="2000" dirty="0">
                <a:latin typeface="Times New Roman" panose="02020603050405020304" pitchFamily="18" charset="0"/>
                <a:cs typeface="Times New Roman" panose="02020603050405020304" pitchFamily="18" charset="0"/>
              </a:rPr>
              <a:t>ốm đau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NLĐ </a:t>
            </a:r>
            <a:r>
              <a:rPr lang="vi-VN" sz="2000" dirty="0" smtClean="0">
                <a:latin typeface="Times New Roman" panose="02020603050405020304" pitchFamily="18" charset="0"/>
                <a:cs typeface="Times New Roman" panose="02020603050405020304" pitchFamily="18" charset="0"/>
              </a:rPr>
              <a:t>phải </a:t>
            </a:r>
            <a:r>
              <a:rPr lang="vi-VN" sz="2000" dirty="0">
                <a:latin typeface="Times New Roman" panose="02020603050405020304" pitchFamily="18" charset="0"/>
                <a:cs typeface="Times New Roman" panose="02020603050405020304" pitchFamily="18" charset="0"/>
              </a:rPr>
              <a:t>nghỉ việc để chăm sóc con dưới 7 tuổi bị ốm đau </a:t>
            </a:r>
            <a:r>
              <a:rPr lang="vi-VN" sz="2000" dirty="0" smtClean="0">
                <a:latin typeface="Times New Roman" panose="02020603050405020304" pitchFamily="18" charset="0"/>
                <a:cs typeface="Times New Roman" panose="02020603050405020304" pitchFamily="18" charset="0"/>
              </a:rPr>
              <a:t>mà </a:t>
            </a:r>
            <a:r>
              <a:rPr lang="vi-VN" sz="2000" dirty="0">
                <a:latin typeface="Times New Roman" panose="02020603050405020304" pitchFamily="18" charset="0"/>
                <a:cs typeface="Times New Roman" panose="02020603050405020304" pitchFamily="18" charset="0"/>
              </a:rPr>
              <a:t>có xác nhận của cơ sở y tế có thẩm quyền sẽ được hưởng chế độ ốm đau.</a:t>
            </a:r>
          </a:p>
          <a:p>
            <a:pPr marL="285750" indent="-285750" algn="just">
              <a:buFont typeface="Symbol" panose="05050102010706020507" pitchFamily="18" charset="2"/>
              <a:buChar char="Þ"/>
            </a:pPr>
            <a:r>
              <a:rPr lang="vi-VN" sz="2000" dirty="0" smtClean="0">
                <a:latin typeface="Times New Roman" panose="02020603050405020304" pitchFamily="18" charset="0"/>
                <a:cs typeface="Times New Roman" panose="02020603050405020304" pitchFamily="18" charset="0"/>
              </a:rPr>
              <a:t>Chế </a:t>
            </a:r>
            <a:r>
              <a:rPr lang="vi-VN" sz="2000" dirty="0">
                <a:latin typeface="Times New Roman" panose="02020603050405020304" pitchFamily="18" charset="0"/>
                <a:cs typeface="Times New Roman" panose="02020603050405020304" pitchFamily="18" charset="0"/>
              </a:rPr>
              <a:t>độ này hiện được áp dụng để chi trả cho người lao động bị mắc COVID-19 và nghỉ việc để chăm sóc con dưới 7 tuổi bị mắc COVID-19</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44500" y="4105904"/>
            <a:ext cx="5419725" cy="446276"/>
          </a:xfrm>
          <a:prstGeom prst="rect">
            <a:avLst/>
          </a:prstGeom>
          <a:noFill/>
        </p:spPr>
        <p:txBody>
          <a:bodyPr wrap="square" rtlCol="0">
            <a:spAutoFit/>
          </a:bodyPr>
          <a:lstStyle/>
          <a:p>
            <a:r>
              <a:rPr lang="en-US" sz="2300" i="1" dirty="0" smtClean="0">
                <a:latin typeface="Times New Roman" panose="02020603050405020304" pitchFamily="18" charset="0"/>
                <a:cs typeface="Times New Roman" panose="02020603050405020304" pitchFamily="18" charset="0"/>
              </a:rPr>
              <a:t>3.2 </a:t>
            </a:r>
            <a:r>
              <a:rPr lang="en-US" sz="2300" i="1" dirty="0" err="1" smtClean="0">
                <a:latin typeface="Times New Roman" panose="02020603050405020304" pitchFamily="18" charset="0"/>
                <a:cs typeface="Times New Roman" panose="02020603050405020304" pitchFamily="18" charset="0"/>
              </a:rPr>
              <a:t>Thủ</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tục</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hưởng</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chế</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độ</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Covid</a:t>
            </a:r>
            <a:endParaRPr lang="en-US" sz="2300"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0" y="4573081"/>
            <a:ext cx="9048750" cy="1938992"/>
          </a:xfrm>
          <a:prstGeom prst="rect">
            <a:avLst/>
          </a:prstGeom>
          <a:noFill/>
        </p:spPr>
        <p:txBody>
          <a:bodyPr wrap="square" rtlCol="0">
            <a:spAutoFit/>
          </a:bodyPr>
          <a:lstStyle/>
          <a:p>
            <a:pPr algn="just"/>
            <a:r>
              <a:rPr lang="en-US" sz="2000" dirty="0" err="1" smtClean="0">
                <a:latin typeface="Times New Roman" panose="02020603050405020304" pitchFamily="18" charset="0"/>
                <a:cs typeface="Times New Roman" panose="02020603050405020304" pitchFamily="18" charset="0"/>
              </a:rPr>
              <a:t>Hồ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ốm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NLĐ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F0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chăm</a:t>
            </a:r>
            <a:r>
              <a:rPr lang="en-US" sz="2000" dirty="0" smtClean="0">
                <a:latin typeface="Times New Roman" panose="02020603050405020304" pitchFamily="18" charset="0"/>
                <a:cs typeface="Times New Roman" panose="02020603050405020304" pitchFamily="18" charset="0"/>
              </a:rPr>
              <a:t> con </a:t>
            </a:r>
            <a:r>
              <a:rPr lang="en-US" sz="2000" dirty="0" err="1" smtClean="0">
                <a:latin typeface="Times New Roman" panose="02020603050405020304" pitchFamily="18" charset="0"/>
                <a:cs typeface="Times New Roman" panose="02020603050405020304" pitchFamily="18" charset="0"/>
              </a:rPr>
              <a:t>dưới</a:t>
            </a:r>
            <a:r>
              <a:rPr lang="en-US" sz="2000" dirty="0" smtClean="0">
                <a:latin typeface="Times New Roman" panose="02020603050405020304" pitchFamily="18" charset="0"/>
                <a:cs typeface="Times New Roman" panose="02020603050405020304" pitchFamily="18" charset="0"/>
              </a:rPr>
              <a:t> 7 </a:t>
            </a:r>
            <a:r>
              <a:rPr lang="en-US" sz="2000" dirty="0" err="1" smtClean="0">
                <a:latin typeface="Times New Roman" panose="02020603050405020304" pitchFamily="18" charset="0"/>
                <a:cs typeface="Times New Roman" panose="02020603050405020304" pitchFamily="18" charset="0"/>
              </a:rPr>
              <a:t>tuổi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F0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tờ</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NLĐ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F0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trú</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endParaRPr lang="en-US" sz="20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NLĐ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F0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trú</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BHXH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giấy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y, </a:t>
            </a:r>
            <a:r>
              <a:rPr lang="en-US" sz="2000" dirty="0" err="1" smtClean="0">
                <a:latin typeface="Times New Roman" panose="02020603050405020304" pitchFamily="18" charset="0"/>
                <a:cs typeface="Times New Roman" panose="02020603050405020304" pitchFamily="18" charset="0"/>
              </a:rPr>
              <a:t>bác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trú</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050" name="Picture 2" descr="BHXHVN chung tay đẩy lùi dịch bệnh Covid-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8235" y="3247300"/>
            <a:ext cx="3151515" cy="220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375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0" y="1122363"/>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i="1" noProof="1" smtClean="0">
                <a:solidFill>
                  <a:srgbClr val="2F5496"/>
                </a:solidFill>
                <a:latin typeface="Times New Roman" panose="02020603050405020304" pitchFamily="18" charset="0"/>
                <a:cs typeface="Times New Roman" panose="02020603050405020304" pitchFamily="18" charset="0"/>
                <a:sym typeface="Times"/>
              </a:rPr>
              <a:t>3. Những lưu ý khi làm hồ sơ hưởng chế độ Covid hiện nay.</a:t>
            </a:r>
            <a:endParaRPr lang="vi-VN" noProof="1">
              <a:latin typeface="Times New Roman" panose="02020603050405020304" pitchFamily="18" charset="0"/>
              <a:cs typeface="Times New Roman" panose="02020603050405020304" pitchFamily="18" charset="0"/>
            </a:endParaRPr>
          </a:p>
        </p:txBody>
      </p:sp>
      <p:sp>
        <p:nvSpPr>
          <p:cNvPr id="2" name="TextBox 1"/>
          <p:cNvSpPr txBox="1"/>
          <p:nvPr/>
        </p:nvSpPr>
        <p:spPr>
          <a:xfrm>
            <a:off x="0" y="1743075"/>
            <a:ext cx="72390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3.3. </a:t>
            </a:r>
            <a:r>
              <a:rPr lang="en-US" sz="2400" dirty="0" err="1" smtClean="0">
                <a:latin typeface="Times New Roman" panose="02020603050405020304" pitchFamily="18" charset="0"/>
                <a:cs typeface="Times New Roman" panose="02020603050405020304" pitchFamily="18" charset="0"/>
              </a:rPr>
              <a:t>Mức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hưởng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Covid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nay.</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2333625"/>
            <a:ext cx="11677650" cy="2923877"/>
          </a:xfrm>
          <a:prstGeom prst="rect">
            <a:avLst/>
          </a:prstGeom>
          <a:noFill/>
        </p:spPr>
        <p:txBody>
          <a:bodyPr wrap="square" rtlCol="0">
            <a:spAutoFit/>
          </a:bodyPr>
          <a:lstStyle/>
          <a:p>
            <a:pPr algn="just"/>
            <a:r>
              <a:rPr lang="en-US" sz="2300" dirty="0" err="1">
                <a:latin typeface="Times New Roman" panose="02020603050405020304" pitchFamily="18" charset="0"/>
                <a:cs typeface="Times New Roman" panose="02020603050405020304" pitchFamily="18" charset="0"/>
              </a:rPr>
              <a:t>T</a:t>
            </a:r>
            <a:r>
              <a:rPr lang="en-US" sz="2300" dirty="0" err="1" smtClean="0">
                <a:latin typeface="Times New Roman" panose="02020603050405020304" pitchFamily="18" charset="0"/>
                <a:cs typeface="Times New Roman" panose="02020603050405020304" pitchFamily="18" charset="0"/>
              </a:rPr>
              <a:t>ại</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khoản</a:t>
            </a:r>
            <a:r>
              <a:rPr lang="en-US" sz="2300" dirty="0">
                <a:latin typeface="Times New Roman" panose="02020603050405020304" pitchFamily="18" charset="0"/>
                <a:cs typeface="Times New Roman" panose="02020603050405020304" pitchFamily="18" charset="0"/>
              </a:rPr>
              <a:t> 1 </a:t>
            </a:r>
            <a:r>
              <a:rPr lang="en-US" sz="2300" dirty="0" err="1">
                <a:latin typeface="Times New Roman" panose="02020603050405020304" pitchFamily="18" charset="0"/>
                <a:cs typeface="Times New Roman" panose="02020603050405020304" pitchFamily="18" charset="0"/>
              </a:rPr>
              <a:t>Điều</a:t>
            </a:r>
            <a:r>
              <a:rPr lang="en-US" sz="2300" dirty="0">
                <a:latin typeface="Times New Roman" panose="02020603050405020304" pitchFamily="18" charset="0"/>
                <a:cs typeface="Times New Roman" panose="02020603050405020304" pitchFamily="18" charset="0"/>
              </a:rPr>
              <a:t> 28 </a:t>
            </a:r>
            <a:r>
              <a:rPr lang="en-US" sz="2300" dirty="0" err="1">
                <a:latin typeface="Times New Roman" panose="02020603050405020304" pitchFamily="18" charset="0"/>
                <a:cs typeface="Times New Roman" panose="02020603050405020304" pitchFamily="18" charset="0"/>
              </a:rPr>
              <a:t>Luật</a:t>
            </a:r>
            <a:r>
              <a:rPr lang="en-US" sz="2300" dirty="0">
                <a:latin typeface="Times New Roman" panose="02020603050405020304" pitchFamily="18" charset="0"/>
                <a:cs typeface="Times New Roman" panose="02020603050405020304" pitchFamily="18" charset="0"/>
              </a:rPr>
              <a:t> BHXH </a:t>
            </a:r>
            <a:r>
              <a:rPr lang="en-US" sz="2300" dirty="0" err="1">
                <a:latin typeface="Times New Roman" panose="02020603050405020304" pitchFamily="18" charset="0"/>
                <a:cs typeface="Times New Roman" panose="02020603050405020304" pitchFamily="18" charset="0"/>
              </a:rPr>
              <a:t>năm</a:t>
            </a:r>
            <a:r>
              <a:rPr lang="en-US" sz="2300" dirty="0">
                <a:latin typeface="Times New Roman" panose="02020603050405020304" pitchFamily="18" charset="0"/>
                <a:cs typeface="Times New Roman" panose="02020603050405020304" pitchFamily="18" charset="0"/>
              </a:rPr>
              <a:t> 2014 </a:t>
            </a:r>
            <a:r>
              <a:rPr lang="en-US" sz="2300" dirty="0" err="1">
                <a:latin typeface="Times New Roman" panose="02020603050405020304" pitchFamily="18" charset="0"/>
                <a:cs typeface="Times New Roman" panose="02020603050405020304" pitchFamily="18" charset="0"/>
              </a:rPr>
              <a:t>quy</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định</a:t>
            </a:r>
            <a:r>
              <a:rPr lang="en-US" sz="2300" dirty="0" smtClean="0">
                <a:latin typeface="Times New Roman" panose="02020603050405020304" pitchFamily="18" charset="0"/>
                <a:cs typeface="Times New Roman" panose="02020603050405020304" pitchFamily="18" charset="0"/>
              </a:rPr>
              <a:t>: </a:t>
            </a:r>
          </a:p>
          <a:p>
            <a:pPr algn="just"/>
            <a:r>
              <a:rPr lang="en-US" sz="2300" dirty="0">
                <a:latin typeface="Times New Roman" panose="02020603050405020304" pitchFamily="18" charset="0"/>
                <a:cs typeface="Times New Roman" panose="02020603050405020304" pitchFamily="18" charset="0"/>
              </a:rPr>
              <a:t>T</a:t>
            </a:r>
            <a:r>
              <a:rPr lang="vi-VN" sz="2300" dirty="0" smtClean="0">
                <a:latin typeface="Times New Roman" panose="02020603050405020304" pitchFamily="18" charset="0"/>
                <a:cs typeface="Times New Roman" panose="02020603050405020304" pitchFamily="18" charset="0"/>
              </a:rPr>
              <a:t>rong </a:t>
            </a:r>
            <a:r>
              <a:rPr lang="vi-VN" sz="2300" dirty="0">
                <a:latin typeface="Times New Roman" panose="02020603050405020304" pitchFamily="18" charset="0"/>
                <a:cs typeface="Times New Roman" panose="02020603050405020304" pitchFamily="18" charset="0"/>
              </a:rPr>
              <a:t>thời gian nghỉ, người lao động sẽ được hưởng 75% mức tiền lương đóng BHXH của tháng liền kề trước khi nghỉ việc</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=&gt; </a:t>
            </a:r>
            <a:r>
              <a:rPr lang="en-US" sz="2300" dirty="0" err="1" smtClean="0">
                <a:latin typeface="Times New Roman" panose="02020603050405020304" pitchFamily="18" charset="0"/>
                <a:cs typeface="Times New Roman" panose="02020603050405020304" pitchFamily="18" charset="0"/>
              </a:rPr>
              <a:t>Tiền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hưởng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ốm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đau</a:t>
            </a:r>
            <a:r>
              <a:rPr lang="en-US" sz="2300" dirty="0" smtClean="0">
                <a:latin typeface="Times New Roman" panose="02020603050405020304" pitchFamily="18" charset="0"/>
                <a:cs typeface="Times New Roman" panose="02020603050405020304" pitchFamily="18" charset="0"/>
              </a:rPr>
              <a:t> = 75% x </a:t>
            </a:r>
            <a:r>
              <a:rPr lang="en-US" sz="2300" dirty="0" err="1" smtClean="0">
                <a:latin typeface="Times New Roman" panose="02020603050405020304" pitchFamily="18" charset="0"/>
                <a:cs typeface="Times New Roman" panose="02020603050405020304" pitchFamily="18" charset="0"/>
              </a:rPr>
              <a:t>Mtlbhxh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tháng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liền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kề</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trước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nghỉ</a:t>
            </a:r>
            <a:r>
              <a:rPr lang="en-US" sz="2300" dirty="0" smtClean="0">
                <a:latin typeface="Times New Roman" panose="02020603050405020304" pitchFamily="18" charset="0"/>
                <a:cs typeface="Times New Roman" panose="02020603050405020304" pitchFamily="18" charset="0"/>
              </a:rPr>
              <a:t>/24 x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ngày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ốm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đau</a:t>
            </a:r>
            <a:r>
              <a:rPr lang="en-US" sz="2300" dirty="0" smtClean="0">
                <a:latin typeface="Times New Roman" panose="02020603050405020304" pitchFamily="18" charset="0"/>
                <a:cs typeface="Times New Roman" panose="02020603050405020304" pitchFamily="18" charset="0"/>
              </a:rPr>
              <a:t>.</a:t>
            </a:r>
          </a:p>
          <a:p>
            <a:pPr algn="just"/>
            <a:r>
              <a:rPr lang="en-US" sz="2300" dirty="0" err="1" smtClean="0">
                <a:latin typeface="Times New Roman" panose="02020603050405020304" pitchFamily="18" charset="0"/>
                <a:cs typeface="Times New Roman" panose="02020603050405020304" pitchFamily="18" charset="0"/>
              </a:rPr>
              <a:t>Lưu</a:t>
            </a:r>
            <a:r>
              <a:rPr lang="en-US" sz="2300" dirty="0" smtClean="0">
                <a:latin typeface="Times New Roman" panose="02020603050405020304" pitchFamily="18" charset="0"/>
                <a:cs typeface="Times New Roman" panose="02020603050405020304" pitchFamily="18" charset="0"/>
              </a:rPr>
              <a:t> ý:</a:t>
            </a:r>
          </a:p>
          <a:p>
            <a:pPr marL="285750" indent="-285750" algn="just">
              <a:buFontTx/>
              <a:buChar char="-"/>
            </a:pP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ngày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hưởng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ốm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đau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tính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ngày</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làm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không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tính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ngày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lễ</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tết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ngày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hàng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tuần</a:t>
            </a:r>
            <a:r>
              <a:rPr lang="en-US" sz="23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8554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2" y="2781301"/>
            <a:ext cx="12191998"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1" noProof="1">
                <a:solidFill>
                  <a:srgbClr val="2F5496"/>
                </a:solidFill>
                <a:latin typeface="Times"/>
                <a:ea typeface="Times"/>
                <a:cs typeface="Times"/>
                <a:sym typeface="Times"/>
              </a:rPr>
              <a:t>4</a:t>
            </a:r>
            <a:r>
              <a:rPr lang="vi-VN" sz="3600" b="1" i="1" noProof="1" smtClean="0">
                <a:solidFill>
                  <a:srgbClr val="2F5496"/>
                </a:solidFill>
                <a:latin typeface="Times"/>
                <a:ea typeface="Times"/>
                <a:cs typeface="Times"/>
                <a:sym typeface="Times"/>
              </a:rPr>
              <a:t>. </a:t>
            </a:r>
            <a:r>
              <a:rPr lang="en-US" sz="3600" b="1" i="1" noProof="1" smtClean="0">
                <a:solidFill>
                  <a:srgbClr val="2F5496"/>
                </a:solidFill>
                <a:latin typeface="Times"/>
                <a:ea typeface="Times"/>
                <a:cs typeface="Times"/>
                <a:sym typeface="Times"/>
              </a:rPr>
              <a:t>Tổng hợp hỏi đáp và trả lời câu hỏi của người tham gia.</a:t>
            </a:r>
            <a:endParaRPr lang="vi-VN" sz="2800" noProof="1"/>
          </a:p>
        </p:txBody>
      </p:sp>
    </p:spTree>
    <p:extLst>
      <p:ext uri="{BB962C8B-B14F-4D97-AF65-F5344CB8AC3E}">
        <p14:creationId xmlns:p14="http://schemas.microsoft.com/office/powerpoint/2010/main" val="1797624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89986"/>
            <a:ext cx="1313027" cy="1282842"/>
          </a:xfrm>
          <a:prstGeom prst="rect">
            <a:avLst/>
          </a:prstGeom>
        </p:spPr>
      </p:pic>
      <p:sp>
        <p:nvSpPr>
          <p:cNvPr id="2" name="TextBox 1"/>
          <p:cNvSpPr txBox="1"/>
          <p:nvPr/>
        </p:nvSpPr>
        <p:spPr>
          <a:xfrm>
            <a:off x="0" y="3622433"/>
            <a:ext cx="12192000" cy="1154162"/>
          </a:xfrm>
          <a:prstGeom prst="rect">
            <a:avLst/>
          </a:prstGeom>
          <a:noFill/>
        </p:spPr>
        <p:txBody>
          <a:bodyPr wrap="square" rtlCol="0">
            <a:spAutoFit/>
          </a:bodyPr>
          <a:lstStyle/>
          <a:p>
            <a:pPr algn="just"/>
            <a:r>
              <a:rPr lang="en-US" sz="2300" i="1" dirty="0" err="1" smtClean="0">
                <a:latin typeface="Times New Roman" panose="02020603050405020304" pitchFamily="18" charset="0"/>
                <a:cs typeface="Times New Roman" panose="02020603050405020304" pitchFamily="18" charset="0"/>
              </a:rPr>
              <a:t>Câu</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hỏi</a:t>
            </a:r>
            <a:r>
              <a:rPr lang="en-US" sz="2300" i="1" dirty="0" smtClean="0">
                <a:latin typeface="Times New Roman" panose="02020603050405020304" pitchFamily="18" charset="0"/>
                <a:cs typeface="Times New Roman" panose="02020603050405020304" pitchFamily="18" charset="0"/>
              </a:rPr>
              <a:t>: NLĐ </a:t>
            </a:r>
            <a:r>
              <a:rPr lang="en-US" sz="2300" i="1" dirty="0" err="1">
                <a:latin typeface="Times New Roman" panose="02020603050405020304" pitchFamily="18" charset="0"/>
                <a:cs typeface="Times New Roman" panose="02020603050405020304" pitchFamily="18" charset="0"/>
              </a:rPr>
              <a:t>đang</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tham</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gia</a:t>
            </a:r>
            <a:r>
              <a:rPr lang="en-US" sz="2300" i="1" dirty="0">
                <a:latin typeface="Times New Roman" panose="02020603050405020304" pitchFamily="18" charset="0"/>
                <a:cs typeface="Times New Roman" panose="02020603050405020304" pitchFamily="18" charset="0"/>
              </a:rPr>
              <a:t> BHXH </a:t>
            </a:r>
            <a:r>
              <a:rPr lang="en-US" sz="2300" i="1" dirty="0" err="1">
                <a:latin typeface="Times New Roman" panose="02020603050405020304" pitchFamily="18" charset="0"/>
                <a:cs typeface="Times New Roman" panose="02020603050405020304" pitchFamily="18" charset="0"/>
              </a:rPr>
              <a:t>tại</a:t>
            </a:r>
            <a:r>
              <a:rPr lang="en-US" sz="2300" i="1" dirty="0">
                <a:latin typeface="Times New Roman" panose="02020603050405020304" pitchFamily="18" charset="0"/>
                <a:cs typeface="Times New Roman" panose="02020603050405020304" pitchFamily="18" charset="0"/>
              </a:rPr>
              <a:t> DN </a:t>
            </a:r>
            <a:r>
              <a:rPr lang="en-US" sz="2300" i="1" dirty="0" err="1">
                <a:latin typeface="Times New Roman" panose="02020603050405020304" pitchFamily="18" charset="0"/>
                <a:cs typeface="Times New Roman" panose="02020603050405020304" pitchFamily="18" charset="0"/>
              </a:rPr>
              <a:t>sau</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đó</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tạm</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hoãn</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để</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đi</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nghĩa</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vụ</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quân</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sự</a:t>
            </a:r>
            <a:r>
              <a:rPr lang="en-US" sz="2300" i="1" dirty="0">
                <a:latin typeface="Times New Roman" panose="02020603050405020304" pitchFamily="18" charset="0"/>
                <a:cs typeface="Times New Roman" panose="02020603050405020304" pitchFamily="18" charset="0"/>
              </a:rPr>
              <a:t> BHXH </a:t>
            </a:r>
            <a:r>
              <a:rPr lang="en-US" sz="2300" i="1" dirty="0" err="1">
                <a:latin typeface="Times New Roman" panose="02020603050405020304" pitchFamily="18" charset="0"/>
                <a:cs typeface="Times New Roman" panose="02020603050405020304" pitchFamily="18" charset="0"/>
              </a:rPr>
              <a:t>sẽ</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chốt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quá</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trình</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tham</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gia</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tại</a:t>
            </a:r>
            <a:r>
              <a:rPr lang="en-US" sz="2300" i="1" dirty="0">
                <a:latin typeface="Times New Roman" panose="02020603050405020304" pitchFamily="18" charset="0"/>
                <a:cs typeface="Times New Roman" panose="02020603050405020304" pitchFamily="18" charset="0"/>
              </a:rPr>
              <a:t> DN </a:t>
            </a:r>
            <a:r>
              <a:rPr lang="en-US" sz="2300" i="1" dirty="0" err="1">
                <a:latin typeface="Times New Roman" panose="02020603050405020304" pitchFamily="18" charset="0"/>
                <a:cs typeface="Times New Roman" panose="02020603050405020304" pitchFamily="18" charset="0"/>
              </a:rPr>
              <a:t>còn</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quá</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trình</a:t>
            </a:r>
            <a:r>
              <a:rPr lang="en-US" sz="2300" i="1" dirty="0">
                <a:latin typeface="Times New Roman" panose="02020603050405020304" pitchFamily="18" charset="0"/>
                <a:cs typeface="Times New Roman" panose="02020603050405020304" pitchFamily="18" charset="0"/>
              </a:rPr>
              <a:t> NLĐ </a:t>
            </a:r>
            <a:r>
              <a:rPr lang="en-US" sz="2300" i="1" dirty="0" err="1">
                <a:latin typeface="Times New Roman" panose="02020603050405020304" pitchFamily="18" charset="0"/>
                <a:cs typeface="Times New Roman" panose="02020603050405020304" pitchFamily="18" charset="0"/>
              </a:rPr>
              <a:t>tham</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gia</a:t>
            </a:r>
            <a:r>
              <a:rPr lang="en-US" sz="2300" i="1" dirty="0">
                <a:latin typeface="Times New Roman" panose="02020603050405020304" pitchFamily="18" charset="0"/>
                <a:cs typeface="Times New Roman" panose="02020603050405020304" pitchFamily="18" charset="0"/>
              </a:rPr>
              <a:t> NVQS </a:t>
            </a:r>
            <a:r>
              <a:rPr lang="en-US" sz="2300" i="1" dirty="0" err="1">
                <a:latin typeface="Times New Roman" panose="02020603050405020304" pitchFamily="18" charset="0"/>
                <a:cs typeface="Times New Roman" panose="02020603050405020304" pitchFamily="18" charset="0"/>
              </a:rPr>
              <a:t>thì</a:t>
            </a:r>
            <a:r>
              <a:rPr lang="en-US" sz="2300" i="1" dirty="0">
                <a:latin typeface="Times New Roman" panose="02020603050405020304" pitchFamily="18" charset="0"/>
                <a:cs typeface="Times New Roman" panose="02020603050405020304" pitchFamily="18" charset="0"/>
              </a:rPr>
              <a:t> BHXH hay BHXH </a:t>
            </a:r>
            <a:r>
              <a:rPr lang="en-US" sz="2300" i="1" dirty="0" err="1">
                <a:latin typeface="Times New Roman" panose="02020603050405020304" pitchFamily="18" charset="0"/>
                <a:cs typeface="Times New Roman" panose="02020603050405020304" pitchFamily="18" charset="0"/>
              </a:rPr>
              <a:t>Quốc</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phòng</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sẽ</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có</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trách</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nhiệm</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chốt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sổ</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thể</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hiện</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quá</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trình</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đó</a:t>
            </a:r>
            <a:r>
              <a:rPr lang="en-US" sz="2300" i="1"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0" y="4767379"/>
            <a:ext cx="12192000" cy="1154162"/>
          </a:xfrm>
          <a:prstGeom prst="rect">
            <a:avLst/>
          </a:prstGeom>
          <a:noFill/>
        </p:spPr>
        <p:txBody>
          <a:bodyPr wrap="square" rtlCol="0">
            <a:spAutoFit/>
          </a:bodyPr>
          <a:lstStyle/>
          <a:p>
            <a:pPr marL="285750" indent="-285750" algn="just">
              <a:buFont typeface="Wingdings" panose="05000000000000000000" pitchFamily="2" charset="2"/>
              <a:buChar char="Ø"/>
            </a:pPr>
            <a:r>
              <a:rPr lang="en-US" sz="2300" dirty="0" err="1" smtClean="0">
                <a:latin typeface="Times New Roman" panose="02020603050405020304" pitchFamily="18" charset="0"/>
                <a:cs typeface="Times New Roman" panose="02020603050405020304" pitchFamily="18" charset="0"/>
              </a:rPr>
              <a:t>Khi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nghĩa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quân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sự</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thì</a:t>
            </a:r>
            <a:r>
              <a:rPr lang="en-US" sz="2300" dirty="0" smtClean="0">
                <a:latin typeface="Times New Roman" panose="02020603050405020304" pitchFamily="18" charset="0"/>
                <a:cs typeface="Times New Roman" panose="02020603050405020304" pitchFamily="18" charset="0"/>
              </a:rPr>
              <a:t> NLĐ </a:t>
            </a:r>
            <a:r>
              <a:rPr lang="en-US" sz="2300" dirty="0" err="1" smtClean="0">
                <a:latin typeface="Times New Roman" panose="02020603050405020304" pitchFamily="18" charset="0"/>
                <a:cs typeface="Times New Roman" panose="02020603050405020304" pitchFamily="18" charset="0"/>
              </a:rPr>
              <a:t>sẽ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 BHXH </a:t>
            </a:r>
            <a:r>
              <a:rPr lang="en-US" sz="2300" dirty="0" err="1" smtClean="0">
                <a:latin typeface="Times New Roman" panose="02020603050405020304" pitchFamily="18" charset="0"/>
                <a:cs typeface="Times New Roman" panose="02020603050405020304" pitchFamily="18" charset="0"/>
              </a:rPr>
              <a:t>đóng</a:t>
            </a:r>
            <a:r>
              <a:rPr lang="en-US" sz="2300" dirty="0" smtClean="0">
                <a:latin typeface="Times New Roman" panose="02020603050405020304" pitchFamily="18" charset="0"/>
                <a:cs typeface="Times New Roman" panose="02020603050405020304" pitchFamily="18" charset="0"/>
              </a:rPr>
              <a:t> BHXH </a:t>
            </a:r>
            <a:r>
              <a:rPr lang="en-US" sz="2300" dirty="0" err="1" smtClean="0">
                <a:latin typeface="Times New Roman" panose="02020603050405020304" pitchFamily="18" charset="0"/>
                <a:cs typeface="Times New Roman" panose="02020603050405020304" pitchFamily="18" charset="0"/>
              </a:rPr>
              <a:t>bắt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buộc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tại</a:t>
            </a:r>
            <a:r>
              <a:rPr lang="en-US" sz="2300" dirty="0" smtClean="0">
                <a:latin typeface="Times New Roman" panose="02020603050405020304" pitchFamily="18" charset="0"/>
                <a:cs typeface="Times New Roman" panose="02020603050405020304" pitchFamily="18" charset="0"/>
              </a:rPr>
              <a:t> BHXH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Quốc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Phòng</a:t>
            </a:r>
            <a:r>
              <a:rPr lang="en-US" sz="2300" dirty="0" smtClean="0">
                <a:latin typeface="Times New Roman" panose="02020603050405020304" pitchFamily="18" charset="0"/>
                <a:cs typeface="Times New Roman" panose="02020603050405020304" pitchFamily="18" charset="0"/>
              </a:rPr>
              <a:t>.</a:t>
            </a:r>
          </a:p>
          <a:p>
            <a:pPr algn="just"/>
            <a:r>
              <a:rPr lang="en-US" sz="2300" dirty="0" err="1" smtClean="0">
                <a:latin typeface="Times New Roman" panose="02020603050405020304" pitchFamily="18" charset="0"/>
                <a:cs typeface="Times New Roman" panose="02020603050405020304" pitchFamily="18" charset="0"/>
              </a:rPr>
              <a:t>Khi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hết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thời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gian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nghĩa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quân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sự</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thì</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 BHXH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Quốc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Phòng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chốt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sổ</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sổ</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1280302"/>
            <a:ext cx="12192000" cy="2215991"/>
          </a:xfrm>
          <a:prstGeom prst="rect">
            <a:avLst/>
          </a:prstGeom>
          <a:noFill/>
        </p:spPr>
        <p:txBody>
          <a:bodyPr wrap="square" rtlCol="0">
            <a:spAutoFit/>
          </a:bodyPr>
          <a:lstStyle/>
          <a:p>
            <a:pPr algn="just"/>
            <a:r>
              <a:rPr lang="en-US" sz="2300" i="1" dirty="0" err="1" smtClean="0">
                <a:latin typeface="Times New Roman" panose="02020603050405020304" pitchFamily="18" charset="0"/>
                <a:cs typeface="Times New Roman" panose="02020603050405020304" pitchFamily="18" charset="0"/>
              </a:rPr>
              <a:t>Câu</a:t>
            </a:r>
            <a:r>
              <a:rPr lang="en-US" sz="2300" i="1" dirty="0" smtClean="0">
                <a:latin typeface="Times New Roman" panose="02020603050405020304" pitchFamily="18" charset="0"/>
                <a:cs typeface="Times New Roman" panose="02020603050405020304" pitchFamily="18" charset="0"/>
              </a:rPr>
              <a:t> </a:t>
            </a:r>
            <a:r>
              <a:rPr lang="en-US" sz="2300" i="1" dirty="0" err="1" smtClean="0">
                <a:latin typeface="Times New Roman" panose="02020603050405020304" pitchFamily="18" charset="0"/>
                <a:cs typeface="Times New Roman" panose="02020603050405020304" pitchFamily="18" charset="0"/>
              </a:rPr>
              <a:t>hỏi</a:t>
            </a:r>
            <a:r>
              <a:rPr lang="en-US" sz="2300" i="1" dirty="0" smtClean="0">
                <a:latin typeface="Times New Roman" panose="02020603050405020304" pitchFamily="18" charset="0"/>
                <a:cs typeface="Times New Roman" panose="02020603050405020304" pitchFamily="18" charset="0"/>
              </a:rPr>
              <a:t>: </a:t>
            </a:r>
            <a:r>
              <a:rPr lang="vi-VN" sz="2300" i="1" dirty="0" smtClean="0">
                <a:latin typeface="Times New Roman" panose="02020603050405020304" pitchFamily="18" charset="0"/>
                <a:cs typeface="Times New Roman" panose="02020603050405020304" pitchFamily="18" charset="0"/>
              </a:rPr>
              <a:t>Đăng </a:t>
            </a:r>
            <a:r>
              <a:rPr lang="vi-VN" sz="2300" i="1" dirty="0">
                <a:latin typeface="Times New Roman" panose="02020603050405020304" pitchFamily="18" charset="0"/>
                <a:cs typeface="Times New Roman" panose="02020603050405020304" pitchFamily="18" charset="0"/>
              </a:rPr>
              <a:t>ký nơi khám chữa bệnh ban đầu sẽ được duyệt theo địa chỉ của công ty hay địa chỉ hộ khẩu của NLĐ</a:t>
            </a:r>
            <a:r>
              <a:rPr lang="vi-VN" sz="2300" i="1" dirty="0" smtClean="0">
                <a:latin typeface="Times New Roman" panose="02020603050405020304" pitchFamily="18" charset="0"/>
                <a:cs typeface="Times New Roman" panose="02020603050405020304" pitchFamily="18" charset="0"/>
              </a:rPr>
              <a:t>?</a:t>
            </a:r>
            <a:endParaRPr lang="en-US" sz="2300" i="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300" dirty="0" err="1" smtClean="0">
                <a:latin typeface="Times New Roman" panose="02020603050405020304" pitchFamily="18" charset="0"/>
                <a:cs typeface="Times New Roman" panose="02020603050405020304" pitchFamily="18" charset="0"/>
              </a:rPr>
              <a:t>Đăng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nơi</a:t>
            </a:r>
            <a:r>
              <a:rPr lang="en-US" sz="2300" dirty="0" smtClean="0">
                <a:latin typeface="Times New Roman" panose="02020603050405020304" pitchFamily="18" charset="0"/>
                <a:cs typeface="Times New Roman" panose="02020603050405020304" pitchFamily="18" charset="0"/>
              </a:rPr>
              <a:t> KCB ban </a:t>
            </a:r>
            <a:r>
              <a:rPr lang="en-US" sz="2300" dirty="0" err="1" smtClean="0">
                <a:latin typeface="Times New Roman" panose="02020603050405020304" pitchFamily="18" charset="0"/>
                <a:cs typeface="Times New Roman" panose="02020603050405020304" pitchFamily="18" charset="0"/>
              </a:rPr>
              <a:t>đầu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NLĐ </a:t>
            </a:r>
            <a:r>
              <a:rPr lang="en-US" sz="2300" dirty="0" err="1" smtClean="0">
                <a:latin typeface="Times New Roman" panose="02020603050405020304" pitchFamily="18" charset="0"/>
                <a:cs typeface="Times New Roman" panose="02020603050405020304" pitchFamily="18" charset="0"/>
              </a:rPr>
              <a:t>phù</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hợp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với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làm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cư</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trú</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đáp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ứng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cơ</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sở</a:t>
            </a:r>
            <a:r>
              <a:rPr lang="en-US" sz="2300" dirty="0" smtClean="0">
                <a:latin typeface="Times New Roman" panose="02020603050405020304" pitchFamily="18" charset="0"/>
                <a:cs typeface="Times New Roman" panose="02020603050405020304" pitchFamily="18" charset="0"/>
              </a:rPr>
              <a:t> KCB </a:t>
            </a:r>
            <a:r>
              <a:rPr lang="en-US" sz="2300" dirty="0" err="1" smtClean="0">
                <a:latin typeface="Times New Roman" panose="02020603050405020304" pitchFamily="18" charset="0"/>
                <a:cs typeface="Times New Roman" panose="02020603050405020304" pitchFamily="18" charset="0"/>
              </a:rPr>
              <a:t>đó</a:t>
            </a:r>
            <a:r>
              <a:rPr lang="en-US" sz="23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300" dirty="0" err="1" smtClean="0">
                <a:latin typeface="Times New Roman" panose="02020603050405020304" pitchFamily="18" charset="0"/>
                <a:cs typeface="Times New Roman" panose="02020603050405020304" pitchFamily="18" charset="0"/>
              </a:rPr>
              <a:t>Vậy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nên</a:t>
            </a:r>
            <a:r>
              <a:rPr lang="en-US" sz="2300" dirty="0" smtClean="0">
                <a:latin typeface="Times New Roman" panose="02020603050405020304" pitchFamily="18" charset="0"/>
                <a:cs typeface="Times New Roman" panose="02020603050405020304" pitchFamily="18" charset="0"/>
              </a:rPr>
              <a:t> NLĐ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lựa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chọn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ký</a:t>
            </a:r>
            <a:r>
              <a:rPr lang="en-US" sz="2300" dirty="0" smtClean="0">
                <a:latin typeface="Times New Roman" panose="02020603050405020304" pitchFamily="18" charset="0"/>
                <a:cs typeface="Times New Roman" panose="02020603050405020304" pitchFamily="18" charset="0"/>
              </a:rPr>
              <a:t> KCB </a:t>
            </a:r>
            <a:r>
              <a:rPr lang="en-US" sz="2300" dirty="0" err="1" smtClean="0">
                <a:latin typeface="Times New Roman" panose="02020603050405020304" pitchFamily="18" charset="0"/>
                <a:cs typeface="Times New Roman" panose="02020603050405020304" pitchFamily="18" charset="0"/>
              </a:rPr>
              <a:t>theo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địa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làm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hoặc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địa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sinh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sao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thuận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nhất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đi</a:t>
            </a:r>
            <a:r>
              <a:rPr lang="en-US" sz="2300" dirty="0" smtClean="0">
                <a:latin typeface="Times New Roman" panose="02020603050405020304" pitchFamily="18" charset="0"/>
                <a:cs typeface="Times New Roman" panose="02020603050405020304" pitchFamily="18" charset="0"/>
              </a:rPr>
              <a:t> KCB </a:t>
            </a:r>
            <a:r>
              <a:rPr lang="en-US" sz="2300" dirty="0" err="1" smtClean="0">
                <a:latin typeface="Times New Roman" panose="02020603050405020304" pitchFamily="18" charset="0"/>
                <a:cs typeface="Times New Roman" panose="02020603050405020304" pitchFamily="18" charset="0"/>
              </a:rPr>
              <a:t>là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396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2" name="TextBox 1"/>
          <p:cNvSpPr txBox="1"/>
          <p:nvPr/>
        </p:nvSpPr>
        <p:spPr>
          <a:xfrm>
            <a:off x="0" y="1321913"/>
            <a:ext cx="12192000" cy="4801314"/>
          </a:xfrm>
          <a:prstGeom prst="rect">
            <a:avLst/>
          </a:prstGeom>
          <a:noFill/>
        </p:spPr>
        <p:txBody>
          <a:bodyPr wrap="square" rtlCol="0">
            <a:spAutoFit/>
          </a:bodyPr>
          <a:lstStyle/>
          <a:p>
            <a:pPr algn="just"/>
            <a:r>
              <a:rPr lang="en-US" i="1" dirty="0" err="1" smtClean="0">
                <a:latin typeface="Times New Roman" panose="02020603050405020304" pitchFamily="18" charset="0"/>
                <a:cs typeface="Times New Roman" panose="02020603050405020304" pitchFamily="18" charset="0"/>
              </a:rPr>
              <a:t>Câu</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hỏi</a:t>
            </a:r>
            <a:r>
              <a:rPr lang="en-US" i="1" dirty="0" smtClean="0">
                <a:latin typeface="Times New Roman" panose="02020603050405020304" pitchFamily="18" charset="0"/>
                <a:cs typeface="Times New Roman" panose="02020603050405020304" pitchFamily="18" charset="0"/>
              </a:rPr>
              <a:t>: </a:t>
            </a:r>
            <a:r>
              <a:rPr lang="vi-VN" i="1" dirty="0">
                <a:latin typeface="Times New Roman" panose="02020603050405020304" pitchFamily="18" charset="0"/>
                <a:cs typeface="Times New Roman" panose="02020603050405020304" pitchFamily="18" charset="0"/>
              </a:rPr>
              <a:t>Bảo hiểm thất nghiệp nếu đóng đủ 36 tháng thì hưởng 3 tháng như những trường hợp đóng đủ 12 tháng phải ko ạ. Hưởng 3 tháng xong thì còn bao nhiêu tháng được bảo lưu đến lần </a:t>
            </a:r>
            <a:r>
              <a:rPr lang="vi-VN" i="1" dirty="0" smtClean="0">
                <a:latin typeface="Times New Roman" panose="02020603050405020304" pitchFamily="18" charset="0"/>
                <a:cs typeface="Times New Roman" panose="02020603050405020304" pitchFamily="18" charset="0"/>
              </a:rPr>
              <a:t>sau</a:t>
            </a:r>
            <a:r>
              <a:rPr lang="en-US" i="1"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TH NLĐ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BHTN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12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36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a:t>
            </a:r>
          </a:p>
          <a:p>
            <a:pPr marL="285750" indent="-285750" algn="just">
              <a:buFontTx/>
              <a:buChar char="-"/>
            </a:pPr>
            <a:r>
              <a:rPr lang="en-US" dirty="0" smtClean="0">
                <a:latin typeface="Times New Roman" panose="02020603050405020304" pitchFamily="18" charset="0"/>
                <a:cs typeface="Times New Roman" panose="02020603050405020304" pitchFamily="18" charset="0"/>
              </a:rPr>
              <a:t>NLĐ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12-36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=&gt;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endParaRPr lang="en-US" dirty="0" smtClean="0">
              <a:latin typeface="Times New Roman" panose="02020603050405020304" pitchFamily="18" charset="0"/>
              <a:cs typeface="Times New Roman" panose="02020603050405020304" pitchFamily="18" charset="0"/>
            </a:endParaRPr>
          </a:p>
          <a:p>
            <a:pPr marL="285750" indent="-285750" algn="just">
              <a:buFontTx/>
              <a:buChar char="-"/>
            </a:pPr>
            <a:r>
              <a:rPr lang="en-US" dirty="0" err="1" smtClean="0">
                <a:latin typeface="Times New Roman" panose="02020603050405020304" pitchFamily="18" charset="0"/>
                <a:cs typeface="Times New Roman" panose="02020603050405020304" pitchFamily="18" charset="0"/>
              </a:rPr>
              <a:t>Cứ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đủ</a:t>
            </a:r>
            <a:r>
              <a:rPr lang="en-US" dirty="0" smtClean="0">
                <a:latin typeface="Times New Roman" panose="02020603050405020304" pitchFamily="18" charset="0"/>
                <a:cs typeface="Times New Roman" panose="02020603050405020304" pitchFamily="18" charset="0"/>
              </a:rPr>
              <a:t> 12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a:t>
            </a:r>
            <a:r>
              <a:rPr lang="en-US" dirty="0" smtClean="0">
                <a:latin typeface="Times New Roman" panose="02020603050405020304" pitchFamily="18" charset="0"/>
                <a:cs typeface="Times New Roman" panose="02020603050405020304" pitchFamily="18" charset="0"/>
              </a:rPr>
              <a:t> 12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a:t>
            </a:r>
          </a:p>
          <a:p>
            <a:pPr marL="342900" indent="-342900" algn="just">
              <a:buAutoNum type="arabicParenBoth"/>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an</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12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p>
          <a:p>
            <a:pPr algn="just"/>
            <a:r>
              <a:rPr lang="vi-VN" dirty="0">
                <a:latin typeface="Times New Roman" panose="02020603050405020304" pitchFamily="18" charset="0"/>
                <a:cs typeface="Times New Roman" panose="02020603050405020304" pitchFamily="18" charset="0"/>
              </a:rPr>
              <a:t>(4) Chấp hành quyết định áp dụng biện pháp đưa vào trường giáo dưỡng, cơ sở giáo dục bắt buộc, cơ sở cai nghiện bắt </a:t>
            </a:r>
            <a:r>
              <a:rPr lang="vi-VN" dirty="0" smtClean="0">
                <a:latin typeface="Times New Roman" panose="02020603050405020304" pitchFamily="18" charset="0"/>
                <a:cs typeface="Times New Roman" panose="02020603050405020304" pitchFamily="18" charset="0"/>
              </a:rPr>
              <a:t>buộc</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tòa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a:t>
            </a:r>
            <a:r>
              <a:rPr lang="en-US" dirty="0" smtClean="0">
                <a:latin typeface="Times New Roman" panose="02020603050405020304" pitchFamily="18" charset="0"/>
                <a:cs typeface="Times New Roman" panose="02020603050405020304" pitchFamily="18" charset="0"/>
              </a:rPr>
              <a:t>.</a:t>
            </a:r>
          </a:p>
          <a:p>
            <a:pPr algn="just"/>
            <a:r>
              <a:rPr lang="vi-VN" b="1" i="1" dirty="0">
                <a:latin typeface="Times New Roman" panose="02020603050405020304" pitchFamily="18" charset="0"/>
                <a:cs typeface="Times New Roman" panose="02020603050405020304" pitchFamily="18" charset="0"/>
              </a:rPr>
              <a:t>Thời gian bảo </a:t>
            </a:r>
            <a:r>
              <a:rPr lang="vi-VN" b="1" i="1" dirty="0" smtClean="0">
                <a:latin typeface="Times New Roman" panose="02020603050405020304" pitchFamily="18" charset="0"/>
                <a:cs typeface="Times New Roman" panose="02020603050405020304" pitchFamily="18" charset="0"/>
              </a:rPr>
              <a:t>lưu</a:t>
            </a:r>
            <a:r>
              <a:rPr lang="en-US" b="1" i="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tổng </a:t>
            </a:r>
            <a:r>
              <a:rPr lang="vi-VN" dirty="0">
                <a:latin typeface="Times New Roman" panose="02020603050405020304" pitchFamily="18" charset="0"/>
                <a:cs typeface="Times New Roman" panose="02020603050405020304" pitchFamily="18" charset="0"/>
              </a:rPr>
              <a:t>thời gian đóng bảo hiểm thất </a:t>
            </a:r>
            <a:r>
              <a:rPr lang="vi-VN" dirty="0"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thời </a:t>
            </a:r>
            <a:r>
              <a:rPr lang="vi-VN" dirty="0">
                <a:latin typeface="Times New Roman" panose="02020603050405020304" pitchFamily="18" charset="0"/>
                <a:cs typeface="Times New Roman" panose="02020603050405020304" pitchFamily="18" charset="0"/>
              </a:rPr>
              <a:t>gian đóng đã được hưởng trợ cấp thất </a:t>
            </a:r>
            <a:r>
              <a:rPr lang="vi-VN" dirty="0"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tắc </a:t>
            </a:r>
            <a:r>
              <a:rPr lang="vi-VN" dirty="0">
                <a:latin typeface="Times New Roman" panose="02020603050405020304" pitchFamily="18" charset="0"/>
                <a:cs typeface="Times New Roman" panose="02020603050405020304" pitchFamily="18" charset="0"/>
              </a:rPr>
              <a:t>mỗi tháng đã hưởng trợ cấp thất nghiệp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12 </a:t>
            </a:r>
            <a:r>
              <a:rPr lang="vi-VN" dirty="0">
                <a:latin typeface="Times New Roman" panose="02020603050405020304" pitchFamily="18" charset="0"/>
                <a:cs typeface="Times New Roman" panose="02020603050405020304" pitchFamily="18" charset="0"/>
              </a:rPr>
              <a:t>tháng đã đóng bảo hiểm thất nghiệp và trừ những tháng lẻ chưa giải quyết hưởng trợ cấp thất nghiệp được bảo </a:t>
            </a:r>
            <a:r>
              <a:rPr lang="vi-VN" dirty="0" smtClean="0">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74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2" name="TextBox 1"/>
          <p:cNvSpPr txBox="1"/>
          <p:nvPr/>
        </p:nvSpPr>
        <p:spPr>
          <a:xfrm>
            <a:off x="0" y="1429978"/>
            <a:ext cx="12192000" cy="4401205"/>
          </a:xfrm>
          <a:prstGeom prst="rect">
            <a:avLst/>
          </a:prstGeom>
          <a:noFill/>
        </p:spPr>
        <p:txBody>
          <a:bodyPr wrap="square" rtlCol="0">
            <a:spAutoFit/>
          </a:bodyPr>
          <a:lstStyle/>
          <a:p>
            <a:r>
              <a:rPr lang="en-US" sz="2000" i="1" dirty="0" err="1" smtClean="0">
                <a:latin typeface="Times New Roman" panose="02020603050405020304" pitchFamily="18" charset="0"/>
                <a:cs typeface="Times New Roman" panose="02020603050405020304" pitchFamily="18" charset="0"/>
              </a:rPr>
              <a:t>Câu</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hỏi</a:t>
            </a:r>
            <a:r>
              <a:rPr lang="en-US" sz="2000" i="1" dirty="0" smtClean="0">
                <a:latin typeface="Times New Roman" panose="02020603050405020304" pitchFamily="18" charset="0"/>
                <a:cs typeface="Times New Roman" panose="02020603050405020304" pitchFamily="18" charset="0"/>
              </a:rPr>
              <a:t>: </a:t>
            </a:r>
            <a:r>
              <a:rPr lang="vi-VN" sz="2000" i="1" dirty="0">
                <a:latin typeface="Times New Roman" panose="02020603050405020304" pitchFamily="18" charset="0"/>
                <a:cs typeface="Times New Roman" panose="02020603050405020304" pitchFamily="18" charset="0"/>
              </a:rPr>
              <a:t>Người lao động thử việc 1 tháng, công ty có cộng bảo hiểm thất nghiệp vào thực lãnh, thì có tính trợ cấp thôi việc khi người lao động thôi việc không</a:t>
            </a:r>
            <a:r>
              <a:rPr lang="vi-VN" sz="2000" i="1" dirty="0" smtClean="0">
                <a:latin typeface="Times New Roman" panose="02020603050405020304" pitchFamily="18" charset="0"/>
                <a:cs typeface="Times New Roman" panose="02020603050405020304" pitchFamily="18" charset="0"/>
              </a:rPr>
              <a:t>?</a:t>
            </a:r>
            <a:endParaRPr lang="en-US" sz="2000" i="1"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lời</a:t>
            </a:r>
            <a:r>
              <a:rPr lang="en-US"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Theo quy định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có hai điều kiện để được hưởng trợ cấp thôi việc khi chấm dứt hợp đồng lao động:</a:t>
            </a:r>
          </a:p>
          <a:p>
            <a:r>
              <a:rPr lang="vi-VN" sz="2000" dirty="0">
                <a:latin typeface="Times New Roman" panose="02020603050405020304" pitchFamily="18" charset="0"/>
                <a:cs typeface="Times New Roman" panose="02020603050405020304" pitchFamily="18" charset="0"/>
              </a:rPr>
              <a:t>- Thứ nhất, chấm dứt hợp đồng lao động theo quy định tại các khoản 1, 2, 3, 4, 6, 7, 9 và 10 Điều 34 Bộ luật Lao động 2019.</a:t>
            </a:r>
          </a:p>
          <a:p>
            <a:r>
              <a:rPr lang="vi-VN" sz="2000" dirty="0">
                <a:latin typeface="Times New Roman" panose="02020603050405020304" pitchFamily="18" charset="0"/>
                <a:cs typeface="Times New Roman" panose="02020603050405020304" pitchFamily="18" charset="0"/>
              </a:rPr>
              <a:t>- Thứ hai, người lao động làm việc thường xuyên liên tục cho người sử dụng lao động từ 12 tháng trở lên.</a:t>
            </a:r>
          </a:p>
          <a:p>
            <a:r>
              <a:rPr lang="en-US" sz="2000" dirty="0" err="1" smtClean="0">
                <a:latin typeface="Times New Roman" panose="02020603050405020304" pitchFamily="18" charset="0"/>
                <a:cs typeface="Times New Roman" panose="02020603050405020304" pitchFamily="18" charset="0"/>
              </a:rPr>
              <a:t>Căn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46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Luật</a:t>
            </a:r>
            <a:r>
              <a:rPr lang="en-US" sz="2000" dirty="0" smtClean="0">
                <a:latin typeface="Times New Roman" panose="02020603050405020304" pitchFamily="18" charset="0"/>
                <a:cs typeface="Times New Roman" panose="02020603050405020304" pitchFamily="18" charset="0"/>
              </a:rPr>
              <a:t> Lao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2019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r>
              <a:rPr lang="vi-VN" sz="2000" i="1" dirty="0">
                <a:latin typeface="Times New Roman" panose="02020603050405020304" pitchFamily="18" charset="0"/>
                <a:cs typeface="Times New Roman" panose="02020603050405020304" pitchFamily="18" charset="0"/>
              </a:rPr>
              <a:t>2. Thời gian làm việc để tính trợ cấp thôi việc là tổng thời gian người lao động đã làm việc thực tế cho người sử dụng lao động </a:t>
            </a:r>
            <a:r>
              <a:rPr lang="vi-VN" sz="2000" b="1" i="1" dirty="0">
                <a:solidFill>
                  <a:srgbClr val="FF0000"/>
                </a:solidFill>
                <a:latin typeface="Times New Roman" panose="02020603050405020304" pitchFamily="18" charset="0"/>
                <a:cs typeface="Times New Roman" panose="02020603050405020304" pitchFamily="18" charset="0"/>
              </a:rPr>
              <a:t>trừ đi thời gian người lao động đã tham gia bảo hiểm thất nghiệp theo quy định của pháp luật về bảo hiểm thất nghiệp</a:t>
            </a:r>
            <a:r>
              <a:rPr lang="vi-VN" sz="2000" i="1" dirty="0">
                <a:latin typeface="Times New Roman" panose="02020603050405020304" pitchFamily="18" charset="0"/>
                <a:cs typeface="Times New Roman" panose="02020603050405020304" pitchFamily="18" charset="0"/>
              </a:rPr>
              <a:t> và thời gian làm việc đã được người sử dụng lao động chi trả trợ cấp thôi việc, trợ cấp mất việc làm</a:t>
            </a:r>
            <a:r>
              <a:rPr lang="vi-VN" sz="2000" i="1" dirty="0" smtClean="0">
                <a:latin typeface="Times New Roman" panose="02020603050405020304" pitchFamily="18" charset="0"/>
                <a:cs typeface="Times New Roman" panose="02020603050405020304" pitchFamily="18" charset="0"/>
              </a:rPr>
              <a:t>.</a:t>
            </a:r>
            <a:endParaRPr lang="en-US" sz="2000" i="1" dirty="0" smtClean="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=&gt; </a:t>
            </a:r>
            <a:r>
              <a:rPr lang="en-US" sz="2000" dirty="0" err="1" smtClean="0">
                <a:latin typeface="Times New Roman" panose="02020603050405020304" pitchFamily="18" charset="0"/>
                <a:cs typeface="Times New Roman" panose="02020603050405020304" pitchFamily="18" charset="0"/>
              </a:rPr>
              <a:t>Vậy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ty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BHTN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NLĐ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934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2" name="Picture 1"/>
          <p:cNvPicPr>
            <a:picLocks noChangeAspect="1"/>
          </p:cNvPicPr>
          <p:nvPr/>
        </p:nvPicPr>
        <p:blipFill>
          <a:blip r:embed="rId3"/>
          <a:stretch>
            <a:fillRect/>
          </a:stretch>
        </p:blipFill>
        <p:spPr>
          <a:xfrm>
            <a:off x="2948378" y="440574"/>
            <a:ext cx="5056777" cy="5449304"/>
          </a:xfrm>
          <a:prstGeom prst="rect">
            <a:avLst/>
          </a:prstGeom>
        </p:spPr>
      </p:pic>
    </p:spTree>
    <p:extLst>
      <p:ext uri="{BB962C8B-B14F-4D97-AF65-F5344CB8AC3E}">
        <p14:creationId xmlns:p14="http://schemas.microsoft.com/office/powerpoint/2010/main" val="750816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D2F1-E9DE-4AF3-96C9-3878B4DF84A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2FA5EB4D-21D9-4805-B40A-2EEA535FA30D}"/>
              </a:ext>
            </a:extLst>
          </p:cNvPr>
          <p:cNvSpPr>
            <a:spLocks noGrp="1"/>
          </p:cNvSpPr>
          <p:nvPr>
            <p:ph type="subTitle" idx="1"/>
          </p:nvPr>
        </p:nvSpPr>
        <p:spPr/>
        <p:txBody>
          <a:bodyPr/>
          <a:lstStyle/>
          <a:p>
            <a:endParaRPr lang="en-GB"/>
          </a:p>
        </p:txBody>
      </p:sp>
      <p:pic>
        <p:nvPicPr>
          <p:cNvPr id="6" name="Picture 5">
            <a:extLst>
              <a:ext uri="{FF2B5EF4-FFF2-40B4-BE49-F238E27FC236}">
                <a16:creationId xmlns:a16="http://schemas.microsoft.com/office/drawing/2014/main" id="{324D45D5-9F69-4750-8889-6D21209D5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28615" cy="6858000"/>
          </a:xfrm>
          <a:prstGeom prst="rect">
            <a:avLst/>
          </a:prstGeom>
        </p:spPr>
      </p:pic>
      <p:pic>
        <p:nvPicPr>
          <p:cNvPr id="8" name="Graphic 7">
            <a:extLst>
              <a:ext uri="{FF2B5EF4-FFF2-40B4-BE49-F238E27FC236}">
                <a16:creationId xmlns:a16="http://schemas.microsoft.com/office/drawing/2014/main" id="{DEA97A7A-7C52-4239-A236-B43340BAFC9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095013" y="1842988"/>
            <a:ext cx="1400175" cy="1362075"/>
          </a:xfrm>
          <a:prstGeom prst="rect">
            <a:avLst/>
          </a:prstGeom>
        </p:spPr>
      </p:pic>
      <p:pic>
        <p:nvPicPr>
          <p:cNvPr id="10" name="Graphic 9">
            <a:extLst>
              <a:ext uri="{FF2B5EF4-FFF2-40B4-BE49-F238E27FC236}">
                <a16:creationId xmlns:a16="http://schemas.microsoft.com/office/drawing/2014/main" id="{CA225C01-E2D6-40CF-9276-45BEA2ACD20D}"/>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6096000" y="2262087"/>
            <a:ext cx="2257425" cy="523875"/>
          </a:xfrm>
          <a:prstGeom prst="rect">
            <a:avLst/>
          </a:prstGeom>
        </p:spPr>
      </p:pic>
      <p:pic>
        <p:nvPicPr>
          <p:cNvPr id="12" name="Graphic 11">
            <a:extLst>
              <a:ext uri="{FF2B5EF4-FFF2-40B4-BE49-F238E27FC236}">
                <a16:creationId xmlns:a16="http://schemas.microsoft.com/office/drawing/2014/main" id="{E253C9D5-52FA-4F13-BA4B-83AFA5AE55A9}"/>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4392669" y="3792336"/>
            <a:ext cx="3343275" cy="266700"/>
          </a:xfrm>
          <a:prstGeom prst="rect">
            <a:avLst/>
          </a:prstGeom>
        </p:spPr>
      </p:pic>
      <p:pic>
        <p:nvPicPr>
          <p:cNvPr id="14" name="Graphic 13">
            <a:extLst>
              <a:ext uri="{FF2B5EF4-FFF2-40B4-BE49-F238E27FC236}">
                <a16:creationId xmlns:a16="http://schemas.microsoft.com/office/drawing/2014/main" id="{5A7FF96A-A3CC-40B0-8396-E999FB20B099}"/>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3685804" y="4309352"/>
            <a:ext cx="4820392" cy="767692"/>
          </a:xfrm>
          <a:prstGeom prst="rect">
            <a:avLst/>
          </a:prstGeom>
        </p:spPr>
      </p:pic>
    </p:spTree>
    <p:extLst>
      <p:ext uri="{BB962C8B-B14F-4D97-AF65-F5344CB8AC3E}">
        <p14:creationId xmlns:p14="http://schemas.microsoft.com/office/powerpoint/2010/main" val="1404788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7663-21AD-438C-AF4A-32631EE3D67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2D0D816-8B33-419A-A844-7B36366808C4}"/>
              </a:ext>
            </a:extLst>
          </p:cNvPr>
          <p:cNvSpPr>
            <a:spLocks noGrp="1"/>
          </p:cNvSpPr>
          <p:nvPr>
            <p:ph type="subTitle" idx="1"/>
          </p:nvPr>
        </p:nvSpPr>
        <p:spPr/>
        <p:txBody>
          <a:bodyPr/>
          <a:lstStyle/>
          <a:p>
            <a:endParaRPr lang="en-GB"/>
          </a:p>
        </p:txBody>
      </p:sp>
      <p:pic>
        <p:nvPicPr>
          <p:cNvPr id="8" name="Picture 7">
            <a:extLst>
              <a:ext uri="{FF2B5EF4-FFF2-40B4-BE49-F238E27FC236}">
                <a16:creationId xmlns:a16="http://schemas.microsoft.com/office/drawing/2014/main" id="{495AEF79-6D1A-41EE-8690-27AC6A1A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 y="0"/>
            <a:ext cx="12177486" cy="6858000"/>
          </a:xfrm>
          <a:prstGeom prst="rect">
            <a:avLst/>
          </a:prstGeom>
        </p:spPr>
      </p:pic>
      <p:pic>
        <p:nvPicPr>
          <p:cNvPr id="10" name="Graphic 9">
            <a:extLst>
              <a:ext uri="{FF2B5EF4-FFF2-40B4-BE49-F238E27FC236}">
                <a16:creationId xmlns:a16="http://schemas.microsoft.com/office/drawing/2014/main" id="{AE01A724-CE18-4DE2-9AFF-17CCF377603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94451" y="372065"/>
            <a:ext cx="3185692" cy="750298"/>
          </a:xfrm>
          <a:prstGeom prst="rect">
            <a:avLst/>
          </a:prstGeom>
        </p:spPr>
      </p:pic>
      <p:pic>
        <p:nvPicPr>
          <p:cNvPr id="12" name="Graphic 11">
            <a:extLst>
              <a:ext uri="{FF2B5EF4-FFF2-40B4-BE49-F238E27FC236}">
                <a16:creationId xmlns:a16="http://schemas.microsoft.com/office/drawing/2014/main" id="{00C984F7-5EE3-45CF-8C1F-74D382FF5253}"/>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455332" y="1600200"/>
            <a:ext cx="3463931" cy="3344941"/>
          </a:xfrm>
          <a:prstGeom prst="rect">
            <a:avLst/>
          </a:prstGeom>
        </p:spPr>
      </p:pic>
      <p:pic>
        <p:nvPicPr>
          <p:cNvPr id="16" name="Graphic 15">
            <a:extLst>
              <a:ext uri="{FF2B5EF4-FFF2-40B4-BE49-F238E27FC236}">
                <a16:creationId xmlns:a16="http://schemas.microsoft.com/office/drawing/2014/main" id="{6D3CCC12-0958-464B-9D0B-5FCBD21EBDBD}"/>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7163164" y="6400800"/>
            <a:ext cx="4681714" cy="290954"/>
          </a:xfrm>
          <a:prstGeom prst="rect">
            <a:avLst/>
          </a:prstGeom>
        </p:spPr>
      </p:pic>
      <p:sp>
        <p:nvSpPr>
          <p:cNvPr id="9" name="Google Shape;162;p1"/>
          <p:cNvSpPr txBox="1"/>
          <p:nvPr/>
        </p:nvSpPr>
        <p:spPr>
          <a:xfrm>
            <a:off x="5320145" y="3362035"/>
            <a:ext cx="6797964"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smtClean="0">
                <a:solidFill>
                  <a:srgbClr val="FEE599"/>
                </a:solidFill>
                <a:latin typeface="Times New Roman"/>
                <a:ea typeface="Times New Roman"/>
                <a:cs typeface="Times New Roman"/>
                <a:sym typeface="Times New Roman"/>
              </a:rPr>
              <a:t>HỘI THẢO TRỰC TUYẾN </a:t>
            </a:r>
          </a:p>
          <a:p>
            <a:pPr marL="0" marR="0" lvl="0" indent="0" algn="ctr" rtl="0">
              <a:spcBef>
                <a:spcPts val="0"/>
              </a:spcBef>
              <a:spcAft>
                <a:spcPts val="0"/>
              </a:spcAft>
              <a:buNone/>
            </a:pPr>
            <a:r>
              <a:rPr lang="en-US" sz="2800" dirty="0" smtClean="0">
                <a:solidFill>
                  <a:srgbClr val="FEE599"/>
                </a:solidFill>
                <a:latin typeface="Times New Roman"/>
                <a:ea typeface="Times New Roman"/>
                <a:cs typeface="Times New Roman"/>
                <a:sym typeface="Times New Roman"/>
              </a:rPr>
              <a:t>ĐIỂM MỚI CỦA QĐ 490/QĐ-BHXH VÀ HƯỚNG DẪN ĐIỀU CHỈNH MỚI NHẤT CỦA BHXH VN NĂM 2023.</a:t>
            </a:r>
            <a:endParaRPr sz="2800" b="0" i="0" u="none" strike="noStrike" cap="none" dirty="0">
              <a:solidFill>
                <a:srgbClr val="FEE599"/>
              </a:solidFill>
              <a:latin typeface="Times New Roman"/>
              <a:ea typeface="Times New Roman"/>
              <a:cs typeface="Times New Roman"/>
              <a:sym typeface="Times New Roman"/>
            </a:endParaRPr>
          </a:p>
        </p:txBody>
      </p:sp>
      <p:sp>
        <p:nvSpPr>
          <p:cNvPr id="11" name="Google Shape;163;p1"/>
          <p:cNvSpPr txBox="1"/>
          <p:nvPr/>
        </p:nvSpPr>
        <p:spPr>
          <a:xfrm>
            <a:off x="8871527" y="5257800"/>
            <a:ext cx="35929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1" u="none" strike="noStrike" cap="none" dirty="0" err="1">
                <a:solidFill>
                  <a:srgbClr val="FEE599"/>
                </a:solidFill>
                <a:latin typeface="Times New Roman"/>
                <a:ea typeface="Times New Roman"/>
                <a:cs typeface="Times New Roman"/>
                <a:sym typeface="Times New Roman"/>
              </a:rPr>
              <a:t>Hà</a:t>
            </a:r>
            <a:r>
              <a:rPr lang="en-US" sz="1800" b="0" i="1" u="none" strike="noStrike" cap="none" dirty="0">
                <a:solidFill>
                  <a:srgbClr val="FEE599"/>
                </a:solidFill>
                <a:latin typeface="Times New Roman"/>
                <a:ea typeface="Times New Roman"/>
                <a:cs typeface="Times New Roman"/>
                <a:sym typeface="Times New Roman"/>
              </a:rPr>
              <a:t> </a:t>
            </a:r>
            <a:r>
              <a:rPr lang="en-US" sz="1800" b="0" i="1" u="none" strike="noStrike" cap="none" dirty="0" err="1">
                <a:solidFill>
                  <a:srgbClr val="FEE599"/>
                </a:solidFill>
                <a:latin typeface="Times New Roman"/>
                <a:ea typeface="Times New Roman"/>
                <a:cs typeface="Times New Roman"/>
                <a:sym typeface="Times New Roman"/>
              </a:rPr>
              <a:t>Nội</a:t>
            </a:r>
            <a:r>
              <a:rPr lang="en-US" sz="1800" b="0" i="1" u="none" strike="noStrike" cap="none" dirty="0">
                <a:solidFill>
                  <a:srgbClr val="FEE599"/>
                </a:solidFill>
                <a:latin typeface="Times New Roman"/>
                <a:ea typeface="Times New Roman"/>
                <a:cs typeface="Times New Roman"/>
                <a:sym typeface="Times New Roman"/>
              </a:rPr>
              <a:t>, </a:t>
            </a:r>
            <a:r>
              <a:rPr lang="en-US" sz="1800" b="0" i="1" u="none" strike="noStrike" cap="none" dirty="0" err="1">
                <a:solidFill>
                  <a:srgbClr val="FEE599"/>
                </a:solidFill>
                <a:latin typeface="Times New Roman"/>
                <a:ea typeface="Times New Roman"/>
                <a:cs typeface="Times New Roman"/>
                <a:sym typeface="Times New Roman"/>
              </a:rPr>
              <a:t>Ngày</a:t>
            </a:r>
            <a:r>
              <a:rPr lang="en-US" sz="1800" b="0" i="1" u="none" strike="noStrike" cap="none" dirty="0">
                <a:solidFill>
                  <a:srgbClr val="FEE599"/>
                </a:solidFill>
                <a:latin typeface="Times New Roman"/>
                <a:ea typeface="Times New Roman"/>
                <a:cs typeface="Times New Roman"/>
                <a:sym typeface="Times New Roman"/>
              </a:rPr>
              <a:t> </a:t>
            </a:r>
            <a:r>
              <a:rPr lang="en-US" sz="1800" b="0" i="1" u="none" strike="noStrike" cap="none" dirty="0" smtClean="0">
                <a:solidFill>
                  <a:srgbClr val="FEE599"/>
                </a:solidFill>
                <a:latin typeface="Times New Roman"/>
                <a:ea typeface="Times New Roman"/>
                <a:cs typeface="Times New Roman"/>
                <a:sym typeface="Times New Roman"/>
              </a:rPr>
              <a:t>21/04/2023</a:t>
            </a:r>
            <a:endParaRPr sz="1800" i="1" dirty="0">
              <a:solidFill>
                <a:srgbClr val="FEE599"/>
              </a:solidFill>
              <a:latin typeface="Times New Roman"/>
              <a:ea typeface="Times New Roman"/>
              <a:cs typeface="Times New Roman"/>
              <a:sym typeface="Times New Roman"/>
            </a:endParaRPr>
          </a:p>
        </p:txBody>
      </p:sp>
      <p:sp>
        <p:nvSpPr>
          <p:cNvPr id="13" name="Google Shape;165;p1"/>
          <p:cNvSpPr txBox="1"/>
          <p:nvPr/>
        </p:nvSpPr>
        <p:spPr>
          <a:xfrm>
            <a:off x="7121235" y="2955707"/>
            <a:ext cx="3278909"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i="1">
                <a:solidFill>
                  <a:srgbClr val="FEE599"/>
                </a:solidFill>
                <a:latin typeface="Calibri"/>
                <a:ea typeface="Calibri"/>
                <a:cs typeface="Calibri"/>
                <a:sym typeface="Calibri"/>
              </a:rPr>
              <a:t>Vui lòng quét QR để nhận tài liệu</a:t>
            </a:r>
            <a:endParaRPr sz="1200" i="1">
              <a:solidFill>
                <a:srgbClr val="FEE599"/>
              </a:solidFill>
              <a:latin typeface="Calibri"/>
              <a:ea typeface="Calibri"/>
              <a:cs typeface="Calibri"/>
              <a:sym typeface="Calibri"/>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727" y="112080"/>
            <a:ext cx="2751552" cy="2751552"/>
          </a:xfrm>
          <a:prstGeom prst="rect">
            <a:avLst/>
          </a:prstGeom>
        </p:spPr>
      </p:pic>
    </p:spTree>
    <p:extLst>
      <p:ext uri="{BB962C8B-B14F-4D97-AF65-F5344CB8AC3E}">
        <p14:creationId xmlns:p14="http://schemas.microsoft.com/office/powerpoint/2010/main" val="3628901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28615"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14"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8" name="Google Shape;173;p2"/>
          <p:cNvSpPr txBox="1"/>
          <p:nvPr/>
        </p:nvSpPr>
        <p:spPr>
          <a:xfrm>
            <a:off x="546222" y="1620772"/>
            <a:ext cx="1048327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dirty="0" err="1" smtClean="0">
                <a:solidFill>
                  <a:srgbClr val="2F5496"/>
                </a:solidFill>
                <a:latin typeface="Times"/>
                <a:ea typeface="Times"/>
                <a:cs typeface="Times"/>
                <a:sym typeface="Times"/>
              </a:rPr>
              <a:t>Căn</a:t>
            </a:r>
            <a:r>
              <a:rPr lang="en-US" sz="2800" b="1" i="1" dirty="0" smtClean="0">
                <a:solidFill>
                  <a:srgbClr val="2F5496"/>
                </a:solidFill>
                <a:latin typeface="Times"/>
                <a:ea typeface="Times"/>
                <a:cs typeface="Times"/>
                <a:sym typeface="Times"/>
              </a:rPr>
              <a:t> </a:t>
            </a:r>
            <a:r>
              <a:rPr lang="en-US" sz="2800" b="1" i="1" dirty="0" err="1">
                <a:solidFill>
                  <a:srgbClr val="2F5496"/>
                </a:solidFill>
                <a:latin typeface="Times"/>
                <a:ea typeface="Times"/>
                <a:cs typeface="Times"/>
                <a:sym typeface="Times"/>
              </a:rPr>
              <a:t>cứ</a:t>
            </a:r>
            <a:r>
              <a:rPr lang="en-US" sz="2800" b="1" i="1" dirty="0">
                <a:solidFill>
                  <a:srgbClr val="2F5496"/>
                </a:solidFill>
                <a:latin typeface="Times"/>
                <a:ea typeface="Times"/>
                <a:cs typeface="Times"/>
                <a:sym typeface="Times"/>
              </a:rPr>
              <a:t> </a:t>
            </a:r>
            <a:r>
              <a:rPr lang="en-US" sz="2800" b="1" i="1" dirty="0" err="1">
                <a:solidFill>
                  <a:srgbClr val="2F5496"/>
                </a:solidFill>
                <a:latin typeface="Times"/>
                <a:ea typeface="Times"/>
                <a:cs typeface="Times"/>
                <a:sym typeface="Times"/>
              </a:rPr>
              <a:t>pháp</a:t>
            </a:r>
            <a:r>
              <a:rPr lang="en-US" sz="2800" b="1" i="1" dirty="0">
                <a:solidFill>
                  <a:srgbClr val="2F5496"/>
                </a:solidFill>
                <a:latin typeface="Times"/>
                <a:ea typeface="Times"/>
                <a:cs typeface="Times"/>
                <a:sym typeface="Times"/>
              </a:rPr>
              <a:t> </a:t>
            </a:r>
            <a:r>
              <a:rPr lang="en-US" sz="2800" b="1" i="1" dirty="0" err="1">
                <a:solidFill>
                  <a:srgbClr val="2F5496"/>
                </a:solidFill>
                <a:latin typeface="Times"/>
                <a:ea typeface="Times"/>
                <a:cs typeface="Times"/>
                <a:sym typeface="Times"/>
              </a:rPr>
              <a:t>lý</a:t>
            </a:r>
            <a:endParaRPr sz="2800" b="1" i="1" dirty="0">
              <a:solidFill>
                <a:srgbClr val="2F5496"/>
              </a:solidFill>
              <a:latin typeface="Times"/>
              <a:ea typeface="Times"/>
              <a:cs typeface="Times"/>
              <a:sym typeface="Times"/>
            </a:endParaRPr>
          </a:p>
        </p:txBody>
      </p:sp>
      <p:sp>
        <p:nvSpPr>
          <p:cNvPr id="9" name="Google Shape;175;p2"/>
          <p:cNvSpPr txBox="1"/>
          <p:nvPr/>
        </p:nvSpPr>
        <p:spPr>
          <a:xfrm>
            <a:off x="116088" y="2405441"/>
            <a:ext cx="11896437" cy="3816389"/>
          </a:xfrm>
          <a:prstGeom prst="rect">
            <a:avLst/>
          </a:prstGeom>
          <a:noFill/>
          <a:ln>
            <a:noFill/>
          </a:ln>
        </p:spPr>
        <p:txBody>
          <a:bodyPr spcFirstLastPara="1" wrap="square" lIns="91425" tIns="45700" rIns="91425" bIns="45700" anchor="t" anchorCtr="0">
            <a:spAutoFit/>
          </a:bodyPr>
          <a:lstStyle/>
          <a:p>
            <a:pPr marL="457200" indent="-457200" algn="just">
              <a:buClr>
                <a:schemeClr val="dk1"/>
              </a:buClr>
              <a:buSzPts val="2200"/>
              <a:buFont typeface="Calibri"/>
              <a:buAutoNum type="arabicPeriod"/>
            </a:pPr>
            <a:r>
              <a:rPr lang="en-US" sz="2200" i="1" dirty="0" err="1">
                <a:solidFill>
                  <a:schemeClr val="dk1"/>
                </a:solidFill>
                <a:latin typeface="Times New Roman"/>
                <a:cs typeface="Times New Roman"/>
                <a:sym typeface="Times New Roman"/>
              </a:rPr>
              <a:t>Quyết</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định</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số</a:t>
            </a:r>
            <a:r>
              <a:rPr lang="en-US" sz="2200" i="1" dirty="0">
                <a:solidFill>
                  <a:schemeClr val="dk1"/>
                </a:solidFill>
                <a:latin typeface="Times New Roman"/>
                <a:cs typeface="Times New Roman"/>
                <a:sym typeface="Times New Roman"/>
              </a:rPr>
              <a:t> 595/QĐ-BHXH </a:t>
            </a:r>
            <a:r>
              <a:rPr lang="en-US" sz="2200" i="1" dirty="0" err="1">
                <a:solidFill>
                  <a:schemeClr val="dk1"/>
                </a:solidFill>
                <a:latin typeface="Times New Roman"/>
                <a:cs typeface="Times New Roman"/>
                <a:sym typeface="Times New Roman"/>
              </a:rPr>
              <a:t>của</a:t>
            </a:r>
            <a:r>
              <a:rPr lang="en-US" sz="2200" i="1" dirty="0">
                <a:solidFill>
                  <a:schemeClr val="dk1"/>
                </a:solidFill>
                <a:latin typeface="Times New Roman"/>
                <a:cs typeface="Times New Roman"/>
                <a:sym typeface="Times New Roman"/>
              </a:rPr>
              <a:t> BHXH VN </a:t>
            </a:r>
            <a:r>
              <a:rPr lang="en-US" sz="2200" i="1" dirty="0" err="1">
                <a:solidFill>
                  <a:schemeClr val="dk1"/>
                </a:solidFill>
                <a:latin typeface="Times New Roman"/>
                <a:cs typeface="Times New Roman"/>
                <a:sym typeface="Times New Roman"/>
              </a:rPr>
              <a:t>ngày</a:t>
            </a:r>
            <a:r>
              <a:rPr lang="en-US" sz="2200" i="1" dirty="0">
                <a:solidFill>
                  <a:schemeClr val="dk1"/>
                </a:solidFill>
                <a:latin typeface="Times New Roman"/>
                <a:cs typeface="Times New Roman"/>
                <a:sym typeface="Times New Roman"/>
              </a:rPr>
              <a:t> 14/04/2017 V/v ban </a:t>
            </a:r>
            <a:r>
              <a:rPr lang="en-US" sz="2200" i="1" dirty="0" err="1">
                <a:solidFill>
                  <a:schemeClr val="dk1"/>
                </a:solidFill>
                <a:latin typeface="Times New Roman"/>
                <a:cs typeface="Times New Roman"/>
                <a:sym typeface="Times New Roman"/>
              </a:rPr>
              <a:t>hành</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Quy</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trình</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thu</a:t>
            </a:r>
            <a:r>
              <a:rPr lang="en-US" sz="2200" i="1" dirty="0">
                <a:solidFill>
                  <a:schemeClr val="dk1"/>
                </a:solidFill>
                <a:latin typeface="Times New Roman"/>
                <a:cs typeface="Times New Roman"/>
                <a:sym typeface="Times New Roman"/>
              </a:rPr>
              <a:t> BHXH , BHYT, BHTN, BHTNLĐ-BNN; </a:t>
            </a:r>
            <a:r>
              <a:rPr lang="en-US" sz="2200" i="1" dirty="0" err="1">
                <a:solidFill>
                  <a:schemeClr val="dk1"/>
                </a:solidFill>
                <a:latin typeface="Times New Roman"/>
                <a:cs typeface="Times New Roman"/>
                <a:sym typeface="Times New Roman"/>
              </a:rPr>
              <a:t>quản</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lý</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sổ</a:t>
            </a:r>
            <a:r>
              <a:rPr lang="en-US" sz="2200" i="1" dirty="0">
                <a:solidFill>
                  <a:schemeClr val="dk1"/>
                </a:solidFill>
                <a:latin typeface="Times New Roman"/>
                <a:cs typeface="Times New Roman"/>
                <a:sym typeface="Times New Roman"/>
              </a:rPr>
              <a:t> BHXH, </a:t>
            </a:r>
            <a:r>
              <a:rPr lang="en-US" sz="2200" i="1" dirty="0" err="1">
                <a:solidFill>
                  <a:schemeClr val="dk1"/>
                </a:solidFill>
                <a:latin typeface="Times New Roman"/>
                <a:cs typeface="Times New Roman"/>
                <a:sym typeface="Times New Roman"/>
              </a:rPr>
              <a:t>thẻ</a:t>
            </a:r>
            <a:r>
              <a:rPr lang="en-US" sz="2200" i="1" dirty="0">
                <a:solidFill>
                  <a:schemeClr val="dk1"/>
                </a:solidFill>
                <a:latin typeface="Times New Roman"/>
                <a:cs typeface="Times New Roman"/>
                <a:sym typeface="Times New Roman"/>
              </a:rPr>
              <a:t> </a:t>
            </a:r>
            <a:r>
              <a:rPr lang="en-US" sz="2200" i="1" dirty="0" smtClean="0">
                <a:solidFill>
                  <a:schemeClr val="dk1"/>
                </a:solidFill>
                <a:latin typeface="Times New Roman"/>
                <a:cs typeface="Times New Roman"/>
                <a:sym typeface="Times New Roman"/>
              </a:rPr>
              <a:t>BHYT.</a:t>
            </a:r>
            <a:endParaRPr lang="en-US" sz="2200" i="1" dirty="0" smtClean="0">
              <a:solidFill>
                <a:schemeClr val="dk1"/>
              </a:solidFill>
              <a:latin typeface="Times New Roman"/>
              <a:ea typeface="Times New Roman"/>
              <a:cs typeface="Times New Roman"/>
              <a:sym typeface="Times New Roman"/>
            </a:endParaRPr>
          </a:p>
          <a:p>
            <a:pPr marL="457200" indent="-457200" algn="just">
              <a:buClr>
                <a:schemeClr val="dk1"/>
              </a:buClr>
              <a:buSzPts val="2200"/>
              <a:buFont typeface="Calibri"/>
              <a:buAutoNum type="arabicPeriod"/>
            </a:pPr>
            <a:r>
              <a:rPr lang="en-US" sz="2200" i="1" dirty="0" err="1">
                <a:solidFill>
                  <a:schemeClr val="dk1"/>
                </a:solidFill>
                <a:latin typeface="Times New Roman"/>
                <a:cs typeface="Times New Roman"/>
                <a:sym typeface="Times New Roman"/>
              </a:rPr>
              <a:t>Quyết</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định</a:t>
            </a:r>
            <a:r>
              <a:rPr lang="en-US" sz="2200" i="1" dirty="0">
                <a:solidFill>
                  <a:schemeClr val="dk1"/>
                </a:solidFill>
                <a:latin typeface="Times New Roman"/>
                <a:cs typeface="Times New Roman"/>
                <a:sym typeface="Times New Roman"/>
              </a:rPr>
              <a:t> </a:t>
            </a:r>
            <a:r>
              <a:rPr lang="en-US" sz="2200" i="1" dirty="0" err="1">
                <a:solidFill>
                  <a:schemeClr val="dk1"/>
                </a:solidFill>
                <a:latin typeface="Times New Roman"/>
                <a:cs typeface="Times New Roman"/>
                <a:sym typeface="Times New Roman"/>
              </a:rPr>
              <a:t>số</a:t>
            </a:r>
            <a:r>
              <a:rPr lang="en-US" sz="2200" i="1" dirty="0">
                <a:solidFill>
                  <a:schemeClr val="dk1"/>
                </a:solidFill>
                <a:latin typeface="Times New Roman"/>
                <a:cs typeface="Times New Roman"/>
                <a:sym typeface="Times New Roman"/>
              </a:rPr>
              <a:t> 505/QĐ-BHXH </a:t>
            </a:r>
            <a:r>
              <a:rPr lang="en-US" sz="2200" i="1" dirty="0" err="1">
                <a:solidFill>
                  <a:schemeClr val="dk1"/>
                </a:solidFill>
                <a:latin typeface="Times New Roman"/>
                <a:cs typeface="Times New Roman"/>
                <a:sym typeface="Times New Roman"/>
              </a:rPr>
              <a:t>của</a:t>
            </a:r>
            <a:r>
              <a:rPr lang="en-US" sz="2200" i="1" dirty="0">
                <a:solidFill>
                  <a:schemeClr val="dk1"/>
                </a:solidFill>
                <a:latin typeface="Times New Roman"/>
                <a:cs typeface="Times New Roman"/>
                <a:sym typeface="Times New Roman"/>
              </a:rPr>
              <a:t> BHXH VN </a:t>
            </a:r>
            <a:r>
              <a:rPr lang="en-US" sz="2200" i="1" dirty="0" err="1">
                <a:solidFill>
                  <a:schemeClr val="dk1"/>
                </a:solidFill>
                <a:latin typeface="Times New Roman"/>
                <a:cs typeface="Times New Roman"/>
                <a:sym typeface="Times New Roman"/>
              </a:rPr>
              <a:t>ngày</a:t>
            </a:r>
            <a:r>
              <a:rPr lang="en-US" sz="2200" i="1" dirty="0">
                <a:solidFill>
                  <a:schemeClr val="dk1"/>
                </a:solidFill>
                <a:latin typeface="Times New Roman"/>
                <a:cs typeface="Times New Roman"/>
                <a:sym typeface="Times New Roman"/>
              </a:rPr>
              <a:t> 27/03/2020 </a:t>
            </a:r>
            <a:r>
              <a:rPr lang="en-US" sz="2200" i="1" dirty="0" smtClean="0">
                <a:solidFill>
                  <a:schemeClr val="dk1"/>
                </a:solidFill>
                <a:latin typeface="Times New Roman"/>
                <a:cs typeface="Times New Roman"/>
                <a:sym typeface="Times New Roman"/>
              </a:rPr>
              <a:t>V/v </a:t>
            </a:r>
            <a:r>
              <a:rPr lang="en-US" sz="2200" i="1" dirty="0" err="1" smtClean="0">
                <a:solidFill>
                  <a:schemeClr val="dk1"/>
                </a:solidFill>
                <a:latin typeface="Times New Roman"/>
                <a:cs typeface="Times New Roman"/>
                <a:sym typeface="Times New Roman"/>
              </a:rPr>
              <a:t>sửa</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đổi</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bổ</a:t>
            </a:r>
            <a:r>
              <a:rPr lang="en-US" sz="2200" i="1" dirty="0" smtClean="0">
                <a:solidFill>
                  <a:schemeClr val="dk1"/>
                </a:solidFill>
                <a:latin typeface="Times New Roman"/>
                <a:cs typeface="Times New Roman"/>
                <a:sym typeface="Times New Roman"/>
              </a:rPr>
              <a:t> dung </a:t>
            </a:r>
            <a:r>
              <a:rPr lang="en-US" sz="2200" i="1" dirty="0" err="1" smtClean="0">
                <a:solidFill>
                  <a:schemeClr val="dk1"/>
                </a:solidFill>
                <a:latin typeface="Times New Roman"/>
                <a:cs typeface="Times New Roman"/>
                <a:sym typeface="Times New Roman"/>
              </a:rPr>
              <a:t>một</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số</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điều</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quy</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trình</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thu</a:t>
            </a:r>
            <a:r>
              <a:rPr lang="en-US" sz="2200" i="1" dirty="0" smtClean="0">
                <a:solidFill>
                  <a:schemeClr val="dk1"/>
                </a:solidFill>
                <a:latin typeface="Times New Roman"/>
                <a:cs typeface="Times New Roman"/>
                <a:sym typeface="Times New Roman"/>
              </a:rPr>
              <a:t> BHXH, BHYT, BHTN, BHTNLĐ-BNN; </a:t>
            </a:r>
            <a:r>
              <a:rPr lang="en-US" sz="2200" i="1" dirty="0" err="1" smtClean="0">
                <a:solidFill>
                  <a:schemeClr val="dk1"/>
                </a:solidFill>
                <a:latin typeface="Times New Roman"/>
                <a:cs typeface="Times New Roman"/>
                <a:sym typeface="Times New Roman"/>
              </a:rPr>
              <a:t>quản</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lý</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sổ</a:t>
            </a:r>
            <a:r>
              <a:rPr lang="en-US" sz="2200" i="1" dirty="0" smtClean="0">
                <a:solidFill>
                  <a:schemeClr val="dk1"/>
                </a:solidFill>
                <a:latin typeface="Times New Roman"/>
                <a:cs typeface="Times New Roman"/>
                <a:sym typeface="Times New Roman"/>
              </a:rPr>
              <a:t> BHXH, </a:t>
            </a:r>
            <a:r>
              <a:rPr lang="en-US" sz="2200" i="1" dirty="0" err="1" smtClean="0">
                <a:solidFill>
                  <a:schemeClr val="dk1"/>
                </a:solidFill>
                <a:latin typeface="Times New Roman"/>
                <a:cs typeface="Times New Roman"/>
                <a:sym typeface="Times New Roman"/>
              </a:rPr>
              <a:t>thẻ</a:t>
            </a:r>
            <a:r>
              <a:rPr lang="en-US" sz="2200" i="1" dirty="0" smtClean="0">
                <a:solidFill>
                  <a:schemeClr val="dk1"/>
                </a:solidFill>
                <a:latin typeface="Times New Roman"/>
                <a:cs typeface="Times New Roman"/>
                <a:sym typeface="Times New Roman"/>
              </a:rPr>
              <a:t> BHYT ban </a:t>
            </a:r>
            <a:r>
              <a:rPr lang="en-US" sz="2200" i="1" dirty="0" err="1" smtClean="0">
                <a:solidFill>
                  <a:schemeClr val="dk1"/>
                </a:solidFill>
                <a:latin typeface="Times New Roman"/>
                <a:cs typeface="Times New Roman"/>
                <a:sym typeface="Times New Roman"/>
              </a:rPr>
              <a:t>hành</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kèm</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theo</a:t>
            </a:r>
            <a:r>
              <a:rPr lang="en-US" sz="2200" i="1" dirty="0" smtClean="0">
                <a:solidFill>
                  <a:schemeClr val="dk1"/>
                </a:solidFill>
                <a:latin typeface="Times New Roman"/>
                <a:cs typeface="Times New Roman"/>
                <a:sym typeface="Times New Roman"/>
              </a:rPr>
              <a:t> QĐ </a:t>
            </a:r>
            <a:r>
              <a:rPr lang="en-US" sz="2200" i="1" dirty="0" err="1" smtClean="0">
                <a:solidFill>
                  <a:schemeClr val="dk1"/>
                </a:solidFill>
                <a:latin typeface="Times New Roman"/>
                <a:cs typeface="Times New Roman"/>
                <a:sym typeface="Times New Roman"/>
              </a:rPr>
              <a:t>số</a:t>
            </a:r>
            <a:r>
              <a:rPr lang="en-US" sz="2200" i="1" dirty="0" smtClean="0">
                <a:solidFill>
                  <a:schemeClr val="dk1"/>
                </a:solidFill>
                <a:latin typeface="Times New Roman"/>
                <a:cs typeface="Times New Roman"/>
                <a:sym typeface="Times New Roman"/>
              </a:rPr>
              <a:t> 595/QĐ-BHXH </a:t>
            </a:r>
            <a:r>
              <a:rPr lang="en-US" sz="2200" i="1" dirty="0" err="1" smtClean="0">
                <a:solidFill>
                  <a:schemeClr val="dk1"/>
                </a:solidFill>
                <a:latin typeface="Times New Roman"/>
                <a:cs typeface="Times New Roman"/>
                <a:sym typeface="Times New Roman"/>
              </a:rPr>
              <a:t>ngày</a:t>
            </a:r>
            <a:r>
              <a:rPr lang="en-US" sz="2200" i="1" dirty="0" smtClean="0">
                <a:solidFill>
                  <a:schemeClr val="dk1"/>
                </a:solidFill>
                <a:latin typeface="Times New Roman"/>
                <a:cs typeface="Times New Roman"/>
                <a:sym typeface="Times New Roman"/>
              </a:rPr>
              <a:t> 14/04/2017 </a:t>
            </a:r>
            <a:r>
              <a:rPr lang="en-US" sz="2200" i="1" dirty="0" err="1" smtClean="0">
                <a:solidFill>
                  <a:schemeClr val="dk1"/>
                </a:solidFill>
                <a:latin typeface="Times New Roman"/>
                <a:cs typeface="Times New Roman"/>
                <a:sym typeface="Times New Roman"/>
              </a:rPr>
              <a:t>của</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Tổng</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giám</a:t>
            </a:r>
            <a:r>
              <a:rPr lang="en-US" sz="2200" i="1" dirty="0" smtClean="0">
                <a:solidFill>
                  <a:schemeClr val="dk1"/>
                </a:solidFill>
                <a:latin typeface="Times New Roman"/>
                <a:cs typeface="Times New Roman"/>
                <a:sym typeface="Times New Roman"/>
              </a:rPr>
              <a:t> </a:t>
            </a:r>
            <a:r>
              <a:rPr lang="en-US" sz="2200" i="1" dirty="0" err="1" smtClean="0">
                <a:solidFill>
                  <a:schemeClr val="dk1"/>
                </a:solidFill>
                <a:latin typeface="Times New Roman"/>
                <a:cs typeface="Times New Roman"/>
                <a:sym typeface="Times New Roman"/>
              </a:rPr>
              <a:t>đốc</a:t>
            </a:r>
            <a:r>
              <a:rPr lang="en-US" sz="2200" i="1" dirty="0" smtClean="0">
                <a:solidFill>
                  <a:schemeClr val="dk1"/>
                </a:solidFill>
                <a:latin typeface="Times New Roman"/>
                <a:cs typeface="Times New Roman"/>
                <a:sym typeface="Times New Roman"/>
              </a:rPr>
              <a:t> BHXH VN.</a:t>
            </a:r>
          </a:p>
          <a:p>
            <a:pPr marL="457200" indent="-457200" algn="just">
              <a:buClr>
                <a:schemeClr val="dk1"/>
              </a:buClr>
              <a:buSzPts val="2200"/>
              <a:buFont typeface="Calibri"/>
              <a:buAutoNum type="arabicPeriod"/>
            </a:pPr>
            <a:r>
              <a:rPr lang="en-US" sz="2200" i="1" dirty="0" err="1" smtClean="0">
                <a:solidFill>
                  <a:schemeClr val="dk1"/>
                </a:solidFill>
                <a:latin typeface="Times New Roman"/>
                <a:ea typeface="Times New Roman"/>
                <a:cs typeface="Times New Roman"/>
                <a:sym typeface="Times New Roman"/>
              </a:rPr>
              <a:t>Quyết</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định</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số</a:t>
            </a:r>
            <a:r>
              <a:rPr lang="en-US" sz="2200" i="1" dirty="0" smtClean="0">
                <a:solidFill>
                  <a:schemeClr val="dk1"/>
                </a:solidFill>
                <a:latin typeface="Times New Roman"/>
                <a:ea typeface="Times New Roman"/>
                <a:cs typeface="Times New Roman"/>
                <a:sym typeface="Times New Roman"/>
              </a:rPr>
              <a:t> 490/QĐ-BHXH </a:t>
            </a:r>
            <a:r>
              <a:rPr lang="en-US" sz="2200" i="1" dirty="0" err="1" smtClean="0">
                <a:solidFill>
                  <a:schemeClr val="dk1"/>
                </a:solidFill>
                <a:latin typeface="Times New Roman"/>
                <a:ea typeface="Times New Roman"/>
                <a:cs typeface="Times New Roman"/>
                <a:sym typeface="Times New Roman"/>
              </a:rPr>
              <a:t>của</a:t>
            </a:r>
            <a:r>
              <a:rPr lang="en-US" sz="2200" i="1" dirty="0" smtClean="0">
                <a:solidFill>
                  <a:schemeClr val="dk1"/>
                </a:solidFill>
                <a:latin typeface="Times New Roman"/>
                <a:ea typeface="Times New Roman"/>
                <a:cs typeface="Times New Roman"/>
                <a:sym typeface="Times New Roman"/>
              </a:rPr>
              <a:t> BHXH VN </a:t>
            </a:r>
            <a:r>
              <a:rPr lang="en-US" sz="2200" i="1" dirty="0" err="1" smtClean="0">
                <a:solidFill>
                  <a:schemeClr val="dk1"/>
                </a:solidFill>
                <a:latin typeface="Times New Roman"/>
                <a:ea typeface="Times New Roman"/>
                <a:cs typeface="Times New Roman"/>
                <a:sym typeface="Times New Roman"/>
              </a:rPr>
              <a:t>ngày</a:t>
            </a:r>
            <a:r>
              <a:rPr lang="en-US" sz="2200" i="1" dirty="0" smtClean="0">
                <a:solidFill>
                  <a:schemeClr val="dk1"/>
                </a:solidFill>
                <a:latin typeface="Times New Roman"/>
                <a:ea typeface="Times New Roman"/>
                <a:cs typeface="Times New Roman"/>
                <a:sym typeface="Times New Roman"/>
              </a:rPr>
              <a:t> 28/03/2023 V/v </a:t>
            </a:r>
            <a:r>
              <a:rPr lang="en-US" sz="2200" i="1" dirty="0" err="1" smtClean="0">
                <a:solidFill>
                  <a:schemeClr val="dk1"/>
                </a:solidFill>
                <a:latin typeface="Times New Roman"/>
                <a:ea typeface="Times New Roman"/>
                <a:cs typeface="Times New Roman"/>
                <a:sym typeface="Times New Roman"/>
              </a:rPr>
              <a:t>sửa</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đổi</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bổ</a:t>
            </a:r>
            <a:r>
              <a:rPr lang="en-US" sz="2200" i="1" dirty="0" smtClean="0">
                <a:solidFill>
                  <a:schemeClr val="dk1"/>
                </a:solidFill>
                <a:latin typeface="Times New Roman"/>
                <a:ea typeface="Times New Roman"/>
                <a:cs typeface="Times New Roman"/>
                <a:sym typeface="Times New Roman"/>
              </a:rPr>
              <a:t> sung </a:t>
            </a:r>
            <a:r>
              <a:rPr lang="en-US" sz="2200" i="1" dirty="0" err="1" smtClean="0">
                <a:solidFill>
                  <a:schemeClr val="dk1"/>
                </a:solidFill>
                <a:latin typeface="Times New Roman"/>
                <a:ea typeface="Times New Roman"/>
                <a:cs typeface="Times New Roman"/>
                <a:sym typeface="Times New Roman"/>
              </a:rPr>
              <a:t>một</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số</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điều</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quy</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trình</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thu</a:t>
            </a:r>
            <a:r>
              <a:rPr lang="en-US" sz="2200" i="1" dirty="0" smtClean="0">
                <a:solidFill>
                  <a:schemeClr val="dk1"/>
                </a:solidFill>
                <a:latin typeface="Times New Roman"/>
                <a:ea typeface="Times New Roman"/>
                <a:cs typeface="Times New Roman"/>
                <a:sym typeface="Times New Roman"/>
              </a:rPr>
              <a:t> BHXH, BHYT, BHTN, BHTNLĐ-BNN; </a:t>
            </a:r>
            <a:r>
              <a:rPr lang="en-US" sz="2200" i="1" dirty="0" err="1" smtClean="0">
                <a:solidFill>
                  <a:schemeClr val="dk1"/>
                </a:solidFill>
                <a:latin typeface="Times New Roman"/>
                <a:ea typeface="Times New Roman"/>
                <a:cs typeface="Times New Roman"/>
                <a:sym typeface="Times New Roman"/>
              </a:rPr>
              <a:t>quản</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lý</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sổ</a:t>
            </a:r>
            <a:r>
              <a:rPr lang="en-US" sz="2200" i="1" dirty="0" smtClean="0">
                <a:solidFill>
                  <a:schemeClr val="dk1"/>
                </a:solidFill>
                <a:latin typeface="Times New Roman"/>
                <a:ea typeface="Times New Roman"/>
                <a:cs typeface="Times New Roman"/>
                <a:sym typeface="Times New Roman"/>
              </a:rPr>
              <a:t> BHXH, </a:t>
            </a:r>
            <a:r>
              <a:rPr lang="en-US" sz="2200" i="1" dirty="0" err="1" smtClean="0">
                <a:solidFill>
                  <a:schemeClr val="dk1"/>
                </a:solidFill>
                <a:latin typeface="Times New Roman"/>
                <a:ea typeface="Times New Roman"/>
                <a:cs typeface="Times New Roman"/>
                <a:sym typeface="Times New Roman"/>
              </a:rPr>
              <a:t>thẻ</a:t>
            </a:r>
            <a:r>
              <a:rPr lang="en-US" sz="2200" i="1" dirty="0" smtClean="0">
                <a:solidFill>
                  <a:schemeClr val="dk1"/>
                </a:solidFill>
                <a:latin typeface="Times New Roman"/>
                <a:ea typeface="Times New Roman"/>
                <a:cs typeface="Times New Roman"/>
                <a:sym typeface="Times New Roman"/>
              </a:rPr>
              <a:t> BHYT ban </a:t>
            </a:r>
            <a:r>
              <a:rPr lang="en-US" sz="2200" i="1" dirty="0" err="1" smtClean="0">
                <a:solidFill>
                  <a:schemeClr val="dk1"/>
                </a:solidFill>
                <a:latin typeface="Times New Roman"/>
                <a:ea typeface="Times New Roman"/>
                <a:cs typeface="Times New Roman"/>
                <a:sym typeface="Times New Roman"/>
              </a:rPr>
              <a:t>hành</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kèm</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theo</a:t>
            </a:r>
            <a:r>
              <a:rPr lang="en-US" sz="2200" i="1" dirty="0" smtClean="0">
                <a:solidFill>
                  <a:schemeClr val="dk1"/>
                </a:solidFill>
                <a:latin typeface="Times New Roman"/>
                <a:ea typeface="Times New Roman"/>
                <a:cs typeface="Times New Roman"/>
                <a:sym typeface="Times New Roman"/>
              </a:rPr>
              <a:t> QĐ </a:t>
            </a:r>
            <a:r>
              <a:rPr lang="en-US" sz="2200" i="1" dirty="0" err="1" smtClean="0">
                <a:solidFill>
                  <a:schemeClr val="dk1"/>
                </a:solidFill>
                <a:latin typeface="Times New Roman"/>
                <a:ea typeface="Times New Roman"/>
                <a:cs typeface="Times New Roman"/>
                <a:sym typeface="Times New Roman"/>
              </a:rPr>
              <a:t>số</a:t>
            </a:r>
            <a:r>
              <a:rPr lang="en-US" sz="2200" i="1" dirty="0" smtClean="0">
                <a:solidFill>
                  <a:schemeClr val="dk1"/>
                </a:solidFill>
                <a:latin typeface="Times New Roman"/>
                <a:ea typeface="Times New Roman"/>
                <a:cs typeface="Times New Roman"/>
                <a:sym typeface="Times New Roman"/>
              </a:rPr>
              <a:t> 595/QĐ-BHXH </a:t>
            </a:r>
            <a:r>
              <a:rPr lang="en-US" sz="2200" i="1" dirty="0" err="1" smtClean="0">
                <a:solidFill>
                  <a:schemeClr val="dk1"/>
                </a:solidFill>
                <a:latin typeface="Times New Roman"/>
                <a:ea typeface="Times New Roman"/>
                <a:cs typeface="Times New Roman"/>
                <a:sym typeface="Times New Roman"/>
              </a:rPr>
              <a:t>ngày</a:t>
            </a:r>
            <a:r>
              <a:rPr lang="en-US" sz="2200" i="1" dirty="0" smtClean="0">
                <a:solidFill>
                  <a:schemeClr val="dk1"/>
                </a:solidFill>
                <a:latin typeface="Times New Roman"/>
                <a:ea typeface="Times New Roman"/>
                <a:cs typeface="Times New Roman"/>
                <a:sym typeface="Times New Roman"/>
              </a:rPr>
              <a:t> 14/04/2017 </a:t>
            </a:r>
            <a:r>
              <a:rPr lang="en-US" sz="2200" i="1" dirty="0" err="1" smtClean="0">
                <a:solidFill>
                  <a:schemeClr val="dk1"/>
                </a:solidFill>
                <a:latin typeface="Times New Roman"/>
                <a:ea typeface="Times New Roman"/>
                <a:cs typeface="Times New Roman"/>
                <a:sym typeface="Times New Roman"/>
              </a:rPr>
              <a:t>của</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Tổng</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giám</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đốc</a:t>
            </a:r>
            <a:r>
              <a:rPr lang="en-US" sz="2200" i="1" dirty="0" smtClean="0">
                <a:solidFill>
                  <a:schemeClr val="dk1"/>
                </a:solidFill>
                <a:latin typeface="Times New Roman"/>
                <a:ea typeface="Times New Roman"/>
                <a:cs typeface="Times New Roman"/>
                <a:sym typeface="Times New Roman"/>
              </a:rPr>
              <a:t> BHXH VN </a:t>
            </a:r>
            <a:r>
              <a:rPr lang="en-US" sz="2200" i="1" dirty="0" err="1" smtClean="0">
                <a:solidFill>
                  <a:schemeClr val="dk1"/>
                </a:solidFill>
                <a:latin typeface="Times New Roman"/>
                <a:ea typeface="Times New Roman"/>
                <a:cs typeface="Times New Roman"/>
                <a:sym typeface="Times New Roman"/>
              </a:rPr>
              <a:t>và</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sửa</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đổi</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bổ</a:t>
            </a:r>
            <a:r>
              <a:rPr lang="en-US" sz="2200" i="1" dirty="0" smtClean="0">
                <a:solidFill>
                  <a:schemeClr val="dk1"/>
                </a:solidFill>
                <a:latin typeface="Times New Roman"/>
                <a:ea typeface="Times New Roman"/>
                <a:cs typeface="Times New Roman"/>
                <a:sym typeface="Times New Roman"/>
              </a:rPr>
              <a:t> sung </a:t>
            </a:r>
            <a:r>
              <a:rPr lang="en-US" sz="2200" i="1" dirty="0" err="1" smtClean="0">
                <a:solidFill>
                  <a:schemeClr val="dk1"/>
                </a:solidFill>
                <a:latin typeface="Times New Roman"/>
                <a:ea typeface="Times New Roman"/>
                <a:cs typeface="Times New Roman"/>
                <a:sym typeface="Times New Roman"/>
              </a:rPr>
              <a:t>Điều</a:t>
            </a:r>
            <a:r>
              <a:rPr lang="en-US" sz="2200" i="1" dirty="0" smtClean="0">
                <a:solidFill>
                  <a:schemeClr val="dk1"/>
                </a:solidFill>
                <a:latin typeface="Times New Roman"/>
                <a:ea typeface="Times New Roman"/>
                <a:cs typeface="Times New Roman"/>
                <a:sym typeface="Times New Roman"/>
              </a:rPr>
              <a:t> 1 </a:t>
            </a:r>
            <a:r>
              <a:rPr lang="en-US" sz="2200" i="1" dirty="0" err="1" smtClean="0">
                <a:solidFill>
                  <a:schemeClr val="dk1"/>
                </a:solidFill>
                <a:latin typeface="Times New Roman"/>
                <a:ea typeface="Times New Roman"/>
                <a:cs typeface="Times New Roman"/>
                <a:sym typeface="Times New Roman"/>
              </a:rPr>
              <a:t>của</a:t>
            </a:r>
            <a:r>
              <a:rPr lang="en-US" sz="2200" i="1" dirty="0" smtClean="0">
                <a:solidFill>
                  <a:schemeClr val="dk1"/>
                </a:solidFill>
                <a:latin typeface="Times New Roman"/>
                <a:ea typeface="Times New Roman"/>
                <a:cs typeface="Times New Roman"/>
                <a:sym typeface="Times New Roman"/>
              </a:rPr>
              <a:t> QĐ </a:t>
            </a:r>
            <a:r>
              <a:rPr lang="en-US" sz="2200" i="1" dirty="0" err="1" smtClean="0">
                <a:solidFill>
                  <a:schemeClr val="dk1"/>
                </a:solidFill>
                <a:latin typeface="Times New Roman"/>
                <a:ea typeface="Times New Roman"/>
                <a:cs typeface="Times New Roman"/>
                <a:sym typeface="Times New Roman"/>
              </a:rPr>
              <a:t>số</a:t>
            </a:r>
            <a:r>
              <a:rPr lang="en-US" sz="2200" i="1" dirty="0" smtClean="0">
                <a:solidFill>
                  <a:schemeClr val="dk1"/>
                </a:solidFill>
                <a:latin typeface="Times New Roman"/>
                <a:ea typeface="Times New Roman"/>
                <a:cs typeface="Times New Roman"/>
                <a:sym typeface="Times New Roman"/>
              </a:rPr>
              <a:t> 505/QĐ-BHXH </a:t>
            </a:r>
            <a:r>
              <a:rPr lang="en-US" sz="2200" i="1" dirty="0" err="1" smtClean="0">
                <a:solidFill>
                  <a:schemeClr val="dk1"/>
                </a:solidFill>
                <a:latin typeface="Times New Roman"/>
                <a:ea typeface="Times New Roman"/>
                <a:cs typeface="Times New Roman"/>
                <a:sym typeface="Times New Roman"/>
              </a:rPr>
              <a:t>ngày</a:t>
            </a:r>
            <a:r>
              <a:rPr lang="en-US" sz="2200" i="1" dirty="0" smtClean="0">
                <a:solidFill>
                  <a:schemeClr val="dk1"/>
                </a:solidFill>
                <a:latin typeface="Times New Roman"/>
                <a:ea typeface="Times New Roman"/>
                <a:cs typeface="Times New Roman"/>
                <a:sym typeface="Times New Roman"/>
              </a:rPr>
              <a:t> 27/03/202 </a:t>
            </a:r>
            <a:r>
              <a:rPr lang="en-US" sz="2200" i="1" dirty="0" err="1" smtClean="0">
                <a:solidFill>
                  <a:schemeClr val="dk1"/>
                </a:solidFill>
                <a:latin typeface="Times New Roman"/>
                <a:ea typeface="Times New Roman"/>
                <a:cs typeface="Times New Roman"/>
                <a:sym typeface="Times New Roman"/>
              </a:rPr>
              <a:t>của</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Tổng</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giám</a:t>
            </a:r>
            <a:r>
              <a:rPr lang="en-US" sz="2200" i="1" dirty="0" smtClean="0">
                <a:solidFill>
                  <a:schemeClr val="dk1"/>
                </a:solidFill>
                <a:latin typeface="Times New Roman"/>
                <a:ea typeface="Times New Roman"/>
                <a:cs typeface="Times New Roman"/>
                <a:sym typeface="Times New Roman"/>
              </a:rPr>
              <a:t> </a:t>
            </a:r>
            <a:r>
              <a:rPr lang="en-US" sz="2200" i="1" dirty="0" err="1" smtClean="0">
                <a:solidFill>
                  <a:schemeClr val="dk1"/>
                </a:solidFill>
                <a:latin typeface="Times New Roman"/>
                <a:ea typeface="Times New Roman"/>
                <a:cs typeface="Times New Roman"/>
                <a:sym typeface="Times New Roman"/>
              </a:rPr>
              <a:t>đốc</a:t>
            </a:r>
            <a:r>
              <a:rPr lang="en-US" sz="2200" i="1" dirty="0" smtClean="0">
                <a:solidFill>
                  <a:schemeClr val="dk1"/>
                </a:solidFill>
                <a:latin typeface="Times New Roman"/>
                <a:ea typeface="Times New Roman"/>
                <a:cs typeface="Times New Roman"/>
                <a:sym typeface="Times New Roman"/>
              </a:rPr>
              <a:t> BHXH VN.</a:t>
            </a:r>
          </a:p>
          <a:p>
            <a:pPr marL="457200" indent="-457200" algn="just">
              <a:buClr>
                <a:schemeClr val="dk1"/>
              </a:buClr>
              <a:buSzPts val="2200"/>
              <a:buFont typeface="Calibri"/>
              <a:buAutoNum type="arabicPeriod"/>
            </a:pPr>
            <a:r>
              <a:rPr lang="en-US" sz="2200" i="1" dirty="0" err="1" smtClean="0">
                <a:solidFill>
                  <a:schemeClr val="dk1"/>
                </a:solidFill>
                <a:latin typeface="Times New Roman"/>
                <a:ea typeface="Times New Roman"/>
                <a:cs typeface="Times New Roman"/>
                <a:sym typeface="Times New Roman"/>
              </a:rPr>
              <a:t>Luật</a:t>
            </a:r>
            <a:r>
              <a:rPr lang="en-US" sz="2200" i="1" dirty="0" smtClean="0">
                <a:solidFill>
                  <a:schemeClr val="dk1"/>
                </a:solidFill>
                <a:latin typeface="Times New Roman"/>
                <a:ea typeface="Times New Roman"/>
                <a:cs typeface="Times New Roman"/>
                <a:sym typeface="Times New Roman"/>
              </a:rPr>
              <a:t> BHXH </a:t>
            </a:r>
            <a:r>
              <a:rPr lang="en-US" sz="2200" i="1" dirty="0" err="1" smtClean="0">
                <a:solidFill>
                  <a:schemeClr val="dk1"/>
                </a:solidFill>
                <a:latin typeface="Times New Roman"/>
                <a:ea typeface="Times New Roman"/>
                <a:cs typeface="Times New Roman"/>
                <a:sym typeface="Times New Roman"/>
              </a:rPr>
              <a:t>số</a:t>
            </a:r>
            <a:r>
              <a:rPr lang="en-US" sz="2200" i="1" dirty="0" smtClean="0">
                <a:solidFill>
                  <a:schemeClr val="dk1"/>
                </a:solidFill>
                <a:latin typeface="Times New Roman"/>
                <a:ea typeface="Times New Roman"/>
                <a:cs typeface="Times New Roman"/>
                <a:sym typeface="Times New Roman"/>
              </a:rPr>
              <a:t> 58 </a:t>
            </a:r>
            <a:r>
              <a:rPr lang="en-US" sz="2200" i="1" dirty="0" err="1" smtClean="0">
                <a:solidFill>
                  <a:schemeClr val="dk1"/>
                </a:solidFill>
                <a:latin typeface="Times New Roman"/>
                <a:ea typeface="Times New Roman"/>
                <a:cs typeface="Times New Roman"/>
                <a:sym typeface="Times New Roman"/>
              </a:rPr>
              <a:t>năm</a:t>
            </a:r>
            <a:r>
              <a:rPr lang="en-US" sz="2200" i="1" dirty="0" smtClean="0">
                <a:solidFill>
                  <a:schemeClr val="dk1"/>
                </a:solidFill>
                <a:latin typeface="Times New Roman"/>
                <a:ea typeface="Times New Roman"/>
                <a:cs typeface="Times New Roman"/>
                <a:sym typeface="Times New Roman"/>
              </a:rPr>
              <a:t> 2014.</a:t>
            </a:r>
          </a:p>
          <a:p>
            <a:pPr marL="457200" indent="-457200" algn="just">
              <a:buClr>
                <a:schemeClr val="dk1"/>
              </a:buClr>
              <a:buSzPts val="2200"/>
              <a:buFont typeface="Calibri"/>
              <a:buAutoNum type="arabicPeriod"/>
            </a:pPr>
            <a:endParaRPr lang="en-US" sz="2200" i="1" dirty="0" smtClean="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38125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3687"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10" name="Google Shape;183;p3"/>
          <p:cNvSpPr txBox="1"/>
          <p:nvPr/>
        </p:nvSpPr>
        <p:spPr>
          <a:xfrm>
            <a:off x="51983" y="1169473"/>
            <a:ext cx="10483273"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i="1" dirty="0">
                <a:solidFill>
                  <a:srgbClr val="2F5496"/>
                </a:solidFill>
                <a:latin typeface="Times"/>
                <a:ea typeface="Times"/>
                <a:cs typeface="Times"/>
                <a:sym typeface="Times"/>
              </a:rPr>
              <a:t>1. </a:t>
            </a:r>
            <a:r>
              <a:rPr lang="en-US" sz="2500" b="1" i="1" dirty="0" err="1" smtClean="0">
                <a:solidFill>
                  <a:srgbClr val="2F5496"/>
                </a:solidFill>
                <a:latin typeface="Times"/>
                <a:ea typeface="Times"/>
                <a:cs typeface="Times"/>
                <a:sym typeface="Times"/>
              </a:rPr>
              <a:t>Cập</a:t>
            </a:r>
            <a:r>
              <a:rPr lang="en-US" sz="2500" b="1" i="1" dirty="0" smtClean="0">
                <a:solidFill>
                  <a:srgbClr val="2F5496"/>
                </a:solidFill>
                <a:latin typeface="Times"/>
                <a:ea typeface="Times"/>
                <a:cs typeface="Times"/>
                <a:sym typeface="Times"/>
              </a:rPr>
              <a:t> </a:t>
            </a:r>
            <a:r>
              <a:rPr lang="en-US" sz="2500" b="1" i="1" dirty="0" err="1" smtClean="0">
                <a:solidFill>
                  <a:srgbClr val="2F5496"/>
                </a:solidFill>
                <a:latin typeface="Times"/>
                <a:ea typeface="Times"/>
                <a:cs typeface="Times"/>
                <a:sym typeface="Times"/>
              </a:rPr>
              <a:t>nhật</a:t>
            </a:r>
            <a:r>
              <a:rPr lang="en-US" sz="2500" b="1" i="1" dirty="0" smtClean="0">
                <a:solidFill>
                  <a:srgbClr val="2F5496"/>
                </a:solidFill>
                <a:latin typeface="Times"/>
                <a:ea typeface="Times"/>
                <a:cs typeface="Times"/>
                <a:sym typeface="Times"/>
              </a:rPr>
              <a:t> </a:t>
            </a:r>
            <a:r>
              <a:rPr lang="en-US" sz="2500" b="1" i="1" dirty="0" err="1" smtClean="0">
                <a:solidFill>
                  <a:srgbClr val="2F5496"/>
                </a:solidFill>
                <a:latin typeface="Times"/>
                <a:ea typeface="Times"/>
                <a:cs typeface="Times"/>
                <a:sym typeface="Times"/>
              </a:rPr>
              <a:t>những</a:t>
            </a:r>
            <a:r>
              <a:rPr lang="en-US" sz="2500" b="1" i="1" dirty="0" smtClean="0">
                <a:solidFill>
                  <a:srgbClr val="2F5496"/>
                </a:solidFill>
                <a:latin typeface="Times"/>
                <a:ea typeface="Times"/>
                <a:cs typeface="Times"/>
                <a:sym typeface="Times"/>
              </a:rPr>
              <a:t> </a:t>
            </a:r>
            <a:r>
              <a:rPr lang="en-US" sz="2500" b="1" i="1" dirty="0" err="1" smtClean="0">
                <a:solidFill>
                  <a:srgbClr val="2F5496"/>
                </a:solidFill>
                <a:latin typeface="Times"/>
                <a:ea typeface="Times"/>
                <a:cs typeface="Times"/>
                <a:sym typeface="Times"/>
              </a:rPr>
              <a:t>thay</a:t>
            </a:r>
            <a:r>
              <a:rPr lang="en-US" sz="2500" b="1" i="1" dirty="0" smtClean="0">
                <a:solidFill>
                  <a:srgbClr val="2F5496"/>
                </a:solidFill>
                <a:latin typeface="Times"/>
                <a:ea typeface="Times"/>
                <a:cs typeface="Times"/>
                <a:sym typeface="Times"/>
              </a:rPr>
              <a:t> </a:t>
            </a:r>
            <a:r>
              <a:rPr lang="en-US" sz="2500" b="1" i="1" dirty="0" err="1" smtClean="0">
                <a:solidFill>
                  <a:srgbClr val="2F5496"/>
                </a:solidFill>
                <a:latin typeface="Times"/>
                <a:ea typeface="Times"/>
                <a:cs typeface="Times"/>
                <a:sym typeface="Times"/>
              </a:rPr>
              <a:t>đổi</a:t>
            </a:r>
            <a:r>
              <a:rPr lang="en-US" sz="2500" b="1" i="1" dirty="0" smtClean="0">
                <a:solidFill>
                  <a:srgbClr val="2F5496"/>
                </a:solidFill>
                <a:latin typeface="Times"/>
                <a:ea typeface="Times"/>
                <a:cs typeface="Times"/>
                <a:sym typeface="Times"/>
              </a:rPr>
              <a:t> </a:t>
            </a:r>
            <a:r>
              <a:rPr lang="en-US" sz="2500" b="1" i="1" dirty="0" err="1" smtClean="0">
                <a:solidFill>
                  <a:srgbClr val="2F5496"/>
                </a:solidFill>
                <a:latin typeface="Times"/>
                <a:ea typeface="Times"/>
                <a:cs typeface="Times"/>
                <a:sym typeface="Times"/>
              </a:rPr>
              <a:t>về</a:t>
            </a:r>
            <a:r>
              <a:rPr lang="en-US" sz="2500" b="1" i="1" dirty="0" smtClean="0">
                <a:solidFill>
                  <a:srgbClr val="2F5496"/>
                </a:solidFill>
                <a:latin typeface="Times"/>
                <a:ea typeface="Times"/>
                <a:cs typeface="Times"/>
                <a:sym typeface="Times"/>
              </a:rPr>
              <a:t> BHXH </a:t>
            </a:r>
            <a:r>
              <a:rPr lang="en-US" sz="2500" b="1" i="1" dirty="0" err="1" smtClean="0">
                <a:solidFill>
                  <a:srgbClr val="2F5496"/>
                </a:solidFill>
                <a:latin typeface="Times"/>
                <a:ea typeface="Times"/>
                <a:cs typeface="Times"/>
                <a:sym typeface="Times"/>
              </a:rPr>
              <a:t>theo</a:t>
            </a:r>
            <a:r>
              <a:rPr lang="en-US" sz="2500" b="1" i="1" dirty="0" smtClean="0">
                <a:solidFill>
                  <a:srgbClr val="2F5496"/>
                </a:solidFill>
                <a:latin typeface="Times"/>
                <a:ea typeface="Times"/>
                <a:cs typeface="Times"/>
                <a:sym typeface="Times"/>
              </a:rPr>
              <a:t> QĐ </a:t>
            </a:r>
            <a:r>
              <a:rPr lang="en-US" sz="2500" b="1" i="1" dirty="0" err="1" smtClean="0">
                <a:solidFill>
                  <a:srgbClr val="2F5496"/>
                </a:solidFill>
                <a:latin typeface="Times"/>
                <a:ea typeface="Times"/>
                <a:cs typeface="Times"/>
                <a:sym typeface="Times"/>
              </a:rPr>
              <a:t>số</a:t>
            </a:r>
            <a:r>
              <a:rPr lang="en-US" sz="2500" b="1" i="1" dirty="0" smtClean="0">
                <a:solidFill>
                  <a:srgbClr val="2F5496"/>
                </a:solidFill>
                <a:latin typeface="Times"/>
                <a:ea typeface="Times"/>
                <a:cs typeface="Times"/>
                <a:sym typeface="Times"/>
              </a:rPr>
              <a:t> 490/QĐ-BHXH </a:t>
            </a:r>
            <a:r>
              <a:rPr lang="en-US" sz="2500" b="1" i="1" dirty="0" err="1" smtClean="0">
                <a:solidFill>
                  <a:srgbClr val="2F5496"/>
                </a:solidFill>
                <a:latin typeface="Times"/>
                <a:ea typeface="Times"/>
                <a:cs typeface="Times"/>
                <a:sym typeface="Times"/>
              </a:rPr>
              <a:t>của</a:t>
            </a:r>
            <a:r>
              <a:rPr lang="en-US" sz="2500" b="1" i="1" dirty="0" smtClean="0">
                <a:solidFill>
                  <a:srgbClr val="2F5496"/>
                </a:solidFill>
                <a:latin typeface="Times"/>
                <a:ea typeface="Times"/>
                <a:cs typeface="Times"/>
                <a:sym typeface="Times"/>
              </a:rPr>
              <a:t> BHXH VN </a:t>
            </a:r>
            <a:r>
              <a:rPr lang="en-US" sz="2500" b="1" i="1" dirty="0" err="1" smtClean="0">
                <a:solidFill>
                  <a:srgbClr val="2F5496"/>
                </a:solidFill>
                <a:latin typeface="Times"/>
                <a:ea typeface="Times"/>
                <a:cs typeface="Times"/>
                <a:sym typeface="Times"/>
              </a:rPr>
              <a:t>từ</a:t>
            </a:r>
            <a:r>
              <a:rPr lang="en-US" sz="2500" b="1" i="1" dirty="0" smtClean="0">
                <a:solidFill>
                  <a:srgbClr val="2F5496"/>
                </a:solidFill>
                <a:latin typeface="Times"/>
                <a:ea typeface="Times"/>
                <a:cs typeface="Times"/>
                <a:sym typeface="Times"/>
              </a:rPr>
              <a:t> </a:t>
            </a:r>
            <a:r>
              <a:rPr lang="en-US" sz="2500" b="1" i="1" dirty="0" err="1" smtClean="0">
                <a:solidFill>
                  <a:srgbClr val="2F5496"/>
                </a:solidFill>
                <a:latin typeface="Times"/>
                <a:ea typeface="Times"/>
                <a:cs typeface="Times"/>
                <a:sym typeface="Times"/>
              </a:rPr>
              <a:t>ngày</a:t>
            </a:r>
            <a:r>
              <a:rPr lang="en-US" sz="2500" b="1" i="1" dirty="0" smtClean="0">
                <a:solidFill>
                  <a:srgbClr val="2F5496"/>
                </a:solidFill>
                <a:latin typeface="Times"/>
                <a:ea typeface="Times"/>
                <a:cs typeface="Times"/>
                <a:sym typeface="Times"/>
              </a:rPr>
              <a:t> 01/04/2023.</a:t>
            </a:r>
            <a:endParaRPr sz="2500" b="1" i="1" dirty="0">
              <a:solidFill>
                <a:srgbClr val="2F5496"/>
              </a:solidFill>
              <a:latin typeface="Times"/>
              <a:ea typeface="Times"/>
              <a:cs typeface="Times"/>
              <a:sym typeface="Times"/>
            </a:endParaRPr>
          </a:p>
        </p:txBody>
      </p:sp>
      <p:sp>
        <p:nvSpPr>
          <p:cNvPr id="12" name="TextBox 11"/>
          <p:cNvSpPr txBox="1"/>
          <p:nvPr/>
        </p:nvSpPr>
        <p:spPr>
          <a:xfrm>
            <a:off x="0" y="2122704"/>
            <a:ext cx="12017433" cy="369332"/>
          </a:xfrm>
          <a:prstGeom prst="rect">
            <a:avLst/>
          </a:prstGeom>
          <a:noFill/>
        </p:spPr>
        <p:txBody>
          <a:bodyPr wrap="square" rtlCol="0">
            <a:spAutoFit/>
          </a:bodyPr>
          <a:lstStyle/>
          <a:p>
            <a:r>
              <a:rPr lang="en-US" i="1" dirty="0" err="1" smtClean="0">
                <a:latin typeface="Times" panose="02020603050405020304" pitchFamily="18" charset="0"/>
                <a:cs typeface="Times" panose="02020603050405020304" pitchFamily="18" charset="0"/>
              </a:rPr>
              <a:t>Thay</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thế</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một</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số</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cụm</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từ</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để</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phù</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hợp</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với</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quy</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định</a:t>
            </a:r>
            <a:r>
              <a:rPr lang="en-US" i="1" dirty="0" smtClean="0">
                <a:latin typeface="Times" panose="02020603050405020304" pitchFamily="18" charset="0"/>
                <a:cs typeface="Times" panose="02020603050405020304" pitchFamily="18" charset="0"/>
              </a:rPr>
              <a:t> </a:t>
            </a:r>
            <a:r>
              <a:rPr lang="en-US" i="1" dirty="0" err="1" smtClean="0">
                <a:latin typeface="Times" panose="02020603050405020304" pitchFamily="18" charset="0"/>
                <a:cs typeface="Times" panose="02020603050405020304" pitchFamily="18" charset="0"/>
              </a:rPr>
              <a:t>chung</a:t>
            </a:r>
            <a:endParaRPr lang="en-US" i="1" dirty="0">
              <a:latin typeface="Times" panose="02020603050405020304" pitchFamily="18" charset="0"/>
              <a:cs typeface="Times"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417774161"/>
              </p:ext>
            </p:extLst>
          </p:nvPr>
        </p:nvGraphicFramePr>
        <p:xfrm>
          <a:off x="615139" y="2619549"/>
          <a:ext cx="10981774" cy="3326081"/>
        </p:xfrm>
        <a:graphic>
          <a:graphicData uri="http://schemas.openxmlformats.org/drawingml/2006/table">
            <a:tbl>
              <a:tblPr firstRow="1" bandRow="1">
                <a:tableStyleId>{7DF18680-E054-41AD-8BC1-D1AEF772440D}</a:tableStyleId>
              </a:tblPr>
              <a:tblGrid>
                <a:gridCol w="5490887">
                  <a:extLst>
                    <a:ext uri="{9D8B030D-6E8A-4147-A177-3AD203B41FA5}">
                      <a16:colId xmlns:a16="http://schemas.microsoft.com/office/drawing/2014/main" val="1591740005"/>
                    </a:ext>
                  </a:extLst>
                </a:gridCol>
                <a:gridCol w="5490887">
                  <a:extLst>
                    <a:ext uri="{9D8B030D-6E8A-4147-A177-3AD203B41FA5}">
                      <a16:colId xmlns:a16="http://schemas.microsoft.com/office/drawing/2014/main" val="1223888282"/>
                    </a:ext>
                  </a:extLst>
                </a:gridCol>
              </a:tblGrid>
              <a:tr h="611620">
                <a:tc>
                  <a:txBody>
                    <a:bodyPr/>
                    <a:lstStyle/>
                    <a:p>
                      <a:pPr algn="ctr"/>
                      <a:r>
                        <a:rPr lang="en-US" sz="1800" dirty="0" err="1" smtClean="0">
                          <a:latin typeface="Times New Roman" panose="02020603050405020304" pitchFamily="18" charset="0"/>
                          <a:cs typeface="Times New Roman" panose="02020603050405020304" pitchFamily="18" charset="0"/>
                        </a:rPr>
                        <a:t>Quy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tại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văn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bản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hợp</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nhất</a:t>
                      </a:r>
                      <a:r>
                        <a:rPr lang="en-US" sz="1800" baseline="0" dirty="0" smtClean="0">
                          <a:latin typeface="Times New Roman" panose="02020603050405020304" pitchFamily="18" charset="0"/>
                          <a:cs typeface="Times New Roman" panose="02020603050405020304" pitchFamily="18" charset="0"/>
                        </a:rPr>
                        <a:t> 2089/VBHN-BHXH</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smtClean="0">
                          <a:latin typeface="Times New Roman" panose="02020603050405020304" pitchFamily="18" charset="0"/>
                          <a:cs typeface="Times New Roman" panose="02020603050405020304" pitchFamily="18" charset="0"/>
                        </a:rPr>
                        <a:t>Quy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định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tại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Quyết</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định</a:t>
                      </a:r>
                      <a:r>
                        <a:rPr lang="en-US" sz="1800" baseline="0" dirty="0" smtClean="0">
                          <a:latin typeface="Times New Roman" panose="02020603050405020304" pitchFamily="18" charset="0"/>
                          <a:cs typeface="Times New Roman" panose="02020603050405020304" pitchFamily="18" charset="0"/>
                        </a:rPr>
                        <a:t> 490/QĐ-BHXH</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8427527"/>
                  </a:ext>
                </a:extLst>
              </a:tr>
              <a:tr h="368518">
                <a:tc>
                  <a:txBody>
                    <a:bodyPr/>
                    <a:lstStyle/>
                    <a:p>
                      <a:r>
                        <a:rPr lang="en-US" sz="180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Đại</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lý</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160"/>
                        </a:lnSpc>
                      </a:pPr>
                      <a:r>
                        <a:rPr lang="en-US" sz="1800" dirty="0" err="1" smtClean="0">
                          <a:latin typeface="Times New Roman" panose="02020603050405020304" pitchFamily="18" charset="0"/>
                          <a:cs typeface="Times New Roman" panose="02020603050405020304" pitchFamily="18" charset="0"/>
                        </a:rPr>
                        <a:t>Thành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chức</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dịch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vụ</a:t>
                      </a:r>
                      <a:r>
                        <a:rPr lang="en-US" sz="1800" baseline="0" dirty="0" smtClean="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318920"/>
                  </a:ext>
                </a:extLst>
              </a:tr>
              <a:tr h="368518">
                <a:tc>
                  <a:txBody>
                    <a:bodyPr/>
                    <a:lstStyle/>
                    <a:p>
                      <a:r>
                        <a:rPr lang="en-US" sz="180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Nhà</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trường</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160"/>
                        </a:lnSpc>
                      </a:pPr>
                      <a:r>
                        <a:rPr lang="en-US" sz="1800" dirty="0" err="1" smtClean="0">
                          <a:latin typeface="Times New Roman" panose="02020603050405020304" pitchFamily="18" charset="0"/>
                          <a:cs typeface="Times New Roman" panose="02020603050405020304" pitchFamily="18" charset="0"/>
                        </a:rPr>
                        <a:t>Thành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Cơ</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sở</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giáo</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dục</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164313"/>
                  </a:ext>
                </a:extLst>
              </a:tr>
              <a:tr h="368518">
                <a:tc>
                  <a:txBody>
                    <a:bodyPr/>
                    <a:lstStyle/>
                    <a:p>
                      <a:r>
                        <a:rPr lang="en-US" sz="180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“Ban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 “Ban </a:t>
                      </a:r>
                      <a:r>
                        <a:rPr lang="en-US" sz="1800" baseline="0" dirty="0" err="1" smtClean="0">
                          <a:latin typeface="Times New Roman" panose="02020603050405020304" pitchFamily="18" charset="0"/>
                          <a:cs typeface="Times New Roman" panose="02020603050405020304" pitchFamily="18" charset="0"/>
                        </a:rPr>
                        <a:t>sổ-thẻ</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160"/>
                        </a:lnSpc>
                      </a:pPr>
                      <a:r>
                        <a:rPr lang="en-US" sz="1800" dirty="0" err="1" smtClean="0">
                          <a:latin typeface="Times New Roman" panose="02020603050405020304" pitchFamily="18" charset="0"/>
                          <a:cs typeface="Times New Roman" panose="02020603050405020304" pitchFamily="18" charset="0"/>
                        </a:rPr>
                        <a:t>Thành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“Ban </a:t>
                      </a:r>
                      <a:r>
                        <a:rPr lang="en-US" sz="1800" baseline="0" dirty="0" err="1" smtClean="0">
                          <a:latin typeface="Times New Roman" panose="02020603050405020304" pitchFamily="18" charset="0"/>
                          <a:cs typeface="Times New Roman" panose="02020603050405020304" pitchFamily="18" charset="0"/>
                        </a:rPr>
                        <a:t>quản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lý</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 – </a:t>
                      </a:r>
                      <a:r>
                        <a:rPr lang="en-US" sz="1800" baseline="0" dirty="0" err="1" smtClean="0">
                          <a:latin typeface="Times New Roman" panose="02020603050405020304" pitchFamily="18" charset="0"/>
                          <a:cs typeface="Times New Roman" panose="02020603050405020304" pitchFamily="18" charset="0"/>
                        </a:rPr>
                        <a:t>sổ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thẻ</a:t>
                      </a:r>
                      <a:r>
                        <a:rPr lang="en-US" sz="1800" baseline="0" dirty="0" smtClean="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8046036"/>
                  </a:ext>
                </a:extLst>
              </a:tr>
              <a:tr h="619481">
                <a:tc>
                  <a:txBody>
                    <a:bodyPr/>
                    <a:lstStyle/>
                    <a:p>
                      <a:pPr algn="l"/>
                      <a:r>
                        <a:rPr lang="en-US" sz="1800" dirty="0" err="1" smtClean="0">
                          <a:latin typeface="Times New Roman" panose="02020603050405020304" pitchFamily="18" charset="0"/>
                          <a:cs typeface="Times New Roman" panose="02020603050405020304" pitchFamily="18" charset="0"/>
                        </a:rPr>
                        <a:t>Cụm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Phòng</a:t>
                      </a:r>
                      <a:r>
                        <a:rPr lang="en-US" sz="1800" baseline="0" dirty="0" smtClean="0">
                          <a:latin typeface="Times New Roman" panose="02020603050405020304" pitchFamily="18" charset="0"/>
                          <a:cs typeface="Times New Roman" panose="02020603050405020304" pitchFamily="18" charset="0"/>
                        </a:rPr>
                        <a:t>/</a:t>
                      </a:r>
                      <a:r>
                        <a:rPr lang="en-US" sz="1800" baseline="0" dirty="0" err="1" smtClean="0">
                          <a:latin typeface="Times New Roman" panose="02020603050405020304" pitchFamily="18" charset="0"/>
                          <a:cs typeface="Times New Roman" panose="02020603050405020304" pitchFamily="18" charset="0"/>
                        </a:rPr>
                        <a:t>Tổ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quản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lý</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Phòng</a:t>
                      </a:r>
                      <a:r>
                        <a:rPr lang="en-US" sz="1800" baseline="0" dirty="0" smtClean="0">
                          <a:latin typeface="Times New Roman" panose="02020603050405020304" pitchFamily="18" charset="0"/>
                          <a:cs typeface="Times New Roman" panose="02020603050405020304" pitchFamily="18" charset="0"/>
                        </a:rPr>
                        <a:t>/</a:t>
                      </a:r>
                      <a:r>
                        <a:rPr lang="en-US" sz="1800" baseline="0" dirty="0" err="1" smtClean="0">
                          <a:latin typeface="Times New Roman" panose="02020603050405020304" pitchFamily="18" charset="0"/>
                          <a:cs typeface="Times New Roman" panose="02020603050405020304" pitchFamily="18" charset="0"/>
                        </a:rPr>
                        <a:t>tổ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cấp</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thẻ</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160"/>
                        </a:lnSpc>
                      </a:pPr>
                      <a:r>
                        <a:rPr lang="en-US" sz="1800" dirty="0" err="1" smtClean="0">
                          <a:latin typeface="Times New Roman" panose="02020603050405020304" pitchFamily="18" charset="0"/>
                          <a:cs typeface="Times New Roman" panose="02020603050405020304" pitchFamily="18" charset="0"/>
                        </a:rPr>
                        <a:t>Thành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Phòng</a:t>
                      </a:r>
                      <a:r>
                        <a:rPr lang="en-US" sz="1800" baseline="0" dirty="0" smtClean="0">
                          <a:latin typeface="Times New Roman" panose="02020603050405020304" pitchFamily="18" charset="0"/>
                          <a:cs typeface="Times New Roman" panose="02020603050405020304" pitchFamily="18" charset="0"/>
                        </a:rPr>
                        <a:t>/</a:t>
                      </a:r>
                      <a:r>
                        <a:rPr lang="en-US" sz="1800" baseline="0" dirty="0" err="1" smtClean="0">
                          <a:latin typeface="Times New Roman" panose="02020603050405020304" pitchFamily="18" charset="0"/>
                          <a:cs typeface="Times New Roman" panose="02020603050405020304" pitchFamily="18" charset="0"/>
                        </a:rPr>
                        <a:t>Tổ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quản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lý</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 – </a:t>
                      </a:r>
                      <a:r>
                        <a:rPr lang="en-US" sz="1800" baseline="0" dirty="0" err="1" smtClean="0">
                          <a:latin typeface="Times New Roman" panose="02020603050405020304" pitchFamily="18" charset="0"/>
                          <a:cs typeface="Times New Roman" panose="02020603050405020304" pitchFamily="18" charset="0"/>
                        </a:rPr>
                        <a:t>Sổ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thẻ</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524308"/>
                  </a:ext>
                </a:extLst>
              </a:tr>
              <a:tr h="611620">
                <a:tc>
                  <a:txBody>
                    <a:bodyPr/>
                    <a:lstStyle/>
                    <a:p>
                      <a:r>
                        <a:rPr lang="en-US" sz="180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Phòng</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quản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lý</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Phòng</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cấp</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thẻ</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160"/>
                        </a:lnSpc>
                      </a:pPr>
                      <a:r>
                        <a:rPr lang="en-US" sz="1800" dirty="0" err="1" smtClean="0">
                          <a:latin typeface="Times New Roman" panose="02020603050405020304" pitchFamily="18" charset="0"/>
                          <a:cs typeface="Times New Roman" panose="02020603050405020304" pitchFamily="18" charset="0"/>
                        </a:rPr>
                        <a:t>Thành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Phòng</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quản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lý</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thu</a:t>
                      </a:r>
                      <a:r>
                        <a:rPr lang="en-US" sz="1800" baseline="0" dirty="0" smtClean="0">
                          <a:latin typeface="Times New Roman" panose="02020603050405020304" pitchFamily="18" charset="0"/>
                          <a:cs typeface="Times New Roman" panose="02020603050405020304" pitchFamily="18" charset="0"/>
                        </a:rPr>
                        <a:t> – </a:t>
                      </a:r>
                      <a:r>
                        <a:rPr lang="en-US" sz="1800" baseline="0" dirty="0" err="1" smtClean="0">
                          <a:latin typeface="Times New Roman" panose="02020603050405020304" pitchFamily="18" charset="0"/>
                          <a:cs typeface="Times New Roman" panose="02020603050405020304" pitchFamily="18" charset="0"/>
                        </a:rPr>
                        <a:t>sổ</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thẻ</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912107"/>
                  </a:ext>
                </a:extLst>
              </a:tr>
              <a:tr h="368518">
                <a:tc>
                  <a:txBody>
                    <a:bodyPr/>
                    <a:lstStyle/>
                    <a:p>
                      <a:r>
                        <a:rPr lang="en-US" sz="180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nợ</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2160"/>
                        </a:lnSpc>
                      </a:pPr>
                      <a:r>
                        <a:rPr lang="en-US" sz="1800" dirty="0" err="1" smtClean="0">
                          <a:latin typeface="Times New Roman" panose="02020603050405020304" pitchFamily="18" charset="0"/>
                          <a:cs typeface="Times New Roman" panose="02020603050405020304" pitchFamily="18" charset="0"/>
                        </a:rPr>
                        <a:t>Thành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cụm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từ</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Chậm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đóng</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9299369"/>
                  </a:ext>
                </a:extLst>
              </a:tr>
            </a:tbl>
          </a:graphicData>
        </a:graphic>
      </p:graphicFrame>
    </p:spTree>
    <p:extLst>
      <p:ext uri="{BB962C8B-B14F-4D97-AF65-F5344CB8AC3E}">
        <p14:creationId xmlns:p14="http://schemas.microsoft.com/office/powerpoint/2010/main" val="386158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6" y="0"/>
            <a:ext cx="12223866"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TextBox 6"/>
          <p:cNvSpPr txBox="1"/>
          <p:nvPr/>
        </p:nvSpPr>
        <p:spPr>
          <a:xfrm>
            <a:off x="0" y="1235357"/>
            <a:ext cx="12128269" cy="523220"/>
          </a:xfrm>
          <a:prstGeom prst="rect">
            <a:avLst/>
          </a:prstGeom>
          <a:noFill/>
        </p:spPr>
        <p:txBody>
          <a:bodyPr wrap="square" rtlCol="0">
            <a:spAutoFit/>
          </a:bodyPr>
          <a:lstStyle/>
          <a:p>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Sửa</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đổi</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bổ</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sung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một</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số</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Điều</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khoản</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điểm</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tiết</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0" y="1870799"/>
            <a:ext cx="12192000" cy="4093428"/>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1.1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Luật</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Bổ</a:t>
            </a:r>
            <a:r>
              <a:rPr lang="en-US" sz="2000" dirty="0" smtClean="0">
                <a:latin typeface="Times New Roman" panose="02020603050405020304" pitchFamily="18" charset="0"/>
                <a:cs typeface="Times New Roman" panose="02020603050405020304" pitchFamily="18" charset="0"/>
              </a:rPr>
              <a:t> sung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HTX, </a:t>
            </a:r>
            <a:r>
              <a:rPr lang="en-US" sz="2000" dirty="0" err="1" smtClean="0">
                <a:latin typeface="Times New Roman" panose="02020603050405020304" pitchFamily="18" charset="0"/>
                <a:cs typeface="Times New Roman" panose="02020603050405020304" pitchFamily="18" charset="0"/>
              </a:rPr>
              <a:t>hộ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phẩm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khoán</a:t>
            </a:r>
            <a:r>
              <a:rPr lang="en-US" sz="2000" dirty="0" smtClean="0">
                <a:latin typeface="Times New Roman" panose="02020603050405020304" pitchFamily="18" charset="0"/>
                <a:cs typeface="Times New Roman" panose="02020603050405020304" pitchFamily="18" charset="0"/>
              </a:rPr>
              <a:t>.</a:t>
            </a:r>
          </a:p>
          <a:p>
            <a:pPr marL="285750" indent="-285750" algn="just">
              <a:buFont typeface="Symbol" panose="05050102010706020507" pitchFamily="18" charset="2"/>
              <a:buChar char="Þ"/>
            </a:pP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6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Bãi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BHTN 3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6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HTX, </a:t>
            </a:r>
            <a:r>
              <a:rPr lang="en-US" sz="2000" dirty="0" err="1" smtClean="0">
                <a:latin typeface="Times New Roman" panose="02020603050405020304" pitchFamily="18" charset="0"/>
                <a:cs typeface="Times New Roman" panose="02020603050405020304" pitchFamily="18" charset="0"/>
              </a:rPr>
              <a:t>hộ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phẩm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khoán</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Bãi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Bổ</a:t>
            </a:r>
            <a:r>
              <a:rPr lang="en-US" sz="2000" dirty="0" smtClean="0">
                <a:latin typeface="Times New Roman" panose="02020603050405020304" pitchFamily="18" charset="0"/>
                <a:cs typeface="Times New Roman" panose="02020603050405020304" pitchFamily="18" charset="0"/>
              </a:rPr>
              <a:t> sung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Thu – </a:t>
            </a:r>
            <a:r>
              <a:rPr lang="en-US" sz="2000" dirty="0" err="1" smtClean="0">
                <a:latin typeface="Times New Roman" panose="02020603050405020304" pitchFamily="18" charset="0"/>
                <a:cs typeface="Times New Roman" panose="02020603050405020304" pitchFamily="18" charset="0"/>
              </a:rPr>
              <a:t>Sổ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2355/QĐ-BHXH </a:t>
            </a: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16/09/2022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BHXH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nhiệm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BHXH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54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TextBox 6"/>
          <p:cNvSpPr txBox="1"/>
          <p:nvPr/>
        </p:nvSpPr>
        <p:spPr>
          <a:xfrm>
            <a:off x="0" y="1235357"/>
            <a:ext cx="12128269" cy="523220"/>
          </a:xfrm>
          <a:prstGeom prst="rect">
            <a:avLst/>
          </a:prstGeom>
          <a:noFill/>
        </p:spPr>
        <p:txBody>
          <a:bodyPr wrap="square" rtlCol="0">
            <a:spAutoFit/>
          </a:bodyPr>
          <a:lstStyle/>
          <a:p>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Sửa</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đổi</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bổ</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sung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một</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số</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Điều</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khoản</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điểm</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800" b="1" i="1" dirty="0" err="1" smtClean="0">
                <a:solidFill>
                  <a:schemeClr val="accent1">
                    <a:lumMod val="75000"/>
                  </a:schemeClr>
                </a:solidFill>
                <a:latin typeface="Times New Roman" panose="02020603050405020304" pitchFamily="18" charset="0"/>
                <a:cs typeface="Times New Roman" panose="02020603050405020304" pitchFamily="18" charset="0"/>
              </a:rPr>
              <a:t>tiết</a:t>
            </a:r>
            <a:r>
              <a:rPr lang="en-US" sz="2800" b="1" i="1" dirty="0" smtClean="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2" name="TextBox 1"/>
          <p:cNvSpPr txBox="1"/>
          <p:nvPr/>
        </p:nvSpPr>
        <p:spPr>
          <a:xfrm>
            <a:off x="0" y="1847461"/>
            <a:ext cx="12192000" cy="4062651"/>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1.2.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nhiệm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a:t>
            </a:r>
          </a:p>
          <a:p>
            <a:pPr marL="285750" indent="-285750">
              <a:buFontTx/>
              <a:buChar char="-"/>
            </a:pPr>
            <a:r>
              <a:rPr lang="en-US" sz="2000" dirty="0" err="1" smtClean="0">
                <a:latin typeface="Times New Roman" panose="02020603050405020304" pitchFamily="18" charset="0"/>
                <a:cs typeface="Times New Roman" panose="02020603050405020304" pitchFamily="18" charset="0"/>
              </a:rPr>
              <a:t>Bổ</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sung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endParaRPr lang="en-US" sz="2000" dirty="0" smtClean="0">
              <a:latin typeface="Times New Roman" panose="02020603050405020304" pitchFamily="18" charset="0"/>
              <a:cs typeface="Times New Roman" panose="02020603050405020304" pitchFamily="18" charset="0"/>
            </a:endParaRPr>
          </a:p>
          <a:p>
            <a:pPr marL="285750" indent="-285750">
              <a:buFontTx/>
              <a:buChar char="-"/>
            </a:pP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BHXH</a:t>
            </a:r>
          </a:p>
          <a:p>
            <a:pPr marL="285750" indent="-285750">
              <a:buFontTx/>
              <a:buChar char="-"/>
            </a:pP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BHXH.</a:t>
            </a:r>
          </a:p>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mẫu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TK1-TS, </a:t>
            </a:r>
            <a:r>
              <a:rPr lang="en-US" sz="2000" dirty="0" err="1">
                <a:latin typeface="Times New Roman" panose="02020603050405020304" pitchFamily="18" charset="0"/>
                <a:cs typeface="Times New Roman" panose="02020603050405020304" pitchFamily="18" charset="0"/>
              </a:rPr>
              <a:t>bãi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a:t>
            </a:r>
            <a:r>
              <a:rPr lang="en-US" sz="2000"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D03-TS: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BHYT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D05-TS: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nguyện</a:t>
            </a:r>
            <a:r>
              <a:rPr lang="en-US" sz="2000"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C14-TS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tờ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sổ</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8109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0" y="1071852"/>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500" b="1" i="1" noProof="1" smtClean="0">
                <a:solidFill>
                  <a:srgbClr val="2F5496"/>
                </a:solidFill>
                <a:latin typeface="Times"/>
                <a:ea typeface="Times"/>
                <a:cs typeface="Times"/>
                <a:sym typeface="Times"/>
              </a:rPr>
              <a:t>2. Hướng dẫn và phân tích về BHXH 1 lần hiện nay.</a:t>
            </a:r>
            <a:endParaRPr lang="vi-VN" noProof="1"/>
          </a:p>
        </p:txBody>
      </p:sp>
      <p:sp>
        <p:nvSpPr>
          <p:cNvPr id="8" name="TextBox 7"/>
          <p:cNvSpPr txBox="1"/>
          <p:nvPr/>
        </p:nvSpPr>
        <p:spPr>
          <a:xfrm>
            <a:off x="0" y="1510782"/>
            <a:ext cx="5065486" cy="461665"/>
          </a:xfrm>
          <a:prstGeom prst="rect">
            <a:avLst/>
          </a:prstGeom>
          <a:noFill/>
        </p:spPr>
        <p:txBody>
          <a:bodyPr wrap="square" rtlCol="0">
            <a:spAutoFit/>
          </a:bodyPr>
          <a:lstStyle/>
          <a:p>
            <a:r>
              <a:rPr lang="vi-VN" sz="2400" i="1" noProof="1" smtClean="0">
                <a:latin typeface="Times New Roman" panose="02020603050405020304" pitchFamily="18" charset="0"/>
                <a:cs typeface="Times New Roman" panose="02020603050405020304" pitchFamily="18" charset="0"/>
              </a:rPr>
              <a:t>2.1 Điều kiện rút BHXH 1 lần hiện nay</a:t>
            </a:r>
          </a:p>
        </p:txBody>
      </p:sp>
      <p:sp>
        <p:nvSpPr>
          <p:cNvPr id="10" name="TextBox 9"/>
          <p:cNvSpPr txBox="1"/>
          <p:nvPr/>
        </p:nvSpPr>
        <p:spPr>
          <a:xfrm>
            <a:off x="0" y="1988923"/>
            <a:ext cx="8868229" cy="3816429"/>
          </a:xfrm>
          <a:prstGeom prst="rect">
            <a:avLst/>
          </a:prstGeom>
          <a:noFill/>
        </p:spPr>
        <p:txBody>
          <a:bodyPr wrap="square" rtlCol="0">
            <a:spAutoFit/>
          </a:bodyPr>
          <a:lstStyle/>
          <a:p>
            <a:pPr algn="just"/>
            <a:r>
              <a:rPr lang="vi-VN" sz="2200" noProof="1" smtClean="0">
                <a:latin typeface="Times New Roman" panose="02020603050405020304" pitchFamily="18" charset="0"/>
                <a:cs typeface="Times New Roman" panose="02020603050405020304" pitchFamily="18" charset="0"/>
              </a:rPr>
              <a:t>Theo </a:t>
            </a:r>
            <a:r>
              <a:rPr lang="vi-VN" sz="2200" noProof="1" smtClean="0">
                <a:latin typeface="Times New Roman" panose="02020603050405020304" pitchFamily="18" charset="0"/>
                <a:cs typeface="Times New Roman" panose="02020603050405020304" pitchFamily="18" charset="0"/>
                <a:hlinkClick r:id="rId8"/>
              </a:rPr>
              <a:t>Luật Bảo hiểm xã hội 2014</a:t>
            </a:r>
            <a:r>
              <a:rPr lang="vi-VN" sz="2200" noProof="1" smtClean="0">
                <a:latin typeface="Times New Roman" panose="02020603050405020304" pitchFamily="18" charset="0"/>
                <a:cs typeface="Times New Roman" panose="02020603050405020304" pitchFamily="18" charset="0"/>
              </a:rPr>
              <a:t>, người lao động thuộc đối tượng tham gia BHXH bắt buộc mà có yêu cầu thì được rút BHXH một lần nếu thuộc một trong các trường hợp sau đây:</a:t>
            </a:r>
          </a:p>
          <a:p>
            <a:pPr lvl="0" algn="just"/>
            <a:r>
              <a:rPr lang="vi-VN" sz="2200" noProof="1" smtClean="0">
                <a:latin typeface="Times New Roman" panose="02020603050405020304" pitchFamily="18" charset="0"/>
                <a:cs typeface="Times New Roman" panose="02020603050405020304" pitchFamily="18" charset="0"/>
              </a:rPr>
              <a:t>(1) Đủ tuổi hưởng lương hưu theo quy định mà chưa đủ 20 năm đóng BHXH (hoặc chưa đủ 15 năm đóng BHXH đối với lao động nữ là người hoạt động chuyên trách hoặc không chuyên trách ở xã, phương, thị trấn) và không tiếp tục tham gia BHXH tự nguyện.</a:t>
            </a:r>
          </a:p>
          <a:p>
            <a:pPr lvl="0" algn="just"/>
            <a:r>
              <a:rPr lang="vi-VN" sz="2200" noProof="1" smtClean="0">
                <a:latin typeface="Times New Roman" panose="02020603050405020304" pitchFamily="18" charset="0"/>
                <a:cs typeface="Times New Roman" panose="02020603050405020304" pitchFamily="18" charset="0"/>
              </a:rPr>
              <a:t>(2) Người lao động tham gia BHXH bắt buộc sau một năm nghỉ việc, người tham gia BHXH tự nguyện </a:t>
            </a:r>
            <a:r>
              <a:rPr lang="vi-VN" sz="2200" b="1" i="1" noProof="1" smtClean="0">
                <a:latin typeface="Times New Roman" panose="02020603050405020304" pitchFamily="18" charset="0"/>
                <a:cs typeface="Times New Roman" panose="02020603050405020304" pitchFamily="18" charset="0"/>
              </a:rPr>
              <a:t>sau 01 năm không tiếp tục đóng BHXH </a:t>
            </a:r>
            <a:r>
              <a:rPr lang="vi-VN" sz="2200" noProof="1" smtClean="0">
                <a:latin typeface="Times New Roman" panose="02020603050405020304" pitchFamily="18" charset="0"/>
                <a:cs typeface="Times New Roman" panose="02020603050405020304" pitchFamily="18" charset="0"/>
              </a:rPr>
              <a:t>mà chưa đủ 20 năm đóng BHXH.</a:t>
            </a:r>
          </a:p>
          <a:p>
            <a:pPr lvl="0" algn="just"/>
            <a:r>
              <a:rPr lang="vi-VN" sz="2200" noProof="1" smtClean="0">
                <a:latin typeface="Times New Roman" panose="02020603050405020304" pitchFamily="18" charset="0"/>
                <a:cs typeface="Times New Roman" panose="02020603050405020304" pitchFamily="18" charset="0"/>
              </a:rPr>
              <a:t>(3) Ra nước ngoài để định cư;</a:t>
            </a:r>
            <a:endParaRPr lang="vi-VN" sz="2200" noProof="1">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60894" y="2337974"/>
            <a:ext cx="3262669" cy="3061339"/>
          </a:xfrm>
          <a:prstGeom prst="rect">
            <a:avLst/>
          </a:prstGeom>
          <a:ln>
            <a:noFill/>
          </a:ln>
          <a:effectLst>
            <a:softEdge rad="112500"/>
          </a:effectLst>
        </p:spPr>
      </p:pic>
    </p:spTree>
    <p:extLst>
      <p:ext uri="{BB962C8B-B14F-4D97-AF65-F5344CB8AC3E}">
        <p14:creationId xmlns:p14="http://schemas.microsoft.com/office/powerpoint/2010/main" val="4036268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 y="0"/>
            <a:ext cx="12195867"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8" name="TextBox 7"/>
          <p:cNvSpPr txBox="1"/>
          <p:nvPr/>
        </p:nvSpPr>
        <p:spPr>
          <a:xfrm>
            <a:off x="0" y="1981165"/>
            <a:ext cx="9017238" cy="3816429"/>
          </a:xfrm>
          <a:prstGeom prst="rect">
            <a:avLst/>
          </a:prstGeom>
          <a:noFill/>
        </p:spPr>
        <p:txBody>
          <a:bodyPr wrap="square" rtlCol="0">
            <a:spAutoFit/>
          </a:bodyPr>
          <a:lstStyle/>
          <a:p>
            <a:pPr lvl="0" algn="just"/>
            <a:r>
              <a:rPr lang="en-US" sz="2200" dirty="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mắc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chướng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nặng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nhiễm</a:t>
            </a:r>
            <a:r>
              <a:rPr lang="en-US" sz="2200" dirty="0">
                <a:latin typeface="Times New Roman" panose="02020603050405020304" pitchFamily="18" charset="0"/>
                <a:cs typeface="Times New Roman" panose="02020603050405020304" pitchFamily="18" charset="0"/>
              </a:rPr>
              <a:t> HIV </a:t>
            </a:r>
            <a:r>
              <a:rPr lang="en-US" sz="2200" dirty="0" err="1">
                <a:latin typeface="Times New Roman" panose="02020603050405020304" pitchFamily="18" charset="0"/>
                <a:cs typeface="Times New Roman" panose="02020603050405020304" pitchFamily="18" charset="0"/>
              </a:rPr>
              <a:t>đã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chuyển</a:t>
            </a:r>
            <a:r>
              <a:rPr lang="en-US" sz="2200" dirty="0">
                <a:latin typeface="Times New Roman" panose="02020603050405020304" pitchFamily="18" charset="0"/>
                <a:cs typeface="Times New Roman" panose="02020603050405020304" pitchFamily="18" charset="0"/>
              </a:rPr>
              <a:t> sang </a:t>
            </a:r>
            <a:r>
              <a:rPr lang="en-US" sz="2200" dirty="0" err="1">
                <a:latin typeface="Times New Roman" panose="02020603050405020304" pitchFamily="18" charset="0"/>
                <a:cs typeface="Times New Roman" panose="02020603050405020304" pitchFamily="18" charset="0"/>
              </a:rPr>
              <a:t>giai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đoạn</a:t>
            </a:r>
            <a:r>
              <a:rPr lang="en-US" sz="2200" dirty="0">
                <a:latin typeface="Times New Roman" panose="02020603050405020304" pitchFamily="18" charset="0"/>
                <a:cs typeface="Times New Roman" panose="02020603050405020304" pitchFamily="18" charset="0"/>
              </a:rPr>
              <a:t> AIDS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tế</a:t>
            </a:r>
            <a:r>
              <a:rPr lang="en-US" sz="2200" dirty="0">
                <a:latin typeface="Times New Roman" panose="02020603050405020304" pitchFamily="18" charset="0"/>
                <a:cs typeface="Times New Roman" panose="02020603050405020304" pitchFamily="18" charset="0"/>
              </a:rPr>
              <a:t>;</a:t>
            </a:r>
          </a:p>
          <a:p>
            <a:r>
              <a:rPr lang="en-US" sz="2200" i="1" dirty="0" err="1">
                <a:latin typeface="Times New Roman" panose="02020603050405020304" pitchFamily="18" charset="0"/>
                <a:cs typeface="Times New Roman" panose="02020603050405020304" pitchFamily="18" charset="0"/>
              </a:rPr>
              <a:t>Từ</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ngày</a:t>
            </a:r>
            <a:r>
              <a:rPr lang="en-US" sz="2200" i="1" dirty="0">
                <a:latin typeface="Times New Roman" panose="02020603050405020304" pitchFamily="18" charset="0"/>
                <a:cs typeface="Times New Roman" panose="02020603050405020304" pitchFamily="18" charset="0"/>
              </a:rPr>
              <a:t> 15/02/2023, </a:t>
            </a:r>
            <a:r>
              <a:rPr lang="en-US" sz="2200" i="1" dirty="0" err="1">
                <a:latin typeface="Times New Roman" panose="02020603050405020304" pitchFamily="18" charset="0"/>
                <a:cs typeface="Times New Roman" panose="02020603050405020304" pitchFamily="18" charset="0"/>
                <a:hlinkClick r:id="rId8"/>
              </a:rPr>
              <a:t>Thông</a:t>
            </a:r>
            <a:r>
              <a:rPr lang="en-US" sz="2200" i="1" dirty="0">
                <a:latin typeface="Times New Roman" panose="02020603050405020304" pitchFamily="18" charset="0"/>
                <a:cs typeface="Times New Roman" panose="02020603050405020304" pitchFamily="18" charset="0"/>
                <a:hlinkClick r:id="rId8"/>
              </a:rPr>
              <a:t> </a:t>
            </a:r>
            <a:r>
              <a:rPr lang="en-US" sz="2200" i="1" dirty="0" err="1">
                <a:latin typeface="Times New Roman" panose="02020603050405020304" pitchFamily="18" charset="0"/>
                <a:cs typeface="Times New Roman" panose="02020603050405020304" pitchFamily="18" charset="0"/>
                <a:hlinkClick r:id="rId8"/>
              </a:rPr>
              <a:t>tư</a:t>
            </a:r>
            <a:r>
              <a:rPr lang="en-US" sz="2200" i="1" dirty="0">
                <a:latin typeface="Times New Roman" panose="02020603050405020304" pitchFamily="18" charset="0"/>
                <a:cs typeface="Times New Roman" panose="02020603050405020304" pitchFamily="18" charset="0"/>
                <a:hlinkClick r:id="rId8"/>
              </a:rPr>
              <a:t> 18/2022/TT-BYT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sửa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đổi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như</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sau</a:t>
            </a:r>
            <a:r>
              <a:rPr lang="en-US" sz="2200" i="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200" i="1" dirty="0" err="1">
                <a:latin typeface="Times New Roman" panose="02020603050405020304" pitchFamily="18" charset="0"/>
                <a:cs typeface="Times New Roman" panose="02020603050405020304" pitchFamily="18" charset="0"/>
              </a:rPr>
              <a:t>Ngoài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trường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hợp</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đang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bị</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mắc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những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bệnh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nguy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đến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tính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mạng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như</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ung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thư</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bại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liệt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xơ</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gan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cổ</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chướng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phong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lao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nặng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nhiễm</a:t>
            </a:r>
            <a:r>
              <a:rPr lang="en-US" sz="2200" i="1" dirty="0">
                <a:latin typeface="Times New Roman" panose="02020603050405020304" pitchFamily="18" charset="0"/>
                <a:cs typeface="Times New Roman" panose="02020603050405020304" pitchFamily="18" charset="0"/>
              </a:rPr>
              <a:t> HIV </a:t>
            </a:r>
            <a:r>
              <a:rPr lang="en-US" sz="2200" i="1" dirty="0" err="1">
                <a:latin typeface="Times New Roman" panose="02020603050405020304" pitchFamily="18" charset="0"/>
                <a:cs typeface="Times New Roman" panose="02020603050405020304" pitchFamily="18" charset="0"/>
              </a:rPr>
              <a:t>đã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chuyển</a:t>
            </a:r>
            <a:r>
              <a:rPr lang="en-US" sz="2200" i="1" dirty="0">
                <a:latin typeface="Times New Roman" panose="02020603050405020304" pitchFamily="18" charset="0"/>
                <a:cs typeface="Times New Roman" panose="02020603050405020304" pitchFamily="18" charset="0"/>
              </a:rPr>
              <a:t> sang </a:t>
            </a:r>
            <a:r>
              <a:rPr lang="en-US" sz="2200" i="1" dirty="0" err="1">
                <a:latin typeface="Times New Roman" panose="02020603050405020304" pitchFamily="18" charset="0"/>
                <a:cs typeface="Times New Roman" panose="02020603050405020304" pitchFamily="18" charset="0"/>
              </a:rPr>
              <a:t>giai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đoạn</a:t>
            </a:r>
            <a:r>
              <a:rPr lang="en-US" sz="2200" i="1" dirty="0">
                <a:latin typeface="Times New Roman" panose="02020603050405020304" pitchFamily="18" charset="0"/>
                <a:cs typeface="Times New Roman" panose="02020603050405020304" pitchFamily="18" charset="0"/>
              </a:rPr>
              <a:t> AIDS </a:t>
            </a:r>
            <a:r>
              <a:rPr lang="en-US" sz="2200" i="1" dirty="0" err="1">
                <a:latin typeface="Times New Roman" panose="02020603050405020304" pitchFamily="18" charset="0"/>
                <a:cs typeface="Times New Roman" panose="02020603050405020304" pitchFamily="18" charset="0"/>
              </a:rPr>
              <a:t>quy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định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tại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điểm</a:t>
            </a:r>
            <a:r>
              <a:rPr lang="en-US" sz="2200" i="1" dirty="0">
                <a:latin typeface="Times New Roman" panose="02020603050405020304" pitchFamily="18" charset="0"/>
                <a:cs typeface="Times New Roman" panose="02020603050405020304" pitchFamily="18" charset="0"/>
              </a:rPr>
              <a:t> c </a:t>
            </a:r>
            <a:r>
              <a:rPr lang="en-US" sz="2200" i="1" dirty="0" err="1">
                <a:latin typeface="Times New Roman" panose="02020603050405020304" pitchFamily="18" charset="0"/>
                <a:cs typeface="Times New Roman" panose="02020603050405020304" pitchFamily="18" charset="0"/>
              </a:rPr>
              <a:t>khoản</a:t>
            </a:r>
            <a:r>
              <a:rPr lang="en-US" sz="2200" i="1" dirty="0">
                <a:latin typeface="Times New Roman" panose="02020603050405020304" pitchFamily="18" charset="0"/>
                <a:cs typeface="Times New Roman" panose="02020603050405020304" pitchFamily="18" charset="0"/>
              </a:rPr>
              <a:t> 1 </a:t>
            </a:r>
            <a:r>
              <a:rPr lang="en-US" sz="2200" i="1" dirty="0" err="1">
                <a:latin typeface="Times New Roman" panose="02020603050405020304" pitchFamily="18" charset="0"/>
                <a:cs typeface="Times New Roman" panose="02020603050405020304" pitchFamily="18" charset="0"/>
              </a:rPr>
              <a:t>Điều</a:t>
            </a:r>
            <a:r>
              <a:rPr lang="en-US" sz="2200" i="1" dirty="0">
                <a:latin typeface="Times New Roman" panose="02020603050405020304" pitchFamily="18" charset="0"/>
                <a:cs typeface="Times New Roman" panose="02020603050405020304" pitchFamily="18" charset="0"/>
              </a:rPr>
              <a:t> 60 </a:t>
            </a:r>
            <a:r>
              <a:rPr lang="en-US" sz="2200" i="1" dirty="0" err="1">
                <a:latin typeface="Times New Roman" panose="02020603050405020304" pitchFamily="18" charset="0"/>
                <a:cs typeface="Times New Roman" panose="02020603050405020304" pitchFamily="18" charset="0"/>
              </a:rPr>
              <a:t>Luật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Bảo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xã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hội</a:t>
            </a:r>
            <a:r>
              <a:rPr lang="en-US" sz="2200" i="1" dirty="0">
                <a:latin typeface="Times New Roman" panose="02020603050405020304" pitchFamily="18" charset="0"/>
                <a:cs typeface="Times New Roman" panose="02020603050405020304" pitchFamily="18" charset="0"/>
              </a:rPr>
              <a:t> 2014, </a:t>
            </a:r>
            <a:r>
              <a:rPr lang="en-US" sz="2200" i="1" dirty="0" err="1">
                <a:latin typeface="Times New Roman" panose="02020603050405020304" pitchFamily="18" charset="0"/>
                <a:cs typeface="Times New Roman" panose="02020603050405020304" pitchFamily="18" charset="0"/>
              </a:rPr>
              <a:t>người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mắc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các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bệnh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mức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suy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giảm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khả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năng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lao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động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từ</a:t>
            </a:r>
            <a:r>
              <a:rPr lang="en-US" sz="2200" i="1" dirty="0">
                <a:latin typeface="Times New Roman" panose="02020603050405020304" pitchFamily="18" charset="0"/>
                <a:cs typeface="Times New Roman" panose="02020603050405020304" pitchFamily="18" charset="0"/>
              </a:rPr>
              <a:t> 81% </a:t>
            </a:r>
            <a:r>
              <a:rPr lang="en-US" sz="2200" i="1" dirty="0" err="1">
                <a:latin typeface="Times New Roman" panose="02020603050405020304" pitchFamily="18" charset="0"/>
                <a:cs typeface="Times New Roman" panose="02020603050405020304" pitchFamily="18" charset="0"/>
              </a:rPr>
              <a:t>trở</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tự</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soát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hoặc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tự</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thực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hiện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được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các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hoạt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động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phục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vụ</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nhu</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cầu</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sinh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hoạt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cá</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hằng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ngày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cần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người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theo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dõi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giúp</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sóc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hoàn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toàn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được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hưởng</a:t>
            </a:r>
            <a:r>
              <a:rPr lang="en-US" sz="2200" i="1" dirty="0">
                <a:latin typeface="Times New Roman" panose="02020603050405020304" pitchFamily="18" charset="0"/>
                <a:cs typeface="Times New Roman" panose="02020603050405020304" pitchFamily="18" charset="0"/>
              </a:rPr>
              <a:t> BHXH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lần</a:t>
            </a:r>
            <a:r>
              <a:rPr lang="en-US" sz="2200" i="1"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9" name="Google Shape;240;p9"/>
          <p:cNvSpPr txBox="1"/>
          <p:nvPr/>
        </p:nvSpPr>
        <p:spPr>
          <a:xfrm>
            <a:off x="0" y="1071852"/>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500" b="1" i="1" noProof="1" smtClean="0">
                <a:solidFill>
                  <a:srgbClr val="2F5496"/>
                </a:solidFill>
                <a:latin typeface="Times"/>
                <a:ea typeface="Times"/>
                <a:cs typeface="Times"/>
                <a:sym typeface="Times"/>
              </a:rPr>
              <a:t>2. Hướng dẫn và phân tích về BHXH 1 lần hiện nay.</a:t>
            </a:r>
            <a:endParaRPr lang="vi-VN" noProof="1"/>
          </a:p>
        </p:txBody>
      </p:sp>
      <p:sp>
        <p:nvSpPr>
          <p:cNvPr id="10" name="TextBox 9"/>
          <p:cNvSpPr txBox="1"/>
          <p:nvPr/>
        </p:nvSpPr>
        <p:spPr>
          <a:xfrm>
            <a:off x="0" y="1510782"/>
            <a:ext cx="5065486" cy="461665"/>
          </a:xfrm>
          <a:prstGeom prst="rect">
            <a:avLst/>
          </a:prstGeom>
          <a:noFill/>
        </p:spPr>
        <p:txBody>
          <a:bodyPr wrap="square" rtlCol="0">
            <a:spAutoFit/>
          </a:bodyPr>
          <a:lstStyle/>
          <a:p>
            <a:r>
              <a:rPr lang="vi-VN" sz="2400" i="1" noProof="1" smtClean="0">
                <a:latin typeface="Times New Roman" panose="02020603050405020304" pitchFamily="18" charset="0"/>
                <a:cs typeface="Times New Roman" panose="02020603050405020304" pitchFamily="18" charset="0"/>
              </a:rPr>
              <a:t>2.1 Điều kiện rút BHXH 1 lần hiện nay</a:t>
            </a:r>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13371" y="2886532"/>
            <a:ext cx="3213672" cy="2270995"/>
          </a:xfrm>
          <a:prstGeom prst="rect">
            <a:avLst/>
          </a:prstGeom>
          <a:ln>
            <a:noFill/>
          </a:ln>
          <a:effectLst>
            <a:softEdge rad="112500"/>
          </a:effectLst>
        </p:spPr>
      </p:pic>
    </p:spTree>
    <p:extLst>
      <p:ext uri="{BB962C8B-B14F-4D97-AF65-F5344CB8AC3E}">
        <p14:creationId xmlns:p14="http://schemas.microsoft.com/office/powerpoint/2010/main" val="251546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11D02-A615-438E-B7C6-916DA44A0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Graphic 11">
            <a:extLst>
              <a:ext uri="{FF2B5EF4-FFF2-40B4-BE49-F238E27FC236}">
                <a16:creationId xmlns:a16="http://schemas.microsoft.com/office/drawing/2014/main" id="{7C900AFE-6ADE-4E2D-A4F1-3CD64A2E99B3}"/>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6" name="Graphic 13">
            <a:extLst>
              <a:ext uri="{FF2B5EF4-FFF2-40B4-BE49-F238E27FC236}">
                <a16:creationId xmlns:a16="http://schemas.microsoft.com/office/drawing/2014/main" id="{BC9A04C9-2C07-4707-B8FF-89CA7713B9F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535256" y="147136"/>
            <a:ext cx="1313027" cy="1282842"/>
          </a:xfrm>
          <a:prstGeom prst="rect">
            <a:avLst/>
          </a:prstGeom>
        </p:spPr>
      </p:pic>
      <p:sp>
        <p:nvSpPr>
          <p:cNvPr id="7" name="Google Shape;240;p9"/>
          <p:cNvSpPr txBox="1"/>
          <p:nvPr/>
        </p:nvSpPr>
        <p:spPr>
          <a:xfrm>
            <a:off x="0" y="1071852"/>
            <a:ext cx="11447813"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500" b="1" i="1" noProof="1" smtClean="0">
                <a:solidFill>
                  <a:srgbClr val="2F5496"/>
                </a:solidFill>
                <a:latin typeface="Times"/>
                <a:ea typeface="Times"/>
                <a:cs typeface="Times"/>
                <a:sym typeface="Times"/>
              </a:rPr>
              <a:t>2. Hướng dẫn và phân tích về BHXH 1 lần hiện nay.</a:t>
            </a:r>
            <a:endParaRPr lang="vi-VN" noProof="1"/>
          </a:p>
        </p:txBody>
      </p:sp>
      <p:sp>
        <p:nvSpPr>
          <p:cNvPr id="8" name="TextBox 7"/>
          <p:cNvSpPr txBox="1"/>
          <p:nvPr/>
        </p:nvSpPr>
        <p:spPr>
          <a:xfrm>
            <a:off x="0" y="1510782"/>
            <a:ext cx="5065486" cy="461665"/>
          </a:xfrm>
          <a:prstGeom prst="rect">
            <a:avLst/>
          </a:prstGeom>
          <a:noFill/>
        </p:spPr>
        <p:txBody>
          <a:bodyPr wrap="square" rtlCol="0">
            <a:spAutoFit/>
          </a:bodyPr>
          <a:lstStyle/>
          <a:p>
            <a:r>
              <a:rPr lang="vi-VN" sz="2400" i="1" noProof="1" smtClean="0">
                <a:latin typeface="Times New Roman" panose="02020603050405020304" pitchFamily="18" charset="0"/>
                <a:cs typeface="Times New Roman" panose="02020603050405020304" pitchFamily="18" charset="0"/>
              </a:rPr>
              <a:t>2.1 Điều kiện rút BHXH 1 lần hiện nay</a:t>
            </a:r>
          </a:p>
        </p:txBody>
      </p:sp>
      <p:sp>
        <p:nvSpPr>
          <p:cNvPr id="9" name="Rectangle 8"/>
          <p:cNvSpPr/>
          <p:nvPr/>
        </p:nvSpPr>
        <p:spPr>
          <a:xfrm>
            <a:off x="0" y="2089126"/>
            <a:ext cx="8582026" cy="3483005"/>
          </a:xfrm>
          <a:prstGeom prst="rect">
            <a:avLst/>
          </a:prstGeom>
        </p:spPr>
        <p:txBody>
          <a:bodyPr wrap="square">
            <a:spAutoFit/>
          </a:bodyPr>
          <a:lstStyle/>
          <a:p>
            <a:pPr marR="0" lvl="0" algn="just">
              <a:spcBef>
                <a:spcPts val="0"/>
              </a:spcBef>
              <a:spcAft>
                <a:spcPts val="750"/>
              </a:spcAft>
            </a:pPr>
            <a:r>
              <a:rPr lang="en-US" sz="2300" dirty="0" smtClean="0">
                <a:solidFill>
                  <a:srgbClr val="333333"/>
                </a:solidFill>
                <a:latin typeface="Times New Roman" panose="02020603050405020304" pitchFamily="18" charset="0"/>
                <a:ea typeface="Calibri" panose="020F0502020204030204" pitchFamily="34" charset="0"/>
              </a:rPr>
              <a:t>(</a:t>
            </a:r>
            <a:r>
              <a:rPr lang="en-US" sz="2300" dirty="0">
                <a:solidFill>
                  <a:srgbClr val="333333"/>
                </a:solidFill>
                <a:latin typeface="Times New Roman" panose="02020603050405020304" pitchFamily="18" charset="0"/>
                <a:ea typeface="Calibri" panose="020F0502020204030204" pitchFamily="34" charset="0"/>
              </a:rPr>
              <a:t>5) </a:t>
            </a:r>
            <a:r>
              <a:rPr lang="en-US" sz="2300" dirty="0" err="1">
                <a:solidFill>
                  <a:srgbClr val="333333"/>
                </a:solidFill>
                <a:latin typeface="Times New Roman" panose="02020603050405020304" pitchFamily="18" charset="0"/>
                <a:ea typeface="Calibri" panose="020F0502020204030204" pitchFamily="34" charset="0"/>
              </a:rPr>
              <a:t>Trường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hợp</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người</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lao</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động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thuộc</a:t>
            </a:r>
            <a:r>
              <a:rPr lang="en-US" sz="2300" dirty="0">
                <a:solidFill>
                  <a:srgbClr val="333333"/>
                </a:solidFill>
                <a:latin typeface="Times New Roman" panose="02020603050405020304" pitchFamily="18" charset="0"/>
                <a:ea typeface="Calibri" panose="020F0502020204030204" pitchFamily="34" charset="0"/>
              </a:rPr>
              <a:t> 01 </a:t>
            </a:r>
            <a:r>
              <a:rPr lang="en-US" sz="2300" dirty="0" err="1">
                <a:solidFill>
                  <a:srgbClr val="333333"/>
                </a:solidFill>
                <a:latin typeface="Times New Roman" panose="02020603050405020304" pitchFamily="18" charset="0"/>
                <a:ea typeface="Calibri" panose="020F0502020204030204" pitchFamily="34" charset="0"/>
              </a:rPr>
              <a:t>trong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các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trường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hợp</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sau</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đây</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khi</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phục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viên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xuất</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ngũ</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thôi</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việc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mà</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không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đủ</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điều</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kiện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để</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hưởng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lương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hưu</a:t>
            </a:r>
            <a:r>
              <a:rPr lang="en-US" sz="2300" dirty="0" smtClean="0">
                <a:solidFill>
                  <a:srgbClr val="333333"/>
                </a:solidFill>
                <a:latin typeface="Times New Roman" panose="02020603050405020304" pitchFamily="18" charset="0"/>
                <a:ea typeface="Calibri" panose="020F0502020204030204" pitchFamily="34" charset="0"/>
              </a:rPr>
              <a:t>:</a:t>
            </a:r>
            <a:endParaRPr lang="en-US" sz="2300" dirty="0" smtClean="0">
              <a:latin typeface="Times New Roman" panose="02020603050405020304" pitchFamily="18" charset="0"/>
              <a:ea typeface="Calibri" panose="020F0502020204030204" pitchFamily="34" charset="0"/>
            </a:endParaRPr>
          </a:p>
          <a:p>
            <a:pPr marR="0" lvl="0" algn="just">
              <a:spcBef>
                <a:spcPts val="0"/>
              </a:spcBef>
              <a:spcAft>
                <a:spcPts val="750"/>
              </a:spcAft>
            </a:pPr>
            <a:r>
              <a:rPr lang="en-US" sz="2300" dirty="0" smtClean="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Sĩ</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quan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nhân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chuyên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nghiệp</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đội</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nhân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dân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sĩ</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quan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hạ</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sĩ</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quan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nghiệp</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vụ</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sĩ</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quan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hạ</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sĩ</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quan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chuyên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môn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kỹ</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thuật</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công</a:t>
            </a:r>
            <a:r>
              <a:rPr lang="en-US" sz="2300" dirty="0">
                <a:solidFill>
                  <a:srgbClr val="333333"/>
                </a:solidFill>
                <a:latin typeface="Times New Roman" panose="02020603050405020304" pitchFamily="18" charset="0"/>
                <a:ea typeface="Times New Roman" panose="02020603050405020304" pitchFamily="18" charset="0"/>
              </a:rPr>
              <a:t> an </a:t>
            </a:r>
            <a:r>
              <a:rPr lang="en-US" sz="2300" dirty="0" err="1">
                <a:solidFill>
                  <a:srgbClr val="333333"/>
                </a:solidFill>
                <a:latin typeface="Times New Roman" panose="02020603050405020304" pitchFamily="18" charset="0"/>
                <a:ea typeface="Times New Roman" panose="02020603050405020304" pitchFamily="18" charset="0"/>
              </a:rPr>
              <a:t>nhân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dân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người</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làm</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công</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tác</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cơ</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yếu</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hưởng</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lương</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như</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đối</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với</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quân</a:t>
            </a:r>
            <a:r>
              <a:rPr lang="en-US" sz="2300" dirty="0">
                <a:solidFill>
                  <a:srgbClr val="333333"/>
                </a:solidFill>
                <a:latin typeface="Times New Roman" panose="02020603050405020304" pitchFamily="18" charset="0"/>
                <a:ea typeface="Times New Roman" panose="02020603050405020304" pitchFamily="18" charset="0"/>
              </a:rPr>
              <a:t> </a:t>
            </a:r>
            <a:r>
              <a:rPr lang="en-US" sz="2300" dirty="0" err="1">
                <a:solidFill>
                  <a:srgbClr val="333333"/>
                </a:solidFill>
                <a:latin typeface="Times New Roman" panose="02020603050405020304" pitchFamily="18" charset="0"/>
                <a:ea typeface="Times New Roman" panose="02020603050405020304" pitchFamily="18" charset="0"/>
              </a:rPr>
              <a:t>nhân</a:t>
            </a:r>
            <a:r>
              <a:rPr lang="en-US" sz="2300" dirty="0">
                <a:solidFill>
                  <a:srgbClr val="333333"/>
                </a:solidFill>
                <a:latin typeface="Times New Roman" panose="02020603050405020304" pitchFamily="18" charset="0"/>
                <a:ea typeface="Times New Roman" panose="02020603050405020304" pitchFamily="18" charset="0"/>
              </a:rPr>
              <a:t>;</a:t>
            </a:r>
            <a:endParaRPr lang="en-US" sz="2300" dirty="0">
              <a:latin typeface="Times New Roman" panose="02020603050405020304" pitchFamily="18" charset="0"/>
              <a:ea typeface="Times New Roman" panose="02020603050405020304" pitchFamily="18" charset="0"/>
            </a:endParaRPr>
          </a:p>
          <a:p>
            <a:pPr algn="just"/>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Hạ</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sĩ</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quan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chiến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sĩ</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quân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đội</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nhân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dân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hạ</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sĩ</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quan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chiến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sĩ</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công</a:t>
            </a:r>
            <a:r>
              <a:rPr lang="en-US" sz="2300" dirty="0">
                <a:solidFill>
                  <a:srgbClr val="333333"/>
                </a:solidFill>
                <a:latin typeface="Times New Roman" panose="02020603050405020304" pitchFamily="18" charset="0"/>
                <a:ea typeface="Calibri" panose="020F0502020204030204" pitchFamily="34" charset="0"/>
              </a:rPr>
              <a:t> an </a:t>
            </a:r>
            <a:r>
              <a:rPr lang="en-US" sz="2300" dirty="0" err="1">
                <a:solidFill>
                  <a:srgbClr val="333333"/>
                </a:solidFill>
                <a:latin typeface="Times New Roman" panose="02020603050405020304" pitchFamily="18" charset="0"/>
                <a:ea typeface="Calibri" panose="020F0502020204030204" pitchFamily="34" charset="0"/>
              </a:rPr>
              <a:t>nhân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dân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phục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vụ</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có</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thời</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hạn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học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viên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quân</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đội</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công</a:t>
            </a:r>
            <a:r>
              <a:rPr lang="en-US" sz="2300" dirty="0">
                <a:solidFill>
                  <a:srgbClr val="333333"/>
                </a:solidFill>
                <a:latin typeface="Times New Roman" panose="02020603050405020304" pitchFamily="18" charset="0"/>
                <a:ea typeface="Calibri" panose="020F0502020204030204" pitchFamily="34" charset="0"/>
              </a:rPr>
              <a:t> an, </a:t>
            </a:r>
            <a:r>
              <a:rPr lang="en-US" sz="2300" dirty="0" err="1">
                <a:solidFill>
                  <a:srgbClr val="333333"/>
                </a:solidFill>
                <a:latin typeface="Times New Roman" panose="02020603050405020304" pitchFamily="18" charset="0"/>
                <a:ea typeface="Calibri" panose="020F0502020204030204" pitchFamily="34" charset="0"/>
              </a:rPr>
              <a:t>cơ</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yếu</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đang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theo</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học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được</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hưởng</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sinh</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hoạt</a:t>
            </a:r>
            <a:r>
              <a:rPr lang="en-US" sz="2300" dirty="0">
                <a:solidFill>
                  <a:srgbClr val="333333"/>
                </a:solidFill>
                <a:latin typeface="Times New Roman" panose="02020603050405020304" pitchFamily="18" charset="0"/>
                <a:ea typeface="Calibri" panose="020F0502020204030204" pitchFamily="34" charset="0"/>
              </a:rPr>
              <a:t> </a:t>
            </a:r>
            <a:r>
              <a:rPr lang="en-US" sz="2300" dirty="0" err="1">
                <a:solidFill>
                  <a:srgbClr val="333333"/>
                </a:solidFill>
                <a:latin typeface="Times New Roman" panose="02020603050405020304" pitchFamily="18" charset="0"/>
                <a:ea typeface="Calibri" panose="020F0502020204030204" pitchFamily="34" charset="0"/>
              </a:rPr>
              <a:t>phí</a:t>
            </a:r>
            <a:r>
              <a:rPr lang="en-US" sz="2300" dirty="0">
                <a:solidFill>
                  <a:srgbClr val="333333"/>
                </a:solidFill>
                <a:latin typeface="Times New Roman" panose="02020603050405020304" pitchFamily="18" charset="0"/>
                <a:ea typeface="Calibri" panose="020F0502020204030204" pitchFamily="34" charset="0"/>
              </a:rPr>
              <a:t>.</a:t>
            </a:r>
            <a:endParaRPr lang="en-US" sz="2300" dirty="0"/>
          </a:p>
        </p:txBody>
      </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80670" y="2257425"/>
            <a:ext cx="3611331" cy="2714625"/>
          </a:xfrm>
          <a:prstGeom prst="rect">
            <a:avLst/>
          </a:prstGeom>
          <a:ln>
            <a:noFill/>
          </a:ln>
          <a:effectLst>
            <a:softEdge rad="112500"/>
          </a:effectLst>
        </p:spPr>
      </p:pic>
    </p:spTree>
    <p:extLst>
      <p:ext uri="{BB962C8B-B14F-4D97-AF65-F5344CB8AC3E}">
        <p14:creationId xmlns:p14="http://schemas.microsoft.com/office/powerpoint/2010/main" val="862031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2240</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Symbol</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Baduydesigner Baduydesigner</dc:creator>
  <cp:lastModifiedBy>Administrator</cp:lastModifiedBy>
  <cp:revision>42</cp:revision>
  <dcterms:created xsi:type="dcterms:W3CDTF">2022-02-12T02:52:23Z</dcterms:created>
  <dcterms:modified xsi:type="dcterms:W3CDTF">2023-04-22T01:57:21Z</dcterms:modified>
</cp:coreProperties>
</file>