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64"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16T12:00:49.477" idx="1">
    <p:pos x="7629" y="2527"/>
    <p:text>( Công thức tính:+  Suy giảm 5% khả năng lao động hưởng trợ cấp 1 lần:  5 x lương cơ sở; sau đó cứ suy giảm thêm 1% thì được hưởng thêm 0,5 lần mức lương cơ sở
+ Suy giảm từ 31% khả năng lao động hưởng trợ cấp hàng tháng:  30% mức lương cơ sở, sau đó cứ suy giảm thêm 1% thì được hưởng thêm 2% mức lương cơ sở)</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C1483-E299-4E42-8594-7020F1B61E16}"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081B4FC3-CE33-4004-8ED0-2AA0AC10A35D}">
      <dgm:prSet phldrT="[Text]" custT="1"/>
      <dgm:spPr/>
      <dgm:t>
        <a:bodyPr/>
        <a:lstStyle/>
        <a:p>
          <a:r>
            <a:rPr lang="en-US" sz="2000" b="1" dirty="0" err="1" smtClean="0">
              <a:solidFill>
                <a:schemeClr val="tx1"/>
              </a:solidFill>
              <a:latin typeface="Times New Roman" panose="02020603050405020304" pitchFamily="18" charset="0"/>
              <a:cs typeface="Times New Roman" panose="02020603050405020304" pitchFamily="18" charset="0"/>
            </a:rPr>
            <a:t>Tiền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lương</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theo</a:t>
          </a:r>
          <a:r>
            <a:rPr lang="en-US" sz="2000" b="1" dirty="0" smtClean="0">
              <a:solidFill>
                <a:schemeClr val="tx1"/>
              </a:solidFill>
              <a:latin typeface="Times New Roman" panose="02020603050405020304" pitchFamily="18" charset="0"/>
              <a:cs typeface="Times New Roman" panose="02020603050405020304" pitchFamily="18" charset="0"/>
            </a:rPr>
            <a:t> HĐLĐ</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7467D5FA-69BA-4E79-980A-23693307EB1A}" type="parTrans" cxnId="{A45C70C6-7AEB-45C4-9E3E-6C6755B942E7}">
      <dgm:prSet/>
      <dgm:spPr/>
      <dgm:t>
        <a:bodyPr/>
        <a:lstStyle/>
        <a:p>
          <a:endParaRPr lang="en-US"/>
        </a:p>
      </dgm:t>
    </dgm:pt>
    <dgm:pt modelId="{4525934D-E326-4753-BC89-A6F48EAF5B75}" type="sibTrans" cxnId="{A45C70C6-7AEB-45C4-9E3E-6C6755B942E7}">
      <dgm:prSet/>
      <dgm:spPr/>
      <dgm:t>
        <a:bodyPr/>
        <a:lstStyle/>
        <a:p>
          <a:endParaRPr lang="en-US"/>
        </a:p>
      </dgm:t>
    </dgm:pt>
    <dgm:pt modelId="{5F048E2D-D16C-46E8-B802-4716CE510226}">
      <dgm:prSet phldrT="[Text]"/>
      <dgm:spPr/>
      <dgm:t>
        <a:bodyPr/>
        <a:lstStyle/>
        <a:p>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HĐLĐ</a:t>
          </a:r>
          <a:endParaRPr lang="en-US" dirty="0">
            <a:latin typeface="Times New Roman" panose="02020603050405020304" pitchFamily="18" charset="0"/>
            <a:cs typeface="Times New Roman" panose="02020603050405020304" pitchFamily="18" charset="0"/>
          </a:endParaRPr>
        </a:p>
      </dgm:t>
    </dgm:pt>
    <dgm:pt modelId="{49B3422D-0AAD-4EB6-9479-CBAFCE1908F0}" type="parTrans" cxnId="{4050BE6E-647C-4A5D-B77F-89DC6A665EDA}">
      <dgm:prSet/>
      <dgm:spPr/>
      <dgm:t>
        <a:bodyPr/>
        <a:lstStyle/>
        <a:p>
          <a:endParaRPr lang="en-US"/>
        </a:p>
      </dgm:t>
    </dgm:pt>
    <dgm:pt modelId="{820B141F-1557-47BF-9429-DF85A415CD8B}" type="sibTrans" cxnId="{4050BE6E-647C-4A5D-B77F-89DC6A665EDA}">
      <dgm:prSet/>
      <dgm:spPr/>
      <dgm:t>
        <a:bodyPr/>
        <a:lstStyle/>
        <a:p>
          <a:endParaRPr lang="en-US"/>
        </a:p>
      </dgm:t>
    </dgm:pt>
    <dgm:pt modelId="{2FCC5F26-773C-40F0-A503-22FACA4EA995}">
      <dgm:prSet phldrT="[Text]" custT="1"/>
      <dgm:spPr/>
      <dgm:t>
        <a:bodyPr/>
        <a:lstStyle/>
        <a:p>
          <a:r>
            <a:rPr lang="en-US" sz="2000" b="1" dirty="0" err="1" smtClean="0">
              <a:solidFill>
                <a:schemeClr val="tx1"/>
              </a:solidFill>
              <a:latin typeface="Times New Roman" panose="02020603050405020304" pitchFamily="18" charset="0"/>
              <a:cs typeface="Times New Roman" panose="02020603050405020304" pitchFamily="18" charset="0"/>
            </a:rPr>
            <a:t>Phụ</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cấp</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lương</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5A2FDC9E-5668-4F0D-A24F-66E97B859C1C}" type="parTrans" cxnId="{7B4E4FBE-FEAF-4FA8-9A18-089EF5D09C3B}">
      <dgm:prSet/>
      <dgm:spPr/>
      <dgm:t>
        <a:bodyPr/>
        <a:lstStyle/>
        <a:p>
          <a:endParaRPr lang="en-US"/>
        </a:p>
      </dgm:t>
    </dgm:pt>
    <dgm:pt modelId="{76848912-0D28-42B5-B805-239D7EB4587A}" type="sibTrans" cxnId="{7B4E4FBE-FEAF-4FA8-9A18-089EF5D09C3B}">
      <dgm:prSet/>
      <dgm:spPr/>
      <dgm:t>
        <a:bodyPr/>
        <a:lstStyle/>
        <a:p>
          <a:endParaRPr lang="en-US"/>
        </a:p>
      </dgm:t>
    </dgm:pt>
    <dgm:pt modelId="{A0FB93E1-1077-44A6-889F-741CDD67A280}">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88509752-984B-4531-B31D-A67F1F0F0512}" type="parTrans" cxnId="{5F936FAB-119B-4698-9995-0B0C1A77A34D}">
      <dgm:prSet/>
      <dgm:spPr/>
      <dgm:t>
        <a:bodyPr/>
        <a:lstStyle/>
        <a:p>
          <a:endParaRPr lang="en-US"/>
        </a:p>
      </dgm:t>
    </dgm:pt>
    <dgm:pt modelId="{8DB41437-A557-4ABE-B191-3A559A0F25EF}" type="sibTrans" cxnId="{5F936FAB-119B-4698-9995-0B0C1A77A34D}">
      <dgm:prSet/>
      <dgm:spPr/>
      <dgm:t>
        <a:bodyPr/>
        <a:lstStyle/>
        <a:p>
          <a:endParaRPr lang="en-US"/>
        </a:p>
      </dgm:t>
    </dgm:pt>
    <dgm:pt modelId="{369A94A7-4414-4EA1-80C1-0457D6C1C333}">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nhiệm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64ACC612-3C90-4CB9-BF7A-5ACCC9B45102}" type="parTrans" cxnId="{B3533538-2955-4C1D-B273-3D642B7A7731}">
      <dgm:prSet/>
      <dgm:spPr/>
      <dgm:t>
        <a:bodyPr/>
        <a:lstStyle/>
        <a:p>
          <a:endParaRPr lang="en-US"/>
        </a:p>
      </dgm:t>
    </dgm:pt>
    <dgm:pt modelId="{1980BF98-881A-41D8-B4C9-44CB31CE294B}" type="sibTrans" cxnId="{B3533538-2955-4C1D-B273-3D642B7A7731}">
      <dgm:prSet/>
      <dgm:spPr/>
      <dgm:t>
        <a:bodyPr/>
        <a:lstStyle/>
        <a:p>
          <a:endParaRPr lang="en-US"/>
        </a:p>
      </dgm:t>
    </dgm:pt>
    <dgm:pt modelId="{C5B6E106-7CC4-4B8A-8725-7F75FADA3699}">
      <dgm:prSet phldrT="[Text]" custT="1"/>
      <dgm:spPr/>
      <dgm:t>
        <a:bodyPr/>
        <a:lstStyle/>
        <a:p>
          <a:r>
            <a:rPr lang="en-US" sz="2400" b="1" dirty="0" err="1" smtClean="0">
              <a:solidFill>
                <a:schemeClr val="tx1"/>
              </a:solidFill>
              <a:latin typeface="Times New Roman" panose="02020603050405020304" pitchFamily="18" charset="0"/>
              <a:cs typeface="Times New Roman" panose="02020603050405020304" pitchFamily="18" charset="0"/>
            </a:rPr>
            <a:t>Các</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khoản</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err="1" smtClean="0">
              <a:solidFill>
                <a:schemeClr val="tx1"/>
              </a:solidFill>
              <a:latin typeface="Times New Roman" panose="02020603050405020304" pitchFamily="18" charset="0"/>
              <a:cs typeface="Times New Roman" panose="02020603050405020304" pitchFamily="18" charset="0"/>
            </a:rPr>
            <a:t>bổ</a:t>
          </a:r>
          <a:r>
            <a:rPr lang="en-US" sz="2000" b="1" dirty="0" smtClean="0">
              <a:solidFill>
                <a:schemeClr val="tx1"/>
              </a:solidFill>
              <a:latin typeface="Times New Roman" panose="02020603050405020304" pitchFamily="18" charset="0"/>
              <a:cs typeface="Times New Roman" panose="02020603050405020304" pitchFamily="18" charset="0"/>
            </a:rPr>
            <a:t> sung</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4FE09EAB-DF8E-4D3C-A3BB-86AD4C7E3CD0}" type="parTrans" cxnId="{A8EE6E21-6F09-4EF9-8547-E671C8113D4D}">
      <dgm:prSet/>
      <dgm:spPr/>
      <dgm:t>
        <a:bodyPr/>
        <a:lstStyle/>
        <a:p>
          <a:endParaRPr lang="en-US"/>
        </a:p>
      </dgm:t>
    </dgm:pt>
    <dgm:pt modelId="{BBC29A96-6F92-4844-BAEA-E9AD093C1775}" type="sibTrans" cxnId="{A8EE6E21-6F09-4EF9-8547-E671C8113D4D}">
      <dgm:prSet/>
      <dgm:spPr/>
      <dgm:t>
        <a:bodyPr/>
        <a:lstStyle/>
        <a:p>
          <a:endParaRPr lang="en-US"/>
        </a:p>
      </dgm:t>
    </dgm:pt>
    <dgm:pt modelId="{A6FC32F1-8301-4BE8-A1E5-568F7D5723CC}">
      <dgm:prSet phldrT="[Text]"/>
      <dgm:spPr/>
      <dgm:t>
        <a:bodyPr/>
        <a:lstStyle/>
        <a:p>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tiềncụ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thỏa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HĐLĐ;</a:t>
          </a:r>
          <a:endParaRPr lang="en-US" dirty="0">
            <a:latin typeface="Times New Roman" panose="02020603050405020304" pitchFamily="18" charset="0"/>
            <a:cs typeface="Times New Roman" panose="02020603050405020304" pitchFamily="18" charset="0"/>
          </a:endParaRPr>
        </a:p>
      </dgm:t>
    </dgm:pt>
    <dgm:pt modelId="{6D5BCF30-A4BE-4679-8647-6F4964C73EC6}" type="parTrans" cxnId="{2002BE0A-1051-4224-B855-F6D6105E2C5C}">
      <dgm:prSet/>
      <dgm:spPr/>
      <dgm:t>
        <a:bodyPr/>
        <a:lstStyle/>
        <a:p>
          <a:endParaRPr lang="en-US"/>
        </a:p>
      </dgm:t>
    </dgm:pt>
    <dgm:pt modelId="{E320E2FF-53F2-47FD-8D7E-E559C060F947}" type="sibTrans" cxnId="{2002BE0A-1051-4224-B855-F6D6105E2C5C}">
      <dgm:prSet/>
      <dgm:spPr/>
      <dgm:t>
        <a:bodyPr/>
        <a:lstStyle/>
        <a:p>
          <a:endParaRPr lang="en-US"/>
        </a:p>
      </dgm:t>
    </dgm:pt>
    <dgm:pt modelId="{DA2DF7AC-505D-4851-A772-50717166A3F5}">
      <dgm:prSet phldrT="[Text]"/>
      <dgm:spPr/>
      <dgm:t>
        <a:bodyPr/>
        <a:lstStyle/>
        <a:p>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trả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NLĐ.</a:t>
          </a:r>
          <a:endParaRPr lang="en-US" dirty="0">
            <a:latin typeface="Times New Roman" panose="02020603050405020304" pitchFamily="18" charset="0"/>
            <a:cs typeface="Times New Roman" panose="02020603050405020304" pitchFamily="18" charset="0"/>
          </a:endParaRPr>
        </a:p>
      </dgm:t>
    </dgm:pt>
    <dgm:pt modelId="{3A7A1340-9F3D-4D91-A9BB-01E84025D202}" type="parTrans" cxnId="{747F2E23-529C-4352-852B-39D3A1F74B84}">
      <dgm:prSet/>
      <dgm:spPr/>
      <dgm:t>
        <a:bodyPr/>
        <a:lstStyle/>
        <a:p>
          <a:endParaRPr lang="en-US"/>
        </a:p>
      </dgm:t>
    </dgm:pt>
    <dgm:pt modelId="{24F195DF-7E53-4371-88B8-2ACEACFC798A}" type="sibTrans" cxnId="{747F2E23-529C-4352-852B-39D3A1F74B84}">
      <dgm:prSet/>
      <dgm:spPr/>
      <dgm:t>
        <a:bodyPr/>
        <a:lstStyle/>
        <a:p>
          <a:endParaRPr lang="en-US"/>
        </a:p>
      </dgm:t>
    </dgm:pt>
    <dgm:pt modelId="{05374D23-B29C-417B-ADE1-F0338D5D55D3}">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nặng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4278A601-6597-4570-8C70-DD731B475C61}" type="parTrans" cxnId="{4C83E1AF-8D5A-4ECB-9496-498085730325}">
      <dgm:prSet/>
      <dgm:spPr/>
      <dgm:t>
        <a:bodyPr/>
        <a:lstStyle/>
        <a:p>
          <a:endParaRPr lang="en-US"/>
        </a:p>
      </dgm:t>
    </dgm:pt>
    <dgm:pt modelId="{2C12DB67-AF5B-45BB-B1C2-4756F411E033}" type="sibTrans" cxnId="{4C83E1AF-8D5A-4ECB-9496-498085730325}">
      <dgm:prSet/>
      <dgm:spPr/>
      <dgm:t>
        <a:bodyPr/>
        <a:lstStyle/>
        <a:p>
          <a:endParaRPr lang="en-US"/>
        </a:p>
      </dgm:t>
    </dgm:pt>
    <dgm:pt modelId="{DA6AAE50-0A0E-413C-9A0B-4DD48770AA6C}">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niên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BCCCEA34-D884-4C47-8028-B0086097B590}" type="parTrans" cxnId="{6DB5A3B1-3FE2-4875-809F-14C2B145D5BB}">
      <dgm:prSet/>
      <dgm:spPr/>
      <dgm:t>
        <a:bodyPr/>
        <a:lstStyle/>
        <a:p>
          <a:endParaRPr lang="en-US"/>
        </a:p>
      </dgm:t>
    </dgm:pt>
    <dgm:pt modelId="{38395793-5C9D-4723-961D-29C84FBB9437}" type="sibTrans" cxnId="{6DB5A3B1-3FE2-4875-809F-14C2B145D5BB}">
      <dgm:prSet/>
      <dgm:spPr/>
      <dgm:t>
        <a:bodyPr/>
        <a:lstStyle/>
        <a:p>
          <a:endParaRPr lang="en-US"/>
        </a:p>
      </dgm:t>
    </dgm:pt>
    <dgm:pt modelId="{ACB5046C-786D-4D5A-8A1D-977038087A0A}">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vực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CCB97235-2DCA-49F6-A1F0-9505866D86F4}" type="parTrans" cxnId="{3C3D850D-D527-4745-A9F8-C20562EC98A4}">
      <dgm:prSet/>
      <dgm:spPr/>
      <dgm:t>
        <a:bodyPr/>
        <a:lstStyle/>
        <a:p>
          <a:endParaRPr lang="en-US"/>
        </a:p>
      </dgm:t>
    </dgm:pt>
    <dgm:pt modelId="{E5547AA2-73B3-4FB8-8F1D-1D12248541D5}" type="sibTrans" cxnId="{3C3D850D-D527-4745-A9F8-C20562EC98A4}">
      <dgm:prSet/>
      <dgm:spPr/>
      <dgm:t>
        <a:bodyPr/>
        <a:lstStyle/>
        <a:p>
          <a:endParaRPr lang="en-US"/>
        </a:p>
      </dgm:t>
    </dgm:pt>
    <dgm:pt modelId="{C5C396A7-10A1-4569-B53E-95A1848A2515}">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103A345B-D06C-4250-BD4B-85FCA0E4BBAC}" type="parTrans" cxnId="{991029BB-7D49-4CCD-AFFF-49CE09DE0A37}">
      <dgm:prSet/>
      <dgm:spPr/>
      <dgm:t>
        <a:bodyPr/>
        <a:lstStyle/>
        <a:p>
          <a:endParaRPr lang="en-US"/>
        </a:p>
      </dgm:t>
    </dgm:pt>
    <dgm:pt modelId="{1D2125D2-09D8-4EB6-958C-9E73100A9546}" type="sibTrans" cxnId="{991029BB-7D49-4CCD-AFFF-49CE09DE0A37}">
      <dgm:prSet/>
      <dgm:spPr/>
      <dgm:t>
        <a:bodyPr/>
        <a:lstStyle/>
        <a:p>
          <a:endParaRPr lang="en-US"/>
        </a:p>
      </dgm:t>
    </dgm:pt>
    <dgm:pt modelId="{646E0E0D-CDD3-46DB-A61E-55AC41F5CC4F}">
      <dgm:prSet phldrT="[Text]"/>
      <dgm:spPr/>
      <dgm:t>
        <a:bodyPr/>
        <a:lstStyle/>
        <a:p>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hút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5B3B6053-560A-4AA7-86BD-A03D225C3BFD}" type="parTrans" cxnId="{68ACB55F-C16E-4270-BF34-7E9A4C6AB510}">
      <dgm:prSet/>
      <dgm:spPr/>
      <dgm:t>
        <a:bodyPr/>
        <a:lstStyle/>
        <a:p>
          <a:endParaRPr lang="en-US"/>
        </a:p>
      </dgm:t>
    </dgm:pt>
    <dgm:pt modelId="{31156248-7AA7-48D2-A137-8FCC903D5A67}" type="sibTrans" cxnId="{68ACB55F-C16E-4270-BF34-7E9A4C6AB510}">
      <dgm:prSet/>
      <dgm:spPr/>
      <dgm:t>
        <a:bodyPr/>
        <a:lstStyle/>
        <a:p>
          <a:endParaRPr lang="en-US"/>
        </a:p>
      </dgm:t>
    </dgm:pt>
    <dgm:pt modelId="{C2AB869C-8366-44BE-AC6D-A269FBE3A07A}" type="pres">
      <dgm:prSet presAssocID="{E1BC1483-E299-4E42-8594-7020F1B61E16}" presName="Name0" presStyleCnt="0">
        <dgm:presLayoutVars>
          <dgm:dir/>
          <dgm:animLvl val="lvl"/>
          <dgm:resizeHandles val="exact"/>
        </dgm:presLayoutVars>
      </dgm:prSet>
      <dgm:spPr/>
      <dgm:t>
        <a:bodyPr/>
        <a:lstStyle/>
        <a:p>
          <a:endParaRPr lang="en-US"/>
        </a:p>
      </dgm:t>
    </dgm:pt>
    <dgm:pt modelId="{4057EE08-E173-453A-BC99-565B0FE96778}" type="pres">
      <dgm:prSet presAssocID="{081B4FC3-CE33-4004-8ED0-2AA0AC10A35D}" presName="composite" presStyleCnt="0"/>
      <dgm:spPr/>
    </dgm:pt>
    <dgm:pt modelId="{AEAB3F7C-CDDB-4EE3-A63D-A6D80D8EA406}" type="pres">
      <dgm:prSet presAssocID="{081B4FC3-CE33-4004-8ED0-2AA0AC10A35D}" presName="parTx" presStyleLbl="alignNode1" presStyleIdx="0" presStyleCnt="3">
        <dgm:presLayoutVars>
          <dgm:chMax val="0"/>
          <dgm:chPref val="0"/>
          <dgm:bulletEnabled val="1"/>
        </dgm:presLayoutVars>
      </dgm:prSet>
      <dgm:spPr/>
      <dgm:t>
        <a:bodyPr/>
        <a:lstStyle/>
        <a:p>
          <a:endParaRPr lang="en-US"/>
        </a:p>
      </dgm:t>
    </dgm:pt>
    <dgm:pt modelId="{061DDD45-6E59-4E7D-9A5D-F95E288015B2}" type="pres">
      <dgm:prSet presAssocID="{081B4FC3-CE33-4004-8ED0-2AA0AC10A35D}" presName="desTx" presStyleLbl="alignAccFollowNode1" presStyleIdx="0" presStyleCnt="3">
        <dgm:presLayoutVars>
          <dgm:bulletEnabled val="1"/>
        </dgm:presLayoutVars>
      </dgm:prSet>
      <dgm:spPr/>
      <dgm:t>
        <a:bodyPr/>
        <a:lstStyle/>
        <a:p>
          <a:endParaRPr lang="en-US"/>
        </a:p>
      </dgm:t>
    </dgm:pt>
    <dgm:pt modelId="{A37A914D-9AA4-408D-B7C7-08F82D3DFFDA}" type="pres">
      <dgm:prSet presAssocID="{4525934D-E326-4753-BC89-A6F48EAF5B75}" presName="space" presStyleCnt="0"/>
      <dgm:spPr/>
    </dgm:pt>
    <dgm:pt modelId="{9CD371CE-E43D-459E-A0BB-713E75A1F67D}" type="pres">
      <dgm:prSet presAssocID="{2FCC5F26-773C-40F0-A503-22FACA4EA995}" presName="composite" presStyleCnt="0"/>
      <dgm:spPr/>
    </dgm:pt>
    <dgm:pt modelId="{27AB0FB4-BA4C-475C-BA8D-03E7312627B7}" type="pres">
      <dgm:prSet presAssocID="{2FCC5F26-773C-40F0-A503-22FACA4EA995}" presName="parTx" presStyleLbl="alignNode1" presStyleIdx="1" presStyleCnt="3">
        <dgm:presLayoutVars>
          <dgm:chMax val="0"/>
          <dgm:chPref val="0"/>
          <dgm:bulletEnabled val="1"/>
        </dgm:presLayoutVars>
      </dgm:prSet>
      <dgm:spPr/>
      <dgm:t>
        <a:bodyPr/>
        <a:lstStyle/>
        <a:p>
          <a:endParaRPr lang="en-US"/>
        </a:p>
      </dgm:t>
    </dgm:pt>
    <dgm:pt modelId="{27ECC5C3-B1FD-449C-8BC4-97FC1AC6610A}" type="pres">
      <dgm:prSet presAssocID="{2FCC5F26-773C-40F0-A503-22FACA4EA995}" presName="desTx" presStyleLbl="alignAccFollowNode1" presStyleIdx="1" presStyleCnt="3">
        <dgm:presLayoutVars>
          <dgm:bulletEnabled val="1"/>
        </dgm:presLayoutVars>
      </dgm:prSet>
      <dgm:spPr/>
      <dgm:t>
        <a:bodyPr/>
        <a:lstStyle/>
        <a:p>
          <a:endParaRPr lang="en-US"/>
        </a:p>
      </dgm:t>
    </dgm:pt>
    <dgm:pt modelId="{A8ABA23F-BA27-4B96-A843-1A8E8327EA9B}" type="pres">
      <dgm:prSet presAssocID="{76848912-0D28-42B5-B805-239D7EB4587A}" presName="space" presStyleCnt="0"/>
      <dgm:spPr/>
    </dgm:pt>
    <dgm:pt modelId="{446F0B17-FB0B-46CA-80DF-8B3A61FED332}" type="pres">
      <dgm:prSet presAssocID="{C5B6E106-7CC4-4B8A-8725-7F75FADA3699}" presName="composite" presStyleCnt="0"/>
      <dgm:spPr/>
    </dgm:pt>
    <dgm:pt modelId="{65BCC89F-3F76-4798-A547-9A5B1FFD701A}" type="pres">
      <dgm:prSet presAssocID="{C5B6E106-7CC4-4B8A-8725-7F75FADA3699}" presName="parTx" presStyleLbl="alignNode1" presStyleIdx="2" presStyleCnt="3">
        <dgm:presLayoutVars>
          <dgm:chMax val="0"/>
          <dgm:chPref val="0"/>
          <dgm:bulletEnabled val="1"/>
        </dgm:presLayoutVars>
      </dgm:prSet>
      <dgm:spPr/>
      <dgm:t>
        <a:bodyPr/>
        <a:lstStyle/>
        <a:p>
          <a:endParaRPr lang="en-US"/>
        </a:p>
      </dgm:t>
    </dgm:pt>
    <dgm:pt modelId="{84255AA2-AD94-46DF-A53E-7F538E40AF52}" type="pres">
      <dgm:prSet presAssocID="{C5B6E106-7CC4-4B8A-8725-7F75FADA3699}" presName="desTx" presStyleLbl="alignAccFollowNode1" presStyleIdx="2" presStyleCnt="3">
        <dgm:presLayoutVars>
          <dgm:bulletEnabled val="1"/>
        </dgm:presLayoutVars>
      </dgm:prSet>
      <dgm:spPr/>
      <dgm:t>
        <a:bodyPr/>
        <a:lstStyle/>
        <a:p>
          <a:endParaRPr lang="en-US"/>
        </a:p>
      </dgm:t>
    </dgm:pt>
  </dgm:ptLst>
  <dgm:cxnLst>
    <dgm:cxn modelId="{B8C03072-F1E8-4E51-8502-F4373F4244DB}" type="presOf" srcId="{05374D23-B29C-417B-ADE1-F0338D5D55D3}" destId="{27ECC5C3-B1FD-449C-8BC4-97FC1AC6610A}" srcOrd="0" destOrd="2" presId="urn:microsoft.com/office/officeart/2005/8/layout/hList1"/>
    <dgm:cxn modelId="{0F5CB31B-A60D-469B-8886-839E8B3B456F}" type="presOf" srcId="{C5B6E106-7CC4-4B8A-8725-7F75FADA3699}" destId="{65BCC89F-3F76-4798-A547-9A5B1FFD701A}" srcOrd="0" destOrd="0" presId="urn:microsoft.com/office/officeart/2005/8/layout/hList1"/>
    <dgm:cxn modelId="{6DB5A3B1-3FE2-4875-809F-14C2B145D5BB}" srcId="{2FCC5F26-773C-40F0-A503-22FACA4EA995}" destId="{DA6AAE50-0A0E-413C-9A0B-4DD48770AA6C}" srcOrd="3" destOrd="0" parTransId="{BCCCEA34-D884-4C47-8028-B0086097B590}" sibTransId="{38395793-5C9D-4723-961D-29C84FBB9437}"/>
    <dgm:cxn modelId="{7B4E4FBE-FEAF-4FA8-9A18-089EF5D09C3B}" srcId="{E1BC1483-E299-4E42-8594-7020F1B61E16}" destId="{2FCC5F26-773C-40F0-A503-22FACA4EA995}" srcOrd="1" destOrd="0" parTransId="{5A2FDC9E-5668-4F0D-A24F-66E97B859C1C}" sibTransId="{76848912-0D28-42B5-B805-239D7EB4587A}"/>
    <dgm:cxn modelId="{99B4A316-8970-4080-83D3-4FEAE2EDF332}" type="presOf" srcId="{2FCC5F26-773C-40F0-A503-22FACA4EA995}" destId="{27AB0FB4-BA4C-475C-BA8D-03E7312627B7}" srcOrd="0" destOrd="0" presId="urn:microsoft.com/office/officeart/2005/8/layout/hList1"/>
    <dgm:cxn modelId="{6BB3ADC2-9669-4779-AE8A-431784D75513}" type="presOf" srcId="{5F048E2D-D16C-46E8-B802-4716CE510226}" destId="{061DDD45-6E59-4E7D-9A5D-F95E288015B2}" srcOrd="0" destOrd="0" presId="urn:microsoft.com/office/officeart/2005/8/layout/hList1"/>
    <dgm:cxn modelId="{4050BE6E-647C-4A5D-B77F-89DC6A665EDA}" srcId="{081B4FC3-CE33-4004-8ED0-2AA0AC10A35D}" destId="{5F048E2D-D16C-46E8-B802-4716CE510226}" srcOrd="0" destOrd="0" parTransId="{49B3422D-0AAD-4EB6-9479-CBAFCE1908F0}" sibTransId="{820B141F-1557-47BF-9429-DF85A415CD8B}"/>
    <dgm:cxn modelId="{B3533538-2955-4C1D-B273-3D642B7A7731}" srcId="{2FCC5F26-773C-40F0-A503-22FACA4EA995}" destId="{369A94A7-4414-4EA1-80C1-0457D6C1C333}" srcOrd="1" destOrd="0" parTransId="{64ACC612-3C90-4CB9-BF7A-5ACCC9B45102}" sibTransId="{1980BF98-881A-41D8-B4C9-44CB31CE294B}"/>
    <dgm:cxn modelId="{53F8526B-037E-40A1-9D03-38C6E024905A}" type="presOf" srcId="{E1BC1483-E299-4E42-8594-7020F1B61E16}" destId="{C2AB869C-8366-44BE-AC6D-A269FBE3A07A}" srcOrd="0" destOrd="0" presId="urn:microsoft.com/office/officeart/2005/8/layout/hList1"/>
    <dgm:cxn modelId="{56BE18CE-4027-4E04-9965-D972155FE706}" type="presOf" srcId="{A6FC32F1-8301-4BE8-A1E5-568F7D5723CC}" destId="{84255AA2-AD94-46DF-A53E-7F538E40AF52}" srcOrd="0" destOrd="0" presId="urn:microsoft.com/office/officeart/2005/8/layout/hList1"/>
    <dgm:cxn modelId="{824F0D50-4291-4C76-9DF5-9816F85F87E8}" type="presOf" srcId="{DA2DF7AC-505D-4851-A772-50717166A3F5}" destId="{84255AA2-AD94-46DF-A53E-7F538E40AF52}" srcOrd="0" destOrd="1" presId="urn:microsoft.com/office/officeart/2005/8/layout/hList1"/>
    <dgm:cxn modelId="{68ACB55F-C16E-4270-BF34-7E9A4C6AB510}" srcId="{2FCC5F26-773C-40F0-A503-22FACA4EA995}" destId="{646E0E0D-CDD3-46DB-A61E-55AC41F5CC4F}" srcOrd="6" destOrd="0" parTransId="{5B3B6053-560A-4AA7-86BD-A03D225C3BFD}" sibTransId="{31156248-7AA7-48D2-A137-8FCC903D5A67}"/>
    <dgm:cxn modelId="{A45C70C6-7AEB-45C4-9E3E-6C6755B942E7}" srcId="{E1BC1483-E299-4E42-8594-7020F1B61E16}" destId="{081B4FC3-CE33-4004-8ED0-2AA0AC10A35D}" srcOrd="0" destOrd="0" parTransId="{7467D5FA-69BA-4E79-980A-23693307EB1A}" sibTransId="{4525934D-E326-4753-BC89-A6F48EAF5B75}"/>
    <dgm:cxn modelId="{991029BB-7D49-4CCD-AFFF-49CE09DE0A37}" srcId="{2FCC5F26-773C-40F0-A503-22FACA4EA995}" destId="{C5C396A7-10A1-4569-B53E-95A1848A2515}" srcOrd="5" destOrd="0" parTransId="{103A345B-D06C-4250-BD4B-85FCA0E4BBAC}" sibTransId="{1D2125D2-09D8-4EB6-958C-9E73100A9546}"/>
    <dgm:cxn modelId="{6E9B4CB0-BF70-4349-BA9F-15171E43B248}" type="presOf" srcId="{DA6AAE50-0A0E-413C-9A0B-4DD48770AA6C}" destId="{27ECC5C3-B1FD-449C-8BC4-97FC1AC6610A}" srcOrd="0" destOrd="3" presId="urn:microsoft.com/office/officeart/2005/8/layout/hList1"/>
    <dgm:cxn modelId="{A8EE6E21-6F09-4EF9-8547-E671C8113D4D}" srcId="{E1BC1483-E299-4E42-8594-7020F1B61E16}" destId="{C5B6E106-7CC4-4B8A-8725-7F75FADA3699}" srcOrd="2" destOrd="0" parTransId="{4FE09EAB-DF8E-4D3C-A3BB-86AD4C7E3CD0}" sibTransId="{BBC29A96-6F92-4844-BAEA-E9AD093C1775}"/>
    <dgm:cxn modelId="{54CC2D64-7036-4D12-8E62-F75E5A004BC3}" type="presOf" srcId="{369A94A7-4414-4EA1-80C1-0457D6C1C333}" destId="{27ECC5C3-B1FD-449C-8BC4-97FC1AC6610A}" srcOrd="0" destOrd="1" presId="urn:microsoft.com/office/officeart/2005/8/layout/hList1"/>
    <dgm:cxn modelId="{2002BE0A-1051-4224-B855-F6D6105E2C5C}" srcId="{C5B6E106-7CC4-4B8A-8725-7F75FADA3699}" destId="{A6FC32F1-8301-4BE8-A1E5-568F7D5723CC}" srcOrd="0" destOrd="0" parTransId="{6D5BCF30-A4BE-4679-8647-6F4964C73EC6}" sibTransId="{E320E2FF-53F2-47FD-8D7E-E559C060F947}"/>
    <dgm:cxn modelId="{3C3D850D-D527-4745-A9F8-C20562EC98A4}" srcId="{2FCC5F26-773C-40F0-A503-22FACA4EA995}" destId="{ACB5046C-786D-4D5A-8A1D-977038087A0A}" srcOrd="4" destOrd="0" parTransId="{CCB97235-2DCA-49F6-A1F0-9505866D86F4}" sibTransId="{E5547AA2-73B3-4FB8-8F1D-1D12248541D5}"/>
    <dgm:cxn modelId="{4C83E1AF-8D5A-4ECB-9496-498085730325}" srcId="{2FCC5F26-773C-40F0-A503-22FACA4EA995}" destId="{05374D23-B29C-417B-ADE1-F0338D5D55D3}" srcOrd="2" destOrd="0" parTransId="{4278A601-6597-4570-8C70-DD731B475C61}" sibTransId="{2C12DB67-AF5B-45BB-B1C2-4756F411E033}"/>
    <dgm:cxn modelId="{38C262C7-CCEB-4A86-BAC0-D2D0529190CF}" type="presOf" srcId="{C5C396A7-10A1-4569-B53E-95A1848A2515}" destId="{27ECC5C3-B1FD-449C-8BC4-97FC1AC6610A}" srcOrd="0" destOrd="5" presId="urn:microsoft.com/office/officeart/2005/8/layout/hList1"/>
    <dgm:cxn modelId="{ED7FD701-5BB7-41F9-9A3A-B7F9CAF755B5}" type="presOf" srcId="{081B4FC3-CE33-4004-8ED0-2AA0AC10A35D}" destId="{AEAB3F7C-CDDB-4EE3-A63D-A6D80D8EA406}" srcOrd="0" destOrd="0" presId="urn:microsoft.com/office/officeart/2005/8/layout/hList1"/>
    <dgm:cxn modelId="{5F936FAB-119B-4698-9995-0B0C1A77A34D}" srcId="{2FCC5F26-773C-40F0-A503-22FACA4EA995}" destId="{A0FB93E1-1077-44A6-889F-741CDD67A280}" srcOrd="0" destOrd="0" parTransId="{88509752-984B-4531-B31D-A67F1F0F0512}" sibTransId="{8DB41437-A557-4ABE-B191-3A559A0F25EF}"/>
    <dgm:cxn modelId="{B1D770AA-D720-4819-8699-C33A9D8654F9}" type="presOf" srcId="{646E0E0D-CDD3-46DB-A61E-55AC41F5CC4F}" destId="{27ECC5C3-B1FD-449C-8BC4-97FC1AC6610A}" srcOrd="0" destOrd="6" presId="urn:microsoft.com/office/officeart/2005/8/layout/hList1"/>
    <dgm:cxn modelId="{9FBD852D-5898-4D91-AA25-62CF78C95025}" type="presOf" srcId="{ACB5046C-786D-4D5A-8A1D-977038087A0A}" destId="{27ECC5C3-B1FD-449C-8BC4-97FC1AC6610A}" srcOrd="0" destOrd="4" presId="urn:microsoft.com/office/officeart/2005/8/layout/hList1"/>
    <dgm:cxn modelId="{AE5F67B5-FAAF-442B-A267-510E43CA461B}" type="presOf" srcId="{A0FB93E1-1077-44A6-889F-741CDD67A280}" destId="{27ECC5C3-B1FD-449C-8BC4-97FC1AC6610A}" srcOrd="0" destOrd="0" presId="urn:microsoft.com/office/officeart/2005/8/layout/hList1"/>
    <dgm:cxn modelId="{747F2E23-529C-4352-852B-39D3A1F74B84}" srcId="{C5B6E106-7CC4-4B8A-8725-7F75FADA3699}" destId="{DA2DF7AC-505D-4851-A772-50717166A3F5}" srcOrd="1" destOrd="0" parTransId="{3A7A1340-9F3D-4D91-A9BB-01E84025D202}" sibTransId="{24F195DF-7E53-4371-88B8-2ACEACFC798A}"/>
    <dgm:cxn modelId="{64657721-ECE6-4955-BD8D-EF9CBA61D54D}" type="presParOf" srcId="{C2AB869C-8366-44BE-AC6D-A269FBE3A07A}" destId="{4057EE08-E173-453A-BC99-565B0FE96778}" srcOrd="0" destOrd="0" presId="urn:microsoft.com/office/officeart/2005/8/layout/hList1"/>
    <dgm:cxn modelId="{695FBD85-34FF-400C-9728-7E120B8844CE}" type="presParOf" srcId="{4057EE08-E173-453A-BC99-565B0FE96778}" destId="{AEAB3F7C-CDDB-4EE3-A63D-A6D80D8EA406}" srcOrd="0" destOrd="0" presId="urn:microsoft.com/office/officeart/2005/8/layout/hList1"/>
    <dgm:cxn modelId="{B9AE694A-3200-460D-B00E-E8DD5F347EDF}" type="presParOf" srcId="{4057EE08-E173-453A-BC99-565B0FE96778}" destId="{061DDD45-6E59-4E7D-9A5D-F95E288015B2}" srcOrd="1" destOrd="0" presId="urn:microsoft.com/office/officeart/2005/8/layout/hList1"/>
    <dgm:cxn modelId="{4ED558B0-C274-4977-A568-75DE3694C007}" type="presParOf" srcId="{C2AB869C-8366-44BE-AC6D-A269FBE3A07A}" destId="{A37A914D-9AA4-408D-B7C7-08F82D3DFFDA}" srcOrd="1" destOrd="0" presId="urn:microsoft.com/office/officeart/2005/8/layout/hList1"/>
    <dgm:cxn modelId="{EE00D225-8EDA-4595-94E9-A32465BD1782}" type="presParOf" srcId="{C2AB869C-8366-44BE-AC6D-A269FBE3A07A}" destId="{9CD371CE-E43D-459E-A0BB-713E75A1F67D}" srcOrd="2" destOrd="0" presId="urn:microsoft.com/office/officeart/2005/8/layout/hList1"/>
    <dgm:cxn modelId="{AE56728C-A96A-4BAC-A4BA-507D6702ADEF}" type="presParOf" srcId="{9CD371CE-E43D-459E-A0BB-713E75A1F67D}" destId="{27AB0FB4-BA4C-475C-BA8D-03E7312627B7}" srcOrd="0" destOrd="0" presId="urn:microsoft.com/office/officeart/2005/8/layout/hList1"/>
    <dgm:cxn modelId="{A59CB8F0-CC75-4C1C-95F4-190C386CDF56}" type="presParOf" srcId="{9CD371CE-E43D-459E-A0BB-713E75A1F67D}" destId="{27ECC5C3-B1FD-449C-8BC4-97FC1AC6610A}" srcOrd="1" destOrd="0" presId="urn:microsoft.com/office/officeart/2005/8/layout/hList1"/>
    <dgm:cxn modelId="{06782CA7-168B-4D61-8A40-F98AE1A46E6B}" type="presParOf" srcId="{C2AB869C-8366-44BE-AC6D-A269FBE3A07A}" destId="{A8ABA23F-BA27-4B96-A843-1A8E8327EA9B}" srcOrd="3" destOrd="0" presId="urn:microsoft.com/office/officeart/2005/8/layout/hList1"/>
    <dgm:cxn modelId="{991DC0BC-DAAB-4084-9758-5DE10EB79E6C}" type="presParOf" srcId="{C2AB869C-8366-44BE-AC6D-A269FBE3A07A}" destId="{446F0B17-FB0B-46CA-80DF-8B3A61FED332}" srcOrd="4" destOrd="0" presId="urn:microsoft.com/office/officeart/2005/8/layout/hList1"/>
    <dgm:cxn modelId="{5E8AC7BC-172D-47ED-82A4-C710E10A084B}" type="presParOf" srcId="{446F0B17-FB0B-46CA-80DF-8B3A61FED332}" destId="{65BCC89F-3F76-4798-A547-9A5B1FFD701A}" srcOrd="0" destOrd="0" presId="urn:microsoft.com/office/officeart/2005/8/layout/hList1"/>
    <dgm:cxn modelId="{79D250F0-AE07-4D59-979A-7BD75622679F}" type="presParOf" srcId="{446F0B17-FB0B-46CA-80DF-8B3A61FED332}" destId="{84255AA2-AD94-46DF-A53E-7F538E40AF52}"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B3F7C-CDDB-4EE3-A63D-A6D80D8EA406}">
      <dsp:nvSpPr>
        <dsp:cNvPr id="0" name=""/>
        <dsp:cNvSpPr/>
      </dsp:nvSpPr>
      <dsp:spPr>
        <a:xfrm>
          <a:off x="3034" y="91182"/>
          <a:ext cx="2958291" cy="604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tx1"/>
              </a:solidFill>
              <a:latin typeface="Times New Roman" panose="02020603050405020304" pitchFamily="18" charset="0"/>
              <a:cs typeface="Times New Roman" panose="02020603050405020304" pitchFamily="18" charset="0"/>
            </a:rPr>
            <a:t>Tiền</a:t>
          </a:r>
          <a:r>
            <a:rPr lang="en-US" sz="2000" b="1" kern="1200" dirty="0" smtClean="0">
              <a:solidFill>
                <a:schemeClr val="tx1"/>
              </a:solidFill>
              <a:latin typeface="Times New Roman" panose="02020603050405020304" pitchFamily="18" charset="0"/>
              <a:cs typeface="Times New Roman" panose="02020603050405020304" pitchFamily="18" charset="0"/>
            </a:rPr>
            <a:t> </a:t>
          </a:r>
          <a:r>
            <a:rPr lang="en-US" sz="2000" b="1" kern="1200" dirty="0" err="1" smtClean="0">
              <a:solidFill>
                <a:schemeClr val="tx1"/>
              </a:solidFill>
              <a:latin typeface="Times New Roman" panose="02020603050405020304" pitchFamily="18" charset="0"/>
              <a:cs typeface="Times New Roman" panose="02020603050405020304" pitchFamily="18" charset="0"/>
            </a:rPr>
            <a:t>lương</a:t>
          </a:r>
          <a:r>
            <a:rPr lang="en-US" sz="2000" b="1" kern="1200" dirty="0" smtClean="0">
              <a:solidFill>
                <a:schemeClr val="tx1"/>
              </a:solidFill>
              <a:latin typeface="Times New Roman" panose="02020603050405020304" pitchFamily="18" charset="0"/>
              <a:cs typeface="Times New Roman" panose="02020603050405020304" pitchFamily="18" charset="0"/>
            </a:rPr>
            <a:t> </a:t>
          </a:r>
          <a:r>
            <a:rPr lang="en-US" sz="2000" b="1" kern="1200" dirty="0" err="1" smtClean="0">
              <a:solidFill>
                <a:schemeClr val="tx1"/>
              </a:solidFill>
              <a:latin typeface="Times New Roman" panose="02020603050405020304" pitchFamily="18" charset="0"/>
              <a:cs typeface="Times New Roman" panose="02020603050405020304" pitchFamily="18" charset="0"/>
            </a:rPr>
            <a:t>theo</a:t>
          </a:r>
          <a:r>
            <a:rPr lang="en-US" sz="2000" b="1" kern="1200" dirty="0" smtClean="0">
              <a:solidFill>
                <a:schemeClr val="tx1"/>
              </a:solidFill>
              <a:latin typeface="Times New Roman" panose="02020603050405020304" pitchFamily="18" charset="0"/>
              <a:cs typeface="Times New Roman" panose="02020603050405020304" pitchFamily="18" charset="0"/>
            </a:rPr>
            <a:t> HĐLĐ</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a:off x="3034" y="91182"/>
        <a:ext cx="2958291" cy="604800"/>
      </dsp:txXfrm>
    </dsp:sp>
    <dsp:sp modelId="{061DDD45-6E59-4E7D-9A5D-F95E288015B2}">
      <dsp:nvSpPr>
        <dsp:cNvPr id="0" name=""/>
        <dsp:cNvSpPr/>
      </dsp:nvSpPr>
      <dsp:spPr>
        <a:xfrm>
          <a:off x="3034" y="695982"/>
          <a:ext cx="2958291" cy="363163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Mức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lương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ghi</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trong</a:t>
          </a:r>
          <a:r>
            <a:rPr lang="en-US" sz="2100" kern="1200" dirty="0" smtClean="0">
              <a:latin typeface="Times New Roman" panose="02020603050405020304" pitchFamily="18" charset="0"/>
              <a:cs typeface="Times New Roman" panose="02020603050405020304" pitchFamily="18" charset="0"/>
            </a:rPr>
            <a:t> HĐLĐ</a:t>
          </a:r>
          <a:endParaRPr lang="en-US" sz="2100" kern="1200" dirty="0">
            <a:latin typeface="Times New Roman" panose="02020603050405020304" pitchFamily="18" charset="0"/>
            <a:cs typeface="Times New Roman" panose="02020603050405020304" pitchFamily="18" charset="0"/>
          </a:endParaRPr>
        </a:p>
      </dsp:txBody>
      <dsp:txXfrm>
        <a:off x="3034" y="695982"/>
        <a:ext cx="2958291" cy="3631635"/>
      </dsp:txXfrm>
    </dsp:sp>
    <dsp:sp modelId="{27AB0FB4-BA4C-475C-BA8D-03E7312627B7}">
      <dsp:nvSpPr>
        <dsp:cNvPr id="0" name=""/>
        <dsp:cNvSpPr/>
      </dsp:nvSpPr>
      <dsp:spPr>
        <a:xfrm>
          <a:off x="3375487" y="91182"/>
          <a:ext cx="2958291" cy="604800"/>
        </a:xfrm>
        <a:prstGeom prst="rect">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tx1"/>
              </a:solidFill>
              <a:latin typeface="Times New Roman" panose="02020603050405020304" pitchFamily="18" charset="0"/>
              <a:cs typeface="Times New Roman" panose="02020603050405020304" pitchFamily="18" charset="0"/>
            </a:rPr>
            <a:t>Phụ</a:t>
          </a:r>
          <a:r>
            <a:rPr lang="en-US" sz="2000" b="1" kern="1200" dirty="0" smtClean="0">
              <a:solidFill>
                <a:schemeClr val="tx1"/>
              </a:solidFill>
              <a:latin typeface="Times New Roman" panose="02020603050405020304" pitchFamily="18" charset="0"/>
              <a:cs typeface="Times New Roman" panose="02020603050405020304" pitchFamily="18" charset="0"/>
            </a:rPr>
            <a:t> </a:t>
          </a:r>
          <a:r>
            <a:rPr lang="en-US" sz="2000" b="1" kern="1200" dirty="0" err="1" smtClean="0">
              <a:solidFill>
                <a:schemeClr val="tx1"/>
              </a:solidFill>
              <a:latin typeface="Times New Roman" panose="02020603050405020304" pitchFamily="18" charset="0"/>
              <a:cs typeface="Times New Roman" panose="02020603050405020304" pitchFamily="18" charset="0"/>
            </a:rPr>
            <a:t>cấp</a:t>
          </a:r>
          <a:r>
            <a:rPr lang="en-US" sz="2000" b="1" kern="1200" dirty="0" smtClean="0">
              <a:solidFill>
                <a:schemeClr val="tx1"/>
              </a:solidFill>
              <a:latin typeface="Times New Roman" panose="02020603050405020304" pitchFamily="18" charset="0"/>
              <a:cs typeface="Times New Roman" panose="02020603050405020304" pitchFamily="18" charset="0"/>
            </a:rPr>
            <a:t> </a:t>
          </a:r>
          <a:r>
            <a:rPr lang="en-US" sz="2000" b="1" kern="1200" dirty="0" err="1" smtClean="0">
              <a:solidFill>
                <a:schemeClr val="tx1"/>
              </a:solidFill>
              <a:latin typeface="Times New Roman" panose="02020603050405020304" pitchFamily="18" charset="0"/>
              <a:cs typeface="Times New Roman" panose="02020603050405020304" pitchFamily="18" charset="0"/>
            </a:rPr>
            <a:t>lương</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a:off x="3375487" y="91182"/>
        <a:ext cx="2958291" cy="604800"/>
      </dsp:txXfrm>
    </dsp:sp>
    <dsp:sp modelId="{27ECC5C3-B1FD-449C-8BC4-97FC1AC6610A}">
      <dsp:nvSpPr>
        <dsp:cNvPr id="0" name=""/>
        <dsp:cNvSpPr/>
      </dsp:nvSpPr>
      <dsp:spPr>
        <a:xfrm>
          <a:off x="3375487" y="695982"/>
          <a:ext cx="2958291" cy="3631635"/>
        </a:xfrm>
        <a:prstGeom prst="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chức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danh</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chức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vụ</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trách</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nhiệm</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nặng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nhọc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độc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hại</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nguy</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hiểm</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thâm</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niên</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khu</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vực</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lưu</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động</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thu</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hút</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và</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các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khoản</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phụ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cấp</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có</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tính</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chất</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tương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tự</a:t>
          </a:r>
          <a:r>
            <a:rPr lang="en-US" sz="2100" kern="1200" dirty="0" smtClean="0">
              <a:latin typeface="Times New Roman" panose="02020603050405020304" pitchFamily="18" charset="0"/>
              <a:cs typeface="Times New Roman" panose="02020603050405020304" pitchFamily="18" charset="0"/>
            </a:rPr>
            <a:t>.</a:t>
          </a:r>
          <a:endParaRPr lang="en-US" sz="2100" kern="1200" dirty="0">
            <a:latin typeface="Times New Roman" panose="02020603050405020304" pitchFamily="18" charset="0"/>
            <a:cs typeface="Times New Roman" panose="02020603050405020304" pitchFamily="18" charset="0"/>
          </a:endParaRPr>
        </a:p>
      </dsp:txBody>
      <dsp:txXfrm>
        <a:off x="3375487" y="695982"/>
        <a:ext cx="2958291" cy="3631635"/>
      </dsp:txXfrm>
    </dsp:sp>
    <dsp:sp modelId="{65BCC89F-3F76-4798-A547-9A5B1FFD701A}">
      <dsp:nvSpPr>
        <dsp:cNvPr id="0" name=""/>
        <dsp:cNvSpPr/>
      </dsp:nvSpPr>
      <dsp:spPr>
        <a:xfrm>
          <a:off x="6747939" y="91182"/>
          <a:ext cx="2958291" cy="604800"/>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err="1" smtClean="0">
              <a:solidFill>
                <a:schemeClr val="tx1"/>
              </a:solidFill>
              <a:latin typeface="Times New Roman" panose="02020603050405020304" pitchFamily="18" charset="0"/>
              <a:cs typeface="Times New Roman" panose="02020603050405020304" pitchFamily="18" charset="0"/>
            </a:rPr>
            <a:t>Các</a:t>
          </a:r>
          <a:r>
            <a:rPr lang="en-US" sz="2000" b="1" kern="1200" dirty="0" smtClean="0">
              <a:solidFill>
                <a:schemeClr val="tx1"/>
              </a:solidFill>
              <a:latin typeface="Times New Roman" panose="02020603050405020304" pitchFamily="18" charset="0"/>
              <a:cs typeface="Times New Roman" panose="02020603050405020304" pitchFamily="18" charset="0"/>
            </a:rPr>
            <a:t> </a:t>
          </a:r>
          <a:r>
            <a:rPr lang="en-US" sz="2000" b="1" kern="1200" dirty="0" err="1" smtClean="0">
              <a:solidFill>
                <a:schemeClr val="tx1"/>
              </a:solidFill>
              <a:latin typeface="Times New Roman" panose="02020603050405020304" pitchFamily="18" charset="0"/>
              <a:cs typeface="Times New Roman" panose="02020603050405020304" pitchFamily="18" charset="0"/>
            </a:rPr>
            <a:t>khoản</a:t>
          </a:r>
          <a:r>
            <a:rPr lang="en-US" sz="2000" b="1" kern="1200" dirty="0" smtClean="0">
              <a:solidFill>
                <a:schemeClr val="tx1"/>
              </a:solidFill>
              <a:latin typeface="Times New Roman" panose="02020603050405020304" pitchFamily="18" charset="0"/>
              <a:cs typeface="Times New Roman" panose="02020603050405020304" pitchFamily="18" charset="0"/>
            </a:rPr>
            <a:t> </a:t>
          </a:r>
          <a:r>
            <a:rPr lang="en-US" sz="2000" b="1" kern="1200" dirty="0" err="1" smtClean="0">
              <a:solidFill>
                <a:schemeClr val="tx1"/>
              </a:solidFill>
              <a:latin typeface="Times New Roman" panose="02020603050405020304" pitchFamily="18" charset="0"/>
              <a:cs typeface="Times New Roman" panose="02020603050405020304" pitchFamily="18" charset="0"/>
            </a:rPr>
            <a:t>bổ</a:t>
          </a:r>
          <a:r>
            <a:rPr lang="en-US" sz="2000" b="1" kern="1200" dirty="0" smtClean="0">
              <a:solidFill>
                <a:schemeClr val="tx1"/>
              </a:solidFill>
              <a:latin typeface="Times New Roman" panose="02020603050405020304" pitchFamily="18" charset="0"/>
              <a:cs typeface="Times New Roman" panose="02020603050405020304" pitchFamily="18" charset="0"/>
            </a:rPr>
            <a:t> sung</a:t>
          </a:r>
          <a:endParaRPr lang="en-US" sz="2000" b="1" kern="1200" dirty="0">
            <a:solidFill>
              <a:schemeClr val="tx1"/>
            </a:solidFill>
            <a:latin typeface="Times New Roman" panose="02020603050405020304" pitchFamily="18" charset="0"/>
            <a:cs typeface="Times New Roman" panose="02020603050405020304" pitchFamily="18" charset="0"/>
          </a:endParaRPr>
        </a:p>
      </dsp:txBody>
      <dsp:txXfrm>
        <a:off x="6747939" y="91182"/>
        <a:ext cx="2958291" cy="604800"/>
      </dsp:txXfrm>
    </dsp:sp>
    <dsp:sp modelId="{84255AA2-AD94-46DF-A53E-7F538E40AF52}">
      <dsp:nvSpPr>
        <dsp:cNvPr id="0" name=""/>
        <dsp:cNvSpPr/>
      </dsp:nvSpPr>
      <dsp:spPr>
        <a:xfrm>
          <a:off x="6747939" y="695982"/>
          <a:ext cx="2958291" cy="3631635"/>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Được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xác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định</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mức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tiềncụ</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thể</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cùng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với</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mức</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lương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thỏa</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thuận</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trong</a:t>
          </a:r>
          <a:r>
            <a:rPr lang="en-US" sz="2100" kern="1200" dirty="0" smtClean="0">
              <a:latin typeface="Times New Roman" panose="02020603050405020304" pitchFamily="18" charset="0"/>
              <a:cs typeface="Times New Roman" panose="02020603050405020304" pitchFamily="18" charset="0"/>
            </a:rPr>
            <a:t> HĐLĐ;</a:t>
          </a:r>
          <a:endParaRPr lang="en-US" sz="2100"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en-US" sz="2100" kern="1200" dirty="0" err="1" smtClean="0">
              <a:latin typeface="Times New Roman" panose="02020603050405020304" pitchFamily="18" charset="0"/>
              <a:cs typeface="Times New Roman" panose="02020603050405020304" pitchFamily="18" charset="0"/>
            </a:rPr>
            <a:t>Được</a:t>
          </a:r>
          <a:r>
            <a:rPr lang="en-US" sz="2100" kern="1200" dirty="0" smtClean="0">
              <a:latin typeface="Times New Roman" panose="02020603050405020304" pitchFamily="18" charset="0"/>
              <a:cs typeface="Times New Roman" panose="02020603050405020304" pitchFamily="18" charset="0"/>
            </a:rPr>
            <a:t> chi </a:t>
          </a:r>
          <a:r>
            <a:rPr lang="en-US" sz="2100" kern="1200" dirty="0" err="1" smtClean="0">
              <a:latin typeface="Times New Roman" panose="02020603050405020304" pitchFamily="18" charset="0"/>
              <a:cs typeface="Times New Roman" panose="02020603050405020304" pitchFamily="18" charset="0"/>
            </a:rPr>
            <a:t>trả</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thường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xuyên</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mỗi</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kỳ</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lương</a:t>
          </a:r>
          <a:r>
            <a:rPr lang="en-US" sz="2100" kern="1200" dirty="0" smtClean="0">
              <a:latin typeface="Times New Roman" panose="02020603050405020304" pitchFamily="18" charset="0"/>
              <a:cs typeface="Times New Roman" panose="02020603050405020304" pitchFamily="18" charset="0"/>
            </a:rPr>
            <a:t> </a:t>
          </a:r>
          <a:r>
            <a:rPr lang="en-US" sz="2100" kern="1200" dirty="0" err="1" smtClean="0">
              <a:latin typeface="Times New Roman" panose="02020603050405020304" pitchFamily="18" charset="0"/>
              <a:cs typeface="Times New Roman" panose="02020603050405020304" pitchFamily="18" charset="0"/>
            </a:rPr>
            <a:t>của</a:t>
          </a:r>
          <a:r>
            <a:rPr lang="en-US" sz="2100" kern="1200" dirty="0" smtClean="0">
              <a:latin typeface="Times New Roman" panose="02020603050405020304" pitchFamily="18" charset="0"/>
              <a:cs typeface="Times New Roman" panose="02020603050405020304" pitchFamily="18" charset="0"/>
            </a:rPr>
            <a:t> NLĐ.</a:t>
          </a:r>
          <a:endParaRPr lang="en-US" sz="2100" kern="1200" dirty="0">
            <a:latin typeface="Times New Roman" panose="02020603050405020304" pitchFamily="18" charset="0"/>
            <a:cs typeface="Times New Roman" panose="02020603050405020304" pitchFamily="18" charset="0"/>
          </a:endParaRPr>
        </a:p>
      </dsp:txBody>
      <dsp:txXfrm>
        <a:off x="6747939" y="695982"/>
        <a:ext cx="2958291" cy="36316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5939-4340-4FFE-B80D-5CA0D9375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3BB86F-8F5A-4535-BAF7-D86CA9E484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2A16CF-42C3-403D-AF25-90F29F42C555}"/>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5" name="Footer Placeholder 4">
            <a:extLst>
              <a:ext uri="{FF2B5EF4-FFF2-40B4-BE49-F238E27FC236}">
                <a16:creationId xmlns:a16="http://schemas.microsoft.com/office/drawing/2014/main" id="{5965C4E7-1E57-4875-B1B4-0CDAE6973E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EDFE30-189D-4AF3-A2CA-6C4B7DEEDFD4}"/>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169039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759A-3033-4336-994F-7E83A6512F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F6CB93-6968-42F5-B164-8914136FCB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4398F-4A4A-4DE2-B3F8-33B6D016EEFD}"/>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5" name="Footer Placeholder 4">
            <a:extLst>
              <a:ext uri="{FF2B5EF4-FFF2-40B4-BE49-F238E27FC236}">
                <a16:creationId xmlns:a16="http://schemas.microsoft.com/office/drawing/2014/main" id="{196D086D-2EC0-4238-A084-44FD34F73E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95DBFA-27A6-4D67-BDCF-D0D7C879D298}"/>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79288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54423-4F3D-4924-9CD7-D0D9EEDCF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1DAAAE-540E-4608-8F1F-F8B052C76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5D11ED-01F8-401A-BE74-51E33F65166C}"/>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5" name="Footer Placeholder 4">
            <a:extLst>
              <a:ext uri="{FF2B5EF4-FFF2-40B4-BE49-F238E27FC236}">
                <a16:creationId xmlns:a16="http://schemas.microsoft.com/office/drawing/2014/main" id="{0D7C845F-2CBF-46FD-88C9-9180742E2F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4F9439-8FCB-40BC-B7B7-469AB7E19250}"/>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6341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F347-44CE-4539-B6F7-FF5A261F41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BBD068-03A9-43EF-8D24-753E656B7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55B9DE-3347-4049-85F8-FD68222EB1AC}"/>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5" name="Footer Placeholder 4">
            <a:extLst>
              <a:ext uri="{FF2B5EF4-FFF2-40B4-BE49-F238E27FC236}">
                <a16:creationId xmlns:a16="http://schemas.microsoft.com/office/drawing/2014/main" id="{E3FFD569-9A94-43AD-A9BE-E4A0D55BB4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17DA66-997C-4231-A9FD-3F842306ED08}"/>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401056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BCF3-9B03-42DC-8D61-6D84AD920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AD2401-9583-40BF-9D62-18A196F55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1214A-8BA6-41A2-97B9-2C2BFB123E94}"/>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5" name="Footer Placeholder 4">
            <a:extLst>
              <a:ext uri="{FF2B5EF4-FFF2-40B4-BE49-F238E27FC236}">
                <a16:creationId xmlns:a16="http://schemas.microsoft.com/office/drawing/2014/main" id="{AA6049AB-7BB9-46B9-81CD-B734822406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ACA25E-E93C-45E0-BADB-4DDBC620124A}"/>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08201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EE42-B94E-464D-B459-047D455987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C40517-B47B-44AF-A0CD-867527339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CCAC94F-9A8B-49CB-9D2A-A19990E5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D1E9D9-E7AF-4923-89AE-83BCD8A68F6E}"/>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6" name="Footer Placeholder 5">
            <a:extLst>
              <a:ext uri="{FF2B5EF4-FFF2-40B4-BE49-F238E27FC236}">
                <a16:creationId xmlns:a16="http://schemas.microsoft.com/office/drawing/2014/main" id="{E642A527-F6BC-48B0-95F4-89D9FD3EFE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567772-07CA-4F78-8D42-DA801DFF3750}"/>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5962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1AC1-CA66-4FB5-A413-60902EC1E8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DA0990-A0A5-48CF-A674-FDCF2D2D8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D7A1B-EF7A-4F96-AB1F-D6940D92F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77697AF-6D42-4971-AB90-2B93E9DF0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A61F9-1465-4628-96E1-FFEE4EB0E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C2206D-E7BA-4E24-B6B8-2D23701122FA}"/>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8" name="Footer Placeholder 7">
            <a:extLst>
              <a:ext uri="{FF2B5EF4-FFF2-40B4-BE49-F238E27FC236}">
                <a16:creationId xmlns:a16="http://schemas.microsoft.com/office/drawing/2014/main" id="{C188DEB2-5271-48E1-97A6-284BA81CC3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24FCE5-83A9-48BD-A899-06872865D9B1}"/>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357799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62EA-A2DB-4239-A858-881169979D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D49CF9-A169-4732-9500-98EB05D10477}"/>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4" name="Footer Placeholder 3">
            <a:extLst>
              <a:ext uri="{FF2B5EF4-FFF2-40B4-BE49-F238E27FC236}">
                <a16:creationId xmlns:a16="http://schemas.microsoft.com/office/drawing/2014/main" id="{6B846917-58A6-4686-A297-E397EB5DC9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1C4471-FBE6-4D18-A72B-1C0C8B15FE9E}"/>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147578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71DCB-C5F6-4748-A36B-B0C95E55936E}"/>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3" name="Footer Placeholder 2">
            <a:extLst>
              <a:ext uri="{FF2B5EF4-FFF2-40B4-BE49-F238E27FC236}">
                <a16:creationId xmlns:a16="http://schemas.microsoft.com/office/drawing/2014/main" id="{E540AF2B-CDBF-4D0F-802E-B6DCE4C0B1C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D213EE-5A55-463A-8F96-7F9D8269FD4E}"/>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56231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FA6E-3B36-45C6-B110-CB024D6DE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1CBFE3-C811-4A50-8B27-5DDC5AC6B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25FFFE-658E-4116-9639-BD15878F6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4BA10-67EA-44B5-B772-9233082CC50E}"/>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6" name="Footer Placeholder 5">
            <a:extLst>
              <a:ext uri="{FF2B5EF4-FFF2-40B4-BE49-F238E27FC236}">
                <a16:creationId xmlns:a16="http://schemas.microsoft.com/office/drawing/2014/main" id="{C6A8B4E0-BE31-4BD3-9696-C7933185D8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6EBFBA-3F5E-46C3-A465-6A50F1FA0C3F}"/>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401553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F768-D85F-4D3E-9C0F-E52F8DDE9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3C2EEB-CD47-48B7-8FAC-A40E833E4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96BD0F9-2A58-43CF-8749-BD56F9CCF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5A007-24F4-45AC-B5F2-26D9E275D543}"/>
              </a:ext>
            </a:extLst>
          </p:cNvPr>
          <p:cNvSpPr>
            <a:spLocks noGrp="1"/>
          </p:cNvSpPr>
          <p:nvPr>
            <p:ph type="dt" sz="half" idx="10"/>
          </p:nvPr>
        </p:nvSpPr>
        <p:spPr/>
        <p:txBody>
          <a:bodyPr/>
          <a:lstStyle/>
          <a:p>
            <a:fld id="{D387B4CF-11FE-43CB-B035-D3F134061FDB}" type="datetimeFigureOut">
              <a:rPr lang="en-GB" smtClean="0"/>
              <a:t>16/05/2023</a:t>
            </a:fld>
            <a:endParaRPr lang="en-GB"/>
          </a:p>
        </p:txBody>
      </p:sp>
      <p:sp>
        <p:nvSpPr>
          <p:cNvPr id="6" name="Footer Placeholder 5">
            <a:extLst>
              <a:ext uri="{FF2B5EF4-FFF2-40B4-BE49-F238E27FC236}">
                <a16:creationId xmlns:a16="http://schemas.microsoft.com/office/drawing/2014/main" id="{2D5EE03F-1DA5-477C-8CDE-9A83512785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DA6269-5A70-47BD-B868-51F6368071D9}"/>
              </a:ext>
            </a:extLst>
          </p:cNvPr>
          <p:cNvSpPr>
            <a:spLocks noGrp="1"/>
          </p:cNvSpPr>
          <p:nvPr>
            <p:ph type="sldNum" sz="quarter" idx="12"/>
          </p:nvPr>
        </p:nvSpPr>
        <p:spPr/>
        <p:txBody>
          <a:bodyPr/>
          <a:lstStyle/>
          <a:p>
            <a:fld id="{4657A8B3-798A-48A6-81C1-AD2D1F33D4A6}" type="slidenum">
              <a:rPr lang="en-GB" smtClean="0"/>
              <a:t>‹#›</a:t>
            </a:fld>
            <a:endParaRPr lang="en-GB"/>
          </a:p>
        </p:txBody>
      </p:sp>
    </p:spTree>
    <p:extLst>
      <p:ext uri="{BB962C8B-B14F-4D97-AF65-F5344CB8AC3E}">
        <p14:creationId xmlns:p14="http://schemas.microsoft.com/office/powerpoint/2010/main" val="176910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CF11A-7F10-4C6A-A361-B6473C0D9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A3F4C-84E8-4A3E-ACBA-DCB3B74143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AAF87C-D268-40A4-945D-4E82E63B7B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B4CF-11FE-43CB-B035-D3F134061FDB}" type="datetimeFigureOut">
              <a:rPr lang="en-GB" smtClean="0"/>
              <a:t>16/05/2023</a:t>
            </a:fld>
            <a:endParaRPr lang="en-GB"/>
          </a:p>
        </p:txBody>
      </p:sp>
      <p:sp>
        <p:nvSpPr>
          <p:cNvPr id="5" name="Footer Placeholder 4">
            <a:extLst>
              <a:ext uri="{FF2B5EF4-FFF2-40B4-BE49-F238E27FC236}">
                <a16:creationId xmlns:a16="http://schemas.microsoft.com/office/drawing/2014/main" id="{1BA83EAB-E856-4F9D-8E04-C13A3ECA3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E8DFFB-0D70-41BA-AF69-8D6566D32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7A8B3-798A-48A6-81C1-AD2D1F33D4A6}" type="slidenum">
              <a:rPr lang="en-GB" smtClean="0"/>
              <a:t>‹#›</a:t>
            </a:fld>
            <a:endParaRPr lang="en-GB"/>
          </a:p>
        </p:txBody>
      </p:sp>
    </p:spTree>
    <p:extLst>
      <p:ext uri="{BB962C8B-B14F-4D97-AF65-F5344CB8AC3E}">
        <p14:creationId xmlns:p14="http://schemas.microsoft.com/office/powerpoint/2010/main" val="8733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jp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1.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jp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7.png"/><Relationship Id="rId4" Type="http://schemas.openxmlformats.org/officeDocument/2006/relationships/image" Target="../media/image13.sv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11.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7.png"/><Relationship Id="rId7" Type="http://schemas.openxmlformats.org/officeDocument/2006/relationships/diagramLayout" Target="../diagrams/layout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9.png"/><Relationship Id="rId5" Type="http://schemas.openxmlformats.org/officeDocument/2006/relationships/image" Target="../media/image11.svg"/><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1.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95AEF79-6D1A-41EE-8690-27AC6A1A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16" name="Graphic 15">
            <a:extLst>
              <a:ext uri="{FF2B5EF4-FFF2-40B4-BE49-F238E27FC236}">
                <a16:creationId xmlns:a16="http://schemas.microsoft.com/office/drawing/2014/main" id="{6D3CCC12-0958-464B-9D0B-5FCBD21EBDBD}"/>
              </a:ext>
            </a:extLst>
          </p:cNvPr>
          <p:cNvPicPr>
            <a:picLocks noChangeAspect="1"/>
          </p:cNvPicPr>
          <p:nvPr/>
        </p:nvPicPr>
        <p:blipFill>
          <a:blip r:embed="rId3">
            <a:extLst>
              <a:ext uri="{96DAC541-7B7A-43D3-8B79-37D633B846F1}">
                <asvg:svgBlip xmlns:asvg="http://schemas.microsoft.com/office/drawing/2016/SVG/main" xmlns="" r:embed="rId8"/>
              </a:ext>
            </a:extLst>
          </a:blip>
          <a:stretch>
            <a:fillRect/>
          </a:stretch>
        </p:blipFill>
        <p:spPr>
          <a:xfrm>
            <a:off x="7163164" y="6400800"/>
            <a:ext cx="4681714" cy="290954"/>
          </a:xfrm>
          <a:prstGeom prst="rect">
            <a:avLst/>
          </a:prstGeom>
        </p:spPr>
      </p:pic>
      <p:sp>
        <p:nvSpPr>
          <p:cNvPr id="9" name="Google Shape;162;p1"/>
          <p:cNvSpPr txBox="1"/>
          <p:nvPr/>
        </p:nvSpPr>
        <p:spPr>
          <a:xfrm>
            <a:off x="5320145" y="3362035"/>
            <a:ext cx="6797964"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smtClean="0">
                <a:solidFill>
                  <a:srgbClr val="FEE599"/>
                </a:solidFill>
                <a:latin typeface="Times New Roman"/>
                <a:ea typeface="Times New Roman"/>
                <a:cs typeface="Times New Roman"/>
                <a:sym typeface="Times New Roman"/>
              </a:rPr>
              <a:t>HỘI THẢO TRỰC TUYẾN </a:t>
            </a:r>
          </a:p>
          <a:p>
            <a:pPr marL="0" marR="0" lvl="0" indent="0" algn="ctr" rtl="0">
              <a:spcBef>
                <a:spcPts val="0"/>
              </a:spcBef>
              <a:spcAft>
                <a:spcPts val="0"/>
              </a:spcAft>
              <a:buNone/>
            </a:pPr>
            <a:r>
              <a:rPr lang="en-US" sz="2800" dirty="0" smtClean="0">
                <a:solidFill>
                  <a:srgbClr val="FEE599"/>
                </a:solidFill>
                <a:latin typeface="Times New Roman"/>
                <a:ea typeface="Times New Roman"/>
                <a:cs typeface="Times New Roman"/>
                <a:sym typeface="Times New Roman"/>
              </a:rPr>
              <a:t>CẬP NHẬT ĐIỂM MỚI NHẤT ĐỐI TƯỢNG THAM GIA BHXH, QUY ĐỊNH VỀ MỨC ĐÓNG BHXH BẮT BUỘC</a:t>
            </a:r>
            <a:endParaRPr sz="2800" b="0" i="0" u="none" strike="noStrike" cap="none" dirty="0">
              <a:solidFill>
                <a:srgbClr val="FEE599"/>
              </a:solidFill>
              <a:latin typeface="Times New Roman"/>
              <a:ea typeface="Times New Roman"/>
              <a:cs typeface="Times New Roman"/>
              <a:sym typeface="Times New Roman"/>
            </a:endParaRPr>
          </a:p>
        </p:txBody>
      </p:sp>
      <p:sp>
        <p:nvSpPr>
          <p:cNvPr id="11" name="Google Shape;163;p1"/>
          <p:cNvSpPr txBox="1"/>
          <p:nvPr/>
        </p:nvSpPr>
        <p:spPr>
          <a:xfrm>
            <a:off x="8871527" y="5257800"/>
            <a:ext cx="35929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1" u="none" strike="noStrike" cap="none" dirty="0" err="1">
                <a:solidFill>
                  <a:srgbClr val="FEE599"/>
                </a:solidFill>
                <a:latin typeface="Times New Roman"/>
                <a:ea typeface="Times New Roman"/>
                <a:cs typeface="Times New Roman"/>
                <a:sym typeface="Times New Roman"/>
              </a:rPr>
              <a:t>Hà</a:t>
            </a:r>
            <a:r>
              <a:rPr lang="en-US" sz="1800" b="0" i="1" u="none" strike="noStrike" cap="none" dirty="0">
                <a:solidFill>
                  <a:srgbClr val="FEE599"/>
                </a:solidFill>
                <a:latin typeface="Times New Roman"/>
                <a:ea typeface="Times New Roman"/>
                <a:cs typeface="Times New Roman"/>
                <a:sym typeface="Times New Roman"/>
              </a:rPr>
              <a:t> </a:t>
            </a:r>
            <a:r>
              <a:rPr lang="en-US" sz="1800" b="0" i="1" u="none" strike="noStrike" cap="none" dirty="0" err="1">
                <a:solidFill>
                  <a:srgbClr val="FEE599"/>
                </a:solidFill>
                <a:latin typeface="Times New Roman"/>
                <a:ea typeface="Times New Roman"/>
                <a:cs typeface="Times New Roman"/>
                <a:sym typeface="Times New Roman"/>
              </a:rPr>
              <a:t>Nội</a:t>
            </a:r>
            <a:r>
              <a:rPr lang="en-US" sz="1800" b="0" i="1" u="none" strike="noStrike" cap="none" dirty="0">
                <a:solidFill>
                  <a:srgbClr val="FEE599"/>
                </a:solidFill>
                <a:latin typeface="Times New Roman"/>
                <a:ea typeface="Times New Roman"/>
                <a:cs typeface="Times New Roman"/>
                <a:sym typeface="Times New Roman"/>
              </a:rPr>
              <a:t>, </a:t>
            </a:r>
            <a:r>
              <a:rPr lang="en-US" sz="1800" b="0" i="1" u="none" strike="noStrike" cap="none" dirty="0" err="1">
                <a:solidFill>
                  <a:srgbClr val="FEE599"/>
                </a:solidFill>
                <a:latin typeface="Times New Roman"/>
                <a:ea typeface="Times New Roman"/>
                <a:cs typeface="Times New Roman"/>
                <a:sym typeface="Times New Roman"/>
              </a:rPr>
              <a:t>Ngày</a:t>
            </a:r>
            <a:r>
              <a:rPr lang="en-US" sz="1800" b="0" i="1" u="none" strike="noStrike" cap="none" dirty="0">
                <a:solidFill>
                  <a:srgbClr val="FEE599"/>
                </a:solidFill>
                <a:latin typeface="Times New Roman"/>
                <a:ea typeface="Times New Roman"/>
                <a:cs typeface="Times New Roman"/>
                <a:sym typeface="Times New Roman"/>
              </a:rPr>
              <a:t> </a:t>
            </a:r>
            <a:r>
              <a:rPr lang="en-US" sz="1800" b="0" i="1" u="none" strike="noStrike" cap="none" dirty="0" smtClean="0">
                <a:solidFill>
                  <a:srgbClr val="FEE599"/>
                </a:solidFill>
                <a:latin typeface="Times New Roman"/>
                <a:ea typeface="Times New Roman"/>
                <a:cs typeface="Times New Roman"/>
                <a:sym typeface="Times New Roman"/>
              </a:rPr>
              <a:t>21/04/2023</a:t>
            </a:r>
            <a:endParaRPr sz="1800" i="1" dirty="0">
              <a:solidFill>
                <a:srgbClr val="FEE599"/>
              </a:solidFill>
              <a:latin typeface="Times New Roman"/>
              <a:ea typeface="Times New Roman"/>
              <a:cs typeface="Times New Roman"/>
              <a:sym typeface="Times New Roman"/>
            </a:endParaRPr>
          </a:p>
        </p:txBody>
      </p:sp>
      <p:sp>
        <p:nvSpPr>
          <p:cNvPr id="13" name="Google Shape;165;p1"/>
          <p:cNvSpPr txBox="1"/>
          <p:nvPr/>
        </p:nvSpPr>
        <p:spPr>
          <a:xfrm>
            <a:off x="7121235" y="2955707"/>
            <a:ext cx="3278909"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i="1" dirty="0" err="1">
                <a:solidFill>
                  <a:srgbClr val="FEE599"/>
                </a:solidFill>
                <a:latin typeface="Calibri"/>
                <a:ea typeface="Calibri"/>
                <a:cs typeface="Calibri"/>
                <a:sym typeface="Calibri"/>
              </a:rPr>
              <a:t>Vui</a:t>
            </a:r>
            <a:r>
              <a:rPr lang="en-US" sz="1200" i="1" dirty="0">
                <a:solidFill>
                  <a:srgbClr val="FEE599"/>
                </a:solidFill>
                <a:latin typeface="Calibri"/>
                <a:ea typeface="Calibri"/>
                <a:cs typeface="Calibri"/>
                <a:sym typeface="Calibri"/>
              </a:rPr>
              <a:t> </a:t>
            </a:r>
            <a:r>
              <a:rPr lang="en-US" sz="1200" i="1" dirty="0" err="1">
                <a:solidFill>
                  <a:srgbClr val="FEE599"/>
                </a:solidFill>
                <a:latin typeface="Calibri"/>
                <a:ea typeface="Calibri"/>
                <a:cs typeface="Calibri"/>
                <a:sym typeface="Calibri"/>
              </a:rPr>
              <a:t>lòng</a:t>
            </a:r>
            <a:r>
              <a:rPr lang="en-US" sz="1200" i="1" dirty="0">
                <a:solidFill>
                  <a:srgbClr val="FEE599"/>
                </a:solidFill>
                <a:latin typeface="Calibri"/>
                <a:ea typeface="Calibri"/>
                <a:cs typeface="Calibri"/>
                <a:sym typeface="Calibri"/>
              </a:rPr>
              <a:t> </a:t>
            </a:r>
            <a:r>
              <a:rPr lang="en-US" sz="1200" i="1" dirty="0" err="1">
                <a:solidFill>
                  <a:srgbClr val="FEE599"/>
                </a:solidFill>
                <a:latin typeface="Calibri"/>
                <a:ea typeface="Calibri"/>
                <a:cs typeface="Calibri"/>
                <a:sym typeface="Calibri"/>
              </a:rPr>
              <a:t>quét</a:t>
            </a:r>
            <a:r>
              <a:rPr lang="en-US" sz="1200" i="1" dirty="0">
                <a:solidFill>
                  <a:srgbClr val="FEE599"/>
                </a:solidFill>
                <a:latin typeface="Calibri"/>
                <a:ea typeface="Calibri"/>
                <a:cs typeface="Calibri"/>
                <a:sym typeface="Calibri"/>
              </a:rPr>
              <a:t> QR </a:t>
            </a:r>
            <a:r>
              <a:rPr lang="en-US" sz="1200" i="1" dirty="0" err="1">
                <a:solidFill>
                  <a:srgbClr val="FEE599"/>
                </a:solidFill>
                <a:latin typeface="Calibri"/>
                <a:ea typeface="Calibri"/>
                <a:cs typeface="Calibri"/>
                <a:sym typeface="Calibri"/>
              </a:rPr>
              <a:t>để</a:t>
            </a:r>
            <a:r>
              <a:rPr lang="en-US" sz="1200" i="1" dirty="0">
                <a:solidFill>
                  <a:srgbClr val="FEE599"/>
                </a:solidFill>
                <a:latin typeface="Calibri"/>
                <a:ea typeface="Calibri"/>
                <a:cs typeface="Calibri"/>
                <a:sym typeface="Calibri"/>
              </a:rPr>
              <a:t> </a:t>
            </a:r>
            <a:r>
              <a:rPr lang="en-US" sz="1200" i="1" dirty="0" err="1">
                <a:solidFill>
                  <a:srgbClr val="FEE599"/>
                </a:solidFill>
                <a:latin typeface="Calibri"/>
                <a:ea typeface="Calibri"/>
                <a:cs typeface="Calibri"/>
                <a:sym typeface="Calibri"/>
              </a:rPr>
              <a:t>nhận</a:t>
            </a:r>
            <a:r>
              <a:rPr lang="en-US" sz="1200" i="1" dirty="0">
                <a:solidFill>
                  <a:srgbClr val="FEE599"/>
                </a:solidFill>
                <a:latin typeface="Calibri"/>
                <a:ea typeface="Calibri"/>
                <a:cs typeface="Calibri"/>
                <a:sym typeface="Calibri"/>
              </a:rPr>
              <a:t> </a:t>
            </a:r>
            <a:r>
              <a:rPr lang="en-US" sz="1200" i="1" dirty="0" err="1">
                <a:solidFill>
                  <a:srgbClr val="FEE599"/>
                </a:solidFill>
                <a:latin typeface="Calibri"/>
                <a:ea typeface="Calibri"/>
                <a:cs typeface="Calibri"/>
                <a:sym typeface="Calibri"/>
              </a:rPr>
              <a:t>tài</a:t>
            </a:r>
            <a:r>
              <a:rPr lang="en-US" sz="1200" i="1" dirty="0">
                <a:solidFill>
                  <a:srgbClr val="FEE599"/>
                </a:solidFill>
                <a:latin typeface="Calibri"/>
                <a:ea typeface="Calibri"/>
                <a:cs typeface="Calibri"/>
                <a:sym typeface="Calibri"/>
              </a:rPr>
              <a:t> </a:t>
            </a:r>
            <a:r>
              <a:rPr lang="en-US" sz="1200" i="1" dirty="0" err="1">
                <a:solidFill>
                  <a:srgbClr val="FEE599"/>
                </a:solidFill>
                <a:latin typeface="Calibri"/>
                <a:ea typeface="Calibri"/>
                <a:cs typeface="Calibri"/>
                <a:sym typeface="Calibri"/>
              </a:rPr>
              <a:t>liệu</a:t>
            </a:r>
            <a:endParaRPr sz="1200" i="1" dirty="0">
              <a:solidFill>
                <a:srgbClr val="FEE599"/>
              </a:solidFill>
              <a:latin typeface="Calibri"/>
              <a:ea typeface="Calibri"/>
              <a:cs typeface="Calibri"/>
              <a:sym typeface="Calibri"/>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727" y="112080"/>
            <a:ext cx="2751552" cy="2751552"/>
          </a:xfrm>
          <a:prstGeom prst="rect">
            <a:avLst/>
          </a:prstGeom>
        </p:spPr>
      </p:pic>
      <p:pic>
        <p:nvPicPr>
          <p:cNvPr id="19" name="Graphic 9">
            <a:extLst>
              <a:ext uri="{FF2B5EF4-FFF2-40B4-BE49-F238E27FC236}">
                <a16:creationId xmlns:a16="http://schemas.microsoft.com/office/drawing/2014/main" id="{AE01A724-CE18-4DE2-9AFF-17CCF3776036}"/>
              </a:ext>
            </a:extLst>
          </p:cNvPr>
          <p:cNvPicPr>
            <a:picLocks noChangeAspect="1"/>
          </p:cNvPicPr>
          <p:nvPr/>
        </p:nvPicPr>
        <p:blipFill>
          <a:blip r:embed="rId10">
            <a:extLst>
              <a:ext uri="{96DAC541-7B7A-43D3-8B79-37D633B846F1}">
                <asvg:svgBlip xmlns="" xmlns:asvg="http://schemas.microsoft.com/office/drawing/2016/SVG/main" r:embed="rId4"/>
              </a:ext>
            </a:extLst>
          </a:blip>
          <a:stretch>
            <a:fillRect/>
          </a:stretch>
        </p:blipFill>
        <p:spPr>
          <a:xfrm>
            <a:off x="571270" y="3800280"/>
            <a:ext cx="3559004" cy="838221"/>
          </a:xfrm>
          <a:prstGeom prst="rect">
            <a:avLst/>
          </a:prstGeom>
        </p:spPr>
      </p:pic>
      <p:pic>
        <p:nvPicPr>
          <p:cNvPr id="20" name="Picture 19">
            <a:extLst>
              <a:ext uri="{FF2B5EF4-FFF2-40B4-BE49-F238E27FC236}">
                <a16:creationId xmlns:a16="http://schemas.microsoft.com/office/drawing/2014/main" id="{2CCA5096-EB42-438F-ADD8-85BA0410B7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3842" y="907573"/>
            <a:ext cx="3559004" cy="3062826"/>
          </a:xfrm>
          <a:prstGeom prst="rect">
            <a:avLst/>
          </a:prstGeom>
        </p:spPr>
      </p:pic>
    </p:spTree>
    <p:extLst>
      <p:ext uri="{BB962C8B-B14F-4D97-AF65-F5344CB8AC3E}">
        <p14:creationId xmlns:p14="http://schemas.microsoft.com/office/powerpoint/2010/main" val="123624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356734855"/>
              </p:ext>
            </p:extLst>
          </p:nvPr>
        </p:nvGraphicFramePr>
        <p:xfrm>
          <a:off x="478044" y="1577114"/>
          <a:ext cx="11235912" cy="4216859"/>
        </p:xfrm>
        <a:graphic>
          <a:graphicData uri="http://schemas.openxmlformats.org/drawingml/2006/table">
            <a:tbl>
              <a:tblPr firstRow="1" bandRow="1">
                <a:tableStyleId>{5C22544A-7EE6-4342-B048-85BDC9FD1C3A}</a:tableStyleId>
              </a:tblPr>
              <a:tblGrid>
                <a:gridCol w="2808978">
                  <a:extLst>
                    <a:ext uri="{9D8B030D-6E8A-4147-A177-3AD203B41FA5}">
                      <a16:colId xmlns:a16="http://schemas.microsoft.com/office/drawing/2014/main" val="1706506820"/>
                    </a:ext>
                  </a:extLst>
                </a:gridCol>
                <a:gridCol w="2808978">
                  <a:extLst>
                    <a:ext uri="{9D8B030D-6E8A-4147-A177-3AD203B41FA5}">
                      <a16:colId xmlns:a16="http://schemas.microsoft.com/office/drawing/2014/main" val="1844568669"/>
                    </a:ext>
                  </a:extLst>
                </a:gridCol>
                <a:gridCol w="2808978">
                  <a:extLst>
                    <a:ext uri="{9D8B030D-6E8A-4147-A177-3AD203B41FA5}">
                      <a16:colId xmlns:a16="http://schemas.microsoft.com/office/drawing/2014/main" val="3106052613"/>
                    </a:ext>
                  </a:extLst>
                </a:gridCol>
                <a:gridCol w="2808978">
                  <a:extLst>
                    <a:ext uri="{9D8B030D-6E8A-4147-A177-3AD203B41FA5}">
                      <a16:colId xmlns:a16="http://schemas.microsoft.com/office/drawing/2014/main" val="2279452349"/>
                    </a:ext>
                  </a:extLst>
                </a:gridCol>
              </a:tblGrid>
              <a:tr h="554850">
                <a:tc gridSpan="4">
                  <a:txBody>
                    <a:bodyPr/>
                    <a:lstStyle/>
                    <a:p>
                      <a:r>
                        <a:rPr lang="en-US" sz="2400" dirty="0" err="1" smtClean="0">
                          <a:solidFill>
                            <a:schemeClr val="bg1"/>
                          </a:solidFill>
                          <a:latin typeface="Times" panose="02020603050405020304" pitchFamily="18" charset="0"/>
                          <a:cs typeface="Times" panose="02020603050405020304" pitchFamily="18" charset="0"/>
                        </a:rPr>
                        <a:t>Mức</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lương</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tối</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thiểu</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vùng</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và</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mức</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lương</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tối</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thiểu</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giờ</a:t>
                      </a:r>
                      <a:r>
                        <a:rPr lang="en-US" sz="2400" baseline="0" dirty="0" smtClean="0">
                          <a:solidFill>
                            <a:schemeClr val="bg1"/>
                          </a:solidFill>
                          <a:latin typeface="Times" panose="02020603050405020304" pitchFamily="18" charset="0"/>
                          <a:cs typeface="Times" panose="02020603050405020304" pitchFamily="18" charset="0"/>
                        </a:rPr>
                        <a:t> </a:t>
                      </a:r>
                      <a:r>
                        <a:rPr lang="en-US" sz="2400" baseline="0" dirty="0" err="1" smtClean="0">
                          <a:solidFill>
                            <a:schemeClr val="bg1"/>
                          </a:solidFill>
                          <a:latin typeface="Times" panose="02020603050405020304" pitchFamily="18" charset="0"/>
                          <a:cs typeface="Times" panose="02020603050405020304" pitchFamily="18" charset="0"/>
                        </a:rPr>
                        <a:t>theo</a:t>
                      </a:r>
                      <a:r>
                        <a:rPr lang="en-US" sz="2400" baseline="0" dirty="0" smtClean="0">
                          <a:solidFill>
                            <a:schemeClr val="bg1"/>
                          </a:solidFill>
                          <a:latin typeface="Times" panose="02020603050405020304" pitchFamily="18" charset="0"/>
                          <a:cs typeface="Times" panose="02020603050405020304" pitchFamily="18" charset="0"/>
                        </a:rPr>
                        <a:t> NĐ </a:t>
                      </a:r>
                      <a:r>
                        <a:rPr lang="en-US" sz="2400" baseline="0" dirty="0" err="1" smtClean="0">
                          <a:solidFill>
                            <a:schemeClr val="bg1"/>
                          </a:solidFill>
                          <a:latin typeface="Times" panose="02020603050405020304" pitchFamily="18" charset="0"/>
                          <a:cs typeface="Times" panose="02020603050405020304" pitchFamily="18" charset="0"/>
                        </a:rPr>
                        <a:t>số</a:t>
                      </a:r>
                      <a:r>
                        <a:rPr lang="en-US" sz="2400" baseline="0" dirty="0" smtClean="0">
                          <a:solidFill>
                            <a:schemeClr val="bg1"/>
                          </a:solidFill>
                          <a:latin typeface="Times" panose="02020603050405020304" pitchFamily="18" charset="0"/>
                          <a:cs typeface="Times" panose="02020603050405020304" pitchFamily="18" charset="0"/>
                        </a:rPr>
                        <a:t> 38/2022/NĐ-CP</a:t>
                      </a:r>
                      <a:endParaRPr lang="en-US" sz="2400" dirty="0">
                        <a:solidFill>
                          <a:schemeClr val="bg1"/>
                        </a:solidFill>
                        <a:latin typeface="Times" panose="02020603050405020304" pitchFamily="18" charset="0"/>
                        <a:cs typeface="Times"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43188234"/>
                  </a:ext>
                </a:extLst>
              </a:tr>
              <a:tr h="1442609">
                <a:tc>
                  <a:txBody>
                    <a:bodyPr/>
                    <a:lstStyle/>
                    <a:p>
                      <a:pPr algn="ctr"/>
                      <a:r>
                        <a:rPr lang="en-US" sz="2400" dirty="0" err="1" smtClean="0">
                          <a:latin typeface="Times New Roman" panose="02020603050405020304" pitchFamily="18" charset="0"/>
                          <a:cs typeface="Times New Roman" panose="02020603050405020304" pitchFamily="18" charset="0"/>
                        </a:rPr>
                        <a:t>Vùng</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err="1" smtClean="0">
                          <a:latin typeface="Times New Roman" panose="02020603050405020304" pitchFamily="18" charset="0"/>
                          <a:cs typeface="Times New Roman" panose="02020603050405020304" pitchFamily="18" charset="0"/>
                        </a:rPr>
                        <a:t>Mức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lương</a:t>
                      </a:r>
                      <a:r>
                        <a:rPr lang="en-US" sz="2400" baseline="0" dirty="0" smtClean="0">
                          <a:latin typeface="Times New Roman" panose="02020603050405020304" pitchFamily="18" charset="0"/>
                          <a:cs typeface="Times New Roman" panose="02020603050405020304" pitchFamily="18" charset="0"/>
                        </a:rPr>
                        <a:t> TTV </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err="1" smtClean="0">
                          <a:latin typeface="Times New Roman" panose="02020603050405020304" pitchFamily="18" charset="0"/>
                          <a:cs typeface="Times New Roman" panose="02020603050405020304" pitchFamily="18" charset="0"/>
                        </a:rPr>
                        <a:t>Mức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lương</a:t>
                      </a:r>
                      <a:r>
                        <a:rPr lang="en-US" sz="2400" baseline="0" dirty="0" smtClean="0">
                          <a:latin typeface="Times New Roman" panose="02020603050405020304" pitchFamily="18" charset="0"/>
                          <a:cs typeface="Times New Roman" panose="02020603050405020304" pitchFamily="18" charset="0"/>
                        </a:rPr>
                        <a:t> TTV </a:t>
                      </a:r>
                      <a:r>
                        <a:rPr lang="en-US" sz="2400" baseline="0" dirty="0" err="1" smtClean="0">
                          <a:latin typeface="Times New Roman" panose="02020603050405020304" pitchFamily="18" charset="0"/>
                          <a:cs typeface="Times New Roman" panose="02020603050405020304" pitchFamily="18" charset="0"/>
                        </a:rPr>
                        <a:t>đối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với</a:t>
                      </a:r>
                      <a:r>
                        <a:rPr lang="en-US" sz="2400" baseline="0" dirty="0" smtClean="0">
                          <a:latin typeface="Times New Roman" panose="02020603050405020304" pitchFamily="18" charset="0"/>
                          <a:cs typeface="Times New Roman" panose="02020603050405020304" pitchFamily="18" charset="0"/>
                        </a:rPr>
                        <a:t> NLĐ </a:t>
                      </a:r>
                      <a:r>
                        <a:rPr lang="en-US" sz="2400" baseline="0" dirty="0" err="1" smtClean="0">
                          <a:latin typeface="Times New Roman" panose="02020603050405020304" pitchFamily="18" charset="0"/>
                          <a:cs typeface="Times New Roman" panose="02020603050405020304" pitchFamily="18" charset="0"/>
                        </a:rPr>
                        <a:t>đã</a:t>
                      </a:r>
                      <a:r>
                        <a:rPr lang="en-US" sz="2400" baseline="0" dirty="0" smtClean="0">
                          <a:latin typeface="Times New Roman" panose="02020603050405020304" pitchFamily="18" charset="0"/>
                          <a:cs typeface="Times New Roman" panose="02020603050405020304" pitchFamily="18" charset="0"/>
                        </a:rPr>
                        <a:t> qua </a:t>
                      </a:r>
                      <a:r>
                        <a:rPr lang="en-US" sz="2400" baseline="0" dirty="0" err="1" smtClean="0">
                          <a:latin typeface="Times New Roman" panose="02020603050405020304" pitchFamily="18" charset="0"/>
                          <a:cs typeface="Times New Roman" panose="02020603050405020304" pitchFamily="18" charset="0"/>
                        </a:rPr>
                        <a:t>đào</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tạo</a:t>
                      </a:r>
                      <a:r>
                        <a:rPr lang="en-US" sz="2400" baseline="0" dirty="0" smtClean="0">
                          <a:latin typeface="Times New Roman" panose="02020603050405020304" pitchFamily="18" charset="0"/>
                          <a:cs typeface="Times New Roman" panose="02020603050405020304" pitchFamily="18" charset="0"/>
                        </a:rPr>
                        <a:t> (+7%)</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err="1" smtClean="0">
                          <a:latin typeface="Times New Roman" panose="02020603050405020304" pitchFamily="18" charset="0"/>
                          <a:cs typeface="Times New Roman" panose="02020603050405020304" pitchFamily="18" charset="0"/>
                        </a:rPr>
                        <a:t>Mức</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lương</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tối</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thiểu</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giờ</a:t>
                      </a:r>
                      <a:r>
                        <a:rPr lang="en-US" sz="2400" baseline="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05819524"/>
                  </a:ext>
                </a:extLst>
              </a:tr>
              <a:tr h="554850">
                <a:tc>
                  <a:txBody>
                    <a:bodyPr/>
                    <a:lstStyle/>
                    <a:p>
                      <a:pPr algn="ctr"/>
                      <a:r>
                        <a:rPr lang="en-US" sz="2400" dirty="0" err="1" smtClean="0">
                          <a:latin typeface="Times New Roman" panose="02020603050405020304" pitchFamily="18" charset="0"/>
                          <a:cs typeface="Times New Roman" panose="02020603050405020304" pitchFamily="18" charset="0"/>
                        </a:rPr>
                        <a:t>Vùng</a:t>
                      </a:r>
                      <a:r>
                        <a:rPr lang="en-US" sz="2400" baseline="0" dirty="0" smtClean="0">
                          <a:latin typeface="Times New Roman" panose="02020603050405020304" pitchFamily="18" charset="0"/>
                          <a:cs typeface="Times New Roman" panose="02020603050405020304" pitchFamily="18" charset="0"/>
                        </a:rPr>
                        <a:t> 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4.680.000đ/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5.007.600đ/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smtClean="0">
                          <a:latin typeface="Times New Roman" panose="02020603050405020304" pitchFamily="18" charset="0"/>
                          <a:cs typeface="Times New Roman" panose="02020603050405020304" pitchFamily="18" charset="0"/>
                        </a:rPr>
                        <a:t>22.500đ/</a:t>
                      </a:r>
                      <a:r>
                        <a:rPr lang="en-US" sz="2400" dirty="0" err="1" smtClean="0">
                          <a:latin typeface="Times New Roman" panose="02020603050405020304" pitchFamily="18" charset="0"/>
                          <a:cs typeface="Times New Roman" panose="02020603050405020304" pitchFamily="18" charset="0"/>
                        </a:rPr>
                        <a:t>giờ</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68791806"/>
                  </a:ext>
                </a:extLst>
              </a:tr>
              <a:tr h="554850">
                <a:tc>
                  <a:txBody>
                    <a:bodyPr/>
                    <a:lstStyle/>
                    <a:p>
                      <a:pPr algn="ctr"/>
                      <a:r>
                        <a:rPr lang="en-US" sz="2400" dirty="0" err="1" smtClean="0">
                          <a:latin typeface="Times New Roman" panose="02020603050405020304" pitchFamily="18" charset="0"/>
                          <a:cs typeface="Times New Roman" panose="02020603050405020304" pitchFamily="18" charset="0"/>
                        </a:rPr>
                        <a:t>Vùng</a:t>
                      </a:r>
                      <a:r>
                        <a:rPr lang="en-US" sz="2400" baseline="0" dirty="0" smtClean="0">
                          <a:latin typeface="Times New Roman" panose="02020603050405020304" pitchFamily="18" charset="0"/>
                          <a:cs typeface="Times New Roman" panose="02020603050405020304" pitchFamily="18" charset="0"/>
                        </a:rPr>
                        <a:t> II</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4.160.000đ/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4.451.200đ/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smtClean="0">
                          <a:latin typeface="Times New Roman" panose="02020603050405020304" pitchFamily="18" charset="0"/>
                          <a:cs typeface="Times New Roman" panose="02020603050405020304" pitchFamily="18" charset="0"/>
                        </a:rPr>
                        <a:t>20.000đ/</a:t>
                      </a:r>
                      <a:r>
                        <a:rPr lang="en-US" sz="2400" dirty="0" err="1" smtClean="0">
                          <a:latin typeface="Times New Roman" panose="02020603050405020304" pitchFamily="18" charset="0"/>
                          <a:cs typeface="Times New Roman" panose="02020603050405020304" pitchFamily="18" charset="0"/>
                        </a:rPr>
                        <a:t>giờ</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28650223"/>
                  </a:ext>
                </a:extLst>
              </a:tr>
              <a:tr h="554850">
                <a:tc>
                  <a:txBody>
                    <a:bodyPr/>
                    <a:lstStyle/>
                    <a:p>
                      <a:pPr algn="ctr"/>
                      <a:r>
                        <a:rPr lang="en-US" sz="2400" dirty="0" err="1" smtClean="0">
                          <a:latin typeface="Times New Roman" panose="02020603050405020304" pitchFamily="18" charset="0"/>
                          <a:cs typeface="Times New Roman" panose="02020603050405020304" pitchFamily="18" charset="0"/>
                        </a:rPr>
                        <a:t>Vùng</a:t>
                      </a:r>
                      <a:r>
                        <a:rPr lang="en-US" sz="2400" baseline="0" dirty="0" smtClean="0">
                          <a:latin typeface="Times New Roman" panose="02020603050405020304" pitchFamily="18" charset="0"/>
                          <a:cs typeface="Times New Roman" panose="02020603050405020304" pitchFamily="18" charset="0"/>
                        </a:rPr>
                        <a:t> III</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3.640.000đ/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3.894.800đ/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smtClean="0">
                          <a:latin typeface="Times New Roman" panose="02020603050405020304" pitchFamily="18" charset="0"/>
                          <a:cs typeface="Times New Roman" panose="02020603050405020304" pitchFamily="18" charset="0"/>
                        </a:rPr>
                        <a:t>17.500đ/</a:t>
                      </a:r>
                      <a:r>
                        <a:rPr lang="en-US" sz="2400" dirty="0" err="1" smtClean="0">
                          <a:latin typeface="Times New Roman" panose="02020603050405020304" pitchFamily="18" charset="0"/>
                          <a:cs typeface="Times New Roman" panose="02020603050405020304" pitchFamily="18" charset="0"/>
                        </a:rPr>
                        <a:t>giờ</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5839745"/>
                  </a:ext>
                </a:extLst>
              </a:tr>
              <a:tr h="554850">
                <a:tc>
                  <a:txBody>
                    <a:bodyPr/>
                    <a:lstStyle/>
                    <a:p>
                      <a:pPr algn="ctr"/>
                      <a:r>
                        <a:rPr lang="en-US" sz="2400" dirty="0" err="1" smtClean="0">
                          <a:latin typeface="Times New Roman" panose="02020603050405020304" pitchFamily="18" charset="0"/>
                          <a:cs typeface="Times New Roman" panose="02020603050405020304" pitchFamily="18" charset="0"/>
                        </a:rPr>
                        <a:t>Vùng</a:t>
                      </a:r>
                      <a:r>
                        <a:rPr lang="en-US" sz="2400" baseline="0" dirty="0" smtClean="0">
                          <a:latin typeface="Times New Roman" panose="02020603050405020304" pitchFamily="18" charset="0"/>
                          <a:cs typeface="Times New Roman" panose="02020603050405020304" pitchFamily="18" charset="0"/>
                        </a:rPr>
                        <a:t> IV</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3.250.000đ/</a:t>
                      </a:r>
                      <a:r>
                        <a:rPr lang="en-US" sz="2400" dirty="0" err="1" smtClean="0">
                          <a:latin typeface="Times New Roman" panose="02020603050405020304" pitchFamily="18" charset="0"/>
                          <a:cs typeface="Times New Roman" panose="02020603050405020304" pitchFamily="18" charset="0"/>
                        </a:rPr>
                        <a:t>tháng</a:t>
                      </a:r>
                      <a:endParaRPr lang="en-US" sz="2400" dirty="0" smtClean="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smtClean="0">
                          <a:latin typeface="Times New Roman" panose="02020603050405020304" pitchFamily="18" charset="0"/>
                          <a:cs typeface="Times New Roman" panose="02020603050405020304" pitchFamily="18" charset="0"/>
                        </a:rPr>
                        <a:t>3.477.500đ/</a:t>
                      </a:r>
                      <a:r>
                        <a:rPr lang="en-US" sz="2400" dirty="0" err="1" smtClean="0">
                          <a:latin typeface="Times New Roman" panose="02020603050405020304" pitchFamily="18" charset="0"/>
                          <a:cs typeface="Times New Roman" panose="02020603050405020304" pitchFamily="18" charset="0"/>
                        </a:rPr>
                        <a:t>tháng</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smtClean="0">
                          <a:latin typeface="Times New Roman" panose="02020603050405020304" pitchFamily="18" charset="0"/>
                          <a:cs typeface="Times New Roman" panose="02020603050405020304" pitchFamily="18" charset="0"/>
                        </a:rPr>
                        <a:t>15.600đ/</a:t>
                      </a:r>
                      <a:r>
                        <a:rPr lang="en-US" sz="2400" dirty="0" err="1" smtClean="0">
                          <a:latin typeface="Times New Roman" panose="02020603050405020304" pitchFamily="18" charset="0"/>
                          <a:cs typeface="Times New Roman" panose="02020603050405020304" pitchFamily="18" charset="0"/>
                        </a:rPr>
                        <a:t>giờ</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37870232"/>
                  </a:ext>
                </a:extLst>
              </a:tr>
            </a:tbl>
          </a:graphicData>
        </a:graphic>
      </p:graphicFrame>
      <p:pic>
        <p:nvPicPr>
          <p:cNvPr id="7" name="Picture 6"/>
          <p:cNvPicPr>
            <a:picLocks noChangeAspect="1"/>
          </p:cNvPicPr>
          <p:nvPr/>
        </p:nvPicPr>
        <p:blipFill>
          <a:blip r:embed="rId6"/>
          <a:stretch>
            <a:fillRect/>
          </a:stretch>
        </p:blipFill>
        <p:spPr>
          <a:xfrm>
            <a:off x="10319550" y="271746"/>
            <a:ext cx="1394406" cy="1200005"/>
          </a:xfrm>
          <a:prstGeom prst="rect">
            <a:avLst/>
          </a:prstGeom>
        </p:spPr>
      </p:pic>
    </p:spTree>
    <p:extLst>
      <p:ext uri="{BB962C8B-B14F-4D97-AF65-F5344CB8AC3E}">
        <p14:creationId xmlns:p14="http://schemas.microsoft.com/office/powerpoint/2010/main" val="3871476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2" name="TextBox 1"/>
          <p:cNvSpPr txBox="1"/>
          <p:nvPr/>
        </p:nvSpPr>
        <p:spPr>
          <a:xfrm>
            <a:off x="276745" y="1709265"/>
            <a:ext cx="6475615" cy="400110"/>
          </a:xfrm>
          <a:prstGeom prst="rect">
            <a:avLst/>
          </a:prstGeom>
          <a:noFill/>
        </p:spPr>
        <p:txBody>
          <a:bodyPr wrap="square" rtlCol="0">
            <a:spAutoFit/>
          </a:bodyPr>
          <a:lstStyle/>
          <a:p>
            <a:pPr lvl="0"/>
            <a:r>
              <a:rPr lang="vi-VN" sz="2000" b="1" i="1" dirty="0" smtClean="0">
                <a:solidFill>
                  <a:srgbClr val="2F5496"/>
                </a:solidFill>
                <a:latin typeface="Times"/>
                <a:ea typeface="Times"/>
                <a:cs typeface="Times"/>
                <a:sym typeface="Times"/>
              </a:rPr>
              <a:t>4. Quy định quản lý thu.</a:t>
            </a:r>
            <a:endParaRPr lang="vi-VN" sz="2800" b="1" i="1" dirty="0">
              <a:solidFill>
                <a:srgbClr val="2F5496"/>
              </a:solidFill>
              <a:latin typeface="Times"/>
              <a:ea typeface="Times"/>
              <a:cs typeface="Times"/>
              <a:sym typeface="Times"/>
            </a:endParaRPr>
          </a:p>
        </p:txBody>
      </p:sp>
      <p:sp>
        <p:nvSpPr>
          <p:cNvPr id="3" name="TextBox 2"/>
          <p:cNvSpPr txBox="1"/>
          <p:nvPr/>
        </p:nvSpPr>
        <p:spPr>
          <a:xfrm>
            <a:off x="0" y="2554892"/>
            <a:ext cx="7240385" cy="2308324"/>
          </a:xfrm>
          <a:prstGeom prst="rect">
            <a:avLst/>
          </a:prstGeom>
          <a:noFill/>
        </p:spPr>
        <p:txBody>
          <a:bodyPr wrap="square" rtlCol="0">
            <a:spAutoFit/>
          </a:bodyPr>
          <a:lstStyle/>
          <a:p>
            <a:pPr marL="285750" indent="-285750" algn="just">
              <a:buFontTx/>
              <a:buChar char="-"/>
            </a:pPr>
            <a:r>
              <a:rPr lang="vi-VN" dirty="0" smtClean="0">
                <a:latin typeface="Times New Roman" panose="02020603050405020304" pitchFamily="18" charset="0"/>
                <a:cs typeface="Times New Roman" panose="02020603050405020304" pitchFamily="18" charset="0"/>
              </a:rPr>
              <a:t>NLĐ nghỉ việc không hưởng lương từ 14 ngày công trong tháng trở lên thì không tham gia BHXH. (Áp dụng cho đơn vị làm việc theo chế độ 26,24,22 ngày công trong tháng.)</a:t>
            </a:r>
          </a:p>
          <a:p>
            <a:pPr marL="285750" indent="-285750" algn="just">
              <a:buFontTx/>
              <a:buChar char="-"/>
            </a:pPr>
            <a:r>
              <a:rPr lang="vi-VN" dirty="0" smtClean="0">
                <a:latin typeface="Times New Roman" panose="02020603050405020304" pitchFamily="18" charset="0"/>
                <a:cs typeface="Times New Roman" panose="02020603050405020304" pitchFamily="18" charset="0"/>
              </a:rPr>
              <a:t>NLĐ nghỉ hưởng chế độ ốm đau từ 14 ngày làm việc trong tháng thì không đóng BHXH.( Nhưng vẫn được hưởng quyền lợi về BHYT)</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marL="285750" indent="-285750" algn="just">
              <a:buFontTx/>
              <a:buChar char="-"/>
            </a:pPr>
            <a:r>
              <a:rPr lang="vi-VN" dirty="0" smtClean="0">
                <a:latin typeface="Times New Roman" panose="02020603050405020304" pitchFamily="18" charset="0"/>
                <a:cs typeface="Times New Roman" panose="02020603050405020304" pitchFamily="18" charset="0"/>
              </a:rPr>
              <a:t>NLĐ nghỉ hưởng chế độ thai sản từ 14 ngày làm việc trong tháng thì NSDLĐ &amp; NLĐ không phải đóng BHXH nhưng vẫn được tính là thời gian tham gia BHXH.</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9105" y="2063967"/>
            <a:ext cx="4946613" cy="3297742"/>
          </a:xfrm>
          <a:prstGeom prst="rect">
            <a:avLst/>
          </a:prstGeom>
          <a:ln>
            <a:noFill/>
          </a:ln>
          <a:effectLst>
            <a:softEdge rad="112500"/>
          </a:effectLst>
        </p:spPr>
      </p:pic>
      <p:pic>
        <p:nvPicPr>
          <p:cNvPr id="9" name="Picture 8"/>
          <p:cNvPicPr>
            <a:picLocks noChangeAspect="1"/>
          </p:cNvPicPr>
          <p:nvPr/>
        </p:nvPicPr>
        <p:blipFill>
          <a:blip r:embed="rId7"/>
          <a:stretch>
            <a:fillRect/>
          </a:stretch>
        </p:blipFill>
        <p:spPr>
          <a:xfrm>
            <a:off x="10382597" y="181719"/>
            <a:ext cx="1394406" cy="1200005"/>
          </a:xfrm>
          <a:prstGeom prst="rect">
            <a:avLst/>
          </a:prstGeom>
        </p:spPr>
      </p:pic>
    </p:spTree>
    <p:extLst>
      <p:ext uri="{BB962C8B-B14F-4D97-AF65-F5344CB8AC3E}">
        <p14:creationId xmlns:p14="http://schemas.microsoft.com/office/powerpoint/2010/main" val="2682772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66502" y="1171527"/>
            <a:ext cx="5860473" cy="400110"/>
          </a:xfrm>
          <a:prstGeom prst="rect">
            <a:avLst/>
          </a:prstGeom>
          <a:noFill/>
        </p:spPr>
        <p:txBody>
          <a:bodyPr wrap="square" rtlCol="0">
            <a:spAutoFit/>
          </a:bodyPr>
          <a:lstStyle/>
          <a:p>
            <a:pPr lvl="0"/>
            <a:r>
              <a:rPr lang="vi-VN" sz="2000" b="1" i="1" dirty="0" smtClean="0">
                <a:solidFill>
                  <a:srgbClr val="2F5496"/>
                </a:solidFill>
                <a:latin typeface="Times"/>
                <a:ea typeface="Times"/>
                <a:cs typeface="Times"/>
                <a:sym typeface="Times"/>
              </a:rPr>
              <a:t>4. Quy định quản lý thu.</a:t>
            </a:r>
            <a:endParaRPr lang="vi-VN" sz="2800" b="1" i="1" dirty="0">
              <a:solidFill>
                <a:srgbClr val="2F5496"/>
              </a:solidFill>
              <a:latin typeface="Times"/>
              <a:ea typeface="Times"/>
              <a:cs typeface="Times"/>
              <a:sym typeface="Times"/>
            </a:endParaRPr>
          </a:p>
        </p:txBody>
      </p:sp>
      <p:sp>
        <p:nvSpPr>
          <p:cNvPr id="2" name="TextBox 1"/>
          <p:cNvSpPr txBox="1"/>
          <p:nvPr/>
        </p:nvSpPr>
        <p:spPr>
          <a:xfrm>
            <a:off x="0" y="1602769"/>
            <a:ext cx="12192000" cy="1200329"/>
          </a:xfrm>
          <a:prstGeom prst="rect">
            <a:avLst/>
          </a:prstGeom>
          <a:noFill/>
        </p:spPr>
        <p:txBody>
          <a:bodyPr wrap="square" rtlCol="0">
            <a:spAutoFit/>
          </a:bodyPr>
          <a:lstStyle/>
          <a:p>
            <a:pPr algn="just"/>
            <a:r>
              <a:rPr lang="vi-VN" dirty="0">
                <a:latin typeface="Times New Roman" panose="02020603050405020304" pitchFamily="18" charset="0"/>
                <a:cs typeface="Times New Roman" panose="02020603050405020304" pitchFamily="18" charset="0"/>
              </a:rPr>
              <a:t>+ Trường hợp HĐLĐ hết thời hạn trong thời gian NLĐ nghỉ hưởng chế độ thai sản thì thời gian nghỉ hưởng chế độ thai sản từ khi nghỉ việc hưởng chế độ thai sản đến khi HĐLĐ hết hạn được tính là thời gian đóng BHXH; thời gian nghỉ hưởng thai sản sau khi hết hạn HĐLĐ không được tính là thời gian đóng BHXH</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vi-VN" dirty="0">
                <a:latin typeface="Times New Roman" panose="02020603050405020304" pitchFamily="18" charset="0"/>
                <a:cs typeface="Times New Roman" panose="02020603050405020304" pitchFamily="18" charset="0"/>
              </a:rPr>
              <a:t>Ví dụ: Chị A nghỉ thai sản từ tháng 10/2022. Đến tháng 01/2023 là chị A hết hạn HĐLĐ với công ty</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814649" y="2817999"/>
            <a:ext cx="1903615"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Times New Roman" panose="02020603050405020304" pitchFamily="18" charset="0"/>
                <a:cs typeface="Times New Roman" panose="02020603050405020304" pitchFamily="18" charset="0"/>
              </a:rPr>
              <a:t>Tháng 10/2022</a:t>
            </a:r>
            <a:endParaRPr lang="vi-VN"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4879577" y="2817999"/>
            <a:ext cx="1903615"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Times New Roman" panose="02020603050405020304" pitchFamily="18" charset="0"/>
                <a:cs typeface="Times New Roman" panose="02020603050405020304" pitchFamily="18" charset="0"/>
              </a:rPr>
              <a:t>Tháng 01/2023</a:t>
            </a:r>
          </a:p>
          <a:p>
            <a:pPr algn="ctr"/>
            <a:r>
              <a:rPr lang="vi-VN" dirty="0" smtClean="0">
                <a:latin typeface="Times New Roman" panose="02020603050405020304" pitchFamily="18" charset="0"/>
                <a:cs typeface="Times New Roman" panose="02020603050405020304" pitchFamily="18" charset="0"/>
              </a:rPr>
              <a:t>(Hết hạn HĐLĐ)</a:t>
            </a:r>
            <a:endParaRPr lang="vi-VN"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9069181" y="2817999"/>
            <a:ext cx="1903615"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Times New Roman" panose="02020603050405020304" pitchFamily="18" charset="0"/>
                <a:cs typeface="Times New Roman" panose="02020603050405020304" pitchFamily="18" charset="0"/>
              </a:rPr>
              <a:t>Tháng 03/2023</a:t>
            </a:r>
            <a:endParaRPr lang="vi-VN" dirty="0">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2743198" y="3138039"/>
            <a:ext cx="2136379"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783192" y="3138039"/>
            <a:ext cx="2285989"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Left Brace 15"/>
          <p:cNvSpPr/>
          <p:nvPr/>
        </p:nvSpPr>
        <p:spPr>
          <a:xfrm rot="16200000">
            <a:off x="3703203" y="2423262"/>
            <a:ext cx="170635" cy="209064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dirty="0"/>
          </a:p>
        </p:txBody>
      </p:sp>
      <p:sp>
        <p:nvSpPr>
          <p:cNvPr id="17" name="Left Brace 16"/>
          <p:cNvSpPr/>
          <p:nvPr/>
        </p:nvSpPr>
        <p:spPr>
          <a:xfrm rot="16200000">
            <a:off x="7823954" y="2417314"/>
            <a:ext cx="204466" cy="213636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dirty="0"/>
          </a:p>
        </p:txBody>
      </p:sp>
      <p:sp>
        <p:nvSpPr>
          <p:cNvPr id="18" name="Rounded Rectangle 17"/>
          <p:cNvSpPr/>
          <p:nvPr/>
        </p:nvSpPr>
        <p:spPr>
          <a:xfrm>
            <a:off x="2926080" y="3724090"/>
            <a:ext cx="1753985" cy="8395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Times New Roman" panose="02020603050405020304" pitchFamily="18" charset="0"/>
                <a:cs typeface="Times New Roman" panose="02020603050405020304" pitchFamily="18" charset="0"/>
              </a:rPr>
              <a:t>Thời gian tính đóng BHXH</a:t>
            </a:r>
            <a:endParaRPr lang="vi-VN"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6991003" y="3672931"/>
            <a:ext cx="2003367" cy="8208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latin typeface="Times New Roman" panose="02020603050405020304" pitchFamily="18" charset="0"/>
                <a:cs typeface="Times New Roman" panose="02020603050405020304" pitchFamily="18" charset="0"/>
              </a:rPr>
              <a:t>Thời gian không được tính đóng BHXH</a:t>
            </a:r>
            <a:endParaRPr lang="vi-V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4649459"/>
            <a:ext cx="12192000" cy="1477328"/>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 NLĐ </a:t>
            </a:r>
            <a:r>
              <a:rPr lang="en-US" dirty="0" err="1" smtClean="0">
                <a:latin typeface="Times New Roman" panose="02020603050405020304" pitchFamily="18" charset="0"/>
                <a:cs typeface="Times New Roman" panose="02020603050405020304" pitchFamily="18" charset="0"/>
              </a:rPr>
              <a:t>thôi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chấm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dứt</a:t>
            </a:r>
            <a:r>
              <a:rPr lang="en-US" dirty="0" smtClean="0">
                <a:latin typeface="Times New Roman" panose="02020603050405020304" pitchFamily="18" charset="0"/>
                <a:cs typeface="Times New Roman" panose="02020603050405020304" pitchFamily="18" charset="0"/>
              </a:rPr>
              <a:t> HĐLĐ, HĐLV </a:t>
            </a: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sinh</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nuôi</a:t>
            </a:r>
            <a:r>
              <a:rPr lang="en-US" dirty="0" smtClean="0">
                <a:latin typeface="Times New Roman" panose="02020603050405020304" pitchFamily="18" charset="0"/>
                <a:cs typeface="Times New Roman" panose="02020603050405020304" pitchFamily="18" charset="0"/>
              </a:rPr>
              <a:t> con </a:t>
            </a:r>
            <a:r>
              <a:rPr lang="en-US" dirty="0" err="1" smtClean="0">
                <a:latin typeface="Times New Roman" panose="02020603050405020304" pitchFamily="18" charset="0"/>
                <a:cs typeface="Times New Roman" panose="02020603050405020304" pitchFamily="18" charset="0"/>
              </a:rPr>
              <a:t>nuôi</a:t>
            </a:r>
            <a:r>
              <a:rPr lang="en-US" dirty="0" smtClean="0">
                <a:latin typeface="Times New Roman" panose="02020603050405020304" pitchFamily="18" charset="0"/>
                <a:cs typeface="Times New Roman" panose="02020603050405020304" pitchFamily="18" charset="0"/>
              </a:rPr>
              <a:t> &lt;6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nghỉ</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BHXH.</a:t>
            </a:r>
          </a:p>
          <a:p>
            <a:pPr algn="just"/>
            <a:r>
              <a:rPr lang="en-US" dirty="0" smtClean="0">
                <a:latin typeface="Times New Roman" panose="02020603050405020304" pitchFamily="18" charset="0"/>
                <a:cs typeface="Times New Roman" panose="02020603050405020304" pitchFamily="18" charset="0"/>
              </a:rPr>
              <a:t>+ NLĐ </a:t>
            </a:r>
            <a:r>
              <a:rPr lang="en-US" dirty="0" err="1" smtClean="0">
                <a:latin typeface="Times New Roman" panose="02020603050405020304" pitchFamily="18" charset="0"/>
                <a:cs typeface="Times New Roman" panose="02020603050405020304" pitchFamily="18" charset="0"/>
              </a:rPr>
              <a:t>nữ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BHXH,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BHXH, BHYT, BHTN, BHTNLĐ, </a:t>
            </a:r>
            <a:r>
              <a:rPr lang="en-US" dirty="0" smtClean="0">
                <a:latin typeface="Times New Roman" panose="02020603050405020304" pitchFamily="18" charset="0"/>
                <a:cs typeface="Times New Roman" panose="02020603050405020304" pitchFamily="18" charset="0"/>
              </a:rPr>
              <a:t>BNN.</a:t>
            </a:r>
            <a:endParaRPr lang="en-US"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6"/>
          <a:stretch>
            <a:fillRect/>
          </a:stretch>
        </p:blipFill>
        <p:spPr>
          <a:xfrm>
            <a:off x="10275593" y="293788"/>
            <a:ext cx="1394406" cy="1200005"/>
          </a:xfrm>
          <a:prstGeom prst="rect">
            <a:avLst/>
          </a:prstGeom>
        </p:spPr>
      </p:pic>
    </p:spTree>
    <p:extLst>
      <p:ext uri="{BB962C8B-B14F-4D97-AF65-F5344CB8AC3E}">
        <p14:creationId xmlns:p14="http://schemas.microsoft.com/office/powerpoint/2010/main" val="1265184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66502" y="1171527"/>
            <a:ext cx="5860473" cy="400110"/>
          </a:xfrm>
          <a:prstGeom prst="rect">
            <a:avLst/>
          </a:prstGeom>
          <a:noFill/>
        </p:spPr>
        <p:txBody>
          <a:bodyPr wrap="square" rtlCol="0">
            <a:spAutoFit/>
          </a:bodyPr>
          <a:lstStyle/>
          <a:p>
            <a:pPr lvl="0"/>
            <a:r>
              <a:rPr lang="vi-VN" sz="2000" b="1" i="1" dirty="0" smtClean="0">
                <a:solidFill>
                  <a:srgbClr val="2F5496"/>
                </a:solidFill>
                <a:latin typeface="Times"/>
                <a:ea typeface="Times"/>
                <a:cs typeface="Times"/>
                <a:sym typeface="Times"/>
              </a:rPr>
              <a:t>4. Quy định </a:t>
            </a:r>
            <a:r>
              <a:rPr lang="en-US" sz="2000" b="1" i="1" dirty="0" err="1" smtClean="0">
                <a:solidFill>
                  <a:srgbClr val="2F5496"/>
                </a:solidFill>
                <a:latin typeface="Times"/>
                <a:ea typeface="Times"/>
                <a:cs typeface="Times"/>
                <a:sym typeface="Times"/>
              </a:rPr>
              <a:t>quản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lý</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thẻ</a:t>
            </a:r>
            <a:r>
              <a:rPr lang="en-US" sz="2000" b="1" i="1" dirty="0" smtClean="0">
                <a:solidFill>
                  <a:srgbClr val="2F5496"/>
                </a:solidFill>
                <a:latin typeface="Times"/>
                <a:ea typeface="Times"/>
                <a:cs typeface="Times"/>
                <a:sym typeface="Times"/>
              </a:rPr>
              <a:t> BHYT.</a:t>
            </a:r>
            <a:endParaRPr lang="vi-VN" sz="2800" b="1" i="1" dirty="0">
              <a:solidFill>
                <a:srgbClr val="2F5496"/>
              </a:solidFill>
              <a:latin typeface="Times"/>
              <a:ea typeface="Times"/>
              <a:cs typeface="Times"/>
              <a:sym typeface="Times"/>
            </a:endParaRPr>
          </a:p>
        </p:txBody>
      </p:sp>
      <p:sp>
        <p:nvSpPr>
          <p:cNvPr id="3" name="TextBox 2"/>
          <p:cNvSpPr txBox="1"/>
          <p:nvPr/>
        </p:nvSpPr>
        <p:spPr>
          <a:xfrm>
            <a:off x="199506" y="1735005"/>
            <a:ext cx="8484785" cy="3970318"/>
          </a:xfrm>
          <a:prstGeom prst="rect">
            <a:avLst/>
          </a:prstGeom>
          <a:noFill/>
        </p:spPr>
        <p:txBody>
          <a:bodyPr wrap="square" rtlCol="0">
            <a:spAutoFit/>
          </a:bodyPr>
          <a:lstStyle/>
          <a:p>
            <a:pPr marL="285750" indent="-285750" algn="just">
              <a:buFontTx/>
              <a:buChar char="-"/>
            </a:pPr>
            <a:r>
              <a:rPr lang="en-US" dirty="0" smtClean="0">
                <a:latin typeface="Times New Roman" panose="02020603050405020304" pitchFamily="18" charset="0"/>
                <a:cs typeface="Times New Roman" panose="02020603050405020304" pitchFamily="18" charset="0"/>
              </a:rPr>
              <a:t>BHXH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chỉnh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trẻ</a:t>
            </a:r>
            <a:r>
              <a:rPr lang="en-US" dirty="0" smtClean="0">
                <a:latin typeface="Times New Roman" panose="02020603050405020304" pitchFamily="18" charset="0"/>
                <a:cs typeface="Times New Roman" panose="02020603050405020304" pitchFamily="18" charset="0"/>
              </a:rPr>
              <a:t> BHYT,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in </a:t>
            </a:r>
            <a:r>
              <a:rPr lang="en-US" dirty="0" err="1"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BHYT.</a:t>
            </a:r>
          </a:p>
          <a:p>
            <a:pPr algn="just"/>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Trừ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CCCD </a:t>
            </a:r>
            <a:r>
              <a:rPr lang="en-US" dirty="0" err="1" smtClean="0">
                <a:latin typeface="Times New Roman" panose="02020603050405020304" pitchFamily="18" charset="0"/>
                <a:cs typeface="Times New Roman" panose="02020603050405020304" pitchFamily="18" charset="0"/>
              </a:rPr>
              <a:t>gắn</a:t>
            </a:r>
            <a:r>
              <a:rPr lang="en-US" dirty="0" smtClean="0">
                <a:latin typeface="Times New Roman" panose="02020603050405020304" pitchFamily="18" charset="0"/>
                <a:cs typeface="Times New Roman" panose="02020603050405020304" pitchFamily="18" charset="0"/>
              </a:rPr>
              <a:t> chip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BHXH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BHYT </a:t>
            </a:r>
            <a:r>
              <a:rPr lang="en-US" dirty="0" err="1" smtClean="0">
                <a:latin typeface="Times New Roman" panose="02020603050405020304" pitchFamily="18" charset="0"/>
                <a:cs typeface="Times New Roman" panose="02020603050405020304" pitchFamily="18" charset="0"/>
              </a:rPr>
              <a:t>giấy</a:t>
            </a:r>
            <a:r>
              <a:rPr lang="en-US" dirty="0" smtClean="0">
                <a:latin typeface="Times New Roman" panose="02020603050405020304" pitchFamily="18" charset="0"/>
                <a:cs typeface="Times New Roman" panose="02020603050405020304" pitchFamily="18" charset="0"/>
              </a:rPr>
              <a:t>)</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BHYT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VssID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CCCD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gắn</a:t>
            </a:r>
            <a:r>
              <a:rPr lang="en-US" dirty="0" smtClean="0">
                <a:latin typeface="Times New Roman" panose="02020603050405020304" pitchFamily="18" charset="0"/>
                <a:cs typeface="Times New Roman" panose="02020603050405020304" pitchFamily="18" charset="0"/>
              </a:rPr>
              <a:t> chip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KCB BHYT.</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kịp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BHXH qua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BHYT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thẻ</a:t>
            </a:r>
            <a:r>
              <a:rPr lang="en-US" dirty="0" smtClean="0">
                <a:latin typeface="Times New Roman" panose="02020603050405020304" pitchFamily="18" charset="0"/>
                <a:cs typeface="Times New Roman" panose="02020603050405020304" pitchFamily="18" charset="0"/>
              </a:rPr>
              <a:t> BHYT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Ví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a:t>
            </a:r>
            <a:r>
              <a:rPr lang="en-US" dirty="0" smtClean="0">
                <a:latin typeface="Times New Roman" panose="02020603050405020304" pitchFamily="18" charset="0"/>
                <a:cs typeface="Times New Roman" panose="02020603050405020304" pitchFamily="18" charset="0"/>
              </a:rPr>
              <a:t>: NLĐ </a:t>
            </a:r>
            <a:r>
              <a:rPr lang="en-US" dirty="0" err="1" smtClean="0">
                <a:latin typeface="Times New Roman" panose="02020603050405020304" pitchFamily="18" charset="0"/>
                <a:cs typeface="Times New Roman" panose="02020603050405020304" pitchFamily="18" charset="0"/>
              </a:rPr>
              <a:t>thôi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29/04/2023.</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29,30/04/2023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BHYT.</a:t>
            </a:r>
          </a:p>
          <a:p>
            <a:pPr marL="285750" indent="-285750" algn="just">
              <a:buFontTx/>
              <a:buChar char="-"/>
            </a:pP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gửi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ngày</a:t>
            </a:r>
            <a:r>
              <a:rPr lang="en-US" dirty="0" smtClean="0">
                <a:latin typeface="Times New Roman" panose="02020603050405020304" pitchFamily="18" charset="0"/>
                <a:cs typeface="Times New Roman" panose="02020603050405020304" pitchFamily="18" charset="0"/>
              </a:rPr>
              <a:t> 01/05/2023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BHYT </a:t>
            </a:r>
            <a:r>
              <a:rPr lang="en-US" dirty="0" err="1" smtClean="0">
                <a:latin typeface="Times New Roman" panose="02020603050405020304" pitchFamily="18" charset="0"/>
                <a:cs typeface="Times New Roman" panose="02020603050405020304" pitchFamily="18" charset="0"/>
              </a:rPr>
              <a:t>hết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05/2023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đóng</a:t>
            </a:r>
            <a:r>
              <a:rPr lang="en-US" dirty="0" smtClean="0">
                <a:latin typeface="Times New Roman" panose="02020603050405020304" pitchFamily="18" charset="0"/>
                <a:cs typeface="Times New Roman" panose="02020603050405020304" pitchFamily="18" charset="0"/>
              </a:rPr>
              <a:t> BHXH, BHTN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05/2023.</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78241" y="1239675"/>
            <a:ext cx="3161868" cy="5310754"/>
          </a:xfrm>
          <a:prstGeom prst="rect">
            <a:avLst/>
          </a:prstGeom>
          <a:ln>
            <a:noFill/>
          </a:ln>
          <a:effectLst>
            <a:softEdge rad="112500"/>
          </a:effectLst>
        </p:spPr>
      </p:pic>
      <p:pic>
        <p:nvPicPr>
          <p:cNvPr id="9" name="Picture 8"/>
          <p:cNvPicPr>
            <a:picLocks noChangeAspect="1"/>
          </p:cNvPicPr>
          <p:nvPr/>
        </p:nvPicPr>
        <p:blipFill>
          <a:blip r:embed="rId7"/>
          <a:stretch>
            <a:fillRect/>
          </a:stretch>
        </p:blipFill>
        <p:spPr>
          <a:xfrm>
            <a:off x="10182264" y="171577"/>
            <a:ext cx="1394406" cy="1200005"/>
          </a:xfrm>
          <a:prstGeom prst="rect">
            <a:avLst/>
          </a:prstGeom>
        </p:spPr>
      </p:pic>
    </p:spTree>
    <p:extLst>
      <p:ext uri="{BB962C8B-B14F-4D97-AF65-F5344CB8AC3E}">
        <p14:creationId xmlns:p14="http://schemas.microsoft.com/office/powerpoint/2010/main" val="391495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7" name="Picture 6"/>
          <p:cNvPicPr>
            <a:picLocks noChangeAspect="1"/>
          </p:cNvPicPr>
          <p:nvPr/>
        </p:nvPicPr>
        <p:blipFill>
          <a:blip r:embed="rId6"/>
          <a:stretch>
            <a:fillRect/>
          </a:stretch>
        </p:blipFill>
        <p:spPr>
          <a:xfrm>
            <a:off x="10357658" y="271746"/>
            <a:ext cx="1394406" cy="1200005"/>
          </a:xfrm>
          <a:prstGeom prst="rect">
            <a:avLst/>
          </a:prstGeom>
        </p:spPr>
      </p:pic>
      <p:sp>
        <p:nvSpPr>
          <p:cNvPr id="8" name="TextBox 7"/>
          <p:cNvSpPr txBox="1"/>
          <p:nvPr/>
        </p:nvSpPr>
        <p:spPr>
          <a:xfrm>
            <a:off x="0" y="1171527"/>
            <a:ext cx="5926975" cy="461665"/>
          </a:xfrm>
          <a:prstGeom prst="rect">
            <a:avLst/>
          </a:prstGeom>
          <a:noFill/>
        </p:spPr>
        <p:txBody>
          <a:bodyPr wrap="square" rtlCol="0">
            <a:spAutoFit/>
          </a:bodyPr>
          <a:lstStyle/>
          <a:p>
            <a:pPr lvl="0"/>
            <a:r>
              <a:rPr lang="en-US" sz="2400" b="1" i="1" dirty="0" smtClean="0">
                <a:solidFill>
                  <a:srgbClr val="2F5496"/>
                </a:solidFill>
                <a:latin typeface="Times"/>
                <a:ea typeface="Times"/>
                <a:cs typeface="Times"/>
                <a:sym typeface="Times"/>
              </a:rPr>
              <a:t>5. </a:t>
            </a:r>
            <a:r>
              <a:rPr lang="en-US" sz="2400" b="1" i="1" dirty="0" err="1" smtClean="0">
                <a:solidFill>
                  <a:srgbClr val="2F5496"/>
                </a:solidFill>
                <a:latin typeface="Times"/>
                <a:ea typeface="Times"/>
                <a:cs typeface="Times"/>
                <a:sym typeface="Times"/>
              </a:rPr>
              <a:t>Tăng</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lương</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cơ</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sở</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từ</a:t>
            </a:r>
            <a:r>
              <a:rPr lang="en-US" sz="2400" b="1" i="1" dirty="0" smtClean="0">
                <a:solidFill>
                  <a:srgbClr val="2F5496"/>
                </a:solidFill>
                <a:latin typeface="Times"/>
                <a:ea typeface="Times"/>
                <a:cs typeface="Times"/>
                <a:sym typeface="Times"/>
              </a:rPr>
              <a:t> 01/07/2023.</a:t>
            </a:r>
            <a:endParaRPr lang="vi-VN" sz="3200" b="1" i="1" dirty="0">
              <a:solidFill>
                <a:srgbClr val="2F5496"/>
              </a:solidFill>
              <a:latin typeface="Times"/>
              <a:ea typeface="Times"/>
              <a:cs typeface="Times"/>
              <a:sym typeface="Times"/>
            </a:endParaRPr>
          </a:p>
        </p:txBody>
      </p:sp>
      <p:sp>
        <p:nvSpPr>
          <p:cNvPr id="2" name="TextBox 1"/>
          <p:cNvSpPr txBox="1"/>
          <p:nvPr/>
        </p:nvSpPr>
        <p:spPr>
          <a:xfrm>
            <a:off x="0" y="1825722"/>
            <a:ext cx="12192000" cy="707886"/>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Từ</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01/07/2023,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1.800.000đ/</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24/2023/NĐ-CP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Phủ</a:t>
            </a:r>
            <a:r>
              <a:rPr lang="en-US" sz="2000" dirty="0" smtClean="0">
                <a:latin typeface="Times New Roman" panose="02020603050405020304" pitchFamily="18" charset="0"/>
                <a:cs typeface="Times New Roman" panose="02020603050405020304" pitchFamily="18" charset="0"/>
              </a:rPr>
              <a:t> ban </a:t>
            </a:r>
            <a:r>
              <a:rPr lang="en-US" sz="2000" dirty="0" err="1" smtClean="0">
                <a:latin typeface="Times New Roman" panose="02020603050405020304" pitchFamily="18" charset="0"/>
                <a:cs typeface="Times New Roman" panose="02020603050405020304" pitchFamily="18" charset="0"/>
              </a:rPr>
              <a:t>hành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14/05/2023.</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2743200"/>
            <a:ext cx="6748272" cy="2246769"/>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dùng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cứ</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a:t>
            </a:r>
          </a:p>
          <a:p>
            <a:pPr marL="285750" indent="-285750">
              <a:buFontTx/>
              <a:buChar char="-"/>
            </a:pP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285750" indent="-285750">
              <a:buFontTx/>
              <a:buChar char="-"/>
            </a:pP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luật</a:t>
            </a:r>
            <a:r>
              <a:rPr lang="en-US" sz="2000" dirty="0" smtClean="0">
                <a:latin typeface="Times New Roman" panose="02020603050405020304" pitchFamily="18" charset="0"/>
                <a:cs typeface="Times New Roman" panose="02020603050405020304" pitchFamily="18" charset="0"/>
              </a:rPr>
              <a:t>;</a:t>
            </a:r>
          </a:p>
          <a:p>
            <a:pPr marL="285750" indent="-285750">
              <a:buFontTx/>
              <a:buChar char="-"/>
            </a:pP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khoản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5898" y="2557283"/>
            <a:ext cx="4455242" cy="2782813"/>
          </a:xfrm>
          <a:prstGeom prst="rect">
            <a:avLst/>
          </a:prstGeom>
        </p:spPr>
      </p:pic>
    </p:spTree>
    <p:extLst>
      <p:ext uri="{BB962C8B-B14F-4D97-AF65-F5344CB8AC3E}">
        <p14:creationId xmlns:p14="http://schemas.microsoft.com/office/powerpoint/2010/main" val="171674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7" name="Picture 6"/>
          <p:cNvPicPr>
            <a:picLocks noChangeAspect="1"/>
          </p:cNvPicPr>
          <p:nvPr/>
        </p:nvPicPr>
        <p:blipFill>
          <a:blip r:embed="rId6"/>
          <a:stretch>
            <a:fillRect/>
          </a:stretch>
        </p:blipFill>
        <p:spPr>
          <a:xfrm>
            <a:off x="10532225" y="271746"/>
            <a:ext cx="1394406" cy="1200005"/>
          </a:xfrm>
          <a:prstGeom prst="rect">
            <a:avLst/>
          </a:prstGeom>
        </p:spPr>
      </p:pic>
      <p:sp>
        <p:nvSpPr>
          <p:cNvPr id="8" name="TextBox 7"/>
          <p:cNvSpPr txBox="1"/>
          <p:nvPr/>
        </p:nvSpPr>
        <p:spPr>
          <a:xfrm>
            <a:off x="66502" y="1171527"/>
            <a:ext cx="5860473" cy="461665"/>
          </a:xfrm>
          <a:prstGeom prst="rect">
            <a:avLst/>
          </a:prstGeom>
          <a:noFill/>
        </p:spPr>
        <p:txBody>
          <a:bodyPr wrap="square" rtlCol="0">
            <a:spAutoFit/>
          </a:bodyPr>
          <a:lstStyle/>
          <a:p>
            <a:pPr lvl="0"/>
            <a:r>
              <a:rPr lang="en-US" sz="2400" b="1" i="1" dirty="0" smtClean="0">
                <a:solidFill>
                  <a:srgbClr val="2F5496"/>
                </a:solidFill>
                <a:latin typeface="Times"/>
                <a:ea typeface="Times"/>
                <a:cs typeface="Times"/>
                <a:sym typeface="Times"/>
              </a:rPr>
              <a:t>5. </a:t>
            </a:r>
            <a:r>
              <a:rPr lang="en-US" sz="2400" b="1" i="1" dirty="0" err="1" smtClean="0">
                <a:solidFill>
                  <a:srgbClr val="2F5496"/>
                </a:solidFill>
                <a:latin typeface="Times"/>
                <a:ea typeface="Times"/>
                <a:cs typeface="Times"/>
                <a:sym typeface="Times"/>
              </a:rPr>
              <a:t>Tăng</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lương</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cơ</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sở</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từ</a:t>
            </a:r>
            <a:r>
              <a:rPr lang="en-US" sz="2400" b="1" i="1" dirty="0" smtClean="0">
                <a:solidFill>
                  <a:srgbClr val="2F5496"/>
                </a:solidFill>
                <a:latin typeface="Times"/>
                <a:ea typeface="Times"/>
                <a:cs typeface="Times"/>
                <a:sym typeface="Times"/>
              </a:rPr>
              <a:t> 01/07/2023.</a:t>
            </a:r>
            <a:endParaRPr lang="vi-VN" sz="3200" b="1" i="1" dirty="0">
              <a:solidFill>
                <a:srgbClr val="2F5496"/>
              </a:solidFill>
              <a:latin typeface="Times"/>
              <a:ea typeface="Times"/>
              <a:cs typeface="Times"/>
              <a:sym typeface="Times"/>
            </a:endParaRPr>
          </a:p>
        </p:txBody>
      </p:sp>
      <p:sp>
        <p:nvSpPr>
          <p:cNvPr id="2" name="TextBox 1"/>
          <p:cNvSpPr txBox="1"/>
          <p:nvPr/>
        </p:nvSpPr>
        <p:spPr>
          <a:xfrm>
            <a:off x="0" y="1823341"/>
            <a:ext cx="12192000" cy="400110"/>
          </a:xfrm>
          <a:prstGeom prst="rect">
            <a:avLst/>
          </a:prstGeom>
          <a:noFill/>
        </p:spPr>
        <p:txBody>
          <a:bodyPr wrap="square" rtlCol="0">
            <a:spAutoFit/>
          </a:bodyPr>
          <a:lstStyle/>
          <a:p>
            <a:pPr algn="just"/>
            <a:r>
              <a:rPr lang="en-US" sz="2000" dirty="0" err="1" smtClean="0">
                <a:latin typeface="Times New Roman" panose="02020603050405020304" pitchFamily="18" charset="0"/>
                <a:cs typeface="Times New Roman" panose="02020603050405020304" pitchFamily="18" charset="0"/>
              </a:rPr>
              <a:t>Những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tới</a:t>
            </a:r>
            <a:r>
              <a:rPr lang="en-US" sz="2000" dirty="0" smtClean="0">
                <a:latin typeface="Times New Roman" panose="02020603050405020304" pitchFamily="18" charset="0"/>
                <a:cs typeface="Times New Roman" panose="02020603050405020304" pitchFamily="18" charset="0"/>
              </a:rPr>
              <a:t> NLĐ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2437490"/>
            <a:ext cx="12192000" cy="3477875"/>
          </a:xfrm>
          <a:prstGeom prst="rect">
            <a:avLst/>
          </a:prstGeom>
          <a:noFill/>
        </p:spPr>
        <p:txBody>
          <a:bodyPr wrap="square" rtlCol="0">
            <a:spAutoFit/>
          </a:bodyPr>
          <a:lstStyle/>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BHXH, BHYT, BHTNLĐ-BNN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tiền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là</a:t>
            </a:r>
            <a:r>
              <a:rPr lang="en-US" sz="2000" dirty="0" smtClean="0">
                <a:latin typeface="Times New Roman" panose="02020603050405020304" pitchFamily="18" charset="0"/>
                <a:cs typeface="Times New Roman" panose="02020603050405020304" pitchFamily="18" charset="0"/>
              </a:rPr>
              <a:t> 36.000.000đ/</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 ( Theo </a:t>
            </a:r>
            <a:r>
              <a:rPr lang="en-US" sz="2000" dirty="0" err="1" smtClean="0">
                <a:latin typeface="Times New Roman" panose="02020603050405020304" pitchFamily="18" charset="0"/>
                <a:cs typeface="Times New Roman" panose="02020603050405020304" pitchFamily="18" charset="0"/>
              </a:rPr>
              <a:t>khoản</a:t>
            </a:r>
            <a:r>
              <a:rPr lang="en-US" sz="2000" dirty="0" smtClean="0">
                <a:latin typeface="Times New Roman" panose="02020603050405020304" pitchFamily="18" charset="0"/>
                <a:cs typeface="Times New Roman" panose="02020603050405020304" pitchFamily="18" charset="0"/>
              </a:rPr>
              <a:t> 3,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89 </a:t>
            </a:r>
            <a:r>
              <a:rPr lang="en-US" sz="2000" dirty="0" err="1" smtClean="0">
                <a:latin typeface="Times New Roman" panose="02020603050405020304" pitchFamily="18" charset="0"/>
                <a:cs typeface="Times New Roman" panose="02020603050405020304" pitchFamily="18" charset="0"/>
              </a:rPr>
              <a:t>Luật</a:t>
            </a:r>
            <a:r>
              <a:rPr lang="en-US" sz="2000" dirty="0" smtClean="0">
                <a:latin typeface="Times New Roman" panose="02020603050405020304" pitchFamily="18" charset="0"/>
                <a:cs typeface="Times New Roman" panose="02020603050405020304" pitchFamily="18" charset="0"/>
              </a:rPr>
              <a:t> BHXH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BHXH, BHYT </a:t>
            </a:r>
            <a:r>
              <a:rPr lang="en-US" sz="2000" dirty="0" err="1" smtClean="0">
                <a:latin typeface="Times New Roman" panose="02020603050405020304" pitchFamily="18" charset="0"/>
                <a:cs typeface="Times New Roman" panose="02020603050405020304" pitchFamily="18" charset="0"/>
              </a:rPr>
              <a:t>bằng</a:t>
            </a:r>
            <a:r>
              <a:rPr lang="en-US" sz="2000" dirty="0" smtClean="0">
                <a:latin typeface="Times New Roman" panose="02020603050405020304" pitchFamily="18" charset="0"/>
                <a:cs typeface="Times New Roman" panose="02020603050405020304" pitchFamily="18" charset="0"/>
              </a:rPr>
              <a:t> 20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dưỡng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hồi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khỏe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30%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x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ngày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dưỡng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sức</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1 </a:t>
            </a:r>
            <a:r>
              <a:rPr lang="en-US" sz="2000" dirty="0" err="1" smtClean="0">
                <a:latin typeface="Times New Roman" panose="02020603050405020304" pitchFamily="18" charset="0"/>
                <a:cs typeface="Times New Roman" panose="02020603050405020304" pitchFamily="18" charset="0"/>
              </a:rPr>
              <a:t>lần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con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nuôi</a:t>
            </a:r>
            <a:r>
              <a:rPr lang="en-US" sz="2000" dirty="0" smtClean="0">
                <a:latin typeface="Times New Roman" panose="02020603050405020304" pitchFamily="18" charset="0"/>
                <a:cs typeface="Times New Roman" panose="02020603050405020304" pitchFamily="18" charset="0"/>
              </a:rPr>
              <a:t> con </a:t>
            </a:r>
            <a:r>
              <a:rPr lang="en-US" sz="2000" dirty="0" err="1" smtClean="0">
                <a:latin typeface="Times New Roman" panose="02020603050405020304" pitchFamily="18" charset="0"/>
                <a:cs typeface="Times New Roman" panose="02020603050405020304" pitchFamily="18" charset="0"/>
              </a:rPr>
              <a:t>nuôi</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2 x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x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con)</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tai </a:t>
            </a:r>
            <a:r>
              <a:rPr lang="en-US" sz="2000" dirty="0" err="1" smtClean="0">
                <a:latin typeface="Times New Roman" panose="02020603050405020304" pitchFamily="18" charset="0"/>
                <a:cs typeface="Times New Roman" panose="02020603050405020304" pitchFamily="18" charset="0"/>
              </a:rPr>
              <a:t>nạn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nghiệp</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hưởng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đối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NLĐ </a:t>
            </a:r>
            <a:r>
              <a:rPr lang="en-US" sz="2000" dirty="0" err="1" smtClean="0">
                <a:latin typeface="Times New Roman" panose="02020603050405020304" pitchFamily="18" charset="0"/>
                <a:cs typeface="Times New Roman" panose="02020603050405020304" pitchFamily="18" charset="0"/>
              </a:rPr>
              <a:t>tham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a:t>
            </a:r>
            <a:r>
              <a:rPr lang="en-US" sz="2000" dirty="0" smtClean="0">
                <a:latin typeface="Times New Roman" panose="02020603050405020304" pitchFamily="18" charset="0"/>
                <a:cs typeface="Times New Roman" panose="02020603050405020304" pitchFamily="18" charset="0"/>
              </a:rPr>
              <a:t> BHXH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buộc</a:t>
            </a:r>
            <a:r>
              <a:rPr lang="en-US" sz="2000" dirty="0" smtClean="0">
                <a:latin typeface="Times New Roman" panose="02020603050405020304" pitchFamily="18" charset="0"/>
                <a:cs typeface="Times New Roman" panose="02020603050405020304" pitchFamily="18" charset="0"/>
              </a:rPr>
              <a:t> ( &gt;=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1.800.000đ)</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Công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tính</a:t>
            </a:r>
            <a:r>
              <a:rPr lang="en-US" sz="2000" dirty="0" smtClean="0">
                <a:latin typeface="Times New Roman" panose="02020603050405020304" pitchFamily="18" charset="0"/>
                <a:cs typeface="Times New Roman" panose="02020603050405020304" pitchFamily="18" charset="0"/>
              </a:rPr>
              <a:t>: 10 x </a:t>
            </a:r>
            <a:r>
              <a:rPr lang="en-US" sz="2000" dirty="0" err="1" smtClean="0">
                <a:latin typeface="Times New Roman" panose="02020603050405020304" pitchFamily="18" charset="0"/>
                <a:cs typeface="Times New Roman" panose="02020603050405020304" pitchFamily="18" charset="0"/>
              </a:rPr>
              <a:t>lương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sở</a:t>
            </a:r>
            <a:r>
              <a:rPr lang="en-US" sz="2000" dirty="0" smtClean="0">
                <a:latin typeface="Times New Roman" panose="02020603050405020304" pitchFamily="18" charset="0"/>
                <a:cs typeface="Times New Roman" panose="02020603050405020304" pitchFamily="18" charset="0"/>
              </a:rPr>
              <a:t> = 18.000.000đ)</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cấp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tuất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tháng</a:t>
            </a:r>
            <a:r>
              <a:rPr lang="en-US" sz="20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dirty="0" err="1" smtClean="0">
                <a:latin typeface="Times New Roman" panose="02020603050405020304" pitchFamily="18" charset="0"/>
                <a:cs typeface="Times New Roman" panose="02020603050405020304" pitchFamily="18" charset="0"/>
              </a:rPr>
              <a:t>Tăng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phí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chữa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cùng</a:t>
            </a:r>
            <a:r>
              <a:rPr lang="en-US" sz="2000" dirty="0" smtClean="0">
                <a:latin typeface="Times New Roman" panose="02020603050405020304" pitchFamily="18" charset="0"/>
                <a:cs typeface="Times New Roman" panose="02020603050405020304" pitchFamily="18" charset="0"/>
              </a:rPr>
              <a:t> chi </a:t>
            </a:r>
            <a:r>
              <a:rPr lang="en-US" sz="2000" dirty="0" err="1" smtClean="0">
                <a:latin typeface="Times New Roman" panose="02020603050405020304" pitchFamily="18" charset="0"/>
                <a:cs typeface="Times New Roman" panose="02020603050405020304" pitchFamily="18" charset="0"/>
              </a:rPr>
              <a:t>trả</a:t>
            </a:r>
            <a:r>
              <a:rPr lang="en-US" sz="2000" dirty="0" smtClean="0">
                <a:latin typeface="Times New Roman" panose="02020603050405020304" pitchFamily="18" charset="0"/>
                <a:cs typeface="Times New Roman" panose="02020603050405020304" pitchFamily="18" charset="0"/>
              </a:rPr>
              <a:t> BHYT.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32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pic>
        <p:nvPicPr>
          <p:cNvPr id="7" name="Picture 6"/>
          <p:cNvPicPr>
            <a:picLocks noChangeAspect="1"/>
          </p:cNvPicPr>
          <p:nvPr/>
        </p:nvPicPr>
        <p:blipFill>
          <a:blip r:embed="rId6"/>
          <a:stretch>
            <a:fillRect/>
          </a:stretch>
        </p:blipFill>
        <p:spPr>
          <a:xfrm>
            <a:off x="10482350" y="271746"/>
            <a:ext cx="1394406" cy="1200005"/>
          </a:xfrm>
          <a:prstGeom prst="rect">
            <a:avLst/>
          </a:prstGeom>
        </p:spPr>
      </p:pic>
      <p:sp>
        <p:nvSpPr>
          <p:cNvPr id="2" name="TextBox 1"/>
          <p:cNvSpPr txBox="1"/>
          <p:nvPr/>
        </p:nvSpPr>
        <p:spPr>
          <a:xfrm>
            <a:off x="0" y="1604356"/>
            <a:ext cx="12192000" cy="4362733"/>
          </a:xfrm>
          <a:prstGeom prst="rect">
            <a:avLst/>
          </a:prstGeom>
          <a:noFill/>
        </p:spPr>
        <p:txBody>
          <a:bodyPr wrap="square" rtlCol="0">
            <a:spAutoFit/>
          </a:bodyPr>
          <a:lstStyle/>
          <a:p>
            <a:pPr marL="342900" indent="-342900" algn="just">
              <a:buAutoNum type="arabicPeriod"/>
            </a:pPr>
            <a:r>
              <a:rPr lang="vi-VN" sz="1850" dirty="0" smtClean="0">
                <a:latin typeface="+mj-lt"/>
              </a:rPr>
              <a:t>Phụ </a:t>
            </a:r>
            <a:r>
              <a:rPr lang="vi-VN" sz="1850" dirty="0">
                <a:latin typeface="+mj-lt"/>
              </a:rPr>
              <a:t>cấp xăng xe, điện thoại được trả cố định hàng tháng thì có bị coi là khoản phải đóng BHXH không</a:t>
            </a:r>
            <a:r>
              <a:rPr lang="vi-VN" sz="1850" dirty="0" smtClean="0">
                <a:latin typeface="+mj-lt"/>
              </a:rPr>
              <a:t>?</a:t>
            </a:r>
            <a:endParaRPr lang="en-US" sz="1850" dirty="0" smtClean="0">
              <a:latin typeface="+mj-lt"/>
            </a:endParaRPr>
          </a:p>
          <a:p>
            <a:pPr marL="342900" indent="-342900" algn="just">
              <a:buAutoNum type="arabicPeriod"/>
            </a:pPr>
            <a:r>
              <a:rPr lang="vi-VN" sz="1850" dirty="0">
                <a:latin typeface="+mj-lt"/>
              </a:rPr>
              <a:t>Hướng dẫn báo tăng và thủ tục bhxh với trường hợp NLĐ có trên 1 HĐLĐ phát </a:t>
            </a:r>
            <a:r>
              <a:rPr lang="vi-VN" sz="1850" dirty="0" smtClean="0">
                <a:latin typeface="+mj-lt"/>
              </a:rPr>
              <a:t>sinh</a:t>
            </a:r>
            <a:endParaRPr lang="en-US" sz="1850" dirty="0" smtClean="0">
              <a:latin typeface="+mj-lt"/>
            </a:endParaRPr>
          </a:p>
          <a:p>
            <a:pPr marL="342900" indent="-342900" algn="just">
              <a:buAutoNum type="arabicPeriod"/>
            </a:pPr>
            <a:r>
              <a:rPr lang="en-US" sz="1850" dirty="0" err="1">
                <a:latin typeface="Times New Roman" panose="02020603050405020304" pitchFamily="18" charset="0"/>
                <a:cs typeface="Times New Roman" panose="02020603050405020304" pitchFamily="18" charset="0"/>
              </a:rPr>
              <a:t>Cách</a:t>
            </a:r>
            <a:r>
              <a:rPr lang="en-US" sz="1850" dirty="0">
                <a:latin typeface="Times New Roman" panose="02020603050405020304" pitchFamily="18" charset="0"/>
                <a:cs typeface="Times New Roman" panose="02020603050405020304" pitchFamily="18" charset="0"/>
              </a:rPr>
              <a:t> </a:t>
            </a:r>
            <a:r>
              <a:rPr lang="en-US" sz="1850" dirty="0" err="1">
                <a:latin typeface="Times New Roman" panose="02020603050405020304" pitchFamily="18" charset="0"/>
                <a:cs typeface="Times New Roman" panose="02020603050405020304" pitchFamily="18" charset="0"/>
              </a:rPr>
              <a:t>tính</a:t>
            </a:r>
            <a:r>
              <a:rPr lang="en-US" sz="1850" dirty="0">
                <a:latin typeface="Times New Roman" panose="02020603050405020304" pitchFamily="18" charset="0"/>
                <a:cs typeface="Times New Roman" panose="02020603050405020304" pitchFamily="18" charset="0"/>
              </a:rPr>
              <a:t> </a:t>
            </a:r>
            <a:r>
              <a:rPr lang="en-US" sz="1850" dirty="0" err="1">
                <a:latin typeface="Times New Roman" panose="02020603050405020304" pitchFamily="18" charset="0"/>
                <a:cs typeface="Times New Roman" panose="02020603050405020304" pitchFamily="18" charset="0"/>
              </a:rPr>
              <a:t>lãi</a:t>
            </a:r>
            <a:r>
              <a:rPr lang="en-US" sz="1850" dirty="0">
                <a:latin typeface="Times New Roman" panose="02020603050405020304" pitchFamily="18" charset="0"/>
                <a:cs typeface="Times New Roman" panose="02020603050405020304" pitchFamily="18" charset="0"/>
              </a:rPr>
              <a:t> </a:t>
            </a:r>
            <a:r>
              <a:rPr lang="en-US" sz="1850" dirty="0" err="1">
                <a:latin typeface="Times New Roman" panose="02020603050405020304" pitchFamily="18" charset="0"/>
                <a:cs typeface="Times New Roman" panose="02020603050405020304" pitchFamily="18" charset="0"/>
              </a:rPr>
              <a:t>đóng</a:t>
            </a:r>
            <a:r>
              <a:rPr lang="en-US" sz="1850" dirty="0">
                <a:latin typeface="Times New Roman" panose="02020603050405020304" pitchFamily="18" charset="0"/>
                <a:cs typeface="Times New Roman" panose="02020603050405020304" pitchFamily="18" charset="0"/>
              </a:rPr>
              <a:t> </a:t>
            </a:r>
            <a:r>
              <a:rPr lang="en-US" sz="1850" dirty="0" err="1" smtClean="0">
                <a:latin typeface="Times New Roman" panose="02020603050405020304" pitchFamily="18" charset="0"/>
                <a:cs typeface="Times New Roman" panose="02020603050405020304" pitchFamily="18" charset="0"/>
              </a:rPr>
              <a:t>chậm</a:t>
            </a:r>
            <a:r>
              <a:rPr lang="en-US" sz="1850" dirty="0" smtClean="0">
                <a:latin typeface="Times New Roman" panose="02020603050405020304" pitchFamily="18" charset="0"/>
                <a:cs typeface="Times New Roman" panose="02020603050405020304" pitchFamily="18" charset="0"/>
              </a:rPr>
              <a:t>?</a:t>
            </a:r>
          </a:p>
          <a:p>
            <a:pPr marL="342900" indent="-342900" algn="just">
              <a:buAutoNum type="arabicPeriod"/>
            </a:pPr>
            <a:r>
              <a:rPr lang="vi-VN" sz="1850" dirty="0">
                <a:latin typeface="+mj-lt"/>
              </a:rPr>
              <a:t>các thủ tục cần thực hiện khi tăng lương cơ sở, dẫn đến tăng mức đóng BHXH tối </a:t>
            </a:r>
            <a:r>
              <a:rPr lang="vi-VN" sz="1850" dirty="0" smtClean="0">
                <a:latin typeface="+mj-lt"/>
              </a:rPr>
              <a:t>đa</a:t>
            </a:r>
            <a:endParaRPr lang="en-US" sz="1850" dirty="0" smtClean="0">
              <a:latin typeface="+mj-lt"/>
            </a:endParaRPr>
          </a:p>
          <a:p>
            <a:pPr marL="342900" indent="-342900" algn="just">
              <a:buAutoNum type="arabicPeriod"/>
            </a:pPr>
            <a:r>
              <a:rPr lang="vi-VN" sz="1850" dirty="0">
                <a:latin typeface="+mj-lt"/>
              </a:rPr>
              <a:t>Nhân sự nghỉ từ ngày 12/05/2023. Công ty thực hiện báo giảm tháng 5 từ ngày 28/04/2023 để ko phát sinh BHYT của tháng 5 thì có đúng luật không? Nếu báo giảm như vậy thì chi phí lương của nhân sự đó có được cho vào chi phí không</a:t>
            </a:r>
            <a:r>
              <a:rPr lang="vi-VN" sz="1850" dirty="0" smtClean="0">
                <a:latin typeface="+mj-lt"/>
              </a:rPr>
              <a:t>?</a:t>
            </a:r>
            <a:endParaRPr lang="en-US" sz="1850" dirty="0" smtClean="0">
              <a:latin typeface="+mj-lt"/>
            </a:endParaRPr>
          </a:p>
          <a:p>
            <a:pPr marL="342900" indent="-342900" algn="just">
              <a:buAutoNum type="arabicPeriod"/>
            </a:pPr>
            <a:r>
              <a:rPr lang="vi-VN" sz="1850" dirty="0">
                <a:latin typeface="+mj-lt"/>
              </a:rPr>
              <a:t>NLĐ A nghỉ việc ngang ở Công ty mà không báo, Công ty làm thủ tục Báo Giảm Không Lương từ tháng 09/2022. Đến tháng 04/2023, Công ty liên hệ với Cơ quan BHXH để hỏi về trường hợp NLĐ A thì được trả lời rằng NLĐ A đã đi làm ở Công ty khác và đang tham gia BHXH bắt buộc. Vậy NLĐ có thể tự đi chốt quá trình dù Công ty Báo Giảm Không Lương và vẫn tham gia BHXH bắt buộc ở Công ty mới đúng không? Em xin cám ơn</a:t>
            </a:r>
            <a:r>
              <a:rPr lang="vi-VN" sz="1850" dirty="0" smtClean="0">
                <a:latin typeface="+mj-lt"/>
              </a:rPr>
              <a:t>.</a:t>
            </a:r>
            <a:endParaRPr lang="en-US" sz="1850" dirty="0" smtClean="0">
              <a:latin typeface="+mj-lt"/>
            </a:endParaRPr>
          </a:p>
          <a:p>
            <a:pPr marL="342900" indent="-342900" algn="just">
              <a:buAutoNum type="arabicPeriod"/>
            </a:pPr>
            <a:r>
              <a:rPr lang="vi-VN" sz="1850" dirty="0">
                <a:latin typeface="+mj-lt"/>
              </a:rPr>
              <a:t>các khoản phụ cấp lương phải đóng BHXH theo quy định mới </a:t>
            </a:r>
            <a:r>
              <a:rPr lang="vi-VN" sz="1850" dirty="0" smtClean="0">
                <a:latin typeface="+mj-lt"/>
              </a:rPr>
              <a:t>nhất</a:t>
            </a:r>
            <a:r>
              <a:rPr lang="en-US" sz="1850" dirty="0" smtClean="0">
                <a:latin typeface="+mj-lt"/>
              </a:rPr>
              <a:t>?</a:t>
            </a:r>
          </a:p>
          <a:p>
            <a:pPr marL="342900" indent="-342900" algn="just">
              <a:buAutoNum type="arabicPeriod"/>
            </a:pPr>
            <a:r>
              <a:rPr lang="en-US" sz="1850" dirty="0" err="1">
                <a:latin typeface="+mj-lt"/>
              </a:rPr>
              <a:t>Nhân</a:t>
            </a:r>
            <a:r>
              <a:rPr lang="en-US" sz="1850" dirty="0">
                <a:latin typeface="+mj-lt"/>
              </a:rPr>
              <a:t> </a:t>
            </a:r>
            <a:r>
              <a:rPr lang="en-US" sz="1850" dirty="0" err="1">
                <a:latin typeface="+mj-lt"/>
              </a:rPr>
              <a:t>viên</a:t>
            </a:r>
            <a:r>
              <a:rPr lang="en-US" sz="1850" dirty="0">
                <a:latin typeface="+mj-lt"/>
              </a:rPr>
              <a:t> </a:t>
            </a:r>
            <a:r>
              <a:rPr lang="en-US" sz="1850" dirty="0" err="1">
                <a:latin typeface="+mj-lt"/>
              </a:rPr>
              <a:t>partime</a:t>
            </a:r>
            <a:r>
              <a:rPr lang="en-US" sz="1850" dirty="0">
                <a:latin typeface="+mj-lt"/>
              </a:rPr>
              <a:t> </a:t>
            </a:r>
            <a:r>
              <a:rPr lang="en-US" sz="1850" dirty="0" err="1">
                <a:latin typeface="+mj-lt"/>
              </a:rPr>
              <a:t>ký</a:t>
            </a:r>
            <a:r>
              <a:rPr lang="en-US" sz="1850" dirty="0">
                <a:latin typeface="+mj-lt"/>
              </a:rPr>
              <a:t> </a:t>
            </a:r>
            <a:r>
              <a:rPr lang="en-US" sz="1850" dirty="0" err="1">
                <a:latin typeface="+mj-lt"/>
              </a:rPr>
              <a:t>loại</a:t>
            </a:r>
            <a:r>
              <a:rPr lang="en-US" sz="1850" dirty="0">
                <a:latin typeface="+mj-lt"/>
              </a:rPr>
              <a:t> </a:t>
            </a:r>
            <a:r>
              <a:rPr lang="en-US" sz="1850" dirty="0" err="1">
                <a:latin typeface="+mj-lt"/>
              </a:rPr>
              <a:t>hợp</a:t>
            </a:r>
            <a:r>
              <a:rPr lang="en-US" sz="1850" dirty="0">
                <a:latin typeface="+mj-lt"/>
              </a:rPr>
              <a:t> </a:t>
            </a:r>
            <a:r>
              <a:rPr lang="en-US" sz="1850" dirty="0" err="1">
                <a:latin typeface="+mj-lt"/>
              </a:rPr>
              <a:t>đồng</a:t>
            </a:r>
            <a:r>
              <a:rPr lang="en-US" sz="1850" dirty="0">
                <a:latin typeface="+mj-lt"/>
              </a:rPr>
              <a:t> </a:t>
            </a:r>
            <a:r>
              <a:rPr lang="en-US" sz="1850" dirty="0" err="1">
                <a:latin typeface="+mj-lt"/>
              </a:rPr>
              <a:t>gì</a:t>
            </a:r>
            <a:r>
              <a:rPr lang="en-US" sz="1850" dirty="0">
                <a:latin typeface="+mj-lt"/>
              </a:rPr>
              <a:t>? </a:t>
            </a:r>
            <a:r>
              <a:rPr lang="en-US" sz="1850" dirty="0" err="1">
                <a:latin typeface="+mj-lt"/>
              </a:rPr>
              <a:t>Cty</a:t>
            </a:r>
            <a:r>
              <a:rPr lang="en-US" sz="1850" dirty="0">
                <a:latin typeface="+mj-lt"/>
              </a:rPr>
              <a:t> </a:t>
            </a:r>
            <a:r>
              <a:rPr lang="en-US" sz="1850" dirty="0" err="1">
                <a:latin typeface="+mj-lt"/>
              </a:rPr>
              <a:t>làm</a:t>
            </a:r>
            <a:r>
              <a:rPr lang="en-US" sz="1850" dirty="0">
                <a:latin typeface="+mj-lt"/>
              </a:rPr>
              <a:t> </a:t>
            </a:r>
            <a:r>
              <a:rPr lang="en-US" sz="1850" dirty="0" err="1">
                <a:latin typeface="+mj-lt"/>
              </a:rPr>
              <a:t>về</a:t>
            </a:r>
            <a:r>
              <a:rPr lang="en-US" sz="1850" dirty="0">
                <a:latin typeface="+mj-lt"/>
              </a:rPr>
              <a:t> </a:t>
            </a:r>
            <a:r>
              <a:rPr lang="en-US" sz="1850" dirty="0" err="1">
                <a:latin typeface="+mj-lt"/>
              </a:rPr>
              <a:t>mảng</a:t>
            </a:r>
            <a:r>
              <a:rPr lang="en-US" sz="1850" dirty="0">
                <a:latin typeface="+mj-lt"/>
              </a:rPr>
              <a:t> </a:t>
            </a:r>
            <a:r>
              <a:rPr lang="en-US" sz="1850" dirty="0" err="1">
                <a:latin typeface="+mj-lt"/>
              </a:rPr>
              <a:t>nhà</a:t>
            </a:r>
            <a:r>
              <a:rPr lang="en-US" sz="1850" dirty="0">
                <a:latin typeface="+mj-lt"/>
              </a:rPr>
              <a:t> </a:t>
            </a:r>
            <a:r>
              <a:rPr lang="en-US" sz="1850" dirty="0" err="1">
                <a:latin typeface="+mj-lt"/>
              </a:rPr>
              <a:t>hàng</a:t>
            </a:r>
            <a:r>
              <a:rPr lang="en-US" sz="1850" dirty="0" smtClean="0">
                <a:latin typeface="+mj-lt"/>
              </a:rPr>
              <a:t>.</a:t>
            </a:r>
          </a:p>
          <a:p>
            <a:pPr marL="342900" indent="-342900" algn="just">
              <a:buAutoNum type="arabicPeriod"/>
            </a:pPr>
            <a:r>
              <a:rPr lang="en-US" sz="1850" dirty="0" err="1">
                <a:latin typeface="+mj-lt"/>
              </a:rPr>
              <a:t>Loại</a:t>
            </a:r>
            <a:r>
              <a:rPr lang="en-US" sz="1850" dirty="0">
                <a:latin typeface="+mj-lt"/>
              </a:rPr>
              <a:t> </a:t>
            </a:r>
            <a:r>
              <a:rPr lang="en-US" sz="1850" dirty="0" err="1">
                <a:latin typeface="+mj-lt"/>
              </a:rPr>
              <a:t>phụ</a:t>
            </a:r>
            <a:r>
              <a:rPr lang="en-US" sz="1850" dirty="0">
                <a:latin typeface="+mj-lt"/>
              </a:rPr>
              <a:t> </a:t>
            </a:r>
            <a:r>
              <a:rPr lang="en-US" sz="1850" dirty="0" err="1">
                <a:latin typeface="+mj-lt"/>
              </a:rPr>
              <a:t>cấp</a:t>
            </a:r>
            <a:r>
              <a:rPr lang="en-US" sz="1850" dirty="0">
                <a:latin typeface="+mj-lt"/>
              </a:rPr>
              <a:t> </a:t>
            </a:r>
            <a:r>
              <a:rPr lang="en-US" sz="1850" dirty="0" err="1">
                <a:latin typeface="+mj-lt"/>
              </a:rPr>
              <a:t>và</a:t>
            </a:r>
            <a:r>
              <a:rPr lang="en-US" sz="1850" dirty="0">
                <a:latin typeface="+mj-lt"/>
              </a:rPr>
              <a:t> </a:t>
            </a:r>
            <a:r>
              <a:rPr lang="en-US" sz="1850" dirty="0" err="1">
                <a:latin typeface="+mj-lt"/>
              </a:rPr>
              <a:t>khoản</a:t>
            </a:r>
            <a:r>
              <a:rPr lang="en-US" sz="1850" dirty="0">
                <a:latin typeface="+mj-lt"/>
              </a:rPr>
              <a:t> </a:t>
            </a:r>
            <a:r>
              <a:rPr lang="en-US" sz="1850" dirty="0" err="1">
                <a:latin typeface="+mj-lt"/>
              </a:rPr>
              <a:t>bổ</a:t>
            </a:r>
            <a:r>
              <a:rPr lang="en-US" sz="1850" dirty="0">
                <a:latin typeface="+mj-lt"/>
              </a:rPr>
              <a:t> sung </a:t>
            </a:r>
            <a:r>
              <a:rPr lang="en-US" sz="1850" dirty="0" err="1">
                <a:latin typeface="+mj-lt"/>
              </a:rPr>
              <a:t>nào</a:t>
            </a:r>
            <a:r>
              <a:rPr lang="en-US" sz="1850" dirty="0">
                <a:latin typeface="+mj-lt"/>
              </a:rPr>
              <a:t> </a:t>
            </a:r>
            <a:r>
              <a:rPr lang="en-US" sz="1850" dirty="0" err="1">
                <a:latin typeface="+mj-lt"/>
              </a:rPr>
              <a:t>phải</a:t>
            </a:r>
            <a:r>
              <a:rPr lang="en-US" sz="1850" dirty="0">
                <a:latin typeface="+mj-lt"/>
              </a:rPr>
              <a:t> </a:t>
            </a:r>
            <a:r>
              <a:rPr lang="en-US" sz="1850" dirty="0" err="1">
                <a:latin typeface="+mj-lt"/>
              </a:rPr>
              <a:t>đóng</a:t>
            </a:r>
            <a:r>
              <a:rPr lang="en-US" sz="1850" dirty="0">
                <a:latin typeface="+mj-lt"/>
              </a:rPr>
              <a:t> </a:t>
            </a:r>
            <a:r>
              <a:rPr lang="en-US" sz="1850" dirty="0" err="1">
                <a:latin typeface="+mj-lt"/>
              </a:rPr>
              <a:t>bảo</a:t>
            </a:r>
            <a:r>
              <a:rPr lang="en-US" sz="1850" dirty="0">
                <a:latin typeface="+mj-lt"/>
              </a:rPr>
              <a:t> </a:t>
            </a:r>
            <a:r>
              <a:rPr lang="en-US" sz="1850" dirty="0" err="1" smtClean="0">
                <a:latin typeface="+mj-lt"/>
              </a:rPr>
              <a:t>hiểm</a:t>
            </a:r>
            <a:endParaRPr lang="en-US" sz="1850" dirty="0" smtClean="0">
              <a:latin typeface="+mj-lt"/>
            </a:endParaRPr>
          </a:p>
          <a:p>
            <a:pPr marL="342900" indent="-342900" algn="just">
              <a:buAutoNum type="arabicPeriod"/>
            </a:pPr>
            <a:r>
              <a:rPr lang="vi-VN" sz="1850" dirty="0">
                <a:latin typeface="+mj-lt"/>
              </a:rPr>
              <a:t>NLĐ tăng mới vào đầu tháng nhưng lại nghỉ ốm và KL trên 14 ngày số ngày nghỉ ốm nhiều hơn KL ko đủ điều kiện đóng BHXH thì khi làm điều chỉnh giảm sẽ là giảm ốm hay giảm hẳn và NLĐ có bị truy thu tiền BHYT 4,5% không ạ?</a:t>
            </a:r>
            <a:endParaRPr lang="en-US" sz="1850" dirty="0">
              <a:latin typeface="+mj-lt"/>
            </a:endParaRPr>
          </a:p>
        </p:txBody>
      </p:sp>
      <p:sp>
        <p:nvSpPr>
          <p:cNvPr id="3" name="TextBox 2"/>
          <p:cNvSpPr txBox="1"/>
          <p:nvPr/>
        </p:nvSpPr>
        <p:spPr>
          <a:xfrm>
            <a:off x="133004" y="1122363"/>
            <a:ext cx="10474036" cy="400110"/>
          </a:xfrm>
          <a:prstGeom prst="rect">
            <a:avLst/>
          </a:prstGeom>
          <a:noFill/>
        </p:spPr>
        <p:txBody>
          <a:bodyPr wrap="square" rtlCol="0">
            <a:spAutoFit/>
          </a:bodyPr>
          <a:lstStyle/>
          <a:p>
            <a:pPr lvl="0" algn="ctr"/>
            <a:r>
              <a:rPr lang="en-US" sz="2000" b="1" i="1" dirty="0" err="1" smtClean="0">
                <a:solidFill>
                  <a:srgbClr val="2F5496"/>
                </a:solidFill>
                <a:latin typeface="Times"/>
                <a:ea typeface="Times"/>
                <a:cs typeface="Times"/>
                <a:sym typeface="Times"/>
              </a:rPr>
              <a:t>Trả</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lời</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câu</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hỏi</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và</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giải</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đáp</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thắc</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mắc</a:t>
            </a:r>
            <a:endParaRPr lang="vi-VN" sz="2800" b="1" i="1" dirty="0">
              <a:solidFill>
                <a:srgbClr val="2F5496"/>
              </a:solidFill>
              <a:latin typeface="Times"/>
              <a:ea typeface="Times"/>
              <a:cs typeface="Times"/>
              <a:sym typeface="Times"/>
            </a:endParaRPr>
          </a:p>
        </p:txBody>
      </p:sp>
    </p:spTree>
    <p:extLst>
      <p:ext uri="{BB962C8B-B14F-4D97-AF65-F5344CB8AC3E}">
        <p14:creationId xmlns:p14="http://schemas.microsoft.com/office/powerpoint/2010/main" val="352029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D2F1-E9DE-4AF3-96C9-3878B4DF84A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2FA5EB4D-21D9-4805-B40A-2EEA535FA30D}"/>
              </a:ext>
            </a:extLst>
          </p:cNvPr>
          <p:cNvSpPr>
            <a:spLocks noGrp="1"/>
          </p:cNvSpPr>
          <p:nvPr>
            <p:ph type="subTitle" idx="1"/>
          </p:nvPr>
        </p:nvSpPr>
        <p:spPr/>
        <p:txBody>
          <a:bodyPr/>
          <a:lstStyle/>
          <a:p>
            <a:endParaRPr lang="en-GB"/>
          </a:p>
        </p:txBody>
      </p:sp>
      <p:pic>
        <p:nvPicPr>
          <p:cNvPr id="6" name="Picture 5">
            <a:extLst>
              <a:ext uri="{FF2B5EF4-FFF2-40B4-BE49-F238E27FC236}">
                <a16:creationId xmlns:a16="http://schemas.microsoft.com/office/drawing/2014/main" id="{324D45D5-9F69-4750-8889-6D21209D5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28615" cy="6858000"/>
          </a:xfrm>
          <a:prstGeom prst="rect">
            <a:avLst/>
          </a:prstGeom>
        </p:spPr>
      </p:pic>
      <p:pic>
        <p:nvPicPr>
          <p:cNvPr id="10" name="Graphic 9">
            <a:extLst>
              <a:ext uri="{FF2B5EF4-FFF2-40B4-BE49-F238E27FC236}">
                <a16:creationId xmlns:a16="http://schemas.microsoft.com/office/drawing/2014/main" id="{CA225C01-E2D6-40CF-9276-45BEA2ACD20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6096000" y="2262087"/>
            <a:ext cx="2257425" cy="523875"/>
          </a:xfrm>
          <a:prstGeom prst="rect">
            <a:avLst/>
          </a:prstGeom>
        </p:spPr>
      </p:pic>
      <p:pic>
        <p:nvPicPr>
          <p:cNvPr id="12" name="Graphic 11">
            <a:extLst>
              <a:ext uri="{FF2B5EF4-FFF2-40B4-BE49-F238E27FC236}">
                <a16:creationId xmlns:a16="http://schemas.microsoft.com/office/drawing/2014/main" id="{E253C9D5-52FA-4F13-BA4B-83AFA5AE55A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4392669" y="3792336"/>
            <a:ext cx="3343275" cy="266700"/>
          </a:xfrm>
          <a:prstGeom prst="rect">
            <a:avLst/>
          </a:prstGeom>
        </p:spPr>
      </p:pic>
      <p:pic>
        <p:nvPicPr>
          <p:cNvPr id="14" name="Graphic 13">
            <a:extLst>
              <a:ext uri="{FF2B5EF4-FFF2-40B4-BE49-F238E27FC236}">
                <a16:creationId xmlns:a16="http://schemas.microsoft.com/office/drawing/2014/main" id="{5A7FF96A-A3CC-40B0-8396-E999FB20B099}"/>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685804" y="4309352"/>
            <a:ext cx="4820392" cy="767692"/>
          </a:xfrm>
          <a:prstGeom prst="rect">
            <a:avLst/>
          </a:prstGeom>
        </p:spPr>
      </p:pic>
      <p:pic>
        <p:nvPicPr>
          <p:cNvPr id="9" name="Picture 8">
            <a:extLst>
              <a:ext uri="{FF2B5EF4-FFF2-40B4-BE49-F238E27FC236}">
                <a16:creationId xmlns:a16="http://schemas.microsoft.com/office/drawing/2014/main" id="{13EC66D4-AF75-4D5F-BFEC-87FA1A28FFF3}"/>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3956578" y="1765741"/>
            <a:ext cx="1762250" cy="1516566"/>
          </a:xfrm>
          <a:prstGeom prst="rect">
            <a:avLst/>
          </a:prstGeom>
        </p:spPr>
      </p:pic>
    </p:spTree>
    <p:extLst>
      <p:ext uri="{BB962C8B-B14F-4D97-AF65-F5344CB8AC3E}">
        <p14:creationId xmlns:p14="http://schemas.microsoft.com/office/powerpoint/2010/main" val="229121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8" name="Google Shape;173;p2"/>
          <p:cNvSpPr txBox="1"/>
          <p:nvPr/>
        </p:nvSpPr>
        <p:spPr>
          <a:xfrm>
            <a:off x="0" y="1130326"/>
            <a:ext cx="11029495"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dirty="0" err="1" smtClean="0">
                <a:solidFill>
                  <a:srgbClr val="2F5496"/>
                </a:solidFill>
                <a:latin typeface="Times"/>
                <a:ea typeface="Times"/>
                <a:cs typeface="Times"/>
                <a:sym typeface="Times"/>
              </a:rPr>
              <a:t>Căn</a:t>
            </a:r>
            <a:r>
              <a:rPr lang="en-US" sz="3200" b="1" i="1" dirty="0" smtClean="0">
                <a:solidFill>
                  <a:srgbClr val="2F5496"/>
                </a:solidFill>
                <a:latin typeface="Times"/>
                <a:ea typeface="Times"/>
                <a:cs typeface="Times"/>
                <a:sym typeface="Times"/>
              </a:rPr>
              <a:t> </a:t>
            </a:r>
            <a:r>
              <a:rPr lang="en-US" sz="3200" b="1" i="1" dirty="0" err="1">
                <a:solidFill>
                  <a:srgbClr val="2F5496"/>
                </a:solidFill>
                <a:latin typeface="Times"/>
                <a:ea typeface="Times"/>
                <a:cs typeface="Times"/>
                <a:sym typeface="Times"/>
              </a:rPr>
              <a:t>cứ</a:t>
            </a:r>
            <a:r>
              <a:rPr lang="en-US" sz="3200" b="1" i="1" dirty="0">
                <a:solidFill>
                  <a:srgbClr val="2F5496"/>
                </a:solidFill>
                <a:latin typeface="Times"/>
                <a:ea typeface="Times"/>
                <a:cs typeface="Times"/>
                <a:sym typeface="Times"/>
              </a:rPr>
              <a:t> </a:t>
            </a:r>
            <a:r>
              <a:rPr lang="en-US" sz="3200" b="1" i="1" dirty="0" err="1">
                <a:solidFill>
                  <a:srgbClr val="2F5496"/>
                </a:solidFill>
                <a:latin typeface="Times"/>
                <a:ea typeface="Times"/>
                <a:cs typeface="Times"/>
                <a:sym typeface="Times"/>
              </a:rPr>
              <a:t>pháp</a:t>
            </a:r>
            <a:r>
              <a:rPr lang="en-US" sz="3200" b="1" i="1" dirty="0">
                <a:solidFill>
                  <a:srgbClr val="2F5496"/>
                </a:solidFill>
                <a:latin typeface="Times"/>
                <a:ea typeface="Times"/>
                <a:cs typeface="Times"/>
                <a:sym typeface="Times"/>
              </a:rPr>
              <a:t> </a:t>
            </a:r>
            <a:r>
              <a:rPr lang="en-US" sz="3200" b="1" i="1" dirty="0" err="1">
                <a:solidFill>
                  <a:srgbClr val="2F5496"/>
                </a:solidFill>
                <a:latin typeface="Times"/>
                <a:ea typeface="Times"/>
                <a:cs typeface="Times"/>
                <a:sym typeface="Times"/>
              </a:rPr>
              <a:t>lý</a:t>
            </a:r>
            <a:endParaRPr sz="3200" b="1" i="1" dirty="0">
              <a:solidFill>
                <a:srgbClr val="2F5496"/>
              </a:solidFill>
              <a:latin typeface="Times"/>
              <a:ea typeface="Times"/>
              <a:cs typeface="Times"/>
              <a:sym typeface="Times"/>
            </a:endParaRPr>
          </a:p>
        </p:txBody>
      </p:sp>
      <p:sp>
        <p:nvSpPr>
          <p:cNvPr id="5" name="TextBox 4"/>
          <p:cNvSpPr txBox="1"/>
          <p:nvPr/>
        </p:nvSpPr>
        <p:spPr>
          <a:xfrm>
            <a:off x="0" y="1828798"/>
            <a:ext cx="12192000" cy="4154984"/>
          </a:xfrm>
          <a:prstGeom prst="rect">
            <a:avLst/>
          </a:prstGeom>
          <a:noFill/>
        </p:spPr>
        <p:txBody>
          <a:bodyPr wrap="square" rtlCol="0">
            <a:spAutoFit/>
          </a:bodyPr>
          <a:lstStyle/>
          <a:p>
            <a:pPr algn="just"/>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Công</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văn</a:t>
            </a:r>
            <a:r>
              <a:rPr lang="en-US" sz="2200" i="1" dirty="0" smtClean="0">
                <a:latin typeface="Times" panose="02020603050405020304" pitchFamily="18" charset="0"/>
                <a:cs typeface="Times" panose="02020603050405020304" pitchFamily="18" charset="0"/>
              </a:rPr>
              <a:t> 1925/BHXH-TST </a:t>
            </a:r>
            <a:r>
              <a:rPr lang="en-US" sz="2200" i="1" dirty="0" err="1" smtClean="0">
                <a:latin typeface="Times" panose="02020603050405020304" pitchFamily="18" charset="0"/>
                <a:cs typeface="Times" panose="02020603050405020304" pitchFamily="18" charset="0"/>
              </a:rPr>
              <a:t>ngày</a:t>
            </a:r>
            <a:r>
              <a:rPr lang="en-US" sz="2200" i="1" dirty="0" smtClean="0">
                <a:latin typeface="Times" panose="02020603050405020304" pitchFamily="18" charset="0"/>
                <a:cs typeface="Times" panose="02020603050405020304" pitchFamily="18" charset="0"/>
              </a:rPr>
              <a:t> 28/04/2023 </a:t>
            </a:r>
            <a:r>
              <a:rPr lang="en-US" sz="2200" i="1" dirty="0" err="1" smtClean="0">
                <a:latin typeface="Times" panose="02020603050405020304" pitchFamily="18" charset="0"/>
                <a:cs typeface="Times" panose="02020603050405020304" pitchFamily="18" charset="0"/>
              </a:rPr>
              <a:t>của</a:t>
            </a:r>
            <a:r>
              <a:rPr lang="en-US" sz="2200" i="1" dirty="0" smtClean="0">
                <a:latin typeface="Times" panose="02020603050405020304" pitchFamily="18" charset="0"/>
                <a:cs typeface="Times" panose="02020603050405020304" pitchFamily="18" charset="0"/>
              </a:rPr>
              <a:t> BHXH TP HCM V/v </a:t>
            </a:r>
            <a:r>
              <a:rPr lang="en-US" sz="2200" i="1" dirty="0" err="1" smtClean="0">
                <a:latin typeface="Times" panose="02020603050405020304" pitchFamily="18" charset="0"/>
                <a:cs typeface="Times" panose="02020603050405020304" pitchFamily="18" charset="0"/>
              </a:rPr>
              <a:t>hướng</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dẫn</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thu</a:t>
            </a:r>
            <a:r>
              <a:rPr lang="en-US" sz="2200" i="1" dirty="0" smtClean="0">
                <a:latin typeface="Times" panose="02020603050405020304" pitchFamily="18" charset="0"/>
                <a:cs typeface="Times" panose="02020603050405020304" pitchFamily="18" charset="0"/>
              </a:rPr>
              <a:t> BHXH, BHYT, BHTN, BHTNLĐ-BNN; </a:t>
            </a:r>
            <a:r>
              <a:rPr lang="en-US" sz="2200" i="1" dirty="0" err="1" smtClean="0">
                <a:latin typeface="Times" panose="02020603050405020304" pitchFamily="18" charset="0"/>
                <a:cs typeface="Times" panose="02020603050405020304" pitchFamily="18" charset="0"/>
              </a:rPr>
              <a:t>Quản</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lý</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sổ</a:t>
            </a:r>
            <a:r>
              <a:rPr lang="en-US" sz="2200" i="1" dirty="0" smtClean="0">
                <a:latin typeface="Times" panose="02020603050405020304" pitchFamily="18" charset="0"/>
                <a:cs typeface="Times" panose="02020603050405020304" pitchFamily="18" charset="0"/>
              </a:rPr>
              <a:t> BHXH, </a:t>
            </a:r>
            <a:r>
              <a:rPr lang="en-US" sz="2200" i="1" dirty="0" err="1" smtClean="0">
                <a:latin typeface="Times" panose="02020603050405020304" pitchFamily="18" charset="0"/>
                <a:cs typeface="Times" panose="02020603050405020304" pitchFamily="18" charset="0"/>
              </a:rPr>
              <a:t>thẻ</a:t>
            </a:r>
            <a:r>
              <a:rPr lang="en-US" sz="2200" i="1" dirty="0" smtClean="0">
                <a:latin typeface="Times" panose="02020603050405020304" pitchFamily="18" charset="0"/>
                <a:cs typeface="Times" panose="02020603050405020304" pitchFamily="18" charset="0"/>
              </a:rPr>
              <a:t> BHYT;</a:t>
            </a:r>
          </a:p>
          <a:p>
            <a:pPr algn="just"/>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Quyết</a:t>
            </a:r>
            <a:r>
              <a:rPr lang="en-US" sz="2200" i="1" dirty="0" smtClean="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định</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số</a:t>
            </a:r>
            <a:r>
              <a:rPr lang="en-US" sz="2200" i="1" dirty="0">
                <a:latin typeface="Times" panose="02020603050405020304" pitchFamily="18" charset="0"/>
                <a:cs typeface="Times" panose="02020603050405020304" pitchFamily="18" charset="0"/>
              </a:rPr>
              <a:t> 490/QĐ-BHXH </a:t>
            </a:r>
            <a:r>
              <a:rPr lang="en-US" sz="2200" i="1" dirty="0" err="1">
                <a:latin typeface="Times" panose="02020603050405020304" pitchFamily="18" charset="0"/>
                <a:cs typeface="Times" panose="02020603050405020304" pitchFamily="18" charset="0"/>
              </a:rPr>
              <a:t>ngày</a:t>
            </a:r>
            <a:r>
              <a:rPr lang="en-US" sz="2200" i="1" dirty="0">
                <a:latin typeface="Times" panose="02020603050405020304" pitchFamily="18" charset="0"/>
                <a:cs typeface="Times" panose="02020603050405020304" pitchFamily="18" charset="0"/>
              </a:rPr>
              <a:t> 28/3/2023 </a:t>
            </a:r>
            <a:r>
              <a:rPr lang="en-US" sz="2200" i="1" dirty="0" err="1">
                <a:latin typeface="Times" panose="02020603050405020304" pitchFamily="18" charset="0"/>
                <a:cs typeface="Times" panose="02020603050405020304" pitchFamily="18" charset="0"/>
              </a:rPr>
              <a:t>của</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Tổng</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Giám</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đốc</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xã</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hội</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Việt</a:t>
            </a:r>
            <a:r>
              <a:rPr lang="en-US" sz="2200" i="1" dirty="0">
                <a:latin typeface="Times" panose="02020603050405020304" pitchFamily="18" charset="0"/>
                <a:cs typeface="Times" panose="02020603050405020304" pitchFamily="18" charset="0"/>
              </a:rPr>
              <a:t> Nam </a:t>
            </a:r>
            <a:r>
              <a:rPr lang="en-US" sz="2200" i="1" dirty="0" err="1">
                <a:latin typeface="Times" panose="02020603050405020304" pitchFamily="18" charset="0"/>
                <a:cs typeface="Times" panose="02020603050405020304" pitchFamily="18" charset="0"/>
              </a:rPr>
              <a:t>về</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việc</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sửa</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đổi</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bổ</a:t>
            </a:r>
            <a:r>
              <a:rPr lang="en-US" sz="2200" i="1" dirty="0">
                <a:latin typeface="Times" panose="02020603050405020304" pitchFamily="18" charset="0"/>
                <a:cs typeface="Times" panose="02020603050405020304" pitchFamily="18" charset="0"/>
              </a:rPr>
              <a:t> sung </a:t>
            </a:r>
            <a:r>
              <a:rPr lang="en-US" sz="2200" i="1" dirty="0" err="1">
                <a:latin typeface="Times" panose="02020603050405020304" pitchFamily="18" charset="0"/>
                <a:cs typeface="Times" panose="02020603050405020304" pitchFamily="18" charset="0"/>
              </a:rPr>
              <a:t>một</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số</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điều</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Quy</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trình</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thu</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xã</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hội</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y </a:t>
            </a:r>
            <a:r>
              <a:rPr lang="en-US" sz="2200" i="1" dirty="0" err="1">
                <a:latin typeface="Times" panose="02020603050405020304" pitchFamily="18" charset="0"/>
                <a:cs typeface="Times" panose="02020603050405020304" pitchFamily="18" charset="0"/>
              </a:rPr>
              <a:t>tế</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thất</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nghiệp</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tai </a:t>
            </a:r>
            <a:r>
              <a:rPr lang="en-US" sz="2200" i="1" dirty="0" err="1">
                <a:latin typeface="Times" panose="02020603050405020304" pitchFamily="18" charset="0"/>
                <a:cs typeface="Times" panose="02020603050405020304" pitchFamily="18" charset="0"/>
              </a:rPr>
              <a:t>nạn</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lao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động</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bệnh</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nghề</a:t>
            </a:r>
            <a:r>
              <a:rPr lang="en-US" sz="2200" i="1" dirty="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nghiệp</a:t>
            </a:r>
            <a:r>
              <a:rPr lang="en-US" sz="2200" i="1" dirty="0" smtClean="0">
                <a:latin typeface="Times" panose="02020603050405020304" pitchFamily="18" charset="0"/>
                <a:cs typeface="Times" panose="02020603050405020304" pitchFamily="18" charset="0"/>
              </a:rPr>
              <a:t>;</a:t>
            </a:r>
          </a:p>
          <a:p>
            <a:pPr algn="just"/>
            <a:r>
              <a:rPr lang="en-US" sz="2200" i="1" dirty="0" smtClean="0">
                <a:solidFill>
                  <a:schemeClr val="dk1"/>
                </a:solidFill>
                <a:latin typeface="Times" panose="02020603050405020304" pitchFamily="18" charset="0"/>
                <a:cs typeface="Times" panose="02020603050405020304" pitchFamily="18" charset="0"/>
                <a:sym typeface="Times New Roman"/>
              </a:rPr>
              <a:t>- </a:t>
            </a:r>
            <a:r>
              <a:rPr lang="en-US" sz="2200" i="1" dirty="0" err="1" smtClean="0">
                <a:solidFill>
                  <a:schemeClr val="dk1"/>
                </a:solidFill>
                <a:latin typeface="Times" panose="02020603050405020304" pitchFamily="18" charset="0"/>
                <a:cs typeface="Times" panose="02020603050405020304" pitchFamily="18" charset="0"/>
                <a:sym typeface="Times New Roman"/>
              </a:rPr>
              <a:t>Quyết</a:t>
            </a:r>
            <a:r>
              <a:rPr lang="en-US" sz="2200" i="1" dirty="0" smtClean="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định</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số</a:t>
            </a:r>
            <a:r>
              <a:rPr lang="en-US" sz="2200" i="1" dirty="0">
                <a:solidFill>
                  <a:schemeClr val="dk1"/>
                </a:solidFill>
                <a:latin typeface="Times" panose="02020603050405020304" pitchFamily="18" charset="0"/>
                <a:cs typeface="Times" panose="02020603050405020304" pitchFamily="18" charset="0"/>
                <a:sym typeface="Times New Roman"/>
              </a:rPr>
              <a:t> 595/QĐ-BHXH </a:t>
            </a:r>
            <a:r>
              <a:rPr lang="en-US" sz="2200" i="1" dirty="0" err="1">
                <a:solidFill>
                  <a:schemeClr val="dk1"/>
                </a:solidFill>
                <a:latin typeface="Times" panose="02020603050405020304" pitchFamily="18" charset="0"/>
                <a:cs typeface="Times" panose="02020603050405020304" pitchFamily="18" charset="0"/>
                <a:sym typeface="Times New Roman"/>
              </a:rPr>
              <a:t>của</a:t>
            </a:r>
            <a:r>
              <a:rPr lang="en-US" sz="2200" i="1" dirty="0">
                <a:solidFill>
                  <a:schemeClr val="dk1"/>
                </a:solidFill>
                <a:latin typeface="Times" panose="02020603050405020304" pitchFamily="18" charset="0"/>
                <a:cs typeface="Times" panose="02020603050405020304" pitchFamily="18" charset="0"/>
                <a:sym typeface="Times New Roman"/>
              </a:rPr>
              <a:t> BHXH VN </a:t>
            </a:r>
            <a:r>
              <a:rPr lang="en-US" sz="2200" i="1" dirty="0" err="1">
                <a:solidFill>
                  <a:schemeClr val="dk1"/>
                </a:solidFill>
                <a:latin typeface="Times" panose="02020603050405020304" pitchFamily="18" charset="0"/>
                <a:cs typeface="Times" panose="02020603050405020304" pitchFamily="18" charset="0"/>
                <a:sym typeface="Times New Roman"/>
              </a:rPr>
              <a:t>ngày</a:t>
            </a:r>
            <a:r>
              <a:rPr lang="en-US" sz="2200" i="1" dirty="0">
                <a:solidFill>
                  <a:schemeClr val="dk1"/>
                </a:solidFill>
                <a:latin typeface="Times" panose="02020603050405020304" pitchFamily="18" charset="0"/>
                <a:cs typeface="Times" panose="02020603050405020304" pitchFamily="18" charset="0"/>
                <a:sym typeface="Times New Roman"/>
              </a:rPr>
              <a:t> 14/04/2017 V/v ban </a:t>
            </a:r>
            <a:r>
              <a:rPr lang="en-US" sz="2200" i="1" dirty="0" err="1">
                <a:solidFill>
                  <a:schemeClr val="dk1"/>
                </a:solidFill>
                <a:latin typeface="Times" panose="02020603050405020304" pitchFamily="18" charset="0"/>
                <a:cs typeface="Times" panose="02020603050405020304" pitchFamily="18" charset="0"/>
                <a:sym typeface="Times New Roman"/>
              </a:rPr>
              <a:t>hành</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Quy</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trình</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thu</a:t>
            </a:r>
            <a:r>
              <a:rPr lang="en-US" sz="2200" i="1" dirty="0">
                <a:solidFill>
                  <a:schemeClr val="dk1"/>
                </a:solidFill>
                <a:latin typeface="Times" panose="02020603050405020304" pitchFamily="18" charset="0"/>
                <a:cs typeface="Times" panose="02020603050405020304" pitchFamily="18" charset="0"/>
                <a:sym typeface="Times New Roman"/>
              </a:rPr>
              <a:t> BHXH , BHYT, BHTN, BHTNLĐ-BNN; </a:t>
            </a:r>
            <a:r>
              <a:rPr lang="en-US" sz="2200" i="1" dirty="0" err="1">
                <a:solidFill>
                  <a:schemeClr val="dk1"/>
                </a:solidFill>
                <a:latin typeface="Times" panose="02020603050405020304" pitchFamily="18" charset="0"/>
                <a:cs typeface="Times" panose="02020603050405020304" pitchFamily="18" charset="0"/>
                <a:sym typeface="Times New Roman"/>
              </a:rPr>
              <a:t>quản</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lý</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sổ</a:t>
            </a:r>
            <a:r>
              <a:rPr lang="en-US" sz="2200" i="1" dirty="0">
                <a:solidFill>
                  <a:schemeClr val="dk1"/>
                </a:solidFill>
                <a:latin typeface="Times" panose="02020603050405020304" pitchFamily="18" charset="0"/>
                <a:cs typeface="Times" panose="02020603050405020304" pitchFamily="18" charset="0"/>
                <a:sym typeface="Times New Roman"/>
              </a:rPr>
              <a:t> BHXH, </a:t>
            </a:r>
            <a:r>
              <a:rPr lang="en-US" sz="2200" i="1" dirty="0" err="1">
                <a:solidFill>
                  <a:schemeClr val="dk1"/>
                </a:solidFill>
                <a:latin typeface="Times" panose="02020603050405020304" pitchFamily="18" charset="0"/>
                <a:cs typeface="Times" panose="02020603050405020304" pitchFamily="18" charset="0"/>
                <a:sym typeface="Times New Roman"/>
              </a:rPr>
              <a:t>thẻ</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smtClean="0">
                <a:solidFill>
                  <a:schemeClr val="dk1"/>
                </a:solidFill>
                <a:latin typeface="Times" panose="02020603050405020304" pitchFamily="18" charset="0"/>
                <a:cs typeface="Times" panose="02020603050405020304" pitchFamily="18" charset="0"/>
                <a:sym typeface="Times New Roman"/>
              </a:rPr>
              <a:t>BHYT;</a:t>
            </a:r>
            <a:endParaRPr lang="en-US" sz="2200" i="1" dirty="0">
              <a:solidFill>
                <a:schemeClr val="dk1"/>
              </a:solidFill>
              <a:latin typeface="Times" panose="02020603050405020304" pitchFamily="18" charset="0"/>
              <a:ea typeface="Times New Roman"/>
              <a:cs typeface="Times" panose="02020603050405020304" pitchFamily="18" charset="0"/>
              <a:sym typeface="Times New Roman"/>
            </a:endParaRPr>
          </a:p>
          <a:p>
            <a:pPr algn="just"/>
            <a:r>
              <a:rPr lang="en-US" sz="2200" i="1" dirty="0" smtClean="0">
                <a:solidFill>
                  <a:schemeClr val="dk1"/>
                </a:solidFill>
                <a:latin typeface="Times" panose="02020603050405020304" pitchFamily="18" charset="0"/>
                <a:cs typeface="Times" panose="02020603050405020304" pitchFamily="18" charset="0"/>
                <a:sym typeface="Times New Roman"/>
              </a:rPr>
              <a:t>- </a:t>
            </a:r>
            <a:r>
              <a:rPr lang="en-US" sz="2200" i="1" dirty="0" err="1" smtClean="0">
                <a:solidFill>
                  <a:schemeClr val="dk1"/>
                </a:solidFill>
                <a:latin typeface="Times" panose="02020603050405020304" pitchFamily="18" charset="0"/>
                <a:cs typeface="Times" panose="02020603050405020304" pitchFamily="18" charset="0"/>
                <a:sym typeface="Times New Roman"/>
              </a:rPr>
              <a:t>Quyết</a:t>
            </a:r>
            <a:r>
              <a:rPr lang="en-US" sz="2200" i="1" dirty="0" smtClean="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định</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số</a:t>
            </a:r>
            <a:r>
              <a:rPr lang="en-US" sz="2200" i="1" dirty="0">
                <a:solidFill>
                  <a:schemeClr val="dk1"/>
                </a:solidFill>
                <a:latin typeface="Times" panose="02020603050405020304" pitchFamily="18" charset="0"/>
                <a:cs typeface="Times" panose="02020603050405020304" pitchFamily="18" charset="0"/>
                <a:sym typeface="Times New Roman"/>
              </a:rPr>
              <a:t> 505/QĐ-BHXH </a:t>
            </a:r>
            <a:r>
              <a:rPr lang="en-US" sz="2200" i="1" dirty="0" err="1">
                <a:solidFill>
                  <a:schemeClr val="dk1"/>
                </a:solidFill>
                <a:latin typeface="Times" panose="02020603050405020304" pitchFamily="18" charset="0"/>
                <a:cs typeface="Times" panose="02020603050405020304" pitchFamily="18" charset="0"/>
                <a:sym typeface="Times New Roman"/>
              </a:rPr>
              <a:t>của</a:t>
            </a:r>
            <a:r>
              <a:rPr lang="en-US" sz="2200" i="1" dirty="0">
                <a:solidFill>
                  <a:schemeClr val="dk1"/>
                </a:solidFill>
                <a:latin typeface="Times" panose="02020603050405020304" pitchFamily="18" charset="0"/>
                <a:cs typeface="Times" panose="02020603050405020304" pitchFamily="18" charset="0"/>
                <a:sym typeface="Times New Roman"/>
              </a:rPr>
              <a:t> BHXH VN </a:t>
            </a:r>
            <a:r>
              <a:rPr lang="en-US" sz="2200" i="1" dirty="0" err="1">
                <a:solidFill>
                  <a:schemeClr val="dk1"/>
                </a:solidFill>
                <a:latin typeface="Times" panose="02020603050405020304" pitchFamily="18" charset="0"/>
                <a:cs typeface="Times" panose="02020603050405020304" pitchFamily="18" charset="0"/>
                <a:sym typeface="Times New Roman"/>
              </a:rPr>
              <a:t>ngày</a:t>
            </a:r>
            <a:r>
              <a:rPr lang="en-US" sz="2200" i="1" dirty="0">
                <a:solidFill>
                  <a:schemeClr val="dk1"/>
                </a:solidFill>
                <a:latin typeface="Times" panose="02020603050405020304" pitchFamily="18" charset="0"/>
                <a:cs typeface="Times" panose="02020603050405020304" pitchFamily="18" charset="0"/>
                <a:sym typeface="Times New Roman"/>
              </a:rPr>
              <a:t> 27/03/2020 V/v </a:t>
            </a:r>
            <a:r>
              <a:rPr lang="en-US" sz="2200" i="1" dirty="0" err="1">
                <a:solidFill>
                  <a:schemeClr val="dk1"/>
                </a:solidFill>
                <a:latin typeface="Times" panose="02020603050405020304" pitchFamily="18" charset="0"/>
                <a:cs typeface="Times" panose="02020603050405020304" pitchFamily="18" charset="0"/>
                <a:sym typeface="Times New Roman"/>
              </a:rPr>
              <a:t>sửa</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đổi</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bổ</a:t>
            </a:r>
            <a:r>
              <a:rPr lang="en-US" sz="2200" i="1" dirty="0">
                <a:solidFill>
                  <a:schemeClr val="dk1"/>
                </a:solidFill>
                <a:latin typeface="Times" panose="02020603050405020304" pitchFamily="18" charset="0"/>
                <a:cs typeface="Times" panose="02020603050405020304" pitchFamily="18" charset="0"/>
                <a:sym typeface="Times New Roman"/>
              </a:rPr>
              <a:t> dung </a:t>
            </a:r>
            <a:r>
              <a:rPr lang="en-US" sz="2200" i="1" dirty="0" err="1">
                <a:solidFill>
                  <a:schemeClr val="dk1"/>
                </a:solidFill>
                <a:latin typeface="Times" panose="02020603050405020304" pitchFamily="18" charset="0"/>
                <a:cs typeface="Times" panose="02020603050405020304" pitchFamily="18" charset="0"/>
                <a:sym typeface="Times New Roman"/>
              </a:rPr>
              <a:t>một</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số</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điều</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quy</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trình</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thu</a:t>
            </a:r>
            <a:r>
              <a:rPr lang="en-US" sz="2200" i="1" dirty="0">
                <a:solidFill>
                  <a:schemeClr val="dk1"/>
                </a:solidFill>
                <a:latin typeface="Times" panose="02020603050405020304" pitchFamily="18" charset="0"/>
                <a:cs typeface="Times" panose="02020603050405020304" pitchFamily="18" charset="0"/>
                <a:sym typeface="Times New Roman"/>
              </a:rPr>
              <a:t> BHXH, BHYT, BHTN, BHTNLĐ-BNN; </a:t>
            </a:r>
            <a:r>
              <a:rPr lang="en-US" sz="2200" i="1" dirty="0" err="1">
                <a:solidFill>
                  <a:schemeClr val="dk1"/>
                </a:solidFill>
                <a:latin typeface="Times" panose="02020603050405020304" pitchFamily="18" charset="0"/>
                <a:cs typeface="Times" panose="02020603050405020304" pitchFamily="18" charset="0"/>
                <a:sym typeface="Times New Roman"/>
              </a:rPr>
              <a:t>quản</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lý</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sổ</a:t>
            </a:r>
            <a:r>
              <a:rPr lang="en-US" sz="2200" i="1" dirty="0">
                <a:solidFill>
                  <a:schemeClr val="dk1"/>
                </a:solidFill>
                <a:latin typeface="Times" panose="02020603050405020304" pitchFamily="18" charset="0"/>
                <a:cs typeface="Times" panose="02020603050405020304" pitchFamily="18" charset="0"/>
                <a:sym typeface="Times New Roman"/>
              </a:rPr>
              <a:t> BHXH, </a:t>
            </a:r>
            <a:r>
              <a:rPr lang="en-US" sz="2200" i="1" dirty="0" err="1">
                <a:solidFill>
                  <a:schemeClr val="dk1"/>
                </a:solidFill>
                <a:latin typeface="Times" panose="02020603050405020304" pitchFamily="18" charset="0"/>
                <a:cs typeface="Times" panose="02020603050405020304" pitchFamily="18" charset="0"/>
                <a:sym typeface="Times New Roman"/>
              </a:rPr>
              <a:t>thẻ</a:t>
            </a:r>
            <a:r>
              <a:rPr lang="en-US" sz="2200" i="1" dirty="0">
                <a:solidFill>
                  <a:schemeClr val="dk1"/>
                </a:solidFill>
                <a:latin typeface="Times" panose="02020603050405020304" pitchFamily="18" charset="0"/>
                <a:cs typeface="Times" panose="02020603050405020304" pitchFamily="18" charset="0"/>
                <a:sym typeface="Times New Roman"/>
              </a:rPr>
              <a:t> BHYT ban </a:t>
            </a:r>
            <a:r>
              <a:rPr lang="en-US" sz="2200" i="1" dirty="0" err="1">
                <a:solidFill>
                  <a:schemeClr val="dk1"/>
                </a:solidFill>
                <a:latin typeface="Times" panose="02020603050405020304" pitchFamily="18" charset="0"/>
                <a:cs typeface="Times" panose="02020603050405020304" pitchFamily="18" charset="0"/>
                <a:sym typeface="Times New Roman"/>
              </a:rPr>
              <a:t>hành</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kèm</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theo</a:t>
            </a:r>
            <a:r>
              <a:rPr lang="en-US" sz="2200" i="1" dirty="0">
                <a:solidFill>
                  <a:schemeClr val="dk1"/>
                </a:solidFill>
                <a:latin typeface="Times" panose="02020603050405020304" pitchFamily="18" charset="0"/>
                <a:cs typeface="Times" panose="02020603050405020304" pitchFamily="18" charset="0"/>
                <a:sym typeface="Times New Roman"/>
              </a:rPr>
              <a:t> QĐ </a:t>
            </a:r>
            <a:r>
              <a:rPr lang="en-US" sz="2200" i="1" dirty="0" err="1">
                <a:solidFill>
                  <a:schemeClr val="dk1"/>
                </a:solidFill>
                <a:latin typeface="Times" panose="02020603050405020304" pitchFamily="18" charset="0"/>
                <a:cs typeface="Times" panose="02020603050405020304" pitchFamily="18" charset="0"/>
                <a:sym typeface="Times New Roman"/>
              </a:rPr>
              <a:t>số</a:t>
            </a:r>
            <a:r>
              <a:rPr lang="en-US" sz="2200" i="1" dirty="0">
                <a:solidFill>
                  <a:schemeClr val="dk1"/>
                </a:solidFill>
                <a:latin typeface="Times" panose="02020603050405020304" pitchFamily="18" charset="0"/>
                <a:cs typeface="Times" panose="02020603050405020304" pitchFamily="18" charset="0"/>
                <a:sym typeface="Times New Roman"/>
              </a:rPr>
              <a:t> 595/QĐ-BHXH </a:t>
            </a:r>
            <a:r>
              <a:rPr lang="en-US" sz="2200" i="1" dirty="0" err="1">
                <a:solidFill>
                  <a:schemeClr val="dk1"/>
                </a:solidFill>
                <a:latin typeface="Times" panose="02020603050405020304" pitchFamily="18" charset="0"/>
                <a:cs typeface="Times" panose="02020603050405020304" pitchFamily="18" charset="0"/>
                <a:sym typeface="Times New Roman"/>
              </a:rPr>
              <a:t>ngày</a:t>
            </a:r>
            <a:r>
              <a:rPr lang="en-US" sz="2200" i="1" dirty="0">
                <a:solidFill>
                  <a:schemeClr val="dk1"/>
                </a:solidFill>
                <a:latin typeface="Times" panose="02020603050405020304" pitchFamily="18" charset="0"/>
                <a:cs typeface="Times" panose="02020603050405020304" pitchFamily="18" charset="0"/>
                <a:sym typeface="Times New Roman"/>
              </a:rPr>
              <a:t> 14/04/2017 </a:t>
            </a:r>
            <a:r>
              <a:rPr lang="en-US" sz="2200" i="1" dirty="0" err="1">
                <a:solidFill>
                  <a:schemeClr val="dk1"/>
                </a:solidFill>
                <a:latin typeface="Times" panose="02020603050405020304" pitchFamily="18" charset="0"/>
                <a:cs typeface="Times" panose="02020603050405020304" pitchFamily="18" charset="0"/>
                <a:sym typeface="Times New Roman"/>
              </a:rPr>
              <a:t>của</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Tổng</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giám</a:t>
            </a:r>
            <a:r>
              <a:rPr lang="en-US" sz="2200" i="1" dirty="0">
                <a:solidFill>
                  <a:schemeClr val="dk1"/>
                </a:solidFill>
                <a:latin typeface="Times" panose="02020603050405020304" pitchFamily="18" charset="0"/>
                <a:cs typeface="Times" panose="02020603050405020304" pitchFamily="18" charset="0"/>
                <a:sym typeface="Times New Roman"/>
              </a:rPr>
              <a:t> </a:t>
            </a:r>
            <a:r>
              <a:rPr lang="en-US" sz="2200" i="1" dirty="0" err="1">
                <a:solidFill>
                  <a:schemeClr val="dk1"/>
                </a:solidFill>
                <a:latin typeface="Times" panose="02020603050405020304" pitchFamily="18" charset="0"/>
                <a:cs typeface="Times" panose="02020603050405020304" pitchFamily="18" charset="0"/>
                <a:sym typeface="Times New Roman"/>
              </a:rPr>
              <a:t>đốc</a:t>
            </a:r>
            <a:r>
              <a:rPr lang="en-US" sz="2200" i="1" dirty="0">
                <a:solidFill>
                  <a:schemeClr val="dk1"/>
                </a:solidFill>
                <a:latin typeface="Times" panose="02020603050405020304" pitchFamily="18" charset="0"/>
                <a:cs typeface="Times" panose="02020603050405020304" pitchFamily="18" charset="0"/>
                <a:sym typeface="Times New Roman"/>
              </a:rPr>
              <a:t> BHXH VN.</a:t>
            </a:r>
          </a:p>
          <a:p>
            <a:pPr algn="just"/>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Văn</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bản</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hợp</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nhất</a:t>
            </a:r>
            <a:r>
              <a:rPr lang="en-US" sz="2200" i="1" dirty="0" smtClean="0">
                <a:latin typeface="Times" panose="02020603050405020304" pitchFamily="18" charset="0"/>
                <a:cs typeface="Times" panose="02020603050405020304" pitchFamily="18" charset="0"/>
              </a:rPr>
              <a:t> </a:t>
            </a:r>
            <a:r>
              <a:rPr lang="en-US" sz="2200" i="1" dirty="0" err="1" smtClean="0">
                <a:latin typeface="Times" panose="02020603050405020304" pitchFamily="18" charset="0"/>
                <a:cs typeface="Times" panose="02020603050405020304" pitchFamily="18" charset="0"/>
              </a:rPr>
              <a:t>số</a:t>
            </a:r>
            <a:r>
              <a:rPr lang="en-US" sz="2200" i="1" dirty="0" smtClean="0">
                <a:latin typeface="Times" panose="02020603050405020304" pitchFamily="18" charset="0"/>
                <a:cs typeface="Times" panose="02020603050405020304" pitchFamily="18" charset="0"/>
              </a:rPr>
              <a:t> </a:t>
            </a:r>
            <a:r>
              <a:rPr lang="en-US" sz="2200" i="1" dirty="0">
                <a:latin typeface="Times" panose="02020603050405020304" pitchFamily="18" charset="0"/>
                <a:cs typeface="Times" panose="02020603050405020304" pitchFamily="18" charset="0"/>
              </a:rPr>
              <a:t>922/VBHN-BHXH </a:t>
            </a:r>
            <a:r>
              <a:rPr lang="en-US" sz="2200" i="1" dirty="0" err="1">
                <a:latin typeface="Times" panose="02020603050405020304" pitchFamily="18" charset="0"/>
                <a:cs typeface="Times" panose="02020603050405020304" pitchFamily="18" charset="0"/>
              </a:rPr>
              <a:t>Quyết</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định</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Quy</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trình</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thu</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xã</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hội</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y </a:t>
            </a:r>
            <a:r>
              <a:rPr lang="en-US" sz="2200" i="1" dirty="0" err="1">
                <a:latin typeface="Times" panose="02020603050405020304" pitchFamily="18" charset="0"/>
                <a:cs typeface="Times" panose="02020603050405020304" pitchFamily="18" charset="0"/>
              </a:rPr>
              <a:t>tế</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thất</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nghiệp</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bảo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hiểm</a:t>
            </a:r>
            <a:r>
              <a:rPr lang="en-US" sz="2200" i="1" dirty="0">
                <a:latin typeface="Times" panose="02020603050405020304" pitchFamily="18" charset="0"/>
                <a:cs typeface="Times" panose="02020603050405020304" pitchFamily="18" charset="0"/>
              </a:rPr>
              <a:t> tai </a:t>
            </a:r>
            <a:r>
              <a:rPr lang="en-US" sz="2200" i="1" dirty="0" err="1">
                <a:latin typeface="Times" panose="02020603050405020304" pitchFamily="18" charset="0"/>
                <a:cs typeface="Times" panose="02020603050405020304" pitchFamily="18" charset="0"/>
              </a:rPr>
              <a:t>nạn</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lao</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động</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bệnh</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nghề</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nghiệp</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quản</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lý</a:t>
            </a:r>
            <a:r>
              <a:rPr lang="en-US" sz="2200" i="1" dirty="0">
                <a:latin typeface="Times" panose="02020603050405020304" pitchFamily="18" charset="0"/>
                <a:cs typeface="Times" panose="02020603050405020304" pitchFamily="18" charset="0"/>
              </a:rPr>
              <a:t> </a:t>
            </a:r>
            <a:r>
              <a:rPr lang="en-US" sz="2200" i="1" dirty="0" err="1">
                <a:latin typeface="Times" panose="02020603050405020304" pitchFamily="18" charset="0"/>
                <a:cs typeface="Times" panose="02020603050405020304" pitchFamily="18" charset="0"/>
              </a:rPr>
              <a:t>sổ</a:t>
            </a:r>
            <a:r>
              <a:rPr lang="en-US" sz="2200" i="1" dirty="0">
                <a:latin typeface="Times" panose="02020603050405020304" pitchFamily="18" charset="0"/>
                <a:cs typeface="Times" panose="02020603050405020304" pitchFamily="18" charset="0"/>
              </a:rPr>
              <a:t> BHXH, </a:t>
            </a:r>
            <a:r>
              <a:rPr lang="en-US" sz="2200" i="1" dirty="0" smtClean="0">
                <a:latin typeface="Times" panose="02020603050405020304" pitchFamily="18" charset="0"/>
                <a:cs typeface="Times" panose="02020603050405020304" pitchFamily="18" charset="0"/>
              </a:rPr>
              <a:t>BHYT.</a:t>
            </a:r>
          </a:p>
        </p:txBody>
      </p:sp>
      <p:pic>
        <p:nvPicPr>
          <p:cNvPr id="2" name="Picture 1"/>
          <p:cNvPicPr>
            <a:picLocks noChangeAspect="1"/>
          </p:cNvPicPr>
          <p:nvPr/>
        </p:nvPicPr>
        <p:blipFill>
          <a:blip r:embed="rId6"/>
          <a:stretch>
            <a:fillRect/>
          </a:stretch>
        </p:blipFill>
        <p:spPr>
          <a:xfrm>
            <a:off x="10216342" y="231596"/>
            <a:ext cx="1394406" cy="1200005"/>
          </a:xfrm>
          <a:prstGeom prst="rect">
            <a:avLst/>
          </a:prstGeom>
        </p:spPr>
      </p:pic>
    </p:spTree>
    <p:extLst>
      <p:ext uri="{BB962C8B-B14F-4D97-AF65-F5344CB8AC3E}">
        <p14:creationId xmlns:p14="http://schemas.microsoft.com/office/powerpoint/2010/main" val="3238125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4" name="TextBox 3"/>
          <p:cNvSpPr txBox="1"/>
          <p:nvPr/>
        </p:nvSpPr>
        <p:spPr>
          <a:xfrm>
            <a:off x="0" y="1363287"/>
            <a:ext cx="12192000" cy="461665"/>
          </a:xfrm>
          <a:prstGeom prst="rect">
            <a:avLst/>
          </a:prstGeom>
          <a:noFill/>
        </p:spPr>
        <p:txBody>
          <a:bodyPr wrap="square" rtlCol="0">
            <a:spAutoFit/>
          </a:bodyPr>
          <a:lstStyle/>
          <a:p>
            <a:pPr lvl="0"/>
            <a:r>
              <a:rPr lang="en-US" b="1" i="1" dirty="0">
                <a:solidFill>
                  <a:srgbClr val="2F5496"/>
                </a:solidFill>
                <a:latin typeface="Times"/>
                <a:ea typeface="Times"/>
                <a:cs typeface="Times"/>
                <a:sym typeface="Times"/>
              </a:rPr>
              <a:t>1. </a:t>
            </a:r>
            <a:r>
              <a:rPr lang="en-US" sz="2400" b="1" i="1" dirty="0" err="1" smtClean="0">
                <a:solidFill>
                  <a:srgbClr val="2F5496"/>
                </a:solidFill>
                <a:latin typeface="Times"/>
                <a:ea typeface="Times"/>
                <a:cs typeface="Times"/>
                <a:sym typeface="Times"/>
              </a:rPr>
              <a:t>Phân</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cấp</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cơ</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quan</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quản</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lý</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thu</a:t>
            </a:r>
            <a:r>
              <a:rPr lang="en-US" sz="2400" b="1" i="1" dirty="0" smtClean="0">
                <a:solidFill>
                  <a:srgbClr val="2F5496"/>
                </a:solidFill>
                <a:latin typeface="Times"/>
                <a:ea typeface="Times"/>
                <a:cs typeface="Times"/>
                <a:sym typeface="Times"/>
              </a:rPr>
              <a:t> BHXH.</a:t>
            </a:r>
            <a:endParaRPr lang="en-US" sz="2400" b="1" i="1" dirty="0">
              <a:solidFill>
                <a:srgbClr val="2F5496"/>
              </a:solidFill>
              <a:latin typeface="Times"/>
              <a:ea typeface="Times"/>
              <a:cs typeface="Times"/>
              <a:sym typeface="Times"/>
            </a:endParaRPr>
          </a:p>
        </p:txBody>
      </p:sp>
      <p:sp>
        <p:nvSpPr>
          <p:cNvPr id="7" name="TextBox 6"/>
          <p:cNvSpPr txBox="1"/>
          <p:nvPr/>
        </p:nvSpPr>
        <p:spPr>
          <a:xfrm>
            <a:off x="0" y="2111433"/>
            <a:ext cx="8379229" cy="3416320"/>
          </a:xfrm>
          <a:prstGeom prst="rect">
            <a:avLst/>
          </a:prstGeom>
          <a:noFill/>
        </p:spPr>
        <p:txBody>
          <a:bodyPr wrap="square" rtlCol="0">
            <a:spAutoFit/>
          </a:bodyPr>
          <a:lstStyle/>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gia</a:t>
            </a:r>
            <a:r>
              <a:rPr lang="en-US" sz="2400" dirty="0" smtClean="0">
                <a:latin typeface="Times New Roman" panose="02020603050405020304" pitchFamily="18" charset="0"/>
                <a:cs typeface="Times New Roman" panose="02020603050405020304" pitchFamily="18" charset="0"/>
              </a:rPr>
              <a:t> BHXH </a:t>
            </a:r>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BHXH </a:t>
            </a:r>
            <a:r>
              <a:rPr lang="en-US" sz="2400" dirty="0" err="1" smtClean="0">
                <a:latin typeface="Times New Roman" panose="02020603050405020304" pitchFamily="18" charset="0"/>
                <a:cs typeface="Times New Roman" panose="02020603050405020304" pitchFamily="18" charset="0"/>
              </a:rPr>
              <a:t>quận</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huyện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smtClean="0">
                <a:latin typeface="Times New Roman" panose="02020603050405020304" pitchFamily="18" charset="0"/>
                <a:cs typeface="Times New Roman" panose="02020603050405020304" pitchFamily="18" charset="0"/>
              </a:rPr>
              <a:t>Chi </a:t>
            </a:r>
            <a:r>
              <a:rPr lang="en-US" sz="2400" dirty="0" err="1" smtClean="0">
                <a:latin typeface="Times New Roman" panose="02020603050405020304" pitchFamily="18" charset="0"/>
                <a:cs typeface="Times New Roman" panose="02020603050405020304" pitchFamily="18" charset="0"/>
              </a:rPr>
              <a:t>nhánh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hoạt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BHXH </a:t>
            </a:r>
            <a:r>
              <a:rPr lang="en-US" sz="2400" dirty="0" err="1" smtClean="0">
                <a:latin typeface="Times New Roman" panose="02020603050405020304" pitchFamily="18" charset="0"/>
                <a:cs typeface="Times New Roman" panose="02020603050405020304" pitchFamily="18" charset="0"/>
              </a:rPr>
              <a:t>tại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theo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ty </a:t>
            </a:r>
            <a:r>
              <a:rPr lang="en-US" sz="2400" dirty="0" err="1" smtClean="0">
                <a:latin typeface="Times New Roman" panose="02020603050405020304" pitchFamily="18" charset="0"/>
                <a:cs typeface="Times New Roman" panose="02020603050405020304" pitchFamily="18" charset="0"/>
              </a:rPr>
              <a:t>mẹ</a:t>
            </a:r>
            <a:r>
              <a:rPr lang="en-US" sz="24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chỉ</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 sang </a:t>
            </a:r>
            <a:r>
              <a:rPr lang="en-US" sz="2400" dirty="0" err="1" smtClean="0">
                <a:latin typeface="Times New Roman" panose="02020603050405020304" pitchFamily="18" charset="0"/>
                <a:cs typeface="Times New Roman" panose="02020603050405020304" pitchFamily="18" charset="0"/>
              </a:rPr>
              <a:t>địa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quan</a:t>
            </a:r>
            <a:r>
              <a:rPr lang="en-US" sz="2400" dirty="0" smtClean="0">
                <a:latin typeface="Times New Roman" panose="02020603050405020304" pitchFamily="18" charset="0"/>
                <a:cs typeface="Times New Roman" panose="02020603050405020304" pitchFamily="18" charset="0"/>
              </a:rPr>
              <a:t> BHXH </a:t>
            </a:r>
            <a:r>
              <a:rPr lang="en-US" sz="2400" dirty="0" err="1" smtClean="0">
                <a:solidFill>
                  <a:srgbClr val="FF0000"/>
                </a:solidFill>
                <a:latin typeface="Times New Roman" panose="02020603050405020304" pitchFamily="18" charset="0"/>
                <a:cs typeface="Times New Roman" panose="02020603050405020304" pitchFamily="18" charset="0"/>
              </a:rPr>
              <a:t>trong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vòng</a:t>
            </a:r>
            <a:r>
              <a:rPr lang="en-US" sz="2400" dirty="0" smtClean="0">
                <a:solidFill>
                  <a:srgbClr val="FF0000"/>
                </a:solidFill>
                <a:latin typeface="Times New Roman" panose="02020603050405020304" pitchFamily="18" charset="0"/>
                <a:cs typeface="Times New Roman" panose="02020603050405020304" pitchFamily="18" charset="0"/>
              </a:rPr>
              <a:t> 3 </a:t>
            </a:r>
            <a:r>
              <a:rPr lang="en-US" sz="2400" dirty="0" err="1" smtClean="0">
                <a:solidFill>
                  <a:srgbClr val="FF0000"/>
                </a:solidFill>
                <a:latin typeface="Times New Roman" panose="02020603050405020304" pitchFamily="18" charset="0"/>
                <a:cs typeface="Times New Roman" panose="02020603050405020304" pitchFamily="18" charset="0"/>
              </a:rPr>
              <a:t>tháng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từ</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kinh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doanh</a:t>
            </a:r>
            <a:r>
              <a:rPr lang="en-US" sz="2400" dirty="0" smtClean="0">
                <a:latin typeface="Times New Roman" panose="02020603050405020304" pitchFamily="18" charset="0"/>
                <a:cs typeface="Times New Roman" panose="02020603050405020304" pitchFamily="18" charset="0"/>
              </a:rPr>
              <a:t>.</a:t>
            </a:r>
          </a:p>
          <a:p>
            <a:pPr algn="just"/>
            <a:r>
              <a:rPr lang="en-US" sz="2400" dirty="0" err="1" smtClean="0">
                <a:latin typeface="Times New Roman" panose="02020603050405020304" pitchFamily="18" charset="0"/>
                <a:cs typeface="Times New Roman" panose="02020603050405020304" pitchFamily="18" charset="0"/>
              </a:rPr>
              <a:t>Xem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thêm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tục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chuyển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quận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https://tokhaibaohiem.vn/thu-tuc-chuyen-quan-chuyen-tinh-dong-bhxh-moi-nhat</a:t>
            </a:r>
            <a:r>
              <a:rPr lang="en-US" sz="2400" u="sng" dirty="0" smtClean="0">
                <a:latin typeface="Times New Roman" panose="02020603050405020304" pitchFamily="18" charset="0"/>
                <a:cs typeface="Times New Roman" panose="02020603050405020304" pitchFamily="18" charset="0"/>
              </a:rPr>
              <a:t>/</a:t>
            </a:r>
            <a:endParaRPr lang="en-US" sz="2400" u="sng"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8570" y="2184172"/>
            <a:ext cx="3726872" cy="2795154"/>
          </a:xfrm>
          <a:prstGeom prst="rect">
            <a:avLst/>
          </a:prstGeom>
          <a:ln>
            <a:noFill/>
          </a:ln>
          <a:effectLst>
            <a:softEdge rad="112500"/>
          </a:effectLst>
        </p:spPr>
      </p:pic>
      <p:pic>
        <p:nvPicPr>
          <p:cNvPr id="11" name="Picture 10"/>
          <p:cNvPicPr>
            <a:picLocks noChangeAspect="1"/>
          </p:cNvPicPr>
          <p:nvPr/>
        </p:nvPicPr>
        <p:blipFill>
          <a:blip r:embed="rId7"/>
          <a:stretch>
            <a:fillRect/>
          </a:stretch>
        </p:blipFill>
        <p:spPr>
          <a:xfrm>
            <a:off x="10172006" y="271746"/>
            <a:ext cx="1394406" cy="1200005"/>
          </a:xfrm>
          <a:prstGeom prst="rect">
            <a:avLst/>
          </a:prstGeom>
        </p:spPr>
      </p:pic>
    </p:spTree>
    <p:extLst>
      <p:ext uri="{BB962C8B-B14F-4D97-AF65-F5344CB8AC3E}">
        <p14:creationId xmlns:p14="http://schemas.microsoft.com/office/powerpoint/2010/main" val="3901545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0" y="1213653"/>
            <a:ext cx="12192000" cy="400110"/>
          </a:xfrm>
          <a:prstGeom prst="rect">
            <a:avLst/>
          </a:prstGeom>
          <a:noFill/>
        </p:spPr>
        <p:txBody>
          <a:bodyPr wrap="square" rtlCol="0">
            <a:spAutoFit/>
          </a:bodyPr>
          <a:lstStyle/>
          <a:p>
            <a:pPr lvl="0"/>
            <a:r>
              <a:rPr lang="en-US" sz="2000" b="1" i="1" dirty="0" smtClean="0">
                <a:solidFill>
                  <a:srgbClr val="2F5496"/>
                </a:solidFill>
                <a:latin typeface="Times"/>
                <a:ea typeface="Times"/>
                <a:cs typeface="Times"/>
                <a:sym typeface="Times"/>
              </a:rPr>
              <a:t>2. </a:t>
            </a:r>
            <a:r>
              <a:rPr lang="en-US" sz="2000" b="1" i="1" dirty="0" err="1" smtClean="0">
                <a:solidFill>
                  <a:srgbClr val="2F5496"/>
                </a:solidFill>
                <a:latin typeface="Times"/>
                <a:ea typeface="Times"/>
                <a:cs typeface="Times"/>
                <a:sym typeface="Times"/>
              </a:rPr>
              <a:t>Đối</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tượng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và</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mức</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BHXH.</a:t>
            </a:r>
            <a:endParaRPr lang="en-US" sz="2800" b="1" i="1" dirty="0">
              <a:solidFill>
                <a:srgbClr val="2F5496"/>
              </a:solidFill>
              <a:latin typeface="Times"/>
              <a:ea typeface="Times"/>
              <a:cs typeface="Times"/>
              <a:sym typeface="Times"/>
            </a:endParaRPr>
          </a:p>
        </p:txBody>
      </p:sp>
      <p:sp>
        <p:nvSpPr>
          <p:cNvPr id="2" name="TextBox 1"/>
          <p:cNvSpPr txBox="1"/>
          <p:nvPr/>
        </p:nvSpPr>
        <p:spPr>
          <a:xfrm>
            <a:off x="0" y="1694802"/>
            <a:ext cx="12192000" cy="2723823"/>
          </a:xfrm>
          <a:prstGeom prst="rect">
            <a:avLst/>
          </a:prstGeom>
          <a:noFill/>
        </p:spPr>
        <p:txBody>
          <a:bodyPr wrap="square" rtlCol="0">
            <a:spAutoFit/>
          </a:bodyPr>
          <a:lstStyle/>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tượng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không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tham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gia</a:t>
            </a:r>
            <a:r>
              <a:rPr lang="en-US" sz="1900" dirty="0" smtClean="0">
                <a:latin typeface="Times New Roman" panose="02020603050405020304" pitchFamily="18" charset="0"/>
                <a:cs typeface="Times New Roman" panose="02020603050405020304" pitchFamily="18" charset="0"/>
              </a:rPr>
              <a:t> BHXH: </a:t>
            </a:r>
            <a:r>
              <a:rPr lang="en-US" sz="1900" dirty="0" err="1" smtClean="0">
                <a:latin typeface="Times New Roman" panose="02020603050405020304" pitchFamily="18" charset="0"/>
                <a:cs typeface="Times New Roman" panose="02020603050405020304" pitchFamily="18" charset="0"/>
              </a:rPr>
              <a:t>Người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giúp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việc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đình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đang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hưởng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hưu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cấp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hàng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thì</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không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thuộc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tượng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tham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gia</a:t>
            </a:r>
            <a:r>
              <a:rPr lang="en-US" sz="1900" dirty="0" smtClean="0">
                <a:latin typeface="Times New Roman" panose="02020603050405020304" pitchFamily="18" charset="0"/>
                <a:cs typeface="Times New Roman" panose="02020603050405020304" pitchFamily="18" charset="0"/>
              </a:rPr>
              <a:t> BHXH </a:t>
            </a:r>
            <a:r>
              <a:rPr lang="en-US" sz="1900" dirty="0" err="1" smtClean="0">
                <a:latin typeface="Times New Roman" panose="02020603050405020304" pitchFamily="18" charset="0"/>
                <a:cs typeface="Times New Roman" panose="02020603050405020304" pitchFamily="18" charset="0"/>
              </a:rPr>
              <a:t>bắt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buộc</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Khoản</a:t>
            </a:r>
            <a:r>
              <a:rPr lang="en-US" sz="1900" dirty="0">
                <a:latin typeface="Times New Roman" panose="02020603050405020304" pitchFamily="18" charset="0"/>
                <a:cs typeface="Times New Roman" panose="02020603050405020304" pitchFamily="18" charset="0"/>
              </a:rPr>
              <a:t> 4 </a:t>
            </a:r>
            <a:r>
              <a:rPr lang="en-US" sz="1900" dirty="0" err="1">
                <a:latin typeface="Times New Roman" panose="02020603050405020304" pitchFamily="18" charset="0"/>
                <a:cs typeface="Times New Roman" panose="02020603050405020304" pitchFamily="18" charset="0"/>
              </a:rPr>
              <a:t>Điều</a:t>
            </a:r>
            <a:r>
              <a:rPr lang="en-US" sz="1900" dirty="0">
                <a:latin typeface="Times New Roman" panose="02020603050405020304" pitchFamily="18" charset="0"/>
                <a:cs typeface="Times New Roman" panose="02020603050405020304" pitchFamily="18" charset="0"/>
              </a:rPr>
              <a:t> 4 </a:t>
            </a:r>
            <a:r>
              <a:rPr lang="en-US" sz="1900" dirty="0" err="1">
                <a:latin typeface="Times New Roman" panose="02020603050405020304" pitchFamily="18" charset="0"/>
                <a:cs typeface="Times New Roman" panose="02020603050405020304" pitchFamily="18" charset="0"/>
              </a:rPr>
              <a:t>Văn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bản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hợp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nhất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số</a:t>
            </a:r>
            <a:r>
              <a:rPr lang="en-US" sz="1900" dirty="0">
                <a:latin typeface="Times New Roman" panose="02020603050405020304" pitchFamily="18" charset="0"/>
                <a:cs typeface="Times New Roman" panose="02020603050405020304" pitchFamily="18" charset="0"/>
              </a:rPr>
              <a:t> 922/VBHN-BHXH </a:t>
            </a:r>
            <a:r>
              <a:rPr lang="en-US" sz="1900" dirty="0" err="1">
                <a:latin typeface="Times New Roman" panose="02020603050405020304" pitchFamily="18" charset="0"/>
                <a:cs typeface="Times New Roman" panose="02020603050405020304" pitchFamily="18" charset="0"/>
              </a:rPr>
              <a:t>Quyết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định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Quy</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trình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bảo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hiểm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xã</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hội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bảo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hiểm</a:t>
            </a:r>
            <a:r>
              <a:rPr lang="en-US" sz="1900" dirty="0">
                <a:latin typeface="Times New Roman" panose="02020603050405020304" pitchFamily="18" charset="0"/>
                <a:cs typeface="Times New Roman" panose="02020603050405020304" pitchFamily="18" charset="0"/>
              </a:rPr>
              <a:t> y </a:t>
            </a:r>
            <a:r>
              <a:rPr lang="en-US" sz="1900" dirty="0" err="1">
                <a:latin typeface="Times New Roman" panose="02020603050405020304" pitchFamily="18" charset="0"/>
                <a:cs typeface="Times New Roman" panose="02020603050405020304" pitchFamily="18" charset="0"/>
              </a:rPr>
              <a:t>tế</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bảo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hiểm</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thất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nghiệp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bảo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hiểm</a:t>
            </a:r>
            <a:r>
              <a:rPr lang="en-US" sz="1900" dirty="0">
                <a:latin typeface="Times New Roman" panose="02020603050405020304" pitchFamily="18" charset="0"/>
                <a:cs typeface="Times New Roman" panose="02020603050405020304" pitchFamily="18" charset="0"/>
              </a:rPr>
              <a:t> tai </a:t>
            </a:r>
            <a:r>
              <a:rPr lang="en-US" sz="1900" dirty="0" err="1">
                <a:latin typeface="Times New Roman" panose="02020603050405020304" pitchFamily="18" charset="0"/>
                <a:cs typeface="Times New Roman" panose="02020603050405020304" pitchFamily="18" charset="0"/>
              </a:rPr>
              <a:t>nạn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lao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động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bệnh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nghề</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nghiệp</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quản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lý</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sổ</a:t>
            </a:r>
            <a:r>
              <a:rPr lang="en-US" sz="1900" dirty="0">
                <a:latin typeface="Times New Roman" panose="02020603050405020304" pitchFamily="18" charset="0"/>
                <a:cs typeface="Times New Roman" panose="02020603050405020304" pitchFamily="18" charset="0"/>
              </a:rPr>
              <a:t> BHXH, BHYT</a:t>
            </a:r>
            <a:r>
              <a:rPr lang="en-US" sz="1900" dirty="0" smtClean="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Người</a:t>
            </a:r>
            <a:r>
              <a:rPr lang="en-US" sz="1900" dirty="0" smtClean="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lao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động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đồng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thời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có</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từ</a:t>
            </a:r>
            <a:r>
              <a:rPr lang="en-US" sz="1900" dirty="0">
                <a:latin typeface="Times New Roman" panose="02020603050405020304" pitchFamily="18" charset="0"/>
                <a:cs typeface="Times New Roman" panose="02020603050405020304" pitchFamily="18" charset="0"/>
              </a:rPr>
              <a:t> 02 </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HĐLĐ) </a:t>
            </a:r>
            <a:r>
              <a:rPr lang="en-US" sz="1900" dirty="0" err="1">
                <a:latin typeface="Times New Roman" panose="02020603050405020304" pitchFamily="18" charset="0"/>
                <a:cs typeface="Times New Roman" panose="02020603050405020304" pitchFamily="18" charset="0"/>
              </a:rPr>
              <a:t>trở</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lên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với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nhiều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đơn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vị</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khác</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nhau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thì</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đóng</a:t>
            </a:r>
            <a:r>
              <a:rPr lang="en-US" sz="1900" dirty="0">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BHXH, BHTN </a:t>
            </a:r>
            <a:r>
              <a:rPr lang="en-US" sz="1900" dirty="0" err="1">
                <a:solidFill>
                  <a:srgbClr val="FF0000"/>
                </a:solidFill>
                <a:latin typeface="Times New Roman" panose="02020603050405020304" pitchFamily="18" charset="0"/>
                <a:cs typeface="Times New Roman" panose="02020603050405020304" pitchFamily="18" charset="0"/>
              </a:rPr>
              <a:t>theo</a:t>
            </a:r>
            <a:r>
              <a:rPr lang="en-US" sz="1900" dirty="0">
                <a:solidFill>
                  <a:srgbClr val="FF0000"/>
                </a:solidFill>
                <a:latin typeface="Times New Roman" panose="02020603050405020304" pitchFamily="18" charset="0"/>
                <a:cs typeface="Times New Roman" panose="02020603050405020304" pitchFamily="18" charset="0"/>
              </a:rPr>
              <a:t> HĐLĐ </a:t>
            </a:r>
            <a:r>
              <a:rPr lang="en-US" sz="1900" dirty="0" err="1">
                <a:solidFill>
                  <a:srgbClr val="FF0000"/>
                </a:solidFill>
                <a:latin typeface="Times New Roman" panose="02020603050405020304" pitchFamily="18" charset="0"/>
                <a:cs typeface="Times New Roman" panose="02020603050405020304" pitchFamily="18" charset="0"/>
              </a:rPr>
              <a:t>giao</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kết</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đầu</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tiên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đóng</a:t>
            </a:r>
            <a:r>
              <a:rPr lang="en-US" sz="1900" dirty="0">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BHYT </a:t>
            </a:r>
            <a:r>
              <a:rPr lang="en-US" sz="1900" dirty="0" err="1">
                <a:solidFill>
                  <a:srgbClr val="FF0000"/>
                </a:solidFill>
                <a:latin typeface="Times New Roman" panose="02020603050405020304" pitchFamily="18" charset="0"/>
                <a:cs typeface="Times New Roman" panose="02020603050405020304" pitchFamily="18" charset="0"/>
              </a:rPr>
              <a:t>theo</a:t>
            </a:r>
            <a:r>
              <a:rPr lang="en-US" sz="1900" dirty="0">
                <a:solidFill>
                  <a:srgbClr val="FF0000"/>
                </a:solidFill>
                <a:latin typeface="Times New Roman" panose="02020603050405020304" pitchFamily="18" charset="0"/>
                <a:cs typeface="Times New Roman" panose="02020603050405020304" pitchFamily="18" charset="0"/>
              </a:rPr>
              <a:t> HĐLĐ </a:t>
            </a:r>
            <a:r>
              <a:rPr lang="en-US" sz="1900" dirty="0" err="1">
                <a:solidFill>
                  <a:srgbClr val="FF0000"/>
                </a:solidFill>
                <a:latin typeface="Times New Roman" panose="02020603050405020304" pitchFamily="18" charset="0"/>
                <a:cs typeface="Times New Roman" panose="02020603050405020304" pitchFamily="18" charset="0"/>
              </a:rPr>
              <a:t>có</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mức</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tiền</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lương</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cao</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nhất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đóng</a:t>
            </a:r>
            <a:r>
              <a:rPr lang="en-US" sz="1900" dirty="0">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BHTNLĐ, BNN </a:t>
            </a:r>
            <a:r>
              <a:rPr lang="en-US" sz="1900" dirty="0" err="1">
                <a:solidFill>
                  <a:srgbClr val="FF0000"/>
                </a:solidFill>
                <a:latin typeface="Times New Roman" panose="02020603050405020304" pitchFamily="18" charset="0"/>
                <a:cs typeface="Times New Roman" panose="02020603050405020304" pitchFamily="18" charset="0"/>
              </a:rPr>
              <a:t>theo</a:t>
            </a: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từng</a:t>
            </a:r>
            <a:r>
              <a:rPr lang="en-US" sz="1900" dirty="0">
                <a:solidFill>
                  <a:srgbClr val="FF0000"/>
                </a:solidFill>
                <a:latin typeface="Times New Roman" panose="02020603050405020304" pitchFamily="18" charset="0"/>
                <a:cs typeface="Times New Roman" panose="02020603050405020304" pitchFamily="18" charset="0"/>
              </a:rPr>
              <a:t> HĐLĐ</a:t>
            </a:r>
            <a:r>
              <a:rPr lang="en-US" sz="1900" dirty="0" smtClean="0">
                <a:latin typeface="Times New Roman" panose="02020603050405020304" pitchFamily="18" charset="0"/>
                <a:cs typeface="Times New Roman" panose="02020603050405020304" pitchFamily="18" charset="0"/>
              </a:rPr>
              <a:t>.</a:t>
            </a:r>
          </a:p>
          <a:p>
            <a:pPr algn="just"/>
            <a:r>
              <a:rPr lang="en-US" sz="1900" b="1" dirty="0" err="1" smtClean="0">
                <a:solidFill>
                  <a:srgbClr val="FF0000"/>
                </a:solidFill>
                <a:latin typeface="Times New Roman" panose="02020603050405020304" pitchFamily="18" charset="0"/>
                <a:cs typeface="Times New Roman" panose="02020603050405020304" pitchFamily="18" charset="0"/>
              </a:rPr>
              <a:t>Ví</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dụ</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Nguyễn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Văn</a:t>
            </a:r>
            <a:r>
              <a:rPr lang="en-US" sz="1900" dirty="0" smtClean="0">
                <a:latin typeface="Times New Roman" panose="02020603050405020304" pitchFamily="18" charset="0"/>
                <a:cs typeface="Times New Roman" panose="02020603050405020304" pitchFamily="18" charset="0"/>
              </a:rPr>
              <a:t> A </a:t>
            </a:r>
            <a:r>
              <a:rPr lang="en-US" sz="1900" dirty="0" err="1" smtClean="0">
                <a:latin typeface="Times New Roman" panose="02020603050405020304" pitchFamily="18" charset="0"/>
                <a:cs typeface="Times New Roman" panose="02020603050405020304" pitchFamily="18" charset="0"/>
              </a:rPr>
              <a:t>ký</a:t>
            </a:r>
            <a:r>
              <a:rPr lang="en-US" sz="1900" dirty="0" smtClean="0">
                <a:latin typeface="Times New Roman" panose="02020603050405020304" pitchFamily="18" charset="0"/>
                <a:cs typeface="Times New Roman" panose="02020603050405020304" pitchFamily="18" charset="0"/>
              </a:rPr>
              <a:t> HĐLĐ </a:t>
            </a:r>
            <a:r>
              <a:rPr lang="en-US" sz="1900" dirty="0" err="1" smtClean="0">
                <a:latin typeface="Times New Roman" panose="02020603050405020304" pitchFamily="18" charset="0"/>
                <a:cs typeface="Times New Roman" panose="02020603050405020304" pitchFamily="18" charset="0"/>
              </a:rPr>
              <a:t>với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công</a:t>
            </a:r>
            <a:r>
              <a:rPr lang="en-US" sz="1900" dirty="0" smtClean="0">
                <a:latin typeface="Times New Roman" panose="02020603050405020304" pitchFamily="18" charset="0"/>
                <a:cs typeface="Times New Roman" panose="02020603050405020304" pitchFamily="18" charset="0"/>
              </a:rPr>
              <a:t> ty TNHH C  </a:t>
            </a:r>
            <a:r>
              <a:rPr lang="en-US" sz="1900" dirty="0" err="1" smtClean="0">
                <a:latin typeface="Times New Roman" panose="02020603050405020304" pitchFamily="18" charset="0"/>
                <a:cs typeface="Times New Roman" panose="02020603050405020304" pitchFamily="18" charset="0"/>
              </a:rPr>
              <a:t>với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6.000.000đ/</a:t>
            </a:r>
            <a:r>
              <a:rPr lang="en-US" sz="1900" dirty="0" err="1" smtClean="0">
                <a:latin typeface="Times New Roman" panose="02020603050405020304" pitchFamily="18" charset="0"/>
                <a:cs typeface="Times New Roman" panose="02020603050405020304" pitchFamily="18" charset="0"/>
              </a:rPr>
              <a:t>tháng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công</a:t>
            </a:r>
            <a:r>
              <a:rPr lang="en-US" sz="1900" dirty="0" smtClean="0">
                <a:latin typeface="Times New Roman" panose="02020603050405020304" pitchFamily="18" charset="0"/>
                <a:cs typeface="Times New Roman" panose="02020603050405020304" pitchFamily="18" charset="0"/>
              </a:rPr>
              <a:t> ty </a:t>
            </a:r>
            <a:r>
              <a:rPr lang="en-US" sz="1900" dirty="0" err="1" smtClean="0">
                <a:latin typeface="Times New Roman" panose="02020603050405020304" pitchFamily="18" charset="0"/>
                <a:cs typeface="Times New Roman" panose="02020603050405020304" pitchFamily="18" charset="0"/>
              </a:rPr>
              <a:t>cổ</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phần</a:t>
            </a:r>
            <a:r>
              <a:rPr lang="en-US" sz="1900" dirty="0" smtClean="0">
                <a:latin typeface="Times New Roman" panose="02020603050405020304" pitchFamily="18" charset="0"/>
                <a:cs typeface="Times New Roman" panose="02020603050405020304" pitchFamily="18" charset="0"/>
              </a:rPr>
              <a:t> D </a:t>
            </a:r>
            <a:r>
              <a:rPr lang="en-US" sz="1900" dirty="0" err="1" smtClean="0">
                <a:latin typeface="Times New Roman" panose="02020603050405020304" pitchFamily="18" charset="0"/>
                <a:cs typeface="Times New Roman" panose="02020603050405020304" pitchFamily="18" charset="0"/>
              </a:rPr>
              <a:t>với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6.500.000đ/</a:t>
            </a:r>
            <a:r>
              <a:rPr lang="en-US" sz="1900" dirty="0" err="1" smtClean="0">
                <a:latin typeface="Times New Roman" panose="02020603050405020304" pitchFamily="18" charset="0"/>
                <a:cs typeface="Times New Roman" panose="02020603050405020304" pitchFamily="18" charset="0"/>
              </a:rPr>
              <a:t>tháng</a:t>
            </a:r>
            <a:r>
              <a:rPr lang="en-US" sz="1900" dirty="0" smtClean="0">
                <a:latin typeface="Times New Roman" panose="02020603050405020304" pitchFamily="18" charset="0"/>
                <a:cs typeface="Times New Roman" panose="02020603050405020304" pitchFamily="18" charset="0"/>
              </a:rPr>
              <a:t>.</a:t>
            </a:r>
          </a:p>
          <a:p>
            <a:pPr algn="just"/>
            <a:r>
              <a:rPr lang="en-US" sz="1900" dirty="0" err="1" smtClean="0">
                <a:latin typeface="Times New Roman" panose="02020603050405020304" pitchFamily="18" charset="0"/>
                <a:cs typeface="Times New Roman" panose="02020603050405020304" pitchFamily="18" charset="0"/>
              </a:rPr>
              <a:t>Vậy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anh</a:t>
            </a:r>
            <a:r>
              <a:rPr lang="en-US" sz="1900" dirty="0" smtClean="0">
                <a:latin typeface="Times New Roman" panose="02020603050405020304" pitchFamily="18" charset="0"/>
                <a:cs typeface="Times New Roman" panose="02020603050405020304" pitchFamily="18" charset="0"/>
              </a:rPr>
              <a:t> A </a:t>
            </a:r>
            <a:r>
              <a:rPr lang="en-US" sz="1900" dirty="0" err="1" smtClean="0">
                <a:latin typeface="Times New Roman" panose="02020603050405020304" pitchFamily="18" charset="0"/>
                <a:cs typeface="Times New Roman" panose="02020603050405020304" pitchFamily="18" charset="0"/>
              </a:rPr>
              <a:t>phải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đóng</a:t>
            </a:r>
            <a:r>
              <a:rPr lang="en-US" sz="1900" dirty="0" smtClean="0">
                <a:latin typeface="Times New Roman" panose="02020603050405020304" pitchFamily="18" charset="0"/>
                <a:cs typeface="Times New Roman" panose="02020603050405020304" pitchFamily="18" charset="0"/>
              </a:rPr>
              <a:t> BHXH, BHYT, BHTN, BHTNLĐ-BNN </a:t>
            </a:r>
            <a:r>
              <a:rPr lang="en-US" sz="1900" dirty="0" err="1" smtClean="0">
                <a:latin typeface="Times New Roman" panose="02020603050405020304" pitchFamily="18" charset="0"/>
                <a:cs typeface="Times New Roman" panose="02020603050405020304" pitchFamily="18" charset="0"/>
              </a:rPr>
              <a:t>tại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đâu</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4418625"/>
            <a:ext cx="12192000" cy="1554272"/>
          </a:xfrm>
          <a:prstGeom prst="rect">
            <a:avLst/>
          </a:prstGeom>
          <a:noFill/>
        </p:spPr>
        <p:txBody>
          <a:bodyPr wrap="square" rtlCol="0">
            <a:spAutoFit/>
          </a:bodyPr>
          <a:lstStyle/>
          <a:p>
            <a:r>
              <a:rPr lang="en-US" sz="1900" i="1" dirty="0" err="1" smtClean="0">
                <a:latin typeface="Times New Roman" panose="02020603050405020304" pitchFamily="18" charset="0"/>
                <a:cs typeface="Times New Roman" panose="02020603050405020304" pitchFamily="18" charset="0"/>
              </a:rPr>
              <a:t>Trả</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lời</a:t>
            </a:r>
            <a:r>
              <a:rPr lang="en-US" sz="1900" i="1" dirty="0" smtClean="0">
                <a:latin typeface="Times New Roman" panose="02020603050405020304" pitchFamily="18" charset="0"/>
                <a:cs typeface="Times New Roman" panose="02020603050405020304" pitchFamily="18" charset="0"/>
              </a:rPr>
              <a:t>: </a:t>
            </a:r>
            <a:br>
              <a:rPr lang="en-US" sz="1900" i="1" dirty="0" smtClean="0">
                <a:latin typeface="Times New Roman" panose="02020603050405020304" pitchFamily="18" charset="0"/>
                <a:cs typeface="Times New Roman" panose="02020603050405020304" pitchFamily="18" charset="0"/>
              </a:rPr>
            </a:b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Anh</a:t>
            </a:r>
            <a:r>
              <a:rPr lang="en-US" sz="1900" i="1" dirty="0" smtClean="0">
                <a:latin typeface="Times New Roman" panose="02020603050405020304" pitchFamily="18" charset="0"/>
                <a:cs typeface="Times New Roman" panose="02020603050405020304" pitchFamily="18" charset="0"/>
              </a:rPr>
              <a:t> A </a:t>
            </a:r>
            <a:r>
              <a:rPr lang="en-US" sz="1900" i="1" dirty="0" err="1" smtClean="0">
                <a:latin typeface="Times New Roman" panose="02020603050405020304" pitchFamily="18" charset="0"/>
                <a:cs typeface="Times New Roman" panose="02020603050405020304" pitchFamily="18" charset="0"/>
              </a:rPr>
              <a:t>sẽ</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đóng</a:t>
            </a:r>
            <a:r>
              <a:rPr lang="en-US" sz="1900" i="1" dirty="0">
                <a:latin typeface="Times New Roman" panose="02020603050405020304" pitchFamily="18" charset="0"/>
                <a:cs typeface="Times New Roman" panose="02020603050405020304" pitchFamily="18" charset="0"/>
              </a:rPr>
              <a:t/>
            </a:r>
            <a:br>
              <a:rPr lang="en-US" sz="1900" i="1" dirty="0">
                <a:latin typeface="Times New Roman" panose="02020603050405020304" pitchFamily="18" charset="0"/>
                <a:cs typeface="Times New Roman" panose="02020603050405020304" pitchFamily="18" charset="0"/>
              </a:rPr>
            </a:br>
            <a:r>
              <a:rPr lang="en-US" sz="1900" i="1" dirty="0" smtClean="0">
                <a:latin typeface="Times New Roman" panose="02020603050405020304" pitchFamily="18" charset="0"/>
                <a:cs typeface="Times New Roman" panose="02020603050405020304" pitchFamily="18" charset="0"/>
              </a:rPr>
              <a:t>+ BHXH, BHTN </a:t>
            </a:r>
            <a:r>
              <a:rPr lang="en-US" sz="1900" i="1" dirty="0" err="1" smtClean="0">
                <a:latin typeface="Times New Roman" panose="02020603050405020304" pitchFamily="18" charset="0"/>
                <a:cs typeface="Times New Roman" panose="02020603050405020304" pitchFamily="18" charset="0"/>
              </a:rPr>
              <a:t>tại</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công</a:t>
            </a:r>
            <a:r>
              <a:rPr lang="en-US" sz="1900" i="1" dirty="0" smtClean="0">
                <a:latin typeface="Times New Roman" panose="02020603050405020304" pitchFamily="18" charset="0"/>
                <a:cs typeface="Times New Roman" panose="02020603050405020304" pitchFamily="18" charset="0"/>
              </a:rPr>
              <a:t> ty TNHH C (</a:t>
            </a:r>
            <a:r>
              <a:rPr lang="en-US" sz="1900" i="1" dirty="0" err="1" smtClean="0">
                <a:latin typeface="Times New Roman" panose="02020603050405020304" pitchFamily="18" charset="0"/>
                <a:cs typeface="Times New Roman" panose="02020603050405020304" pitchFamily="18" charset="0"/>
              </a:rPr>
              <a:t>Đóng</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theo</a:t>
            </a:r>
            <a:r>
              <a:rPr lang="en-US" sz="1900" i="1" dirty="0" smtClean="0">
                <a:latin typeface="Times New Roman" panose="02020603050405020304" pitchFamily="18" charset="0"/>
                <a:cs typeface="Times New Roman" panose="02020603050405020304" pitchFamily="18" charset="0"/>
              </a:rPr>
              <a:t> HĐLĐ </a:t>
            </a:r>
            <a:r>
              <a:rPr lang="en-US" sz="1900" i="1" dirty="0" err="1" smtClean="0">
                <a:latin typeface="Times New Roman" panose="02020603050405020304" pitchFamily="18" charset="0"/>
                <a:cs typeface="Times New Roman" panose="02020603050405020304" pitchFamily="18" charset="0"/>
              </a:rPr>
              <a:t>giao</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kết</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đầu</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tiên</a:t>
            </a:r>
            <a:r>
              <a:rPr lang="en-US" sz="1900" i="1" dirty="0" smtClean="0">
                <a:latin typeface="Times New Roman" panose="02020603050405020304" pitchFamily="18" charset="0"/>
                <a:cs typeface="Times New Roman" panose="02020603050405020304" pitchFamily="18" charset="0"/>
              </a:rPr>
              <a:t>)</a:t>
            </a:r>
          </a:p>
          <a:p>
            <a:r>
              <a:rPr lang="en-US" sz="1900" i="1" dirty="0" smtClean="0">
                <a:latin typeface="Times New Roman" panose="02020603050405020304" pitchFamily="18" charset="0"/>
                <a:cs typeface="Times New Roman" panose="02020603050405020304" pitchFamily="18" charset="0"/>
              </a:rPr>
              <a:t>+ BHYT </a:t>
            </a:r>
            <a:r>
              <a:rPr lang="en-US" sz="1900" i="1" dirty="0" err="1" smtClean="0">
                <a:latin typeface="Times New Roman" panose="02020603050405020304" pitchFamily="18" charset="0"/>
                <a:cs typeface="Times New Roman" panose="02020603050405020304" pitchFamily="18" charset="0"/>
              </a:rPr>
              <a:t>tại</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công</a:t>
            </a:r>
            <a:r>
              <a:rPr lang="en-US" sz="1900" i="1" dirty="0" smtClean="0">
                <a:latin typeface="Times New Roman" panose="02020603050405020304" pitchFamily="18" charset="0"/>
                <a:cs typeface="Times New Roman" panose="02020603050405020304" pitchFamily="18" charset="0"/>
              </a:rPr>
              <a:t> ty </a:t>
            </a:r>
            <a:r>
              <a:rPr lang="en-US" sz="1900" i="1" dirty="0" err="1" smtClean="0">
                <a:latin typeface="Times New Roman" panose="02020603050405020304" pitchFamily="18" charset="0"/>
                <a:cs typeface="Times New Roman" panose="02020603050405020304" pitchFamily="18" charset="0"/>
              </a:rPr>
              <a:t>Cổ</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phần</a:t>
            </a:r>
            <a:r>
              <a:rPr lang="en-US" sz="1900" i="1" dirty="0" smtClean="0">
                <a:latin typeface="Times New Roman" panose="02020603050405020304" pitchFamily="18" charset="0"/>
                <a:cs typeface="Times New Roman" panose="02020603050405020304" pitchFamily="18" charset="0"/>
              </a:rPr>
              <a:t> D (</a:t>
            </a:r>
            <a:r>
              <a:rPr lang="en-US" sz="1900" i="1" dirty="0" err="1" smtClean="0">
                <a:latin typeface="Times New Roman" panose="02020603050405020304" pitchFamily="18" charset="0"/>
                <a:cs typeface="Times New Roman" panose="02020603050405020304" pitchFamily="18" charset="0"/>
              </a:rPr>
              <a:t>Đóng</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theo</a:t>
            </a:r>
            <a:r>
              <a:rPr lang="en-US" sz="1900" i="1" dirty="0" smtClean="0">
                <a:latin typeface="Times New Roman" panose="02020603050405020304" pitchFamily="18" charset="0"/>
                <a:cs typeface="Times New Roman" panose="02020603050405020304" pitchFamily="18" charset="0"/>
              </a:rPr>
              <a:t> HĐLĐ </a:t>
            </a:r>
            <a:r>
              <a:rPr lang="en-US" sz="1900" i="1" dirty="0" err="1" smtClean="0">
                <a:latin typeface="Times New Roman" panose="02020603050405020304" pitchFamily="18" charset="0"/>
                <a:cs typeface="Times New Roman" panose="02020603050405020304" pitchFamily="18" charset="0"/>
              </a:rPr>
              <a:t>có</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mức</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tiền</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lương</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cao</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nhất</a:t>
            </a:r>
            <a:r>
              <a:rPr lang="en-US" sz="1900" i="1" dirty="0" smtClean="0">
                <a:latin typeface="Times New Roman" panose="02020603050405020304" pitchFamily="18" charset="0"/>
                <a:cs typeface="Times New Roman" panose="02020603050405020304" pitchFamily="18" charset="0"/>
              </a:rPr>
              <a:t>)</a:t>
            </a:r>
          </a:p>
          <a:p>
            <a:r>
              <a:rPr lang="en-US" sz="1900" i="1" dirty="0" smtClean="0">
                <a:latin typeface="Times New Roman" panose="02020603050405020304" pitchFamily="18" charset="0"/>
                <a:cs typeface="Times New Roman" panose="02020603050405020304" pitchFamily="18" charset="0"/>
              </a:rPr>
              <a:t>+ BHTNLĐ-BNN </a:t>
            </a:r>
            <a:r>
              <a:rPr lang="en-US" sz="1900" i="1" dirty="0" err="1" smtClean="0">
                <a:latin typeface="Times New Roman" panose="02020603050405020304" pitchFamily="18" charset="0"/>
                <a:cs typeface="Times New Roman" panose="02020603050405020304" pitchFamily="18" charset="0"/>
              </a:rPr>
              <a:t>tại</a:t>
            </a:r>
            <a:r>
              <a:rPr lang="en-US" sz="1900" i="1" dirty="0" smtClean="0">
                <a:latin typeface="Times New Roman" panose="02020603050405020304" pitchFamily="18" charset="0"/>
                <a:cs typeface="Times New Roman" panose="02020603050405020304" pitchFamily="18" charset="0"/>
              </a:rPr>
              <a:t> </a:t>
            </a:r>
            <a:r>
              <a:rPr lang="en-US" sz="1900" i="1" dirty="0" err="1" smtClean="0">
                <a:latin typeface="Times New Roman" panose="02020603050405020304" pitchFamily="18" charset="0"/>
                <a:cs typeface="Times New Roman" panose="02020603050405020304" pitchFamily="18" charset="0"/>
              </a:rPr>
              <a:t>cả</a:t>
            </a:r>
            <a:r>
              <a:rPr lang="en-US" sz="1900" i="1" dirty="0" smtClean="0">
                <a:latin typeface="Times New Roman" panose="02020603050405020304" pitchFamily="18" charset="0"/>
                <a:cs typeface="Times New Roman" panose="02020603050405020304" pitchFamily="18" charset="0"/>
              </a:rPr>
              <a:t> 2 </a:t>
            </a:r>
            <a:r>
              <a:rPr lang="en-US" sz="1900" i="1" dirty="0" err="1" smtClean="0">
                <a:latin typeface="Times New Roman" panose="02020603050405020304" pitchFamily="18" charset="0"/>
                <a:cs typeface="Times New Roman" panose="02020603050405020304" pitchFamily="18" charset="0"/>
              </a:rPr>
              <a:t>công</a:t>
            </a:r>
            <a:r>
              <a:rPr lang="en-US" sz="1900" i="1" dirty="0" smtClean="0">
                <a:latin typeface="Times New Roman" panose="02020603050405020304" pitchFamily="18" charset="0"/>
                <a:cs typeface="Times New Roman" panose="02020603050405020304" pitchFamily="18" charset="0"/>
              </a:rPr>
              <a:t> ty.</a:t>
            </a:r>
            <a:endParaRPr lang="en-US" sz="1900" i="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6"/>
          <a:stretch>
            <a:fillRect/>
          </a:stretch>
        </p:blipFill>
        <p:spPr>
          <a:xfrm>
            <a:off x="10291156" y="271746"/>
            <a:ext cx="1394406" cy="1200005"/>
          </a:xfrm>
          <a:prstGeom prst="rect">
            <a:avLst/>
          </a:prstGeom>
        </p:spPr>
      </p:pic>
    </p:spTree>
    <p:extLst>
      <p:ext uri="{BB962C8B-B14F-4D97-AF65-F5344CB8AC3E}">
        <p14:creationId xmlns:p14="http://schemas.microsoft.com/office/powerpoint/2010/main" val="309059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0" y="1213653"/>
            <a:ext cx="12192000" cy="400110"/>
          </a:xfrm>
          <a:prstGeom prst="rect">
            <a:avLst/>
          </a:prstGeom>
          <a:noFill/>
        </p:spPr>
        <p:txBody>
          <a:bodyPr wrap="square" rtlCol="0">
            <a:spAutoFit/>
          </a:bodyPr>
          <a:lstStyle/>
          <a:p>
            <a:pPr lvl="0"/>
            <a:r>
              <a:rPr lang="en-US" sz="2000" b="1" i="1" dirty="0" smtClean="0">
                <a:solidFill>
                  <a:srgbClr val="2F5496"/>
                </a:solidFill>
                <a:latin typeface="Times"/>
                <a:ea typeface="Times"/>
                <a:cs typeface="Times"/>
                <a:sym typeface="Times"/>
              </a:rPr>
              <a:t>2. </a:t>
            </a:r>
            <a:r>
              <a:rPr lang="en-US" sz="2000" b="1" i="1" dirty="0" err="1" smtClean="0">
                <a:solidFill>
                  <a:srgbClr val="2F5496"/>
                </a:solidFill>
                <a:latin typeface="Times"/>
                <a:ea typeface="Times"/>
                <a:cs typeface="Times"/>
                <a:sym typeface="Times"/>
              </a:rPr>
              <a:t>Đối</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tượng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và</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mức</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BHXH.</a:t>
            </a:r>
            <a:endParaRPr lang="en-US" sz="2800" b="1" i="1" dirty="0">
              <a:solidFill>
                <a:srgbClr val="2F5496"/>
              </a:solidFill>
              <a:latin typeface="Times"/>
              <a:ea typeface="Times"/>
              <a:cs typeface="Times"/>
              <a:sym typeface="Times"/>
            </a:endParaRPr>
          </a:p>
        </p:txBody>
      </p:sp>
      <p:sp>
        <p:nvSpPr>
          <p:cNvPr id="2" name="TextBox 1"/>
          <p:cNvSpPr txBox="1"/>
          <p:nvPr/>
        </p:nvSpPr>
        <p:spPr>
          <a:xfrm>
            <a:off x="0" y="1903615"/>
            <a:ext cx="12192000" cy="3477875"/>
          </a:xfrm>
          <a:prstGeom prst="rect">
            <a:avLst/>
          </a:prstGeom>
          <a:noFill/>
        </p:spPr>
        <p:txBody>
          <a:bodyPr wrap="square" rtlCol="0">
            <a:spAutoFit/>
          </a:bodyPr>
          <a:lstStyle/>
          <a:p>
            <a:pPr marL="342900" indent="-342900" algn="just">
              <a:buFontTx/>
              <a:buChar char="-"/>
            </a:pPr>
            <a:r>
              <a:rPr lang="en-US" sz="2000" dirty="0" err="1" smtClean="0">
                <a:latin typeface="Times New Roman" panose="02020603050405020304" pitchFamily="18" charset="0"/>
                <a:cs typeface="Times New Roman" panose="02020603050405020304" pitchFamily="18" charset="0"/>
              </a:rPr>
              <a:t>Trường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HĐLĐ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NSDLĐ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BHTNLĐ, BNN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HĐLĐ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BHXH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buộc</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=&gt; </a:t>
            </a:r>
            <a:r>
              <a:rPr lang="en-US" sz="2000" dirty="0" err="1" smtClean="0">
                <a:latin typeface="Times New Roman" panose="02020603050405020304" pitchFamily="18" charset="0"/>
                <a:cs typeface="Times New Roman" panose="02020603050405020304" pitchFamily="18" charset="0"/>
              </a:rPr>
              <a:t>Trách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nhiệm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BHTNLĐ-BNN </a:t>
            </a:r>
            <a:r>
              <a:rPr lang="en-US" sz="2000" dirty="0" err="1" smtClean="0">
                <a:latin typeface="Times New Roman" panose="02020603050405020304" pitchFamily="18" charset="0"/>
                <a:cs typeface="Times New Roman" panose="02020603050405020304" pitchFamily="18" charset="0"/>
              </a:rPr>
              <a:t>thuộc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NSDLĐ.</a:t>
            </a:r>
            <a:endParaRPr lang="en-US" sz="2000" dirty="0">
              <a:latin typeface="Times New Roman" panose="02020603050405020304" pitchFamily="18" charset="0"/>
              <a:cs typeface="Times New Roman" panose="02020603050405020304" pitchFamily="18" charset="0"/>
            </a:endParaRPr>
          </a:p>
          <a:p>
            <a:pPr marL="342900" indent="-342900" algn="just">
              <a:buFontTx/>
              <a:buChar char="-"/>
            </a:pPr>
            <a:r>
              <a:rPr lang="en-US" sz="2000" dirty="0" err="1" smtClean="0">
                <a:latin typeface="Times New Roman" panose="02020603050405020304" pitchFamily="18" charset="0"/>
                <a:cs typeface="Times New Roman" panose="02020603050405020304" pitchFamily="18" charset="0"/>
              </a:rPr>
              <a:t>Người</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BHXH, BHYT, BHTN, BHTNLĐ, BNN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a:t>
            </a:r>
          </a:p>
          <a:p>
            <a:pPr algn="just"/>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theo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điều</a:t>
            </a:r>
            <a:r>
              <a:rPr lang="en-US" sz="2000" dirty="0" smtClean="0">
                <a:latin typeface="Times New Roman" panose="02020603050405020304" pitchFamily="18" charset="0"/>
                <a:cs typeface="Times New Roman" panose="02020603050405020304" pitchFamily="18" charset="0"/>
              </a:rPr>
              <a:t> 99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Luật</a:t>
            </a:r>
            <a:r>
              <a:rPr lang="en-US" sz="2000" dirty="0" smtClean="0">
                <a:latin typeface="Times New Roman" panose="02020603050405020304" pitchFamily="18" charset="0"/>
                <a:cs typeface="Times New Roman" panose="02020603050405020304" pitchFamily="18" charset="0"/>
              </a:rPr>
              <a:t> Lao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 2019 </a:t>
            </a:r>
            <a:r>
              <a:rPr lang="en-US" sz="2000" dirty="0" err="1" smtClean="0">
                <a:latin typeface="Times New Roman" panose="02020603050405020304" pitchFamily="18" charset="0"/>
                <a:cs typeface="Times New Roman" panose="02020603050405020304" pitchFamily="18" charset="0"/>
              </a:rPr>
              <a:t>như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lỗi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NSDLĐ</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lỗi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NLĐ;</a:t>
            </a:r>
          </a:p>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Ngừng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yếu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không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do </a:t>
            </a:r>
            <a:r>
              <a:rPr lang="en-US" sz="2000" dirty="0" err="1" smtClean="0">
                <a:latin typeface="Times New Roman" panose="02020603050405020304" pitchFamily="18" charset="0"/>
                <a:cs typeface="Times New Roman" panose="02020603050405020304" pitchFamily="18" charset="0"/>
              </a:rPr>
              <a:t>lỗi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NLĐ hay NSDLĐ: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về</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nước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thiên</a:t>
            </a:r>
            <a:r>
              <a:rPr lang="en-US" sz="2000" dirty="0" smtClean="0">
                <a:latin typeface="Times New Roman" panose="02020603050405020304" pitchFamily="18" charset="0"/>
                <a:cs typeface="Times New Roman" panose="02020603050405020304" pitchFamily="18" charset="0"/>
              </a:rPr>
              <a:t> tai, </a:t>
            </a:r>
            <a:r>
              <a:rPr lang="en-US" sz="2000" dirty="0" err="1" smtClean="0">
                <a:latin typeface="Times New Roman" panose="02020603050405020304" pitchFamily="18" charset="0"/>
                <a:cs typeface="Times New Roman" panose="02020603050405020304" pitchFamily="18" charset="0"/>
              </a:rPr>
              <a:t>hỏa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bệnh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hiểm</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10324408" y="271746"/>
            <a:ext cx="1394406" cy="1200005"/>
          </a:xfrm>
          <a:prstGeom prst="rect">
            <a:avLst/>
          </a:prstGeom>
        </p:spPr>
      </p:pic>
    </p:spTree>
    <p:extLst>
      <p:ext uri="{BB962C8B-B14F-4D97-AF65-F5344CB8AC3E}">
        <p14:creationId xmlns:p14="http://schemas.microsoft.com/office/powerpoint/2010/main" val="3131420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0" y="1213653"/>
            <a:ext cx="12192000" cy="400110"/>
          </a:xfrm>
          <a:prstGeom prst="rect">
            <a:avLst/>
          </a:prstGeom>
          <a:noFill/>
        </p:spPr>
        <p:txBody>
          <a:bodyPr wrap="square" rtlCol="0">
            <a:spAutoFit/>
          </a:bodyPr>
          <a:lstStyle/>
          <a:p>
            <a:pPr lvl="0"/>
            <a:r>
              <a:rPr lang="en-US" sz="2000" b="1" i="1" dirty="0" smtClean="0">
                <a:solidFill>
                  <a:srgbClr val="2F5496"/>
                </a:solidFill>
                <a:latin typeface="Times"/>
                <a:ea typeface="Times"/>
                <a:cs typeface="Times"/>
                <a:sym typeface="Times"/>
              </a:rPr>
              <a:t>3. </a:t>
            </a:r>
            <a:r>
              <a:rPr lang="en-US" sz="2000" b="1" i="1" dirty="0" err="1" smtClean="0">
                <a:solidFill>
                  <a:srgbClr val="2F5496"/>
                </a:solidFill>
                <a:latin typeface="Times"/>
                <a:ea typeface="Times"/>
                <a:cs typeface="Times"/>
                <a:sym typeface="Times"/>
              </a:rPr>
              <a:t>Tiền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lương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tháng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làm</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căn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cứ</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BHXH.</a:t>
            </a:r>
            <a:endParaRPr lang="en-US" sz="2800" b="1" i="1" dirty="0">
              <a:solidFill>
                <a:srgbClr val="2F5496"/>
              </a:solidFill>
              <a:latin typeface="Times"/>
              <a:ea typeface="Times"/>
              <a:cs typeface="Times"/>
              <a:sym typeface="Times"/>
            </a:endParaRPr>
          </a:p>
        </p:txBody>
      </p:sp>
      <p:sp>
        <p:nvSpPr>
          <p:cNvPr id="2" name="TextBox 1"/>
          <p:cNvSpPr txBox="1"/>
          <p:nvPr/>
        </p:nvSpPr>
        <p:spPr>
          <a:xfrm>
            <a:off x="0" y="1745671"/>
            <a:ext cx="12192000" cy="461665"/>
          </a:xfrm>
          <a:prstGeom prst="rect">
            <a:avLst/>
          </a:prstGeom>
          <a:noFill/>
        </p:spPr>
        <p:txBody>
          <a:bodyPr wrap="square" rtlCol="0">
            <a:spAutoFit/>
          </a:bodyPr>
          <a:lstStyle/>
          <a:p>
            <a:pPr algn="ctr"/>
            <a:r>
              <a:rPr lang="en-US" sz="2400" b="1" dirty="0" err="1" smtClean="0">
                <a:latin typeface="Times New Roman" panose="02020603050405020304" pitchFamily="18" charset="0"/>
                <a:cs typeface="Times New Roman" panose="02020603050405020304" pitchFamily="18" charset="0"/>
              </a:rPr>
              <a:t>Tiền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lương</a:t>
            </a:r>
            <a:r>
              <a:rPr lang="en-US" sz="2400" b="1" dirty="0" smtClean="0">
                <a:latin typeface="Times New Roman" panose="02020603050405020304" pitchFamily="18" charset="0"/>
                <a:cs typeface="Times New Roman" panose="02020603050405020304" pitchFamily="18" charset="0"/>
              </a:rPr>
              <a:t> do </a:t>
            </a:r>
            <a:r>
              <a:rPr lang="en-US" sz="2400" b="1" dirty="0" err="1" smtClean="0">
                <a:latin typeface="Times New Roman" panose="02020603050405020304" pitchFamily="18" charset="0"/>
                <a:cs typeface="Times New Roman" panose="02020603050405020304" pitchFamily="18" charset="0"/>
              </a:rPr>
              <a:t>đơn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vị</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quyết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định</a:t>
            </a:r>
            <a:r>
              <a:rPr lang="en-US" sz="2400" b="1" dirty="0" smtClean="0">
                <a:latin typeface="Times New Roman" panose="02020603050405020304" pitchFamily="18" charset="0"/>
                <a:cs typeface="Times New Roman" panose="02020603050405020304" pitchFamily="18" charset="0"/>
              </a:rPr>
              <a:t>:</a:t>
            </a:r>
          </a:p>
        </p:txBody>
      </p:sp>
      <p:graphicFrame>
        <p:nvGraphicFramePr>
          <p:cNvPr id="4" name="Diagram 3"/>
          <p:cNvGraphicFramePr/>
          <p:nvPr>
            <p:extLst>
              <p:ext uri="{D42A27DB-BD31-4B8C-83A1-F6EECF244321}">
                <p14:modId xmlns:p14="http://schemas.microsoft.com/office/powerpoint/2010/main" val="824491049"/>
              </p:ext>
            </p:extLst>
          </p:nvPr>
        </p:nvGraphicFramePr>
        <p:xfrm>
          <a:off x="1305098" y="2264634"/>
          <a:ext cx="9709266" cy="44187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9" name="Picture 8"/>
          <p:cNvPicPr>
            <a:picLocks noChangeAspect="1"/>
          </p:cNvPicPr>
          <p:nvPr/>
        </p:nvPicPr>
        <p:blipFill>
          <a:blip r:embed="rId11"/>
          <a:stretch>
            <a:fillRect/>
          </a:stretch>
        </p:blipFill>
        <p:spPr>
          <a:xfrm>
            <a:off x="10317161" y="213703"/>
            <a:ext cx="1394406" cy="1200005"/>
          </a:xfrm>
          <a:prstGeom prst="rect">
            <a:avLst/>
          </a:prstGeom>
        </p:spPr>
      </p:pic>
    </p:spTree>
    <p:extLst>
      <p:ext uri="{BB962C8B-B14F-4D97-AF65-F5344CB8AC3E}">
        <p14:creationId xmlns:p14="http://schemas.microsoft.com/office/powerpoint/2010/main" val="886535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0" y="1213653"/>
            <a:ext cx="12192000" cy="400110"/>
          </a:xfrm>
          <a:prstGeom prst="rect">
            <a:avLst/>
          </a:prstGeom>
          <a:noFill/>
        </p:spPr>
        <p:txBody>
          <a:bodyPr wrap="square" rtlCol="0">
            <a:spAutoFit/>
          </a:bodyPr>
          <a:lstStyle/>
          <a:p>
            <a:pPr lvl="0"/>
            <a:r>
              <a:rPr lang="en-US" sz="2000" b="1" i="1" dirty="0" smtClean="0">
                <a:solidFill>
                  <a:srgbClr val="2F5496"/>
                </a:solidFill>
                <a:latin typeface="Times"/>
                <a:ea typeface="Times"/>
                <a:cs typeface="Times"/>
                <a:sym typeface="Times"/>
              </a:rPr>
              <a:t>3. </a:t>
            </a:r>
            <a:r>
              <a:rPr lang="en-US" sz="2000" b="1" i="1" dirty="0" err="1" smtClean="0">
                <a:solidFill>
                  <a:srgbClr val="2F5496"/>
                </a:solidFill>
                <a:latin typeface="Times"/>
                <a:ea typeface="Times"/>
                <a:cs typeface="Times"/>
                <a:sym typeface="Times"/>
              </a:rPr>
              <a:t>Tiền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lương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tháng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làm</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căn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cứ</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BHXH.</a:t>
            </a:r>
            <a:endParaRPr lang="en-US" sz="2800" b="1" i="1" dirty="0">
              <a:solidFill>
                <a:srgbClr val="2F5496"/>
              </a:solidFill>
              <a:latin typeface="Times"/>
              <a:ea typeface="Times"/>
              <a:cs typeface="Times"/>
              <a:sym typeface="Times"/>
            </a:endParaRPr>
          </a:p>
        </p:txBody>
      </p:sp>
      <p:sp>
        <p:nvSpPr>
          <p:cNvPr id="2" name="TextBox 1"/>
          <p:cNvSpPr txBox="1"/>
          <p:nvPr/>
        </p:nvSpPr>
        <p:spPr>
          <a:xfrm>
            <a:off x="0" y="1620823"/>
            <a:ext cx="8495607" cy="4478149"/>
          </a:xfrm>
          <a:prstGeom prst="rect">
            <a:avLst/>
          </a:prstGeom>
          <a:noFill/>
        </p:spPr>
        <p:txBody>
          <a:bodyPr wrap="square" rtlCol="0">
            <a:spAutoFit/>
          </a:bodyPr>
          <a:lstStyle/>
          <a:p>
            <a:r>
              <a:rPr lang="en-US" sz="1900" b="1" dirty="0" err="1" smtClean="0">
                <a:latin typeface="Times New Roman" panose="02020603050405020304" pitchFamily="18" charset="0"/>
                <a:cs typeface="Times New Roman" panose="02020603050405020304" pitchFamily="18" charset="0"/>
              </a:rPr>
              <a:t>Các</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khoản</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lương</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và</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các</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khoản</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phụ</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cấp</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hỗ</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trợ</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không</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bị</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tính</a:t>
            </a:r>
            <a:r>
              <a:rPr lang="en-US" sz="1900" b="1" dirty="0" smtClean="0">
                <a:latin typeface="Times New Roman" panose="02020603050405020304" pitchFamily="18" charset="0"/>
                <a:cs typeface="Times New Roman" panose="02020603050405020304" pitchFamily="18" charset="0"/>
              </a:rPr>
              <a:t> </a:t>
            </a:r>
            <a:r>
              <a:rPr lang="en-US" sz="1900" b="1" dirty="0" err="1" smtClean="0">
                <a:latin typeface="Times New Roman" panose="02020603050405020304" pitchFamily="18" charset="0"/>
                <a:cs typeface="Times New Roman" panose="02020603050405020304" pitchFamily="18" charset="0"/>
              </a:rPr>
              <a:t>đóng</a:t>
            </a:r>
            <a:r>
              <a:rPr lang="en-US" sz="1900" b="1" dirty="0" smtClean="0">
                <a:latin typeface="Times New Roman" panose="02020603050405020304" pitchFamily="18" charset="0"/>
                <a:cs typeface="Times New Roman" panose="02020603050405020304" pitchFamily="18" charset="0"/>
              </a:rPr>
              <a:t> BHXH: </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thưởng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quy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điều</a:t>
            </a:r>
            <a:r>
              <a:rPr lang="en-US" sz="1900" dirty="0" smtClean="0">
                <a:latin typeface="Times New Roman" panose="02020603050405020304" pitchFamily="18" charset="0"/>
                <a:cs typeface="Times New Roman" panose="02020603050405020304" pitchFamily="18" charset="0"/>
              </a:rPr>
              <a:t> 104 </a:t>
            </a:r>
            <a:r>
              <a:rPr lang="en-US" sz="1900" dirty="0" err="1" smtClean="0">
                <a:latin typeface="Times New Roman" panose="02020603050405020304" pitchFamily="18" charset="0"/>
                <a:cs typeface="Times New Roman" panose="02020603050405020304" pitchFamily="18" charset="0"/>
              </a:rPr>
              <a:t>của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Bộ</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Luật</a:t>
            </a:r>
            <a:r>
              <a:rPr lang="en-US" sz="1900" dirty="0" smtClean="0">
                <a:latin typeface="Times New Roman" panose="02020603050405020304" pitchFamily="18" charset="0"/>
                <a:cs typeface="Times New Roman" panose="02020603050405020304" pitchFamily="18" charset="0"/>
              </a:rPr>
              <a:t> Lao </a:t>
            </a:r>
            <a:r>
              <a:rPr lang="en-US" sz="1900" dirty="0" err="1" smtClean="0">
                <a:latin typeface="Times New Roman" panose="02020603050405020304" pitchFamily="18" charset="0"/>
                <a:cs typeface="Times New Roman" panose="02020603050405020304" pitchFamily="18" charset="0"/>
              </a:rPr>
              <a:t>động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năm</a:t>
            </a:r>
            <a:r>
              <a:rPr lang="en-US" sz="1900" dirty="0" smtClean="0">
                <a:latin typeface="Times New Roman" panose="02020603050405020304" pitchFamily="18" charset="0"/>
                <a:cs typeface="Times New Roman" panose="02020603050405020304" pitchFamily="18" charset="0"/>
              </a:rPr>
              <a:t> 2019;</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thưởng</a:t>
            </a:r>
            <a:r>
              <a:rPr lang="en-US" sz="1900" dirty="0" smtClean="0">
                <a:latin typeface="Times New Roman" panose="02020603050405020304" pitchFamily="18" charset="0"/>
                <a:cs typeface="Times New Roman" panose="02020603050405020304" pitchFamily="18" charset="0"/>
              </a:rPr>
              <a:t> sang </a:t>
            </a:r>
            <a:r>
              <a:rPr lang="en-US" sz="1900" dirty="0" err="1" smtClean="0">
                <a:latin typeface="Times New Roman" panose="02020603050405020304" pitchFamily="18" charset="0"/>
                <a:cs typeface="Times New Roman" panose="02020603050405020304" pitchFamily="18" charset="0"/>
              </a:rPr>
              <a:t>kiến</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ăn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giữa</a:t>
            </a:r>
            <a:r>
              <a:rPr lang="en-US" sz="1900" dirty="0" smtClean="0">
                <a:latin typeface="Times New Roman" panose="02020603050405020304" pitchFamily="18" charset="0"/>
                <a:cs typeface="Times New Roman" panose="02020603050405020304" pitchFamily="18" charset="0"/>
              </a:rPr>
              <a:t> ca;</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xăng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xe</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thoại</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lại</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nhà</a:t>
            </a:r>
            <a:r>
              <a:rPr lang="en-US" sz="1900" dirty="0" smtClean="0">
                <a:latin typeface="Times New Roman" panose="02020603050405020304" pitchFamily="18" charset="0"/>
                <a:cs typeface="Times New Roman" panose="02020603050405020304" pitchFamily="18" charset="0"/>
              </a:rPr>
              <a:t> ở;</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giữ</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trẻ</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nuôi</a:t>
            </a:r>
            <a:r>
              <a:rPr lang="en-US" sz="1900" dirty="0" smtClean="0">
                <a:latin typeface="Times New Roman" panose="02020603050405020304" pitchFamily="18" charset="0"/>
                <a:cs typeface="Times New Roman" panose="02020603050405020304" pitchFamily="18" charset="0"/>
              </a:rPr>
              <a:t> con </a:t>
            </a:r>
            <a:r>
              <a:rPr lang="en-US" sz="1900" dirty="0" err="1" smtClean="0">
                <a:latin typeface="Times New Roman" panose="02020603050405020304" pitchFamily="18" charset="0"/>
                <a:cs typeface="Times New Roman" panose="02020603050405020304" pitchFamily="18" charset="0"/>
              </a:rPr>
              <a:t>nhỏ</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thân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nhân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bị</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chết</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người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thân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hôn</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smtClean="0">
                <a:latin typeface="Times New Roman" panose="02020603050405020304" pitchFamily="18" charset="0"/>
                <a:cs typeface="Times New Roman" panose="02020603050405020304" pitchFamily="18" charset="0"/>
              </a:rPr>
              <a:t>Chi </a:t>
            </a: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nhân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dịp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sinh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nhật</a:t>
            </a:r>
            <a:r>
              <a:rPr lang="en-US" sz="1900" dirty="0" smtClean="0">
                <a:latin typeface="Times New Roman" panose="02020603050405020304" pitchFamily="18" charset="0"/>
                <a:cs typeface="Times New Roman" panose="02020603050405020304" pitchFamily="18" charset="0"/>
              </a:rPr>
              <a:t> NLĐ;</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cấp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khi</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gặp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hoàn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cảnh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khăn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bị</a:t>
            </a:r>
            <a:r>
              <a:rPr lang="en-US" sz="1900" dirty="0" smtClean="0">
                <a:latin typeface="Times New Roman" panose="02020603050405020304" pitchFamily="18" charset="0"/>
                <a:cs typeface="Times New Roman" panose="02020603050405020304" pitchFamily="18" charset="0"/>
              </a:rPr>
              <a:t> tai </a:t>
            </a:r>
            <a:r>
              <a:rPr lang="en-US" sz="1900" dirty="0" err="1" smtClean="0">
                <a:latin typeface="Times New Roman" panose="02020603050405020304" pitchFamily="18" charset="0"/>
                <a:cs typeface="Times New Roman" panose="02020603050405020304" pitchFamily="18" charset="0"/>
              </a:rPr>
              <a:t>nạn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lao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động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bệnh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nghề</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nghiệp</a:t>
            </a:r>
            <a:r>
              <a:rPr lang="en-US" sz="1900" dirty="0" smtClean="0">
                <a:latin typeface="Times New Roman" panose="02020603050405020304" pitchFamily="18" charset="0"/>
                <a:cs typeface="Times New Roman" panose="02020603050405020304" pitchFamily="18" charset="0"/>
              </a:rPr>
              <a:t>;</a:t>
            </a:r>
          </a:p>
          <a:p>
            <a:pPr marL="285750" indent="-285750">
              <a:buFontTx/>
              <a:buChar char="-"/>
            </a:pPr>
            <a:r>
              <a:rPr lang="en-US" sz="1900" dirty="0" err="1" smtClean="0">
                <a:latin typeface="Times New Roman" panose="02020603050405020304" pitchFamily="18" charset="0"/>
                <a:cs typeface="Times New Roman" panose="02020603050405020304" pitchFamily="18" charset="0"/>
              </a:rPr>
              <a:t>Các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khoản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hỗ</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cấp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thành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mục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riêng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trong</a:t>
            </a:r>
            <a:r>
              <a:rPr lang="en-US" sz="1900" dirty="0" smtClean="0">
                <a:latin typeface="Times New Roman" panose="02020603050405020304" pitchFamily="18" charset="0"/>
                <a:cs typeface="Times New Roman" panose="02020603050405020304" pitchFamily="18" charset="0"/>
              </a:rPr>
              <a:t> HĐLĐ.</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3018" y="2296146"/>
            <a:ext cx="4603941" cy="2788227"/>
          </a:xfrm>
          <a:prstGeom prst="rect">
            <a:avLst/>
          </a:prstGeom>
          <a:ln>
            <a:noFill/>
          </a:ln>
          <a:effectLst>
            <a:softEdge rad="112500"/>
          </a:effectLst>
        </p:spPr>
      </p:pic>
      <p:pic>
        <p:nvPicPr>
          <p:cNvPr id="9" name="Picture 8"/>
          <p:cNvPicPr>
            <a:picLocks noChangeAspect="1"/>
          </p:cNvPicPr>
          <p:nvPr/>
        </p:nvPicPr>
        <p:blipFill>
          <a:blip r:embed="rId7"/>
          <a:stretch>
            <a:fillRect/>
          </a:stretch>
        </p:blipFill>
        <p:spPr>
          <a:xfrm>
            <a:off x="10216342" y="271746"/>
            <a:ext cx="1394406" cy="1200005"/>
          </a:xfrm>
          <a:prstGeom prst="rect">
            <a:avLst/>
          </a:prstGeom>
        </p:spPr>
      </p:pic>
    </p:spTree>
    <p:extLst>
      <p:ext uri="{BB962C8B-B14F-4D97-AF65-F5344CB8AC3E}">
        <p14:creationId xmlns:p14="http://schemas.microsoft.com/office/powerpoint/2010/main" val="2772590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0" y="1213653"/>
            <a:ext cx="12192000" cy="461665"/>
          </a:xfrm>
          <a:prstGeom prst="rect">
            <a:avLst/>
          </a:prstGeom>
          <a:noFill/>
        </p:spPr>
        <p:txBody>
          <a:bodyPr wrap="square" rtlCol="0">
            <a:spAutoFit/>
          </a:bodyPr>
          <a:lstStyle/>
          <a:p>
            <a:pPr lvl="0"/>
            <a:r>
              <a:rPr lang="en-US" sz="2400" b="1" i="1" dirty="0" smtClean="0">
                <a:solidFill>
                  <a:srgbClr val="2F5496"/>
                </a:solidFill>
                <a:latin typeface="Times"/>
                <a:ea typeface="Times"/>
                <a:cs typeface="Times"/>
                <a:sym typeface="Times"/>
              </a:rPr>
              <a:t>3. </a:t>
            </a:r>
            <a:r>
              <a:rPr lang="en-US" sz="2400" b="1" i="1" dirty="0" err="1" smtClean="0">
                <a:solidFill>
                  <a:srgbClr val="2F5496"/>
                </a:solidFill>
                <a:latin typeface="Times"/>
                <a:ea typeface="Times"/>
                <a:cs typeface="Times"/>
                <a:sym typeface="Times"/>
              </a:rPr>
              <a:t>Tiền</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lương</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tháng</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làm</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căn</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cứ</a:t>
            </a:r>
            <a:r>
              <a:rPr lang="en-US" sz="2400" b="1" i="1" dirty="0" smtClean="0">
                <a:solidFill>
                  <a:srgbClr val="2F5496"/>
                </a:solidFill>
                <a:latin typeface="Times"/>
                <a:ea typeface="Times"/>
                <a:cs typeface="Times"/>
                <a:sym typeface="Times"/>
              </a:rPr>
              <a:t> </a:t>
            </a:r>
            <a:r>
              <a:rPr lang="en-US" sz="2400" b="1" i="1" dirty="0" err="1" smtClean="0">
                <a:solidFill>
                  <a:srgbClr val="2F5496"/>
                </a:solidFill>
                <a:latin typeface="Times"/>
                <a:ea typeface="Times"/>
                <a:cs typeface="Times"/>
                <a:sym typeface="Times"/>
              </a:rPr>
              <a:t>đóng</a:t>
            </a:r>
            <a:r>
              <a:rPr lang="en-US" sz="2400" b="1" i="1" dirty="0" smtClean="0">
                <a:solidFill>
                  <a:srgbClr val="2F5496"/>
                </a:solidFill>
                <a:latin typeface="Times"/>
                <a:ea typeface="Times"/>
                <a:cs typeface="Times"/>
                <a:sym typeface="Times"/>
              </a:rPr>
              <a:t> BHXH.</a:t>
            </a:r>
            <a:endParaRPr lang="en-US" sz="3200" b="1" i="1" dirty="0">
              <a:solidFill>
                <a:srgbClr val="2F5496"/>
              </a:solidFill>
              <a:latin typeface="Times"/>
              <a:ea typeface="Times"/>
              <a:cs typeface="Times"/>
              <a:sym typeface="Times"/>
            </a:endParaRPr>
          </a:p>
        </p:txBody>
      </p:sp>
      <p:sp>
        <p:nvSpPr>
          <p:cNvPr id="2" name="TextBox 1"/>
          <p:cNvSpPr txBox="1"/>
          <p:nvPr/>
        </p:nvSpPr>
        <p:spPr>
          <a:xfrm>
            <a:off x="0" y="2643631"/>
            <a:ext cx="12192000" cy="1938992"/>
          </a:xfrm>
          <a:prstGeom prst="rect">
            <a:avLst/>
          </a:prstGeom>
          <a:noFill/>
        </p:spPr>
        <p:txBody>
          <a:bodyPr wrap="square" rtlCol="0">
            <a:spAutoFit/>
          </a:bodyPr>
          <a:lstStyle/>
          <a:p>
            <a:pPr algn="just"/>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ty TNHH X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quy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thưởng</a:t>
            </a:r>
            <a:r>
              <a:rPr lang="en-US" sz="2400" dirty="0" smtClean="0">
                <a:latin typeface="Times New Roman" panose="02020603050405020304" pitchFamily="18" charset="0"/>
                <a:cs typeface="Times New Roman" panose="02020603050405020304" pitchFamily="18" charset="0"/>
              </a:rPr>
              <a:t> 500.000đ.</a:t>
            </a:r>
          </a:p>
          <a:p>
            <a:pPr algn="just"/>
            <a:r>
              <a:rPr lang="en-US" sz="2400" dirty="0" smtClean="0">
                <a:latin typeface="Times New Roman" panose="02020603050405020304" pitchFamily="18" charset="0"/>
                <a:cs typeface="Times New Roman" panose="02020603050405020304" pitchFamily="18" charset="0"/>
              </a:rPr>
              <a:t>Theo </a:t>
            </a:r>
            <a:r>
              <a:rPr lang="en-US" sz="2400" dirty="0" err="1" smtClean="0">
                <a:latin typeface="Times New Roman" panose="02020603050405020304" pitchFamily="18" charset="0"/>
                <a:cs typeface="Times New Roman" panose="02020603050405020304" pitchFamily="18" charset="0"/>
              </a:rPr>
              <a:t>quy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ty, </a:t>
            </a:r>
            <a:r>
              <a:rPr lang="en-US" sz="2400" dirty="0" err="1" smtClean="0">
                <a:latin typeface="Times New Roman" panose="02020603050405020304" pitchFamily="18" charset="0"/>
                <a:cs typeface="Times New Roman" panose="02020603050405020304" pitchFamily="18" charset="0"/>
              </a:rPr>
              <a:t>anh</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đúng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đủ</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ty </a:t>
            </a:r>
            <a:r>
              <a:rPr lang="en-US" sz="2400" dirty="0" err="1" smtClean="0">
                <a:latin typeface="Times New Roman" panose="02020603050405020304" pitchFamily="18" charset="0"/>
                <a:cs typeface="Times New Roman" panose="02020603050405020304" pitchFamily="18" charset="0"/>
              </a:rPr>
              <a:t>thưởng</a:t>
            </a:r>
            <a:r>
              <a:rPr lang="en-US" sz="2400" dirty="0" smtClean="0">
                <a:latin typeface="Times New Roman" panose="02020603050405020304" pitchFamily="18" charset="0"/>
                <a:cs typeface="Times New Roman" panose="02020603050405020304" pitchFamily="18" charset="0"/>
              </a:rPr>
              <a:t> 500.000đ.</a:t>
            </a:r>
          </a:p>
          <a:p>
            <a:pPr algn="just"/>
            <a:r>
              <a:rPr lang="en-US" sz="2400" dirty="0" err="1" smtClean="0">
                <a:latin typeface="Times New Roman" panose="02020603050405020304" pitchFamily="18" charset="0"/>
                <a:cs typeface="Times New Roman" panose="02020603050405020304" pitchFamily="18" charset="0"/>
              </a:rPr>
              <a:t>Vậy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thưởng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anh</a:t>
            </a:r>
            <a:r>
              <a:rPr lang="en-US" sz="2400" dirty="0" smtClean="0">
                <a:latin typeface="Times New Roman" panose="02020603050405020304" pitchFamily="18" charset="0"/>
                <a:cs typeface="Times New Roman" panose="02020603050405020304" pitchFamily="18" charset="0"/>
              </a:rPr>
              <a:t> 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đóng</a:t>
            </a:r>
            <a:r>
              <a:rPr lang="en-US" sz="2400" dirty="0" smtClean="0">
                <a:latin typeface="Times New Roman" panose="02020603050405020304" pitchFamily="18" charset="0"/>
                <a:cs typeface="Times New Roman" panose="02020603050405020304" pitchFamily="18" charset="0"/>
              </a:rPr>
              <a:t> BHXH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10257906" y="244480"/>
            <a:ext cx="1394406" cy="1200005"/>
          </a:xfrm>
          <a:prstGeom prst="rect">
            <a:avLst/>
          </a:prstGeom>
        </p:spPr>
      </p:pic>
    </p:spTree>
    <p:extLst>
      <p:ext uri="{BB962C8B-B14F-4D97-AF65-F5344CB8AC3E}">
        <p14:creationId xmlns:p14="http://schemas.microsoft.com/office/powerpoint/2010/main" val="449766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3E2DDA-2344-4EAB-B629-6A07C5359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222" y="665220"/>
            <a:ext cx="1955555" cy="457143"/>
          </a:xfrm>
          <a:prstGeom prst="rect">
            <a:avLst/>
          </a:prstGeom>
        </p:spPr>
      </p:pic>
      <p:pic>
        <p:nvPicPr>
          <p:cNvPr id="10" name="Picture 9">
            <a:extLst>
              <a:ext uri="{FF2B5EF4-FFF2-40B4-BE49-F238E27FC236}">
                <a16:creationId xmlns:a16="http://schemas.microsoft.com/office/drawing/2014/main" id="{58611D02-A615-438E-B7C6-916DA44A0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aphic 11">
            <a:extLst>
              <a:ext uri="{FF2B5EF4-FFF2-40B4-BE49-F238E27FC236}">
                <a16:creationId xmlns:a16="http://schemas.microsoft.com/office/drawing/2014/main" id="{7C900AFE-6ADE-4E2D-A4F1-3CD64A2E99B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43717" y="621136"/>
            <a:ext cx="2158060" cy="501227"/>
          </a:xfrm>
          <a:prstGeom prst="rect">
            <a:avLst/>
          </a:prstGeom>
        </p:spPr>
      </p:pic>
      <p:sp>
        <p:nvSpPr>
          <p:cNvPr id="7" name="TextBox 6"/>
          <p:cNvSpPr txBox="1"/>
          <p:nvPr/>
        </p:nvSpPr>
        <p:spPr>
          <a:xfrm>
            <a:off x="0" y="1213653"/>
            <a:ext cx="12192000" cy="400110"/>
          </a:xfrm>
          <a:prstGeom prst="rect">
            <a:avLst/>
          </a:prstGeom>
          <a:noFill/>
        </p:spPr>
        <p:txBody>
          <a:bodyPr wrap="square" rtlCol="0">
            <a:spAutoFit/>
          </a:bodyPr>
          <a:lstStyle/>
          <a:p>
            <a:pPr lvl="0"/>
            <a:r>
              <a:rPr lang="en-US" sz="2000" b="1" i="1" dirty="0" smtClean="0">
                <a:solidFill>
                  <a:srgbClr val="2F5496"/>
                </a:solidFill>
                <a:latin typeface="Times"/>
                <a:ea typeface="Times"/>
                <a:cs typeface="Times"/>
                <a:sym typeface="Times"/>
              </a:rPr>
              <a:t>3. </a:t>
            </a:r>
            <a:r>
              <a:rPr lang="en-US" sz="2000" b="1" i="1" dirty="0" err="1" smtClean="0">
                <a:solidFill>
                  <a:srgbClr val="2F5496"/>
                </a:solidFill>
                <a:latin typeface="Times"/>
                <a:ea typeface="Times"/>
                <a:cs typeface="Times"/>
                <a:sym typeface="Times"/>
              </a:rPr>
              <a:t>Tiền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lương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tháng</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làm</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căn</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cứ</a:t>
            </a:r>
            <a:r>
              <a:rPr lang="en-US" sz="2000" b="1" i="1" dirty="0" smtClean="0">
                <a:solidFill>
                  <a:srgbClr val="2F5496"/>
                </a:solidFill>
                <a:latin typeface="Times"/>
                <a:ea typeface="Times"/>
                <a:cs typeface="Times"/>
                <a:sym typeface="Times"/>
              </a:rPr>
              <a:t> </a:t>
            </a:r>
            <a:r>
              <a:rPr lang="en-US" sz="2000" b="1" i="1" dirty="0" err="1" smtClean="0">
                <a:solidFill>
                  <a:srgbClr val="2F5496"/>
                </a:solidFill>
                <a:latin typeface="Times"/>
                <a:ea typeface="Times"/>
                <a:cs typeface="Times"/>
                <a:sym typeface="Times"/>
              </a:rPr>
              <a:t>đóng</a:t>
            </a:r>
            <a:r>
              <a:rPr lang="en-US" sz="2000" b="1" i="1" dirty="0" smtClean="0">
                <a:solidFill>
                  <a:srgbClr val="2F5496"/>
                </a:solidFill>
                <a:latin typeface="Times"/>
                <a:ea typeface="Times"/>
                <a:cs typeface="Times"/>
                <a:sym typeface="Times"/>
              </a:rPr>
              <a:t> BHXH.</a:t>
            </a:r>
            <a:endParaRPr lang="en-US" sz="2800" b="1" i="1" dirty="0">
              <a:solidFill>
                <a:srgbClr val="2F5496"/>
              </a:solidFill>
              <a:latin typeface="Times"/>
              <a:ea typeface="Times"/>
              <a:cs typeface="Times"/>
              <a:sym typeface="Times"/>
            </a:endParaRPr>
          </a:p>
        </p:txBody>
      </p:sp>
      <p:sp>
        <p:nvSpPr>
          <p:cNvPr id="2" name="TextBox 1"/>
          <p:cNvSpPr txBox="1"/>
          <p:nvPr/>
        </p:nvSpPr>
        <p:spPr>
          <a:xfrm>
            <a:off x="0" y="1613763"/>
            <a:ext cx="12192000" cy="4478149"/>
          </a:xfrm>
          <a:prstGeom prst="rect">
            <a:avLst/>
          </a:prstGeom>
          <a:noFill/>
        </p:spPr>
        <p:txBody>
          <a:bodyPr wrap="square" rtlCol="0">
            <a:spAutoFit/>
          </a:bodyPr>
          <a:lstStyle/>
          <a:p>
            <a:pPr marL="285750" indent="-285750" algn="just">
              <a:buFontTx/>
              <a:buChar char="-"/>
            </a:pP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đóng</a:t>
            </a:r>
            <a:r>
              <a:rPr lang="en-US" sz="1900" dirty="0" smtClean="0">
                <a:latin typeface="Times New Roman" panose="02020603050405020304" pitchFamily="18" charset="0"/>
                <a:cs typeface="Times New Roman" panose="02020603050405020304" pitchFamily="18" charset="0"/>
              </a:rPr>
              <a:t> BHXH </a:t>
            </a:r>
            <a:r>
              <a:rPr lang="en-US" sz="1900" dirty="0" err="1" smtClean="0">
                <a:latin typeface="Times New Roman" panose="02020603050405020304" pitchFamily="18" charset="0"/>
                <a:cs typeface="Times New Roman" panose="02020603050405020304" pitchFamily="18" charset="0"/>
              </a:rPr>
              <a:t>bắt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buộc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của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người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quản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lý</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doanh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nghiệp</a:t>
            </a:r>
            <a:r>
              <a:rPr lang="en-US" sz="1900" dirty="0" smtClean="0">
                <a:latin typeface="Times New Roman" panose="02020603050405020304" pitchFamily="18" charset="0"/>
                <a:cs typeface="Times New Roman" panose="02020603050405020304" pitchFamily="18" charset="0"/>
              </a:rPr>
              <a:t> CÓ HƯỞNG TIỀN LƯƠNG do </a:t>
            </a:r>
            <a:r>
              <a:rPr lang="en-US" sz="1900" dirty="0" err="1" smtClean="0">
                <a:latin typeface="Times New Roman" panose="02020603050405020304" pitchFamily="18" charset="0"/>
                <a:cs typeface="Times New Roman" panose="02020603050405020304" pitchFamily="18" charset="0"/>
              </a:rPr>
              <a:t>doanh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nghiệp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quyết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định</a:t>
            </a:r>
            <a:r>
              <a:rPr lang="en-US" sz="1900" dirty="0" smtClean="0">
                <a:latin typeface="Times New Roman" panose="02020603050405020304" pitchFamily="18" charset="0"/>
                <a:cs typeface="Times New Roman" panose="02020603050405020304" pitchFamily="18" charset="0"/>
              </a:rPr>
              <a:t>;</a:t>
            </a:r>
          </a:p>
          <a:p>
            <a:pPr marL="285750" indent="-285750" algn="just">
              <a:buFontTx/>
              <a:buChar char="-"/>
            </a:pP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trần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sàn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đóng</a:t>
            </a:r>
            <a:r>
              <a:rPr lang="en-US" sz="1900" dirty="0" smtClean="0">
                <a:latin typeface="Times New Roman" panose="02020603050405020304" pitchFamily="18" charset="0"/>
                <a:cs typeface="Times New Roman" panose="02020603050405020304" pitchFamily="18" charset="0"/>
              </a:rPr>
              <a:t> BHXH, BHYT, BHTN:</a:t>
            </a:r>
          </a:p>
          <a:p>
            <a:pPr algn="ctr"/>
            <a:r>
              <a:rPr lang="en-US" sz="1900" b="1" dirty="0" err="1" smtClean="0">
                <a:solidFill>
                  <a:srgbClr val="FF0000"/>
                </a:solidFill>
                <a:latin typeface="Times New Roman" panose="02020603050405020304" pitchFamily="18" charset="0"/>
                <a:cs typeface="Times New Roman" panose="02020603050405020304" pitchFamily="18" charset="0"/>
              </a:rPr>
              <a:t>Mức</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lương</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tối</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thiểu</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vùng</a:t>
            </a:r>
            <a:r>
              <a:rPr lang="en-US" sz="1900" b="1" dirty="0" smtClean="0">
                <a:solidFill>
                  <a:srgbClr val="FF0000"/>
                </a:solidFill>
                <a:latin typeface="Times New Roman" panose="02020603050405020304" pitchFamily="18" charset="0"/>
                <a:cs typeface="Times New Roman" panose="02020603050405020304" pitchFamily="18" charset="0"/>
              </a:rPr>
              <a:t> &lt;= </a:t>
            </a:r>
            <a:r>
              <a:rPr lang="en-US" sz="1900" b="1" dirty="0" err="1" smtClean="0">
                <a:solidFill>
                  <a:srgbClr val="FF0000"/>
                </a:solidFill>
                <a:latin typeface="Times New Roman" panose="02020603050405020304" pitchFamily="18" charset="0"/>
                <a:cs typeface="Times New Roman" panose="02020603050405020304" pitchFamily="18" charset="0"/>
              </a:rPr>
              <a:t>Mức</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lương</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đóng</a:t>
            </a:r>
            <a:r>
              <a:rPr lang="en-US" sz="1900" b="1" dirty="0" smtClean="0">
                <a:solidFill>
                  <a:srgbClr val="FF0000"/>
                </a:solidFill>
                <a:latin typeface="Times New Roman" panose="02020603050405020304" pitchFamily="18" charset="0"/>
                <a:cs typeface="Times New Roman" panose="02020603050405020304" pitchFamily="18" charset="0"/>
              </a:rPr>
              <a:t> BHXH, BHYT, BHTNLĐ-BNN &lt;= 20 </a:t>
            </a:r>
            <a:r>
              <a:rPr lang="en-US" sz="1900" b="1" dirty="0" err="1" smtClean="0">
                <a:solidFill>
                  <a:srgbClr val="FF0000"/>
                </a:solidFill>
                <a:latin typeface="Times New Roman" panose="02020603050405020304" pitchFamily="18" charset="0"/>
                <a:cs typeface="Times New Roman" panose="02020603050405020304" pitchFamily="18" charset="0"/>
              </a:rPr>
              <a:t>lần</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mức</a:t>
            </a:r>
            <a:r>
              <a:rPr lang="en-US" sz="1900" b="1" dirty="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lương</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cơ</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sở</a:t>
            </a:r>
            <a:r>
              <a:rPr lang="en-US" sz="1900" b="1" dirty="0" smtClean="0">
                <a:solidFill>
                  <a:srgbClr val="FF0000"/>
                </a:solidFill>
                <a:latin typeface="Times New Roman" panose="02020603050405020304" pitchFamily="18" charset="0"/>
                <a:cs typeface="Times New Roman" panose="02020603050405020304" pitchFamily="18" charset="0"/>
              </a:rPr>
              <a:t>.</a:t>
            </a:r>
          </a:p>
          <a:p>
            <a:pPr algn="ctr"/>
            <a:r>
              <a:rPr lang="en-US" sz="1900" b="1" dirty="0" err="1" smtClean="0">
                <a:solidFill>
                  <a:srgbClr val="FF0000"/>
                </a:solidFill>
                <a:latin typeface="Times New Roman" panose="02020603050405020304" pitchFamily="18" charset="0"/>
                <a:cs typeface="Times New Roman" panose="02020603050405020304" pitchFamily="18" charset="0"/>
              </a:rPr>
              <a:t>Mức</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lương</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tối</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thiểu</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vùng</a:t>
            </a:r>
            <a:r>
              <a:rPr lang="en-US" sz="1900" b="1" dirty="0" smtClean="0">
                <a:solidFill>
                  <a:srgbClr val="FF0000"/>
                </a:solidFill>
                <a:latin typeface="Times New Roman" panose="02020603050405020304" pitchFamily="18" charset="0"/>
                <a:cs typeface="Times New Roman" panose="02020603050405020304" pitchFamily="18" charset="0"/>
              </a:rPr>
              <a:t> &lt;= </a:t>
            </a:r>
            <a:r>
              <a:rPr lang="en-US" sz="1900" b="1" dirty="0" err="1" smtClean="0">
                <a:solidFill>
                  <a:srgbClr val="FF0000"/>
                </a:solidFill>
                <a:latin typeface="Times New Roman" panose="02020603050405020304" pitchFamily="18" charset="0"/>
                <a:cs typeface="Times New Roman" panose="02020603050405020304" pitchFamily="18" charset="0"/>
              </a:rPr>
              <a:t>Mức</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lương</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đóng</a:t>
            </a:r>
            <a:r>
              <a:rPr lang="en-US" sz="1900" b="1" dirty="0" smtClean="0">
                <a:solidFill>
                  <a:srgbClr val="FF0000"/>
                </a:solidFill>
                <a:latin typeface="Times New Roman" panose="02020603050405020304" pitchFamily="18" charset="0"/>
                <a:cs typeface="Times New Roman" panose="02020603050405020304" pitchFamily="18" charset="0"/>
              </a:rPr>
              <a:t> BHTN &lt;= 20 </a:t>
            </a:r>
            <a:r>
              <a:rPr lang="en-US" sz="1900" b="1" dirty="0" err="1" smtClean="0">
                <a:solidFill>
                  <a:srgbClr val="FF0000"/>
                </a:solidFill>
                <a:latin typeface="Times New Roman" panose="02020603050405020304" pitchFamily="18" charset="0"/>
                <a:cs typeface="Times New Roman" panose="02020603050405020304" pitchFamily="18" charset="0"/>
              </a:rPr>
              <a:t>lần</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mức</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lương</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tối</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thiểu</a:t>
            </a:r>
            <a:r>
              <a:rPr lang="en-US" sz="1900" b="1" dirty="0" smtClean="0">
                <a:solidFill>
                  <a:srgbClr val="FF0000"/>
                </a:solidFill>
                <a:latin typeface="Times New Roman" panose="02020603050405020304" pitchFamily="18" charset="0"/>
                <a:cs typeface="Times New Roman" panose="02020603050405020304" pitchFamily="18" charset="0"/>
              </a:rPr>
              <a:t> </a:t>
            </a:r>
            <a:r>
              <a:rPr lang="en-US" sz="1900" b="1" dirty="0" err="1" smtClean="0">
                <a:solidFill>
                  <a:srgbClr val="FF0000"/>
                </a:solidFill>
                <a:latin typeface="Times New Roman" panose="02020603050405020304" pitchFamily="18" charset="0"/>
                <a:cs typeface="Times New Roman" panose="02020603050405020304" pitchFamily="18" charset="0"/>
              </a:rPr>
              <a:t>vùng</a:t>
            </a:r>
            <a:r>
              <a:rPr lang="en-US" sz="1900" b="1" dirty="0" smtClean="0">
                <a:solidFill>
                  <a:srgbClr val="FF0000"/>
                </a:solidFill>
                <a:latin typeface="Times New Roman" panose="02020603050405020304" pitchFamily="18" charset="0"/>
                <a:cs typeface="Times New Roman" panose="02020603050405020304" pitchFamily="18" charset="0"/>
              </a:rPr>
              <a:t>.</a:t>
            </a:r>
          </a:p>
          <a:p>
            <a:pPr algn="just"/>
            <a:r>
              <a:rPr lang="en-US" sz="1900" dirty="0" err="1" smtClean="0">
                <a:latin typeface="Times New Roman" panose="02020603050405020304" pitchFamily="18" charset="0"/>
                <a:cs typeface="Times New Roman" panose="02020603050405020304" pitchFamily="18" charset="0"/>
              </a:rPr>
              <a:t>Trong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đó</a:t>
            </a:r>
            <a:r>
              <a:rPr lang="en-US" sz="1900" dirty="0" smtClean="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thấp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nhất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cho</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làm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công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việc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nhất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trong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điều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lao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động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bình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thường</a:t>
            </a:r>
            <a:r>
              <a:rPr lang="en-US" sz="1900" dirty="0" smtClean="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 NSDLĐ </a:t>
            </a:r>
            <a:r>
              <a:rPr lang="en-US" sz="1900" dirty="0" err="1" smtClean="0">
                <a:latin typeface="Times New Roman" panose="02020603050405020304" pitchFamily="18" charset="0"/>
                <a:cs typeface="Times New Roman" panose="02020603050405020304" pitchFamily="18" charset="0"/>
              </a:rPr>
              <a:t>hoạt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động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trên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bàn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vùng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nào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thì</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áp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dụng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vùng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bàn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đó</a:t>
            </a:r>
            <a:r>
              <a:rPr lang="en-US" sz="1900" dirty="0" smtClean="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vị</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hoạt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động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trong</a:t>
            </a:r>
            <a:r>
              <a:rPr lang="en-US" sz="1900" dirty="0" smtClean="0">
                <a:latin typeface="Times New Roman" panose="02020603050405020304" pitchFamily="18" charset="0"/>
                <a:cs typeface="Times New Roman" panose="02020603050405020304" pitchFamily="18" charset="0"/>
              </a:rPr>
              <a:t> KCN, </a:t>
            </a:r>
            <a:r>
              <a:rPr lang="en-US" sz="1900" dirty="0" err="1" smtClean="0">
                <a:latin typeface="Times New Roman" panose="02020603050405020304" pitchFamily="18" charset="0"/>
                <a:cs typeface="Times New Roman" panose="02020603050405020304" pitchFamily="18" charset="0"/>
              </a:rPr>
              <a:t>khu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xuất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nằm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trên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bàn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khác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nhau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thì</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áp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dụng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bàn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vùng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cao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nhất</a:t>
            </a:r>
            <a:r>
              <a:rPr lang="en-US" sz="1900" dirty="0" smtClean="0">
                <a:latin typeface="Times New Roman" panose="02020603050405020304" pitchFamily="18" charset="0"/>
                <a:cs typeface="Times New Roman" panose="02020603050405020304" pitchFamily="18" charset="0"/>
              </a:rPr>
              <a:t>;</a:t>
            </a:r>
          </a:p>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với</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đang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nhận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ngày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sản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phẩm</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khoán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thì</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quy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đổi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theo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tháng</a:t>
            </a:r>
            <a:r>
              <a:rPr lang="en-US" sz="1900" dirty="0" smtClean="0">
                <a:latin typeface="Times New Roman" panose="02020603050405020304" pitchFamily="18" charset="0"/>
                <a:cs typeface="Times New Roman" panose="02020603050405020304" pitchFamily="18" charset="0"/>
              </a:rPr>
              <a:t>/</a:t>
            </a:r>
            <a:r>
              <a:rPr lang="en-US" sz="1900" dirty="0" err="1" smtClean="0">
                <a:latin typeface="Times New Roman" panose="02020603050405020304" pitchFamily="18" charset="0"/>
                <a:cs typeface="Times New Roman" panose="02020603050405020304" pitchFamily="18" charset="0"/>
              </a:rPr>
              <a:t>giờ</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không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được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thấp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tháng</a:t>
            </a:r>
            <a:r>
              <a:rPr lang="en-US" sz="1900" dirty="0" smtClean="0">
                <a:latin typeface="Times New Roman" panose="02020603050405020304" pitchFamily="18" charset="0"/>
                <a:cs typeface="Times New Roman" panose="02020603050405020304" pitchFamily="18" charset="0"/>
              </a:rPr>
              <a:t>/</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giờ</a:t>
            </a:r>
            <a:r>
              <a:rPr lang="en-US" sz="1900" dirty="0" smtClean="0">
                <a:latin typeface="Times New Roman" panose="02020603050405020304" pitchFamily="18" charset="0"/>
                <a:cs typeface="Times New Roman" panose="02020603050405020304" pitchFamily="18" charset="0"/>
              </a:rPr>
              <a:t> do </a:t>
            </a:r>
            <a:r>
              <a:rPr lang="en-US" sz="1900" dirty="0" err="1" smtClean="0">
                <a:latin typeface="Times New Roman" panose="02020603050405020304" pitchFamily="18" charset="0"/>
                <a:cs typeface="Times New Roman" panose="02020603050405020304" pitchFamily="18" charset="0"/>
              </a:rPr>
              <a:t>Chính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Phủ</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quy</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định</a:t>
            </a:r>
            <a:r>
              <a:rPr lang="en-US" sz="1900" dirty="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Tiếp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tục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hiện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độ</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tiền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cho</a:t>
            </a:r>
            <a:r>
              <a:rPr lang="en-US" sz="1900" dirty="0" smtClean="0">
                <a:latin typeface="Times New Roman" panose="02020603050405020304" pitchFamily="18" charset="0"/>
                <a:cs typeface="Times New Roman" panose="02020603050405020304" pitchFamily="18" charset="0"/>
              </a:rPr>
              <a:t> NLĐ </a:t>
            </a:r>
            <a:r>
              <a:rPr lang="en-US" sz="1900" dirty="0" err="1" smtClean="0">
                <a:latin typeface="Times New Roman" panose="02020603050405020304" pitchFamily="18" charset="0"/>
                <a:cs typeface="Times New Roman" panose="02020603050405020304" pitchFamily="18" charset="0"/>
              </a:rPr>
              <a:t>đã</a:t>
            </a:r>
            <a:r>
              <a:rPr lang="en-US" sz="1900" dirty="0" smtClean="0">
                <a:latin typeface="Times New Roman" panose="02020603050405020304" pitchFamily="18" charset="0"/>
                <a:cs typeface="Times New Roman" panose="02020603050405020304" pitchFamily="18" charset="0"/>
              </a:rPr>
              <a:t> qua </a:t>
            </a:r>
            <a:r>
              <a:rPr lang="en-US" sz="1900" dirty="0" err="1" smtClean="0">
                <a:latin typeface="Times New Roman" panose="02020603050405020304" pitchFamily="18" charset="0"/>
                <a:cs typeface="Times New Roman" panose="02020603050405020304" pitchFamily="18" charset="0"/>
              </a:rPr>
              <a:t>đào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tạo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cao</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ít</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nhất</a:t>
            </a:r>
            <a:r>
              <a:rPr lang="en-US" sz="1900" dirty="0" smtClean="0">
                <a:latin typeface="Times New Roman" panose="02020603050405020304" pitchFamily="18" charset="0"/>
                <a:cs typeface="Times New Roman" panose="02020603050405020304" pitchFamily="18" charset="0"/>
              </a:rPr>
              <a:t> 7% so </a:t>
            </a:r>
            <a:r>
              <a:rPr lang="en-US" sz="1900" dirty="0" err="1" smtClean="0">
                <a:latin typeface="Times New Roman" panose="02020603050405020304" pitchFamily="18" charset="0"/>
                <a:cs typeface="Times New Roman" panose="02020603050405020304" pitchFamily="18" charset="0"/>
              </a:rPr>
              <a:t>với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mức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lương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tối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thiểu</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trừ</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trường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hợp</a:t>
            </a:r>
            <a:r>
              <a:rPr lang="en-US" sz="1900" dirty="0" smtClean="0">
                <a:latin typeface="Times New Roman" panose="02020603050405020304" pitchFamily="18" charset="0"/>
                <a:cs typeface="Times New Roman" panose="02020603050405020304" pitchFamily="18" charset="0"/>
              </a:rPr>
              <a:t> 2 </a:t>
            </a:r>
            <a:r>
              <a:rPr lang="en-US" sz="1900" dirty="0" err="1" smtClean="0">
                <a:latin typeface="Times New Roman" panose="02020603050405020304" pitchFamily="18" charset="0"/>
                <a:cs typeface="Times New Roman" panose="02020603050405020304" pitchFamily="18" charset="0"/>
              </a:rPr>
              <a:t>bên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có</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thỏa</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thuận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khác</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10216342" y="231596"/>
            <a:ext cx="1394406" cy="1200005"/>
          </a:xfrm>
          <a:prstGeom prst="rect">
            <a:avLst/>
          </a:prstGeom>
        </p:spPr>
      </p:pic>
    </p:spTree>
    <p:extLst>
      <p:ext uri="{BB962C8B-B14F-4D97-AF65-F5344CB8AC3E}">
        <p14:creationId xmlns:p14="http://schemas.microsoft.com/office/powerpoint/2010/main" val="2248770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2592</Words>
  <Application>Microsoft Office PowerPoint</Application>
  <PresentationFormat>Widescreen</PresentationFormat>
  <Paragraphs>148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Baduydesigner Baduydesigner</dc:creator>
  <cp:lastModifiedBy>Administrator</cp:lastModifiedBy>
  <cp:revision>45</cp:revision>
  <dcterms:created xsi:type="dcterms:W3CDTF">2022-02-12T02:52:23Z</dcterms:created>
  <dcterms:modified xsi:type="dcterms:W3CDTF">2023-05-16T10:28:02Z</dcterms:modified>
</cp:coreProperties>
</file>