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80" r:id="rId4"/>
    <p:sldId id="281" r:id="rId5"/>
    <p:sldId id="282" r:id="rId6"/>
    <p:sldId id="284" r:id="rId7"/>
    <p:sldId id="283" r:id="rId8"/>
    <p:sldId id="285" r:id="rId9"/>
    <p:sldId id="286" r:id="rId10"/>
    <p:sldId id="287" r:id="rId11"/>
    <p:sldId id="288" r:id="rId12"/>
    <p:sldId id="289" r:id="rId13"/>
    <p:sldId id="290" r:id="rId14"/>
    <p:sldId id="291" r:id="rId15"/>
    <p:sldId id="292" r:id="rId16"/>
    <p:sldId id="279" r:id="rId17"/>
    <p:sldId id="295"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ng Duc Vinh" initials="A" lastIdx="1" clrIdx="0">
    <p:extLst>
      <p:ext uri="{19B8F6BF-5375-455C-9EA6-DF929625EA0E}">
        <p15:presenceInfo xmlns:p15="http://schemas.microsoft.com/office/powerpoint/2012/main" userId="ae358c3d942944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08T09:16:43.235"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A096A2-507F-4E09-95BD-D4B33B2AA2D6}" type="datetimeFigureOut">
              <a:rPr lang="en-US" smtClean="0"/>
              <a:t>7/10/2023</a:t>
            </a:fld>
            <a:endParaRPr lang="en-US" dirty="0"/>
          </a:p>
        </p:txBody>
      </p:sp>
      <p:sp>
        <p:nvSpPr>
          <p:cNvPr id="5" name="Footer Placeholder 4"/>
          <p:cNvSpPr>
            <a:spLocks noGrp="1"/>
          </p:cNvSpPr>
          <p:nvPr>
            <p:ph type="ftr" sz="quarter" idx="11"/>
          </p:nvPr>
        </p:nvSpPr>
        <p:spPr/>
        <p:txBody>
          <a:bodyPr/>
          <a:lstStyle/>
          <a:p>
            <a:r>
              <a:rPr lang="en-US" dirty="0" smtClean="0"/>
              <a:t>Luong Duc Vinh</a:t>
            </a:r>
            <a:endParaRPr lang="en-US" dirty="0"/>
          </a:p>
        </p:txBody>
      </p:sp>
      <p:sp>
        <p:nvSpPr>
          <p:cNvPr id="6" name="Slide Number Placeholder 5"/>
          <p:cNvSpPr>
            <a:spLocks noGrp="1"/>
          </p:cNvSpPr>
          <p:nvPr>
            <p:ph type="sldNum" sz="quarter" idx="12"/>
          </p:nvPr>
        </p:nvSpPr>
        <p:spPr/>
        <p:txBody>
          <a:bodyPr/>
          <a:lstStyle/>
          <a:p>
            <a:fld id="{50369B10-C5E4-4C09-9926-F7F26CB5DA77}"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1" y="-12697"/>
            <a:ext cx="1311563" cy="1136156"/>
          </a:xfrm>
          <a:prstGeom prst="rect">
            <a:avLst/>
          </a:prstGeom>
        </p:spPr>
      </p:pic>
    </p:spTree>
    <p:extLst>
      <p:ext uri="{BB962C8B-B14F-4D97-AF65-F5344CB8AC3E}">
        <p14:creationId xmlns:p14="http://schemas.microsoft.com/office/powerpoint/2010/main" val="282661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096A2-507F-4E09-95BD-D4B33B2AA2D6}"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69B10-C5E4-4C09-9926-F7F26CB5DA77}" type="slidenum">
              <a:rPr lang="en-US" smtClean="0"/>
              <a:t>‹#›</a:t>
            </a:fld>
            <a:endParaRPr lang="en-US"/>
          </a:p>
        </p:txBody>
      </p:sp>
    </p:spTree>
    <p:extLst>
      <p:ext uri="{BB962C8B-B14F-4D97-AF65-F5344CB8AC3E}">
        <p14:creationId xmlns:p14="http://schemas.microsoft.com/office/powerpoint/2010/main" val="351511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096A2-507F-4E09-95BD-D4B33B2AA2D6}"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69B10-C5E4-4C09-9926-F7F26CB5DA77}" type="slidenum">
              <a:rPr lang="en-US" smtClean="0"/>
              <a:t>‹#›</a:t>
            </a:fld>
            <a:endParaRPr lang="en-US"/>
          </a:p>
        </p:txBody>
      </p:sp>
    </p:spTree>
    <p:extLst>
      <p:ext uri="{BB962C8B-B14F-4D97-AF65-F5344CB8AC3E}">
        <p14:creationId xmlns:p14="http://schemas.microsoft.com/office/powerpoint/2010/main" val="422587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096A2-507F-4E09-95BD-D4B33B2AA2D6}"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69B10-C5E4-4C09-9926-F7F26CB5DA77}" type="slidenum">
              <a:rPr lang="en-US" smtClean="0"/>
              <a:t>‹#›</a:t>
            </a:fld>
            <a:endParaRPr lang="en-US"/>
          </a:p>
        </p:txBody>
      </p:sp>
      <p:pic>
        <p:nvPicPr>
          <p:cNvPr id="7" name="Picture 6"/>
          <p:cNvPicPr>
            <a:picLocks noChangeAspect="1"/>
          </p:cNvPicPr>
          <p:nvPr userDrawn="1"/>
        </p:nvPicPr>
        <p:blipFill>
          <a:blip r:embed="rId2"/>
          <a:stretch>
            <a:fillRect/>
          </a:stretch>
        </p:blipFill>
        <p:spPr>
          <a:xfrm>
            <a:off x="1" y="-12697"/>
            <a:ext cx="1208839" cy="1047170"/>
          </a:xfrm>
          <a:prstGeom prst="rect">
            <a:avLst/>
          </a:prstGeom>
        </p:spPr>
      </p:pic>
    </p:spTree>
    <p:extLst>
      <p:ext uri="{BB962C8B-B14F-4D97-AF65-F5344CB8AC3E}">
        <p14:creationId xmlns:p14="http://schemas.microsoft.com/office/powerpoint/2010/main" val="98428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A096A2-507F-4E09-95BD-D4B33B2AA2D6}"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69B10-C5E4-4C09-9926-F7F26CB5DA77}" type="slidenum">
              <a:rPr lang="en-US" smtClean="0"/>
              <a:t>‹#›</a:t>
            </a:fld>
            <a:endParaRPr lang="en-US"/>
          </a:p>
        </p:txBody>
      </p:sp>
    </p:spTree>
    <p:extLst>
      <p:ext uri="{BB962C8B-B14F-4D97-AF65-F5344CB8AC3E}">
        <p14:creationId xmlns:p14="http://schemas.microsoft.com/office/powerpoint/2010/main" val="180208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A096A2-507F-4E09-95BD-D4B33B2AA2D6}"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69B10-C5E4-4C09-9926-F7F26CB5DA77}" type="slidenum">
              <a:rPr lang="en-US" smtClean="0"/>
              <a:t>‹#›</a:t>
            </a:fld>
            <a:endParaRPr lang="en-US"/>
          </a:p>
        </p:txBody>
      </p:sp>
    </p:spTree>
    <p:extLst>
      <p:ext uri="{BB962C8B-B14F-4D97-AF65-F5344CB8AC3E}">
        <p14:creationId xmlns:p14="http://schemas.microsoft.com/office/powerpoint/2010/main" val="306865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A096A2-507F-4E09-95BD-D4B33B2AA2D6}" type="datetimeFigureOut">
              <a:rPr lang="en-US" smtClean="0"/>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69B10-C5E4-4C09-9926-F7F26CB5DA77}" type="slidenum">
              <a:rPr lang="en-US" smtClean="0"/>
              <a:t>‹#›</a:t>
            </a:fld>
            <a:endParaRPr lang="en-US"/>
          </a:p>
        </p:txBody>
      </p:sp>
    </p:spTree>
    <p:extLst>
      <p:ext uri="{BB962C8B-B14F-4D97-AF65-F5344CB8AC3E}">
        <p14:creationId xmlns:p14="http://schemas.microsoft.com/office/powerpoint/2010/main" val="362395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A096A2-507F-4E09-95BD-D4B33B2AA2D6}" type="datetimeFigureOut">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69B10-C5E4-4C09-9926-F7F26CB5DA77}" type="slidenum">
              <a:rPr lang="en-US" smtClean="0"/>
              <a:t>‹#›</a:t>
            </a:fld>
            <a:endParaRPr lang="en-US"/>
          </a:p>
        </p:txBody>
      </p:sp>
    </p:spTree>
    <p:extLst>
      <p:ext uri="{BB962C8B-B14F-4D97-AF65-F5344CB8AC3E}">
        <p14:creationId xmlns:p14="http://schemas.microsoft.com/office/powerpoint/2010/main" val="39379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096A2-507F-4E09-95BD-D4B33B2AA2D6}" type="datetimeFigureOut">
              <a:rPr lang="en-US" smtClean="0"/>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69B10-C5E4-4C09-9926-F7F26CB5DA77}" type="slidenum">
              <a:rPr lang="en-US" smtClean="0"/>
              <a:t>‹#›</a:t>
            </a:fld>
            <a:endParaRPr lang="en-US"/>
          </a:p>
        </p:txBody>
      </p:sp>
    </p:spTree>
    <p:extLst>
      <p:ext uri="{BB962C8B-B14F-4D97-AF65-F5344CB8AC3E}">
        <p14:creationId xmlns:p14="http://schemas.microsoft.com/office/powerpoint/2010/main" val="300007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A096A2-507F-4E09-95BD-D4B33B2AA2D6}"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69B10-C5E4-4C09-9926-F7F26CB5DA77}" type="slidenum">
              <a:rPr lang="en-US" smtClean="0"/>
              <a:t>‹#›</a:t>
            </a:fld>
            <a:endParaRPr lang="en-US"/>
          </a:p>
        </p:txBody>
      </p:sp>
    </p:spTree>
    <p:extLst>
      <p:ext uri="{BB962C8B-B14F-4D97-AF65-F5344CB8AC3E}">
        <p14:creationId xmlns:p14="http://schemas.microsoft.com/office/powerpoint/2010/main" val="378123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A096A2-507F-4E09-95BD-D4B33B2AA2D6}"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69B10-C5E4-4C09-9926-F7F26CB5DA77}" type="slidenum">
              <a:rPr lang="en-US" smtClean="0"/>
              <a:t>‹#›</a:t>
            </a:fld>
            <a:endParaRPr lang="en-US"/>
          </a:p>
        </p:txBody>
      </p:sp>
    </p:spTree>
    <p:extLst>
      <p:ext uri="{BB962C8B-B14F-4D97-AF65-F5344CB8AC3E}">
        <p14:creationId xmlns:p14="http://schemas.microsoft.com/office/powerpoint/2010/main" val="294236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096A2-507F-4E09-95BD-D4B33B2AA2D6}" type="datetimeFigureOut">
              <a:rPr lang="en-US" smtClean="0"/>
              <a:t>7/10/2023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69B10-C5E4-4C09-9926-F7F26CB5DA77}" type="slidenum">
              <a:rPr lang="en-US" smtClean="0"/>
              <a:t>‹#›</a:t>
            </a:fld>
            <a:endParaRPr lang="en-US"/>
          </a:p>
        </p:txBody>
      </p:sp>
    </p:spTree>
    <p:extLst>
      <p:ext uri="{BB962C8B-B14F-4D97-AF65-F5344CB8AC3E}">
        <p14:creationId xmlns:p14="http://schemas.microsoft.com/office/powerpoint/2010/main" val="2591561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308" y="2455816"/>
            <a:ext cx="11353800" cy="3860483"/>
          </a:xfrm>
        </p:spPr>
        <p:txBody>
          <a:bodyPr/>
          <a:lstStyle/>
          <a:p>
            <a:pPr marL="0" indent="0" algn="ctr">
              <a:buNone/>
            </a:pPr>
            <a:endParaRPr lang="en-US" b="1" dirty="0" smtClean="0">
              <a:solidFill>
                <a:srgbClr val="002060"/>
              </a:solidFill>
              <a:latin typeface="Times New Roman" panose="02020603050405020304" pitchFamily="18" charset="0"/>
              <a:cs typeface="Times New Roman" panose="02020603050405020304" pitchFamily="18" charset="0"/>
            </a:endParaRPr>
          </a:p>
          <a:p>
            <a:pPr marL="0" indent="0" algn="ctr">
              <a:buNone/>
            </a:pPr>
            <a:r>
              <a:rPr lang="en-US" dirty="0" smtClean="0">
                <a:solidFill>
                  <a:srgbClr val="002060"/>
                </a:solidFill>
                <a:latin typeface="Times New Roman" panose="02020603050405020304" pitchFamily="18" charset="0"/>
                <a:cs typeface="Times New Roman" panose="02020603050405020304" pitchFamily="18" charset="0"/>
              </a:rPr>
              <a:t>QUAN HỆ GIỮA NGƯỜI VÀ NGƯỜI</a:t>
            </a:r>
            <a:endParaRPr lang="vi-VN" dirty="0" smtClean="0">
              <a:solidFill>
                <a:srgbClr val="002060"/>
              </a:solidFill>
              <a:latin typeface="Times New Roman" panose="02020603050405020304" pitchFamily="18" charset="0"/>
              <a:cs typeface="Times New Roman" panose="02020603050405020304" pitchFamily="18" charset="0"/>
            </a:endParaRPr>
          </a:p>
          <a:p>
            <a:pPr marL="0" indent="0" algn="r">
              <a:buNone/>
            </a:pPr>
            <a:r>
              <a:rPr lang="vi-VN" i="1" dirty="0" smtClean="0">
                <a:solidFill>
                  <a:srgbClr val="002060"/>
                </a:solidFill>
                <a:latin typeface="Times New Roman" panose="02020603050405020304" pitchFamily="18" charset="0"/>
                <a:cs typeface="Times New Roman" panose="02020603050405020304" pitchFamily="18" charset="0"/>
              </a:rPr>
              <a:t>Người trình bày: Lương Đức Vinh</a:t>
            </a:r>
          </a:p>
        </p:txBody>
      </p:sp>
      <p:pic>
        <p:nvPicPr>
          <p:cNvPr id="2" name="Picture 1"/>
          <p:cNvPicPr>
            <a:picLocks noChangeAspect="1"/>
          </p:cNvPicPr>
          <p:nvPr/>
        </p:nvPicPr>
        <p:blipFill>
          <a:blip r:embed="rId2"/>
          <a:stretch>
            <a:fillRect/>
          </a:stretch>
        </p:blipFill>
        <p:spPr>
          <a:xfrm>
            <a:off x="9083040" y="0"/>
            <a:ext cx="3108960" cy="874395"/>
          </a:xfrm>
          <a:prstGeom prst="rect">
            <a:avLst/>
          </a:prstGeom>
        </p:spPr>
      </p:pic>
      <p:pic>
        <p:nvPicPr>
          <p:cNvPr id="5" name="Picture 4"/>
          <p:cNvPicPr>
            <a:picLocks noChangeAspect="1"/>
          </p:cNvPicPr>
          <p:nvPr/>
        </p:nvPicPr>
        <p:blipFill>
          <a:blip r:embed="rId3"/>
          <a:stretch>
            <a:fillRect/>
          </a:stretch>
        </p:blipFill>
        <p:spPr>
          <a:xfrm>
            <a:off x="0" y="3818034"/>
            <a:ext cx="4680239" cy="2920469"/>
          </a:xfrm>
          <a:prstGeom prst="rect">
            <a:avLst/>
          </a:prstGeom>
        </p:spPr>
      </p:pic>
    </p:spTree>
    <p:extLst>
      <p:ext uri="{BB962C8B-B14F-4D97-AF65-F5344CB8AC3E}">
        <p14:creationId xmlns:p14="http://schemas.microsoft.com/office/powerpoint/2010/main" val="3800602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9744" y="711345"/>
            <a:ext cx="6719455" cy="863455"/>
          </a:xfrm>
        </p:spPr>
        <p:txBody>
          <a:bodyPr>
            <a:normAutofit/>
          </a:bodyPr>
          <a:lstStyle/>
          <a:p>
            <a:r>
              <a:rPr lang="en-US" sz="4000" dirty="0" smtClean="0">
                <a:solidFill>
                  <a:schemeClr val="tx2">
                    <a:lumMod val="75000"/>
                  </a:schemeClr>
                </a:solidFill>
                <a:latin typeface="Times New Roman" panose="02020603050405020304" pitchFamily="18" charset="0"/>
                <a:cs typeface="Times New Roman" panose="02020603050405020304" pitchFamily="18" charset="0"/>
              </a:rPr>
              <a:t>3.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Các</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bước</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tinh</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gọn</a:t>
            </a:r>
            <a:endParaRPr 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6256" y="1870364"/>
            <a:ext cx="12025744" cy="4480560"/>
          </a:xfrm>
        </p:spPr>
        <p:txBody>
          <a:bodyPr>
            <a:normAutofit/>
          </a:bodyPr>
          <a:lstStyle/>
          <a:p>
            <a:pPr algn="l"/>
            <a:r>
              <a:rPr lang="en-US"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4: </a:t>
            </a:r>
            <a:r>
              <a:rPr lang="en-US" dirty="0" err="1" smtClean="0">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rủi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gói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a:t>
            </a:r>
          </a:p>
          <a:p>
            <a:pPr marL="342900" indent="-342900" algn="l">
              <a:buFontTx/>
              <a:buChar char="-"/>
            </a:pPr>
            <a:r>
              <a:rPr lang="en-US" sz="2200" dirty="0" err="1" smtClean="0">
                <a:latin typeface="Times New Roman" panose="02020603050405020304" pitchFamily="18" charset="0"/>
                <a:cs typeface="Times New Roman" panose="02020603050405020304" pitchFamily="18" charset="0"/>
              </a:rPr>
              <a:t>Tinh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gọn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bộ</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máy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lưu</a:t>
            </a:r>
            <a:r>
              <a:rPr lang="en-US" sz="2200" dirty="0" smtClean="0">
                <a:latin typeface="Times New Roman" panose="02020603050405020304" pitchFamily="18" charset="0"/>
                <a:cs typeface="Times New Roman" panose="02020603050405020304" pitchFamily="18" charset="0"/>
              </a:rPr>
              <a:t> ý </a:t>
            </a:r>
            <a:r>
              <a:rPr lang="en-US" sz="2200" dirty="0" err="1" smtClean="0">
                <a:latin typeface="Times New Roman" panose="02020603050405020304" pitchFamily="18" charset="0"/>
                <a:cs typeface="Times New Roman" panose="02020603050405020304" pitchFamily="18" charset="0"/>
              </a:rPr>
              <a:t>lựa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nguồn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lực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phép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công</a:t>
            </a:r>
            <a:r>
              <a:rPr lang="en-US" sz="2200" dirty="0" smtClean="0">
                <a:latin typeface="Times New Roman" panose="02020603050405020304" pitchFamily="18" charset="0"/>
                <a:cs typeface="Times New Roman" panose="02020603050405020304" pitchFamily="18" charset="0"/>
              </a:rPr>
              <a:t> ty </a:t>
            </a:r>
            <a:r>
              <a:rPr lang="en-US" sz="2200" dirty="0" err="1" smtClean="0">
                <a:latin typeface="Times New Roman" panose="02020603050405020304" pitchFamily="18" charset="0"/>
                <a:cs typeface="Times New Roman" panose="02020603050405020304" pitchFamily="18" charset="0"/>
              </a:rPr>
              <a:t>thì</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đạt</a:t>
            </a:r>
            <a:r>
              <a:rPr lang="en-US" sz="2200" dirty="0" smtClean="0">
                <a:latin typeface="Times New Roman" panose="02020603050405020304" pitchFamily="18" charset="0"/>
                <a:cs typeface="Times New Roman" panose="02020603050405020304" pitchFamily="18" charset="0"/>
              </a:rPr>
              <a:t> được </a:t>
            </a:r>
            <a:r>
              <a:rPr lang="en-US" sz="2200" dirty="0" err="1" smtClean="0">
                <a:latin typeface="Times New Roman" panose="02020603050405020304" pitchFamily="18" charset="0"/>
                <a:cs typeface="Times New Roman" panose="02020603050405020304" pitchFamily="18" charset="0"/>
              </a:rPr>
              <a:t>bước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thỏa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thuận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với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người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động</a:t>
            </a:r>
            <a:r>
              <a:rPr lang="en-US" sz="2200" dirty="0" smtClean="0">
                <a:latin typeface="Times New Roman" panose="02020603050405020304" pitchFamily="18" charset="0"/>
                <a:cs typeface="Times New Roman" panose="02020603050405020304" pitchFamily="18" charset="0"/>
              </a:rPr>
              <a:t>. Không </a:t>
            </a:r>
            <a:r>
              <a:rPr lang="en-US" sz="2200" dirty="0" err="1" smtClean="0">
                <a:latin typeface="Times New Roman" panose="02020603050405020304" pitchFamily="18" charset="0"/>
                <a:cs typeface="Times New Roman" panose="02020603050405020304" pitchFamily="18" charset="0"/>
              </a:rPr>
              <a:t>làm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phát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sinh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vượt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thẩm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quyền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nguyên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tắc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Kỹ</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năng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phán</a:t>
            </a:r>
            <a:r>
              <a:rPr lang="en-US" sz="2200" dirty="0" smtClean="0">
                <a:latin typeface="Times New Roman" panose="02020603050405020304" pitchFamily="18" charset="0"/>
                <a:cs typeface="Times New Roman" panose="02020603050405020304" pitchFamily="18" charset="0"/>
              </a:rPr>
              <a:t>.</a:t>
            </a:r>
          </a:p>
          <a:p>
            <a:pPr marL="342900" indent="-342900" algn="l">
              <a:buFontTx/>
              <a:buChar char="-"/>
            </a:pPr>
            <a:r>
              <a:rPr lang="en-US" sz="2200" dirty="0" err="1" smtClean="0">
                <a:latin typeface="Times New Roman" panose="02020603050405020304" pitchFamily="18" charset="0"/>
                <a:cs typeface="Times New Roman" panose="02020603050405020304" pitchFamily="18" charset="0"/>
              </a:rPr>
              <a:t>Đảm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rằng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NLD </a:t>
            </a:r>
            <a:r>
              <a:rPr lang="en-US" sz="2200" dirty="0" err="1" smtClean="0">
                <a:latin typeface="Times New Roman" panose="02020603050405020304" pitchFamily="18" charset="0"/>
                <a:cs typeface="Times New Roman" panose="02020603050405020304" pitchFamily="18" charset="0"/>
              </a:rPr>
              <a:t>khi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rời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thì</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phụ</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trách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hồ</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liệu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khách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những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nội</a:t>
            </a:r>
            <a:r>
              <a:rPr lang="en-US" sz="2200" dirty="0" smtClean="0">
                <a:latin typeface="Times New Roman" panose="02020603050405020304" pitchFamily="18" charset="0"/>
                <a:cs typeface="Times New Roman" panose="02020603050405020304" pitchFamily="18" charset="0"/>
              </a:rPr>
              <a:t> dung </a:t>
            </a:r>
            <a:r>
              <a:rPr lang="en-US" sz="2200" dirty="0" err="1" smtClean="0">
                <a:latin typeface="Times New Roman" panose="02020603050405020304" pitchFamily="18" charset="0"/>
                <a:cs typeface="Times New Roman" panose="02020603050405020304" pitchFamily="18" charset="0"/>
              </a:rPr>
              <a:t>cần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bàn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giao</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342900" indent="-342900" algn="l">
              <a:buFontTx/>
              <a:buChar char="-"/>
            </a:pPr>
            <a:r>
              <a:rPr lang="en-US" sz="2200" dirty="0" err="1" smtClean="0">
                <a:latin typeface="Times New Roman" panose="02020603050405020304" pitchFamily="18" charset="0"/>
                <a:cs typeface="Times New Roman" panose="02020603050405020304" pitchFamily="18" charset="0"/>
              </a:rPr>
              <a:t>Thực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hiện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hướng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hồ</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pháp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theo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hướng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thuận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tình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thỏa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thuận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chấm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dứt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động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học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a:t>
            </a:r>
            <a:r>
              <a:rPr lang="en-US" sz="2200" dirty="0" err="1" smtClean="0">
                <a:latin typeface="Times New Roman" panose="02020603050405020304" pitchFamily="18" charset="0"/>
                <a:cs typeface="Times New Roman" panose="02020603050405020304" pitchFamily="18" charset="0"/>
              </a:rPr>
              <a:t>ỹ</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năng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soạn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thảo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hồ</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pháp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số</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thủ</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thuật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gài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khoản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thỏa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thuận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chấm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dứt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hồ</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nghỉ</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trình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nghỉ</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theo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hướng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thuận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tình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nêu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bật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lợi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thuận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tình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hiện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thư</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cảm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ơn</a:t>
            </a:r>
            <a:r>
              <a:rPr lang="en-US" sz="2200" dirty="0" smtClean="0">
                <a:latin typeface="Times New Roman" panose="02020603050405020304" pitchFamily="18" charset="0"/>
                <a:cs typeface="Times New Roman" panose="02020603050405020304" pitchFamily="18" charset="0"/>
              </a:rPr>
              <a:t> NLD, </a:t>
            </a:r>
            <a:r>
              <a:rPr lang="en-US" sz="2200" dirty="0" err="1" smtClean="0">
                <a:latin typeface="Times New Roman" panose="02020603050405020304" pitchFamily="18" charset="0"/>
                <a:cs typeface="Times New Roman" panose="02020603050405020304" pitchFamily="18" charset="0"/>
              </a:rPr>
              <a:t>xác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nhận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vào</a:t>
            </a:r>
            <a:r>
              <a:rPr lang="en-US" sz="2200" dirty="0" smtClean="0">
                <a:latin typeface="Times New Roman" panose="02020603050405020304" pitchFamily="18" charset="0"/>
                <a:cs typeface="Times New Roman" panose="02020603050405020304" pitchFamily="18" charset="0"/>
              </a:rPr>
              <a:t> cv </a:t>
            </a:r>
            <a:r>
              <a:rPr lang="en-US" sz="2200" dirty="0" err="1" smtClean="0">
                <a:latin typeface="Times New Roman" panose="02020603050405020304" pitchFamily="18" charset="0"/>
                <a:cs typeface="Times New Roman" panose="02020603050405020304" pitchFamily="18" charset="0"/>
              </a:rPr>
              <a:t>xin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quyết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định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nghỉ</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hưởng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nghiệp</a:t>
            </a:r>
            <a:endParaRPr lang="en-US" sz="2200" dirty="0" smtClean="0">
              <a:latin typeface="Times New Roman" panose="02020603050405020304" pitchFamily="18" charset="0"/>
              <a:cs typeface="Times New Roman" panose="02020603050405020304" pitchFamily="18" charset="0"/>
            </a:endParaRPr>
          </a:p>
          <a:p>
            <a:pPr algn="l"/>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48204" y="199208"/>
            <a:ext cx="2638697" cy="742134"/>
          </a:xfrm>
          <a:prstGeom prst="rect">
            <a:avLst/>
          </a:prstGeom>
        </p:spPr>
      </p:pic>
    </p:spTree>
    <p:extLst>
      <p:ext uri="{BB962C8B-B14F-4D97-AF65-F5344CB8AC3E}">
        <p14:creationId xmlns:p14="http://schemas.microsoft.com/office/powerpoint/2010/main" val="2765428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4785" y="1284275"/>
            <a:ext cx="6173585" cy="863455"/>
          </a:xfrm>
        </p:spPr>
        <p:txBody>
          <a:bodyPr>
            <a:normAutofit/>
          </a:bodyPr>
          <a:lstStyle/>
          <a:p>
            <a:r>
              <a:rPr lang="en-US" sz="4000" dirty="0">
                <a:solidFill>
                  <a:schemeClr val="tx2">
                    <a:lumMod val="75000"/>
                  </a:schemeClr>
                </a:solidFill>
                <a:latin typeface="Times New Roman" panose="02020603050405020304" pitchFamily="18" charset="0"/>
                <a:cs typeface="Times New Roman" panose="02020603050405020304" pitchFamily="18" charset="0"/>
              </a:rPr>
              <a:t>4</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Những</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sai</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lầm</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phổ</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biến</a:t>
            </a:r>
            <a:endParaRPr 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6230" y="2147730"/>
            <a:ext cx="7172221" cy="3808740"/>
          </a:xfrm>
        </p:spPr>
        <p:txBody>
          <a:bodyPr>
            <a:noAutofit/>
          </a:bodyPr>
          <a:lstStyle/>
          <a:p>
            <a:pPr algn="l"/>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Sai </a:t>
            </a:r>
            <a:r>
              <a:rPr lang="en-US" sz="2000" dirty="0" err="1" smtClean="0">
                <a:latin typeface="Times New Roman" panose="02020603050405020304" pitchFamily="18" charset="0"/>
                <a:cs typeface="Times New Roman" panose="02020603050405020304" pitchFamily="18" charset="0"/>
              </a:rPr>
              <a:t>lầm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thân</a:t>
            </a:r>
            <a:r>
              <a:rPr lang="en-US" sz="2000" dirty="0" smtClean="0">
                <a:latin typeface="Times New Roman" panose="02020603050405020304" pitchFamily="18" charset="0"/>
                <a:cs typeface="Times New Roman" panose="02020603050405020304" pitchFamily="18" charset="0"/>
              </a:rPr>
              <a:t>:</a:t>
            </a:r>
          </a:p>
          <a:p>
            <a:pPr marL="342900" indent="-342900" algn="l">
              <a:buFontTx/>
              <a:buChar char="-"/>
            </a:pPr>
            <a:r>
              <a:rPr lang="en-US" sz="2000" dirty="0" err="1" smtClean="0">
                <a:latin typeface="Times New Roman" panose="02020603050405020304" pitchFamily="18" charset="0"/>
                <a:cs typeface="Times New Roman" panose="02020603050405020304" pitchFamily="18" charset="0"/>
              </a:rPr>
              <a:t>Chưa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không </a:t>
            </a:r>
            <a:r>
              <a:rPr lang="en-US" sz="2000" dirty="0" err="1" smtClean="0">
                <a:latin typeface="Times New Roman" panose="02020603050405020304" pitchFamily="18" charset="0"/>
                <a:cs typeface="Times New Roman" panose="02020603050405020304" pitchFamily="18" charset="0"/>
              </a:rPr>
              <a:t>phải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mình</a:t>
            </a:r>
            <a:r>
              <a:rPr lang="en-US" sz="2000" dirty="0" smtClean="0">
                <a:latin typeface="Times New Roman" panose="02020603050405020304" pitchFamily="18" charset="0"/>
                <a:cs typeface="Times New Roman" panose="02020603050405020304" pitchFamily="18" charset="0"/>
              </a:rPr>
              <a:t>.</a:t>
            </a:r>
          </a:p>
          <a:p>
            <a:pPr marL="342900" indent="-342900" algn="l">
              <a:buFontTx/>
              <a:buChar char="-"/>
            </a:pPr>
            <a:r>
              <a:rPr lang="en-US" sz="2000" dirty="0" err="1" smtClean="0">
                <a:latin typeface="Times New Roman" panose="02020603050405020304" pitchFamily="18" charset="0"/>
                <a:cs typeface="Times New Roman" panose="02020603050405020304" pitchFamily="18" charset="0"/>
              </a:rPr>
              <a:t>Bị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không </a:t>
            </a:r>
            <a:r>
              <a:rPr lang="en-US" sz="2000" dirty="0" err="1" smtClean="0">
                <a:latin typeface="Times New Roman" panose="02020603050405020304" pitchFamily="18" charset="0"/>
                <a:cs typeface="Times New Roman" panose="02020603050405020304" pitchFamily="18" charset="0"/>
              </a:rPr>
              <a:t>chủ</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chuyển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ty.</a:t>
            </a:r>
          </a:p>
          <a:p>
            <a:pPr marL="342900" indent="-342900" algn="l">
              <a:buFontTx/>
              <a:buChar char="-"/>
            </a:pPr>
            <a:r>
              <a:rPr lang="en-US" sz="2000" dirty="0" err="1" smtClean="0">
                <a:latin typeface="Times New Roman" panose="02020603050405020304" pitchFamily="18" charset="0"/>
                <a:cs typeface="Times New Roman" panose="02020603050405020304" pitchFamily="18" charset="0"/>
              </a:rPr>
              <a:t>Thiếu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kỹ</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huống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không </a:t>
            </a:r>
            <a:r>
              <a:rPr lang="en-US" sz="2000" dirty="0" err="1" smtClean="0">
                <a:latin typeface="Times New Roman" panose="02020603050405020304" pitchFamily="18" charset="0"/>
                <a:cs typeface="Times New Roman" panose="02020603050405020304" pitchFamily="18" charset="0"/>
              </a:rPr>
              <a:t>chủ</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học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hỏi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nghiệm</a:t>
            </a:r>
            <a:r>
              <a:rPr lang="en-US" sz="2000" dirty="0" smtClean="0">
                <a:latin typeface="Times New Roman" panose="02020603050405020304" pitchFamily="18" charset="0"/>
                <a:cs typeface="Times New Roman" panose="02020603050405020304" pitchFamily="18" charset="0"/>
              </a:rPr>
              <a:t>.</a:t>
            </a:r>
          </a:p>
          <a:p>
            <a:pPr marL="342900" indent="-342900" algn="l">
              <a:buFontTx/>
              <a:buChar char="-"/>
            </a:pP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sự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không </a:t>
            </a:r>
            <a:r>
              <a:rPr lang="en-US" sz="2000" dirty="0" err="1" smtClean="0">
                <a:latin typeface="Times New Roman" panose="02020603050405020304" pitchFamily="18" charset="0"/>
                <a:cs typeface="Times New Roman" panose="02020603050405020304" pitchFamily="18" charset="0"/>
              </a:rPr>
              <a:t>mạch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lạc</a:t>
            </a:r>
            <a:r>
              <a:rPr lang="en-US" sz="2000" dirty="0" smtClean="0">
                <a:latin typeface="Times New Roman" panose="02020603050405020304" pitchFamily="18" charset="0"/>
                <a:cs typeface="Times New Roman" panose="02020603050405020304" pitchFamily="18" charset="0"/>
              </a:rPr>
              <a:t>, không </a:t>
            </a:r>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chuẩn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Dẫn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huống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bóc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phốt</a:t>
            </a:r>
            <a:r>
              <a:rPr lang="en-US" sz="2000" dirty="0" smtClean="0">
                <a:latin typeface="Times New Roman" panose="02020603050405020304" pitchFamily="18" charset="0"/>
                <a:cs typeface="Times New Roman" panose="02020603050405020304" pitchFamily="18" charset="0"/>
              </a:rPr>
              <a:t>.</a:t>
            </a:r>
          </a:p>
          <a:p>
            <a:pPr marL="342900" indent="-342900" algn="l">
              <a:buFontTx/>
              <a:buChar char="-"/>
            </a:pPr>
            <a:endParaRPr lang="vi-V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48204" y="199208"/>
            <a:ext cx="2638697" cy="742134"/>
          </a:xfrm>
          <a:prstGeom prst="rect">
            <a:avLst/>
          </a:prstGeom>
        </p:spPr>
      </p:pic>
      <p:pic>
        <p:nvPicPr>
          <p:cNvPr id="7170" name="Picture 2" descr="Vòng tròn - Thư viện Thích Nhất Hạn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1040" y="1830609"/>
            <a:ext cx="4125861" cy="41258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972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95847" y="936939"/>
            <a:ext cx="5034742" cy="863455"/>
          </a:xfrm>
        </p:spPr>
        <p:txBody>
          <a:bodyPr>
            <a:normAutofit/>
          </a:bodyPr>
          <a:lstStyle/>
          <a:p>
            <a:r>
              <a:rPr lang="en-US" sz="4000" dirty="0">
                <a:solidFill>
                  <a:schemeClr val="tx2">
                    <a:lumMod val="75000"/>
                  </a:schemeClr>
                </a:solidFill>
                <a:latin typeface="Times New Roman" panose="02020603050405020304" pitchFamily="18" charset="0"/>
                <a:cs typeface="Times New Roman" panose="02020603050405020304" pitchFamily="18" charset="0"/>
              </a:rPr>
              <a:t>4</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Rủi</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ro</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pháp</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lý</a:t>
            </a:r>
            <a:endParaRPr 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6007" y="1795991"/>
            <a:ext cx="11762509" cy="5319704"/>
          </a:xfrm>
        </p:spPr>
        <p:txBody>
          <a:bodyPr>
            <a:noAutofit/>
          </a:bodyPr>
          <a:lstStyle/>
          <a:p>
            <a:pPr algn="l">
              <a:lnSpc>
                <a:spcPts val="2040"/>
              </a:lnSpc>
            </a:pPr>
            <a:endParaRPr lang="en-US" sz="2000" dirty="0" smtClean="0">
              <a:latin typeface="Times New Roman" panose="02020603050405020304" pitchFamily="18" charset="0"/>
              <a:cs typeface="Times New Roman" panose="02020603050405020304" pitchFamily="18" charset="0"/>
            </a:endParaRPr>
          </a:p>
          <a:p>
            <a:pPr algn="l">
              <a:lnSpc>
                <a:spcPts val="2040"/>
              </a:lnSpc>
            </a:pPr>
            <a:r>
              <a:rPr lang="en-US" sz="2000" i="1" dirty="0" err="1" smtClean="0">
                <a:latin typeface="Times New Roman" panose="02020603050405020304" pitchFamily="18" charset="0"/>
                <a:cs typeface="Times New Roman" panose="02020603050405020304" pitchFamily="18" charset="0"/>
              </a:rPr>
              <a:t>Sử</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dụng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các</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công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cụ</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pháp</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lý</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của</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Bộ</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Luật</a:t>
            </a:r>
            <a:r>
              <a:rPr lang="en-US" sz="2000" i="1" dirty="0" smtClean="0">
                <a:latin typeface="Times New Roman" panose="02020603050405020304" pitchFamily="18" charset="0"/>
                <a:cs typeface="Times New Roman" panose="02020603050405020304" pitchFamily="18" charset="0"/>
              </a:rPr>
              <a:t> Lao </a:t>
            </a:r>
            <a:r>
              <a:rPr lang="en-US" sz="2000" i="1" dirty="0" err="1" smtClean="0">
                <a:latin typeface="Times New Roman" panose="02020603050405020304" pitchFamily="18" charset="0"/>
                <a:cs typeface="Times New Roman" panose="02020603050405020304" pitchFamily="18" charset="0"/>
              </a:rPr>
              <a:t>động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để</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hợp</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thức</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hóa</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cho</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việc</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giảm</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lao</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động</a:t>
            </a:r>
            <a:r>
              <a:rPr lang="en-US" sz="2000" i="1" dirty="0" smtClean="0">
                <a:latin typeface="Times New Roman" panose="02020603050405020304" pitchFamily="18" charset="0"/>
                <a:cs typeface="Times New Roman" panose="02020603050405020304" pitchFamily="18" charset="0"/>
              </a:rPr>
              <a:t>:</a:t>
            </a:r>
          </a:p>
          <a:p>
            <a:pPr algn="l">
              <a:lnSpc>
                <a:spcPts val="2040"/>
              </a:lnSpc>
            </a:pPr>
            <a:r>
              <a:rPr lang="vi-VN" sz="2000" dirty="0">
                <a:latin typeface="Times New Roman" panose="02020603050405020304" pitchFamily="18" charset="0"/>
                <a:cs typeface="Times New Roman" panose="02020603050405020304" pitchFamily="18" charset="0"/>
              </a:rPr>
              <a:t>Điều 36. Quyền đơn phương chấm dứt hợp đồng lao động của NSDLD:</a:t>
            </a:r>
          </a:p>
          <a:p>
            <a:pPr algn="l">
              <a:lnSpc>
                <a:spcPts val="2040"/>
              </a:lnSpc>
            </a:pPr>
            <a:r>
              <a:rPr lang="vi-VN" sz="2000" dirty="0">
                <a:latin typeface="Times New Roman" panose="02020603050405020304" pitchFamily="18" charset="0"/>
                <a:cs typeface="Times New Roman" panose="02020603050405020304" pitchFamily="18" charset="0"/>
              </a:rPr>
              <a:t>a) Người lao động thường xuyên không hoàn thành công việc theo hợp đồng lao động được xác định theo tiêu chí đánh giá mức độ hoàn thành công việc trong quy chế của người sử dụng lao động. Quy chế đánh giá mức độ hoàn thành công việc do người sử dụng lao động ban hành nhưng phải tham khảo ý kiến tổ chức đại diện người lao động tại cơ sở đối với nơi có tổ chức đại diện người lao động tại cơ sở;</a:t>
            </a:r>
          </a:p>
          <a:p>
            <a:pPr algn="l">
              <a:lnSpc>
                <a:spcPts val="2040"/>
              </a:lnSpc>
            </a:pPr>
            <a:r>
              <a:rPr lang="vi-VN" sz="2000" dirty="0">
                <a:latin typeface="Times New Roman" panose="02020603050405020304" pitchFamily="18" charset="0"/>
                <a:cs typeface="Times New Roman" panose="02020603050405020304" pitchFamily="18" charset="0"/>
              </a:rPr>
              <a:t>&lt;NSDLD sử dụng thường xuyên vi phạm hoặc không hoàn thiện hồ sơ với trường hợp cho NLD nghỉ việc vì lý do sa thải&gt;</a:t>
            </a:r>
          </a:p>
          <a:p>
            <a:pPr algn="l">
              <a:lnSpc>
                <a:spcPts val="2040"/>
              </a:lnSpc>
            </a:pPr>
            <a:r>
              <a:rPr lang="vi-VN" sz="2000" dirty="0">
                <a:latin typeface="Times New Roman" panose="02020603050405020304" pitchFamily="18" charset="0"/>
                <a:cs typeface="Times New Roman" panose="02020603050405020304" pitchFamily="18" charset="0"/>
              </a:rPr>
              <a:t>Đơn vị cần hiểu rõ 2 khái niệm mang tính cơ bản: </a:t>
            </a:r>
          </a:p>
          <a:p>
            <a:pPr algn="l">
              <a:lnSpc>
                <a:spcPts val="2040"/>
              </a:lnSpc>
            </a:pPr>
            <a:r>
              <a:rPr lang="vi-VN" sz="2000" dirty="0">
                <a:latin typeface="Times New Roman" panose="02020603050405020304" pitchFamily="18" charset="0"/>
                <a:cs typeface="Times New Roman" panose="02020603050405020304" pitchFamily="18" charset="0"/>
              </a:rPr>
              <a:t>Tính hợp lý của sự việc</a:t>
            </a:r>
          </a:p>
          <a:p>
            <a:pPr algn="l">
              <a:lnSpc>
                <a:spcPts val="2040"/>
              </a:lnSpc>
            </a:pPr>
            <a:r>
              <a:rPr lang="vi-VN" sz="2000" dirty="0">
                <a:latin typeface="Times New Roman" panose="02020603050405020304" pitchFamily="18" charset="0"/>
                <a:cs typeface="Times New Roman" panose="02020603050405020304" pitchFamily="18" charset="0"/>
              </a:rPr>
              <a:t>Tính hợp pháp của sự việc</a:t>
            </a:r>
          </a:p>
          <a:p>
            <a:pPr algn="l">
              <a:lnSpc>
                <a:spcPts val="2040"/>
              </a:lnSpc>
            </a:pPr>
            <a:r>
              <a:rPr lang="en-US" sz="2000" dirty="0" err="1" smtClean="0">
                <a:solidFill>
                  <a:srgbClr val="FF0000"/>
                </a:solidFill>
                <a:latin typeface="Times New Roman" panose="02020603050405020304" pitchFamily="18" charset="0"/>
                <a:cs typeface="Times New Roman" panose="02020603050405020304" pitchFamily="18" charset="0"/>
              </a:rPr>
              <a:t>Bản</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chất</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là</a:t>
            </a:r>
            <a:r>
              <a:rPr lang="en-US" sz="2000" dirty="0">
                <a:solidFill>
                  <a:srgbClr val="FF0000"/>
                </a:solidFill>
                <a:latin typeface="Times New Roman" panose="02020603050405020304" pitchFamily="18" charset="0"/>
                <a:cs typeface="Times New Roman" panose="02020603050405020304" pitchFamily="18" charset="0"/>
              </a:rPr>
              <a:t> v</a:t>
            </a:r>
            <a:r>
              <a:rPr lang="vi-VN" sz="2000" dirty="0" smtClean="0">
                <a:solidFill>
                  <a:srgbClr val="FF0000"/>
                </a:solidFill>
                <a:latin typeface="Times New Roman" panose="02020603050405020304" pitchFamily="18" charset="0"/>
                <a:cs typeface="Times New Roman" panose="02020603050405020304" pitchFamily="18" charset="0"/>
              </a:rPr>
              <a:t>ăn </a:t>
            </a:r>
            <a:r>
              <a:rPr lang="vi-VN" sz="2000" dirty="0">
                <a:solidFill>
                  <a:srgbClr val="FF0000"/>
                </a:solidFill>
                <a:latin typeface="Times New Roman" panose="02020603050405020304" pitchFamily="18" charset="0"/>
                <a:cs typeface="Times New Roman" panose="02020603050405020304" pitchFamily="18" charset="0"/>
              </a:rPr>
              <a:t>hóa đổ lỗi và cái Cớ</a:t>
            </a:r>
          </a:p>
          <a:p>
            <a:pPr algn="l">
              <a:lnSpc>
                <a:spcPts val="2040"/>
              </a:lnSpc>
            </a:pPr>
            <a:endParaRPr lang="en-US" sz="2000" dirty="0" smtClean="0">
              <a:latin typeface="Times New Roman" panose="02020603050405020304" pitchFamily="18" charset="0"/>
              <a:cs typeface="Times New Roman" panose="02020603050405020304" pitchFamily="18" charset="0"/>
            </a:endParaRPr>
          </a:p>
          <a:p>
            <a:pPr marL="342900" indent="-342900" algn="l">
              <a:lnSpc>
                <a:spcPts val="2040"/>
              </a:lnSpc>
              <a:buFontTx/>
              <a:buChar char="-"/>
            </a:pPr>
            <a:endParaRPr lang="vi-V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48204" y="199208"/>
            <a:ext cx="2638697" cy="742134"/>
          </a:xfrm>
          <a:prstGeom prst="rect">
            <a:avLst/>
          </a:prstGeom>
        </p:spPr>
      </p:pic>
    </p:spTree>
    <p:extLst>
      <p:ext uri="{BB962C8B-B14F-4D97-AF65-F5344CB8AC3E}">
        <p14:creationId xmlns:p14="http://schemas.microsoft.com/office/powerpoint/2010/main" val="1451247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8277" y="681499"/>
            <a:ext cx="5200996" cy="863455"/>
          </a:xfrm>
        </p:spPr>
        <p:txBody>
          <a:bodyPr>
            <a:normAutofit/>
          </a:bodyPr>
          <a:lstStyle/>
          <a:p>
            <a:r>
              <a:rPr lang="en-US" sz="4000" dirty="0">
                <a:solidFill>
                  <a:schemeClr val="tx2">
                    <a:lumMod val="75000"/>
                  </a:schemeClr>
                </a:solidFill>
                <a:latin typeface="Times New Roman" panose="02020603050405020304" pitchFamily="18" charset="0"/>
                <a:cs typeface="Times New Roman" panose="02020603050405020304" pitchFamily="18" charset="0"/>
              </a:rPr>
              <a:t>4</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Rủi</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ro</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pháp</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lý</a:t>
            </a:r>
            <a:endParaRPr 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9728" y="1338791"/>
            <a:ext cx="12010228" cy="5219951"/>
          </a:xfrm>
        </p:spPr>
        <p:txBody>
          <a:bodyPr>
            <a:noAutofit/>
          </a:bodyPr>
          <a:lstStyle/>
          <a:p>
            <a:pPr algn="l"/>
            <a:endParaRPr lang="en-US" sz="2000" dirty="0" smtClean="0">
              <a:latin typeface="Times New Roman" panose="02020603050405020304" pitchFamily="18" charset="0"/>
              <a:cs typeface="Times New Roman" panose="02020603050405020304" pitchFamily="18" charset="0"/>
            </a:endParaRPr>
          </a:p>
          <a:p>
            <a:pPr algn="l"/>
            <a:r>
              <a:rPr lang="en-US" sz="2000" i="1" dirty="0" err="1" smtClean="0">
                <a:latin typeface="Times New Roman" panose="02020603050405020304" pitchFamily="18" charset="0"/>
                <a:cs typeface="Times New Roman" panose="02020603050405020304" pitchFamily="18" charset="0"/>
              </a:rPr>
              <a:t>Sử</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dụng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các</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công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cụ</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pháp</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lý</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của</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Bộ</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Luật</a:t>
            </a:r>
            <a:r>
              <a:rPr lang="en-US" sz="2000" i="1" dirty="0" smtClean="0">
                <a:latin typeface="Times New Roman" panose="02020603050405020304" pitchFamily="18" charset="0"/>
                <a:cs typeface="Times New Roman" panose="02020603050405020304" pitchFamily="18" charset="0"/>
              </a:rPr>
              <a:t> Lao </a:t>
            </a:r>
            <a:r>
              <a:rPr lang="en-US" sz="2000" i="1" dirty="0" err="1" smtClean="0">
                <a:latin typeface="Times New Roman" panose="02020603050405020304" pitchFamily="18" charset="0"/>
                <a:cs typeface="Times New Roman" panose="02020603050405020304" pitchFamily="18" charset="0"/>
              </a:rPr>
              <a:t>động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để</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hợp</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thức</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hóa</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cho</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việc</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giảm</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lao</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động</a:t>
            </a:r>
            <a:r>
              <a:rPr lang="en-US" sz="2000" i="1" dirty="0" smtClean="0">
                <a:latin typeface="Times New Roman" panose="02020603050405020304" pitchFamily="18" charset="0"/>
                <a:cs typeface="Times New Roman" panose="02020603050405020304" pitchFamily="18" charset="0"/>
              </a:rPr>
              <a:t>:</a:t>
            </a:r>
          </a:p>
          <a:p>
            <a:pPr algn="l"/>
            <a:r>
              <a:rPr lang="vi-VN" sz="2000" dirty="0">
                <a:latin typeface="Times New Roman" panose="02020603050405020304" pitchFamily="18" charset="0"/>
                <a:cs typeface="Times New Roman" panose="02020603050405020304" pitchFamily="18" charset="0"/>
              </a:rPr>
              <a:t>Điều 36. Quyền đơn phương chấm dứt hợp đồng lao động của NSDLD:</a:t>
            </a:r>
          </a:p>
          <a:p>
            <a:pPr algn="l"/>
            <a:r>
              <a:rPr lang="vi-VN" sz="2000" dirty="0">
                <a:latin typeface="Times New Roman" panose="02020603050405020304" pitchFamily="18" charset="0"/>
                <a:cs typeface="Times New Roman" panose="02020603050405020304" pitchFamily="18" charset="0"/>
              </a:rPr>
              <a:t>a) Người lao động thường xuyên không hoàn thành công việc theo hợp đồng lao động được xác định theo tiêu chí đánh giá mức độ hoàn thành công việc trong quy chế của người sử dụng lao động. Quy chế đánh giá mức độ hoàn thành công việc do người sử dụng lao động ban hành nhưng phải tham khảo ý kiến tổ chức đại diện người lao động tại cơ sở đối với nơi có tổ chức đại diện người lao động tại cơ sở;</a:t>
            </a:r>
          </a:p>
          <a:p>
            <a:pPr algn="l"/>
            <a:r>
              <a:rPr lang="vi-VN" sz="2000" dirty="0">
                <a:latin typeface="Times New Roman" panose="02020603050405020304" pitchFamily="18" charset="0"/>
                <a:cs typeface="Times New Roman" panose="02020603050405020304" pitchFamily="18" charset="0"/>
              </a:rPr>
              <a:t>&lt;NSDLD sử dụng thường xuyên vi phạm hoặc không hoàn thiện hồ sơ với trường hợp cho NLD nghỉ việc vì lý do sa thải&gt;</a:t>
            </a:r>
          </a:p>
          <a:p>
            <a:pPr algn="l"/>
            <a:r>
              <a:rPr lang="vi-VN" sz="2000" dirty="0">
                <a:latin typeface="Times New Roman" panose="02020603050405020304" pitchFamily="18" charset="0"/>
                <a:cs typeface="Times New Roman" panose="02020603050405020304" pitchFamily="18" charset="0"/>
              </a:rPr>
              <a:t>Đơn vị cần hiểu rõ 2 khái niệm mang tính cơ bản: </a:t>
            </a:r>
          </a:p>
          <a:p>
            <a:pPr algn="l"/>
            <a:r>
              <a:rPr lang="vi-VN" sz="2000" dirty="0">
                <a:latin typeface="Times New Roman" panose="02020603050405020304" pitchFamily="18" charset="0"/>
                <a:cs typeface="Times New Roman" panose="02020603050405020304" pitchFamily="18" charset="0"/>
              </a:rPr>
              <a:t>Tính hợp lý của sự việc</a:t>
            </a:r>
          </a:p>
          <a:p>
            <a:pPr algn="l"/>
            <a:r>
              <a:rPr lang="vi-VN" sz="2000" dirty="0">
                <a:latin typeface="Times New Roman" panose="02020603050405020304" pitchFamily="18" charset="0"/>
                <a:cs typeface="Times New Roman" panose="02020603050405020304" pitchFamily="18" charset="0"/>
              </a:rPr>
              <a:t>Tính hợp pháp của sự việc</a:t>
            </a:r>
          </a:p>
          <a:p>
            <a:pPr algn="l"/>
            <a:r>
              <a:rPr lang="en-US" sz="2000" dirty="0" err="1" smtClean="0">
                <a:solidFill>
                  <a:srgbClr val="FF0000"/>
                </a:solidFill>
                <a:latin typeface="Times New Roman" panose="02020603050405020304" pitchFamily="18" charset="0"/>
                <a:cs typeface="Times New Roman" panose="02020603050405020304" pitchFamily="18" charset="0"/>
              </a:rPr>
              <a:t>Bản</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chất</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là</a:t>
            </a:r>
            <a:r>
              <a:rPr lang="en-US" sz="2000" dirty="0">
                <a:solidFill>
                  <a:srgbClr val="FF0000"/>
                </a:solidFill>
                <a:latin typeface="Times New Roman" panose="02020603050405020304" pitchFamily="18" charset="0"/>
                <a:cs typeface="Times New Roman" panose="02020603050405020304" pitchFamily="18" charset="0"/>
              </a:rPr>
              <a:t> v</a:t>
            </a:r>
            <a:r>
              <a:rPr lang="vi-VN" sz="2000" dirty="0" smtClean="0">
                <a:solidFill>
                  <a:srgbClr val="FF0000"/>
                </a:solidFill>
                <a:latin typeface="Times New Roman" panose="02020603050405020304" pitchFamily="18" charset="0"/>
                <a:cs typeface="Times New Roman" panose="02020603050405020304" pitchFamily="18" charset="0"/>
              </a:rPr>
              <a:t>ăn </a:t>
            </a:r>
            <a:r>
              <a:rPr lang="vi-VN" sz="2000" dirty="0">
                <a:solidFill>
                  <a:srgbClr val="FF0000"/>
                </a:solidFill>
                <a:latin typeface="Times New Roman" panose="02020603050405020304" pitchFamily="18" charset="0"/>
                <a:cs typeface="Times New Roman" panose="02020603050405020304" pitchFamily="18" charset="0"/>
              </a:rPr>
              <a:t>hóa đổ lỗi và cái Cớ</a:t>
            </a:r>
          </a:p>
          <a:p>
            <a:pPr algn="l"/>
            <a:endParaRPr lang="en-US" sz="2000" dirty="0" smtClean="0">
              <a:latin typeface="Times New Roman" panose="02020603050405020304" pitchFamily="18" charset="0"/>
              <a:cs typeface="Times New Roman" panose="02020603050405020304" pitchFamily="18" charset="0"/>
            </a:endParaRPr>
          </a:p>
          <a:p>
            <a:pPr marL="342900" indent="-342900" algn="l">
              <a:buFontTx/>
              <a:buChar char="-"/>
            </a:pPr>
            <a:endParaRPr lang="vi-V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48204" y="199208"/>
            <a:ext cx="2638697" cy="742134"/>
          </a:xfrm>
          <a:prstGeom prst="rect">
            <a:avLst/>
          </a:prstGeom>
        </p:spPr>
      </p:pic>
      <p:pic>
        <p:nvPicPr>
          <p:cNvPr id="10242" name="Picture 2" descr="Những thứ làm hỏng cuộc đời của bạn: Đổ lỗi - Bao biện - Phàn nà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8081" y="4253495"/>
            <a:ext cx="4315414" cy="25308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239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5628" y="1160479"/>
            <a:ext cx="6262255" cy="863455"/>
          </a:xfrm>
        </p:spPr>
        <p:txBody>
          <a:bodyPr>
            <a:normAutofit/>
          </a:bodyPr>
          <a:lstStyle/>
          <a:p>
            <a:r>
              <a:rPr lang="en-US" sz="4000" dirty="0">
                <a:solidFill>
                  <a:schemeClr val="tx2">
                    <a:lumMod val="75000"/>
                  </a:schemeClr>
                </a:solidFill>
                <a:latin typeface="Times New Roman" panose="02020603050405020304" pitchFamily="18" charset="0"/>
                <a:cs typeface="Times New Roman" panose="02020603050405020304" pitchFamily="18" charset="0"/>
              </a:rPr>
              <a:t>4</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Rủi</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ro</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pháp</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lý</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&amp; Văn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hóa</a:t>
            </a:r>
            <a:endParaRPr 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6586" y="2310938"/>
            <a:ext cx="11935414" cy="4488873"/>
          </a:xfrm>
        </p:spPr>
        <p:txBody>
          <a:bodyPr>
            <a:noAutofit/>
          </a:bodyPr>
          <a:lstStyle/>
          <a:p>
            <a:pPr algn="l">
              <a:lnSpc>
                <a:spcPts val="2640"/>
              </a:lnSpc>
            </a:pPr>
            <a:r>
              <a:rPr lang="en-US" sz="2000" i="1" dirty="0" err="1" smtClean="0">
                <a:latin typeface="Times New Roman" panose="02020603050405020304" pitchFamily="18" charset="0"/>
                <a:cs typeface="Times New Roman" panose="02020603050405020304" pitchFamily="18" charset="0"/>
              </a:rPr>
              <a:t>Sử</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dụng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các</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kỹ</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năng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xấu</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xí</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để</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gài</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người</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lao</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động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tự</a:t>
            </a:r>
            <a:r>
              <a:rPr lang="en-US" sz="2000" i="1" dirty="0" smtClean="0">
                <a:latin typeface="Times New Roman" panose="02020603050405020304" pitchFamily="18" charset="0"/>
                <a:cs typeface="Times New Roman" panose="02020603050405020304" pitchFamily="18" charset="0"/>
              </a:rPr>
              <a:t> ý </a:t>
            </a:r>
            <a:r>
              <a:rPr lang="en-US" sz="2000" i="1" dirty="0" err="1" smtClean="0">
                <a:latin typeface="Times New Roman" panose="02020603050405020304" pitchFamily="18" charset="0"/>
                <a:cs typeface="Times New Roman" panose="02020603050405020304" pitchFamily="18" charset="0"/>
              </a:rPr>
              <a:t>nghỉ</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việc</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rồi</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khép</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vào</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các</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tình</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huống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của</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Luật</a:t>
            </a:r>
            <a:endParaRPr lang="en-US" sz="2000" i="1" dirty="0" smtClean="0">
              <a:latin typeface="Times New Roman" panose="02020603050405020304" pitchFamily="18" charset="0"/>
              <a:cs typeface="Times New Roman" panose="02020603050405020304" pitchFamily="18" charset="0"/>
            </a:endParaRPr>
          </a:p>
          <a:p>
            <a:pPr algn="l">
              <a:lnSpc>
                <a:spcPts val="2640"/>
              </a:lnSpc>
            </a:pPr>
            <a:r>
              <a:rPr lang="vi-VN" sz="2000" dirty="0">
                <a:solidFill>
                  <a:srgbClr val="FF0000"/>
                </a:solidFill>
                <a:latin typeface="Times New Roman" panose="02020603050405020304" pitchFamily="18" charset="0"/>
                <a:cs typeface="Times New Roman" panose="02020603050405020304" pitchFamily="18" charset="0"/>
              </a:rPr>
              <a:t>Điều 36. </a:t>
            </a:r>
            <a:r>
              <a:rPr lang="vi-VN" sz="2000" dirty="0">
                <a:latin typeface="Times New Roman" panose="02020603050405020304" pitchFamily="18" charset="0"/>
                <a:cs typeface="Times New Roman" panose="02020603050405020304" pitchFamily="18" charset="0"/>
              </a:rPr>
              <a:t>Quyền đơn phương chấm dứt hợp đồng lao động của NSDLD</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l">
              <a:lnSpc>
                <a:spcPts val="2640"/>
              </a:lnSpc>
            </a:pPr>
            <a:r>
              <a:rPr lang="en-US" sz="2000" dirty="0" smtClean="0">
                <a:latin typeface="Times New Roman" panose="02020603050405020304" pitchFamily="18" charset="0"/>
                <a:cs typeface="Times New Roman" panose="02020603050405020304" pitchFamily="18" charset="0"/>
              </a:rPr>
              <a:t>c) </a:t>
            </a:r>
            <a:r>
              <a:rPr lang="vi-VN" sz="2000" dirty="0">
                <a:latin typeface="Times New Roman" panose="02020603050405020304" pitchFamily="18" charset="0"/>
                <a:cs typeface="Times New Roman" panose="02020603050405020304" pitchFamily="18" charset="0"/>
              </a:rPr>
              <a:t>c) Do thiên tai, hỏa hoạn, dịch bệnh nguy hiểm, địch họa hoặc di dời, thu hẹp sản xuất, kinh doanh theo yêu cầu của cơ quan nhà nước có thẩm quyền mà người sử dụng lao động đã tìm mọi biện pháp khắc phục nhưng vẫn buộc phải giảm chỗ làm việc;</a:t>
            </a:r>
          </a:p>
          <a:p>
            <a:pPr algn="l">
              <a:lnSpc>
                <a:spcPts val="2640"/>
              </a:lnSpc>
            </a:pPr>
            <a:r>
              <a:rPr lang="vi-VN" sz="2000" dirty="0">
                <a:latin typeface="Times New Roman" panose="02020603050405020304" pitchFamily="18" charset="0"/>
                <a:cs typeface="Times New Roman" panose="02020603050405020304" pitchFamily="18" charset="0"/>
              </a:rPr>
              <a:t>e) Người lao động tự ý bỏ việc mà không có lý do chính đáng từ 05 ngày làm việc liên tục trở </a:t>
            </a:r>
            <a:r>
              <a:rPr lang="vi-VN" sz="2000" dirty="0" smtClean="0">
                <a:latin typeface="Times New Roman" panose="02020603050405020304" pitchFamily="18" charset="0"/>
                <a:cs typeface="Times New Roman" panose="02020603050405020304" pitchFamily="18" charset="0"/>
              </a:rPr>
              <a:t>lên</a:t>
            </a:r>
            <a:endParaRPr lang="en-US" sz="2000" dirty="0" smtClean="0">
              <a:latin typeface="Times New Roman" panose="02020603050405020304" pitchFamily="18" charset="0"/>
              <a:cs typeface="Times New Roman" panose="02020603050405020304" pitchFamily="18" charset="0"/>
            </a:endParaRPr>
          </a:p>
          <a:p>
            <a:pPr algn="l">
              <a:lnSpc>
                <a:spcPts val="2640"/>
              </a:lnSpc>
            </a:pPr>
            <a:r>
              <a:rPr lang="en-US" sz="2000" dirty="0" err="1" smtClean="0">
                <a:solidFill>
                  <a:srgbClr val="FF0000"/>
                </a:solidFill>
                <a:latin typeface="Times New Roman" panose="02020603050405020304" pitchFamily="18" charset="0"/>
                <a:cs typeface="Times New Roman" panose="02020603050405020304" pitchFamily="18" charset="0"/>
              </a:rPr>
              <a:t>Điều</a:t>
            </a:r>
            <a:r>
              <a:rPr lang="en-US" sz="2000" dirty="0" smtClean="0">
                <a:solidFill>
                  <a:srgbClr val="FF0000"/>
                </a:solidFill>
                <a:latin typeface="Times New Roman" panose="02020603050405020304" pitchFamily="18" charset="0"/>
                <a:cs typeface="Times New Roman" panose="02020603050405020304" pitchFamily="18" charset="0"/>
              </a:rPr>
              <a:t> 39.  </a:t>
            </a:r>
            <a:r>
              <a:rPr lang="en-US" sz="2000" dirty="0" smtClean="0">
                <a:latin typeface="Times New Roman" panose="02020603050405020304" pitchFamily="18" charset="0"/>
                <a:cs typeface="Times New Roman" panose="02020603050405020304" pitchFamily="18" charset="0"/>
              </a:rPr>
              <a:t>BLLĐ </a:t>
            </a:r>
            <a:r>
              <a:rPr lang="en-US" sz="2000" dirty="0" err="1" smtClean="0">
                <a:latin typeface="Times New Roman" panose="02020603050405020304" pitchFamily="18" charset="0"/>
                <a:cs typeface="Times New Roman" panose="02020603050405020304" pitchFamily="18" charset="0"/>
              </a:rPr>
              <a:t>năm</a:t>
            </a:r>
            <a:r>
              <a:rPr lang="en-US" sz="2000" dirty="0" smtClean="0">
                <a:latin typeface="Times New Roman" panose="02020603050405020304" pitchFamily="18" charset="0"/>
                <a:cs typeface="Times New Roman" panose="02020603050405020304" pitchFamily="18" charset="0"/>
              </a:rPr>
              <a:t> 2019, </a:t>
            </a:r>
            <a:r>
              <a:rPr lang="vi-VN" sz="2000" dirty="0">
                <a:latin typeface="Times New Roman" panose="02020603050405020304" pitchFamily="18" charset="0"/>
                <a:cs typeface="Times New Roman" panose="02020603050405020304" pitchFamily="18" charset="0"/>
              </a:rPr>
              <a:t>người sử dụng lao động được quyền tạm thời điều chuyển người lao động làm công việc khác so với hợp đồng lao động nhưng không quá 60 ngày làm việc cộng dồn trong 1 năm, trường hợp quá 60 ngày thì phải được sự đồng ý của người lao động bằng văn bản.27 thg 2, </a:t>
            </a:r>
            <a:r>
              <a:rPr lang="vi-VN" sz="2000" dirty="0" smtClean="0">
                <a:latin typeface="Times New Roman" panose="02020603050405020304" pitchFamily="18" charset="0"/>
                <a:cs typeface="Times New Roman" panose="02020603050405020304" pitchFamily="18" charset="0"/>
              </a:rPr>
              <a:t>2023</a:t>
            </a:r>
            <a:r>
              <a:rPr lang="en-US"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algn="l">
              <a:lnSpc>
                <a:spcPts val="2640"/>
              </a:lnSpc>
            </a:pPr>
            <a:endParaRPr lang="en-US" sz="2000" dirty="0" smtClean="0">
              <a:latin typeface="Times New Roman" panose="02020603050405020304" pitchFamily="18" charset="0"/>
              <a:cs typeface="Times New Roman" panose="02020603050405020304" pitchFamily="18" charset="0"/>
            </a:endParaRPr>
          </a:p>
          <a:p>
            <a:pPr marL="342900" indent="-342900" algn="l">
              <a:lnSpc>
                <a:spcPts val="2640"/>
              </a:lnSpc>
              <a:buFontTx/>
              <a:buChar char="-"/>
            </a:pPr>
            <a:endParaRPr lang="vi-V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48204" y="199208"/>
            <a:ext cx="2638697" cy="742134"/>
          </a:xfrm>
          <a:prstGeom prst="rect">
            <a:avLst/>
          </a:prstGeom>
        </p:spPr>
      </p:pic>
    </p:spTree>
    <p:extLst>
      <p:ext uri="{BB962C8B-B14F-4D97-AF65-F5344CB8AC3E}">
        <p14:creationId xmlns:p14="http://schemas.microsoft.com/office/powerpoint/2010/main" val="1955124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7534" y="1127228"/>
            <a:ext cx="5126182" cy="863455"/>
          </a:xfrm>
        </p:spPr>
        <p:txBody>
          <a:bodyPr>
            <a:normAutofit/>
          </a:bodyPr>
          <a:lstStyle/>
          <a:p>
            <a:r>
              <a:rPr lang="en-US" sz="4000" dirty="0">
                <a:solidFill>
                  <a:schemeClr val="tx2">
                    <a:lumMod val="75000"/>
                  </a:schemeClr>
                </a:solidFill>
                <a:latin typeface="Times New Roman" panose="02020603050405020304" pitchFamily="18" charset="0"/>
                <a:cs typeface="Times New Roman" panose="02020603050405020304" pitchFamily="18" charset="0"/>
              </a:rPr>
              <a:t>4</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Rủi</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ro</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pháp</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lý</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Luật</a:t>
            </a:r>
            <a:endParaRPr 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40575" y="2369570"/>
            <a:ext cx="11751425" cy="3515842"/>
          </a:xfrm>
        </p:spPr>
        <p:txBody>
          <a:bodyPr>
            <a:noAutofit/>
          </a:bodyPr>
          <a:lstStyle/>
          <a:p>
            <a:pPr algn="l"/>
            <a:r>
              <a:rPr lang="en-US" sz="2200" dirty="0" err="1" smtClean="0">
                <a:latin typeface="Times New Roman" panose="02020603050405020304" pitchFamily="18" charset="0"/>
                <a:cs typeface="Times New Roman" panose="02020603050405020304" pitchFamily="18" charset="0"/>
              </a:rPr>
              <a:t>Thời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khởi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Thời hiệu khởi kiện đối với tranh chấp về đơn phương chấm dứt HĐLĐ là một năm kể từ ngày phát sinh tranh chấp, nhưng nếu sự việc đã qua hòa giải tại cơ sở thì thời hiệu chỉ là 6 tháng kể từ ngày hòa giải không thành</a:t>
            </a:r>
            <a:r>
              <a:rPr lang="vi-VN"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algn="l"/>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số</a:t>
            </a:r>
            <a:r>
              <a:rPr lang="en-US" sz="2200" dirty="0" smtClean="0">
                <a:latin typeface="Times New Roman" panose="02020603050405020304" pitchFamily="18" charset="0"/>
                <a:cs typeface="Times New Roman" panose="02020603050405020304" pitchFamily="18" charset="0"/>
              </a:rPr>
              <a:t> chi </a:t>
            </a:r>
            <a:r>
              <a:rPr lang="en-US" sz="2200" dirty="0" err="1" smtClean="0">
                <a:latin typeface="Times New Roman" panose="02020603050405020304" pitchFamily="18" charset="0"/>
                <a:cs typeface="Times New Roman" panose="02020603050405020304" pitchFamily="18" charset="0"/>
              </a:rPr>
              <a:t>phí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bồi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thường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lớn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chấp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động</a:t>
            </a:r>
            <a:r>
              <a:rPr lang="en-US" sz="2200" dirty="0" smtClean="0">
                <a:latin typeface="Times New Roman" panose="02020603050405020304" pitchFamily="18" charset="0"/>
                <a:cs typeface="Times New Roman" panose="02020603050405020304" pitchFamily="18" charset="0"/>
              </a:rPr>
              <a:t>:</a:t>
            </a:r>
          </a:p>
          <a:p>
            <a:pPr marL="342900" indent="-342900" algn="l">
              <a:buFontTx/>
              <a:buChar char="-"/>
            </a:pPr>
            <a:r>
              <a:rPr lang="en-US" sz="2200" dirty="0" smtClean="0">
                <a:latin typeface="Times New Roman" panose="02020603050405020304" pitchFamily="18" charset="0"/>
                <a:cs typeface="Times New Roman" panose="02020603050405020304" pitchFamily="18" charset="0"/>
              </a:rPr>
              <a:t>Chi </a:t>
            </a:r>
            <a:r>
              <a:rPr lang="en-US" sz="2200" dirty="0" err="1" smtClean="0">
                <a:latin typeface="Times New Roman" panose="02020603050405020304" pitchFamily="18" charset="0"/>
                <a:cs typeface="Times New Roman" panose="02020603050405020304" pitchFamily="18" charset="0"/>
              </a:rPr>
              <a:t>phí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tiền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lương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từ</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ngày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bị</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phương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ngày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quyết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từ</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tài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phán</a:t>
            </a:r>
            <a:r>
              <a:rPr lang="en-US" sz="2200" dirty="0" smtClean="0">
                <a:latin typeface="Times New Roman" panose="02020603050405020304" pitchFamily="18" charset="0"/>
                <a:cs typeface="Times New Roman" panose="02020603050405020304" pitchFamily="18" charset="0"/>
              </a:rPr>
              <a:t>.</a:t>
            </a:r>
          </a:p>
          <a:p>
            <a:pPr marL="342900" indent="-342900" algn="l">
              <a:buFontTx/>
              <a:buChar char="-"/>
            </a:pPr>
            <a:r>
              <a:rPr lang="en-US" sz="2200" dirty="0" smtClean="0">
                <a:latin typeface="Times New Roman" panose="02020603050405020304" pitchFamily="18" charset="0"/>
                <a:cs typeface="Times New Roman" panose="02020603050405020304" pitchFamily="18" charset="0"/>
              </a:rPr>
              <a:t>Chi </a:t>
            </a:r>
            <a:r>
              <a:rPr lang="en-US" sz="2200" dirty="0" err="1" smtClean="0">
                <a:latin typeface="Times New Roman" panose="02020603050405020304" pitchFamily="18" charset="0"/>
                <a:cs typeface="Times New Roman" panose="02020603050405020304" pitchFamily="18" charset="0"/>
              </a:rPr>
              <a:t>phí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bồi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thường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BHXH, BHYT, BHTN</a:t>
            </a:r>
          </a:p>
          <a:p>
            <a:pPr marL="342900" indent="-342900" algn="l">
              <a:buFontTx/>
              <a:buChar char="-"/>
            </a:pPr>
            <a:r>
              <a:rPr lang="en-US" sz="2200" dirty="0" smtClean="0">
                <a:latin typeface="Times New Roman" panose="02020603050405020304" pitchFamily="18" charset="0"/>
                <a:cs typeface="Times New Roman" panose="02020603050405020304" pitchFamily="18" charset="0"/>
              </a:rPr>
              <a:t>Chi phi </a:t>
            </a:r>
            <a:r>
              <a:rPr lang="en-US" sz="2200" dirty="0" err="1" smtClean="0">
                <a:latin typeface="Times New Roman" panose="02020603050405020304" pitchFamily="18" charset="0"/>
                <a:cs typeface="Times New Roman" panose="02020603050405020304" pitchFamily="18" charset="0"/>
              </a:rPr>
              <a:t>bồi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thường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phương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chấm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dứt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sai</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theo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định</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tháng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lương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tiền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thêm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trường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NLD không </a:t>
            </a:r>
            <a:r>
              <a:rPr lang="en-US" sz="2200" dirty="0" err="1" smtClean="0">
                <a:latin typeface="Times New Roman" panose="02020603050405020304" pitchFamily="18" charset="0"/>
                <a:cs typeface="Times New Roman" panose="02020603050405020304" pitchFamily="18" charset="0"/>
              </a:rPr>
              <a:t>muốn</a:t>
            </a:r>
            <a:r>
              <a:rPr lang="en-US" sz="2200" dirty="0" smtClean="0">
                <a:latin typeface="Times New Roman" panose="02020603050405020304" pitchFamily="18" charset="0"/>
                <a:cs typeface="Times New Roman" panose="02020603050405020304" pitchFamily="18" charset="0"/>
              </a:rPr>
              <a:t> quay </a:t>
            </a:r>
            <a:r>
              <a:rPr lang="en-US" sz="2200" dirty="0" err="1" smtClean="0">
                <a:latin typeface="Times New Roman" panose="02020603050405020304" pitchFamily="18" charset="0"/>
                <a:cs typeface="Times New Roman" panose="02020603050405020304" pitchFamily="18" charset="0"/>
              </a:rPr>
              <a:t>trở</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bồi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thường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thêm</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tháng</a:t>
            </a:r>
            <a:r>
              <a:rPr lang="en-US" sz="2200" dirty="0" smtClean="0">
                <a:latin typeface="Times New Roman" panose="02020603050405020304" pitchFamily="18" charset="0"/>
                <a:cs typeface="Times New Roman" panose="02020603050405020304" pitchFamily="18" charset="0"/>
              </a:rPr>
              <a:t> NLD)</a:t>
            </a:r>
          </a:p>
          <a:p>
            <a:pPr marL="342900" indent="-342900" algn="l">
              <a:buFontTx/>
              <a:buChar char="-"/>
            </a:pPr>
            <a:r>
              <a:rPr lang="en-US" sz="2200" dirty="0" err="1" smtClean="0">
                <a:latin typeface="Times New Roman" panose="02020603050405020304" pitchFamily="18" charset="0"/>
                <a:cs typeface="Times New Roman" panose="02020603050405020304" pitchFamily="18" charset="0"/>
              </a:rPr>
              <a:t>Trợ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cấp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thôi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nghiệp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theo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từng</a:t>
            </a:r>
            <a:r>
              <a:rPr lang="en-US" sz="2200" dirty="0" smtClean="0">
                <a:latin typeface="Times New Roman" panose="02020603050405020304" pitchFamily="18" charset="0"/>
                <a:cs typeface="Times New Roman" panose="02020603050405020304" pitchFamily="18" charset="0"/>
              </a:rPr>
              <a:t> case</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48204" y="199208"/>
            <a:ext cx="2638697" cy="742134"/>
          </a:xfrm>
          <a:prstGeom prst="rect">
            <a:avLst/>
          </a:prstGeom>
        </p:spPr>
      </p:pic>
    </p:spTree>
    <p:extLst>
      <p:ext uri="{BB962C8B-B14F-4D97-AF65-F5344CB8AC3E}">
        <p14:creationId xmlns:p14="http://schemas.microsoft.com/office/powerpoint/2010/main" val="1731510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595616" y="442752"/>
            <a:ext cx="3291840" cy="925829"/>
          </a:xfrm>
          <a:prstGeom prst="rect">
            <a:avLst/>
          </a:prstGeom>
        </p:spPr>
      </p:pic>
      <p:sp>
        <p:nvSpPr>
          <p:cNvPr id="4" name="Rectangle 3"/>
          <p:cNvSpPr/>
          <p:nvPr/>
        </p:nvSpPr>
        <p:spPr>
          <a:xfrm>
            <a:off x="292608" y="3008299"/>
            <a:ext cx="6096000" cy="2031325"/>
          </a:xfrm>
          <a:prstGeom prst="rect">
            <a:avLst/>
          </a:prstGeom>
        </p:spPr>
        <p:txBody>
          <a:bodyPr>
            <a:spAutoFit/>
          </a:bodyPr>
          <a:lstStyle/>
          <a:p>
            <a:pPr algn="just"/>
            <a:endPar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vi-VN"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Hãy </a:t>
            </a:r>
            <a:r>
              <a:rPr lang="vi-VN"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cứ tin những giá trị bạn làm là đúng, có ích cho mọi người, đừng làm tổn thương ai. Chỉ cần như thế là đủ!</a:t>
            </a:r>
          </a:p>
        </p:txBody>
      </p:sp>
      <p:pic>
        <p:nvPicPr>
          <p:cNvPr id="6" name="Picture 5"/>
          <p:cNvPicPr>
            <a:picLocks noChangeAspect="1"/>
          </p:cNvPicPr>
          <p:nvPr/>
        </p:nvPicPr>
        <p:blipFill>
          <a:blip r:embed="rId3"/>
          <a:stretch>
            <a:fillRect/>
          </a:stretch>
        </p:blipFill>
        <p:spPr>
          <a:xfrm>
            <a:off x="7193280" y="1271016"/>
            <a:ext cx="4232148" cy="4232148"/>
          </a:xfrm>
          <a:prstGeom prst="rect">
            <a:avLst/>
          </a:prstGeom>
        </p:spPr>
      </p:pic>
      <p:pic>
        <p:nvPicPr>
          <p:cNvPr id="8" name="Picture 7"/>
          <p:cNvPicPr>
            <a:picLocks noChangeAspect="1"/>
          </p:cNvPicPr>
          <p:nvPr/>
        </p:nvPicPr>
        <p:blipFill>
          <a:blip r:embed="rId4"/>
          <a:stretch>
            <a:fillRect/>
          </a:stretch>
        </p:blipFill>
        <p:spPr>
          <a:xfrm>
            <a:off x="21895" y="1067685"/>
            <a:ext cx="7171385" cy="3248283"/>
          </a:xfrm>
          <a:prstGeom prst="rect">
            <a:avLst/>
          </a:prstGeom>
        </p:spPr>
      </p:pic>
      <p:sp>
        <p:nvSpPr>
          <p:cNvPr id="10" name="TextBox 9"/>
          <p:cNvSpPr txBox="1"/>
          <p:nvPr/>
        </p:nvSpPr>
        <p:spPr>
          <a:xfrm>
            <a:off x="1536192" y="4620768"/>
            <a:ext cx="4535424" cy="1477328"/>
          </a:xfrm>
          <a:prstGeom prst="rect">
            <a:avLst/>
          </a:prstGeom>
          <a:noFill/>
        </p:spPr>
        <p:txBody>
          <a:bodyPr wrap="square" rtlCol="0">
            <a:spAutoFit/>
          </a:bodyPr>
          <a:lstStyle/>
          <a:p>
            <a:endParaRPr lang="en-US" b="1" i="1" dirty="0" smtClean="0">
              <a:latin typeface="Times New Roman" panose="02020603050405020304" pitchFamily="18" charset="0"/>
              <a:cs typeface="Times New Roman" panose="02020603050405020304" pitchFamily="18" charset="0"/>
            </a:endParaRPr>
          </a:p>
          <a:p>
            <a:endParaRPr lang="en-US" b="1" i="1" dirty="0">
              <a:latin typeface="Times New Roman" panose="02020603050405020304" pitchFamily="18" charset="0"/>
              <a:cs typeface="Times New Roman" panose="02020603050405020304" pitchFamily="18" charset="0"/>
            </a:endParaRPr>
          </a:p>
          <a:p>
            <a:endParaRPr lang="en-US" b="1" i="1" dirty="0" smtClean="0">
              <a:latin typeface="Times New Roman" panose="02020603050405020304" pitchFamily="18" charset="0"/>
              <a:cs typeface="Times New Roman" panose="02020603050405020304" pitchFamily="18" charset="0"/>
            </a:endParaRPr>
          </a:p>
          <a:p>
            <a:endParaRPr lang="en-US" b="1" i="1" dirty="0">
              <a:latin typeface="Times New Roman" panose="02020603050405020304" pitchFamily="18" charset="0"/>
              <a:cs typeface="Times New Roman" panose="02020603050405020304" pitchFamily="18" charset="0"/>
            </a:endParaRPr>
          </a:p>
          <a:p>
            <a:r>
              <a:rPr lang="en-US" b="1" i="1" dirty="0" err="1" smtClean="0">
                <a:latin typeface="Times New Roman" panose="02020603050405020304" pitchFamily="18" charset="0"/>
                <a:cs typeface="Times New Roman" panose="02020603050405020304" pitchFamily="18" charset="0"/>
              </a:rPr>
              <a:t>Chúng</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tôi</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xin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chân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thành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cảm</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ơn</a:t>
            </a:r>
            <a:r>
              <a:rPr lang="en-US" b="1" i="1" dirty="0" smtClean="0">
                <a:latin typeface="Times New Roman" panose="02020603050405020304" pitchFamily="18" charset="0"/>
                <a:cs typeface="Times New Roman" panose="02020603050405020304" pitchFamily="18" charset="0"/>
              </a:rPr>
              <a:t>!</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353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595616" y="442752"/>
            <a:ext cx="3291840" cy="925829"/>
          </a:xfrm>
          <a:prstGeom prst="rect">
            <a:avLst/>
          </a:prstGeom>
        </p:spPr>
      </p:pic>
      <p:sp>
        <p:nvSpPr>
          <p:cNvPr id="4" name="Rectangle 3"/>
          <p:cNvSpPr/>
          <p:nvPr/>
        </p:nvSpPr>
        <p:spPr>
          <a:xfrm>
            <a:off x="292608" y="3008299"/>
            <a:ext cx="6096000" cy="2031325"/>
          </a:xfrm>
          <a:prstGeom prst="rect">
            <a:avLst/>
          </a:prstGeom>
        </p:spPr>
        <p:txBody>
          <a:bodyPr>
            <a:spAutoFit/>
          </a:bodyPr>
          <a:lstStyle/>
          <a:p>
            <a:pPr algn="just"/>
            <a:endPar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vi-VN"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Hãy </a:t>
            </a:r>
            <a:r>
              <a:rPr lang="vi-VN"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cứ tin những giá trị bạn làm là đúng, có ích cho mọi người, đừng làm tổn thương ai. Chỉ cần như thế là đủ!</a:t>
            </a:r>
          </a:p>
        </p:txBody>
      </p:sp>
      <p:pic>
        <p:nvPicPr>
          <p:cNvPr id="6" name="Picture 5"/>
          <p:cNvPicPr>
            <a:picLocks noChangeAspect="1"/>
          </p:cNvPicPr>
          <p:nvPr/>
        </p:nvPicPr>
        <p:blipFill>
          <a:blip r:embed="rId3"/>
          <a:stretch>
            <a:fillRect/>
          </a:stretch>
        </p:blipFill>
        <p:spPr>
          <a:xfrm>
            <a:off x="7193280" y="1271016"/>
            <a:ext cx="4232148" cy="4232148"/>
          </a:xfrm>
          <a:prstGeom prst="rect">
            <a:avLst/>
          </a:prstGeom>
        </p:spPr>
      </p:pic>
      <p:pic>
        <p:nvPicPr>
          <p:cNvPr id="8" name="Picture 7"/>
          <p:cNvPicPr>
            <a:picLocks noChangeAspect="1"/>
          </p:cNvPicPr>
          <p:nvPr/>
        </p:nvPicPr>
        <p:blipFill>
          <a:blip r:embed="rId4"/>
          <a:stretch>
            <a:fillRect/>
          </a:stretch>
        </p:blipFill>
        <p:spPr>
          <a:xfrm>
            <a:off x="21895" y="1067685"/>
            <a:ext cx="7171385" cy="3248283"/>
          </a:xfrm>
          <a:prstGeom prst="rect">
            <a:avLst/>
          </a:prstGeom>
        </p:spPr>
      </p:pic>
      <p:sp>
        <p:nvSpPr>
          <p:cNvPr id="10" name="TextBox 9"/>
          <p:cNvSpPr txBox="1"/>
          <p:nvPr/>
        </p:nvSpPr>
        <p:spPr>
          <a:xfrm>
            <a:off x="1536192" y="4620768"/>
            <a:ext cx="4535424" cy="1477328"/>
          </a:xfrm>
          <a:prstGeom prst="rect">
            <a:avLst/>
          </a:prstGeom>
          <a:noFill/>
        </p:spPr>
        <p:txBody>
          <a:bodyPr wrap="square" rtlCol="0">
            <a:spAutoFit/>
          </a:bodyPr>
          <a:lstStyle/>
          <a:p>
            <a:endParaRPr lang="en-US" b="1" i="1" dirty="0" smtClean="0">
              <a:latin typeface="Times New Roman" panose="02020603050405020304" pitchFamily="18" charset="0"/>
              <a:cs typeface="Times New Roman" panose="02020603050405020304" pitchFamily="18" charset="0"/>
            </a:endParaRPr>
          </a:p>
          <a:p>
            <a:endParaRPr lang="en-US" b="1" i="1" dirty="0">
              <a:latin typeface="Times New Roman" panose="02020603050405020304" pitchFamily="18" charset="0"/>
              <a:cs typeface="Times New Roman" panose="02020603050405020304" pitchFamily="18" charset="0"/>
            </a:endParaRPr>
          </a:p>
          <a:p>
            <a:endParaRPr lang="en-US" b="1" i="1" dirty="0" smtClean="0">
              <a:latin typeface="Times New Roman" panose="02020603050405020304" pitchFamily="18" charset="0"/>
              <a:cs typeface="Times New Roman" panose="02020603050405020304" pitchFamily="18" charset="0"/>
            </a:endParaRPr>
          </a:p>
          <a:p>
            <a:endParaRPr lang="en-US" b="1" i="1" dirty="0">
              <a:latin typeface="Times New Roman" panose="02020603050405020304" pitchFamily="18" charset="0"/>
              <a:cs typeface="Times New Roman" panose="02020603050405020304" pitchFamily="18" charset="0"/>
            </a:endParaRPr>
          </a:p>
          <a:p>
            <a:r>
              <a:rPr lang="en-US" b="1" i="1" dirty="0" err="1" smtClean="0">
                <a:latin typeface="Times New Roman" panose="02020603050405020304" pitchFamily="18" charset="0"/>
                <a:cs typeface="Times New Roman" panose="02020603050405020304" pitchFamily="18" charset="0"/>
              </a:rPr>
              <a:t>Chúng</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tôi</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xin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chân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thành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cảm</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ơn</a:t>
            </a:r>
            <a:r>
              <a:rPr lang="en-US" b="1" i="1" dirty="0" smtClean="0">
                <a:latin typeface="Times New Roman" panose="02020603050405020304" pitchFamily="18" charset="0"/>
                <a:cs typeface="Times New Roman" panose="02020603050405020304" pitchFamily="18" charset="0"/>
              </a:rPr>
              <a:t>!</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461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900160" y="0"/>
            <a:ext cx="3291840" cy="925829"/>
          </a:xfrm>
          <a:prstGeom prst="rect">
            <a:avLst/>
          </a:prstGeom>
        </p:spPr>
      </p:pic>
      <p:sp>
        <p:nvSpPr>
          <p:cNvPr id="4" name="Rectangle 3"/>
          <p:cNvSpPr/>
          <p:nvPr/>
        </p:nvSpPr>
        <p:spPr>
          <a:xfrm>
            <a:off x="1" y="1105593"/>
            <a:ext cx="5677988" cy="3416320"/>
          </a:xfrm>
          <a:prstGeom prst="rect">
            <a:avLst/>
          </a:prstGeom>
          <a:ln w="12700">
            <a:noFill/>
          </a:ln>
        </p:spPr>
        <p:txBody>
          <a:bodyPr wrap="square">
            <a:spAutoFit/>
          </a:bodyPr>
          <a:lstStyle/>
          <a:p>
            <a:pPr algn="just"/>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Bài</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1: DN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ngành</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thương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mại</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dịch</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vụ</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phân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phối</a:t>
            </a:r>
            <a:r>
              <a:rPr lang="en-US"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phần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mềm</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nhân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sự</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BHXH,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chữ</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ký</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số</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Đợt</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gần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đây</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do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suy</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thoát</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ảnh</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hưởng</a:t>
            </a:r>
            <a:r>
              <a:rPr lang="en-US"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dự</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kiến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doanh</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thu</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giảm</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20%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xuống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120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tỷ</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Biên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lợi</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nhuận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giảm</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xuống</a:t>
            </a:r>
            <a:r>
              <a:rPr lang="en-US"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từ</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25%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xuống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22%. DN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có</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80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lao</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động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p>
          <a:p>
            <a:pPr algn="just"/>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Trong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đó</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cơ</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cấu</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lao</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động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bao</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gồm</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p>
          <a:p>
            <a:pPr marL="285750" indent="-285750" algn="just">
              <a:buFontTx/>
              <a:buChar char="-"/>
            </a:pP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50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nhân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viên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phòng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kinh</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doanh</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&amp;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thị</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trường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p>
          <a:p>
            <a:pPr marL="285750" indent="-285750" algn="just">
              <a:buFontTx/>
              <a:buChar char="-"/>
            </a:pP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5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nhân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viên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MKT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và</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thương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hiệu</a:t>
            </a:r>
            <a:endPar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buFontTx/>
              <a:buChar char="-"/>
            </a:pP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5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nhân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viên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kế</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toán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bao</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gồm</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KT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nội</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bộ</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công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nợ</a:t>
            </a:r>
            <a:endPar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buFontTx/>
              <a:buChar char="-"/>
            </a:pP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2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nhân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viên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nhân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sự</a:t>
            </a:r>
            <a:endPar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buFontTx/>
              <a:buChar char="-"/>
            </a:pPr>
            <a:r>
              <a:rPr lang="en-US"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5</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nhân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viên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Sale admin </a:t>
            </a:r>
          </a:p>
          <a:p>
            <a:pPr marL="285750" indent="-285750" algn="just">
              <a:buFontTx/>
              <a:buChar char="-"/>
            </a:pP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10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nhân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viên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hỗ</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trợ</a:t>
            </a:r>
            <a:endPar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buFontTx/>
              <a:buChar char="-"/>
            </a:pPr>
            <a:endParaRPr lang="vi-VN"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Rectangle 6"/>
          <p:cNvSpPr/>
          <p:nvPr/>
        </p:nvSpPr>
        <p:spPr>
          <a:xfrm>
            <a:off x="5677989" y="1105593"/>
            <a:ext cx="6514011" cy="2031325"/>
          </a:xfrm>
          <a:prstGeom prst="rect">
            <a:avLst/>
          </a:prstGeom>
          <a:ln w="12700">
            <a:noFill/>
          </a:ln>
        </p:spPr>
        <p:txBody>
          <a:bodyPr wrap="square">
            <a:spAutoFit/>
          </a:bodyPr>
          <a:lstStyle/>
          <a:p>
            <a:pPr algn="just"/>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Bài</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2: DN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ngành</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may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mặc</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có</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200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công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nhân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(80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may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lành</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nghề</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40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công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nhân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bộ</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phận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là</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10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công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nhân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bộ</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phận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cắt</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70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bộ</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phận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đóng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gói</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và</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nhặt</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chỉ</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Số</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lượng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đơn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hàng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dự</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kiến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sản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xuất</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đến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hết</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tháng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10/2023.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Thị</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trường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khó</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khăn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hiện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chưa</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nhận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được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đơn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hàng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mới</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Quy</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trình</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từ</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khi</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thương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thuyết</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chốt</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đơn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hàng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và</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nhận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sản</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xuất</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khoảng</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60 </a:t>
            </a:r>
            <a:r>
              <a:rPr lang="en-US" i="1" dirty="0" err="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ngày</a:t>
            </a:r>
            <a:r>
              <a:rPr lang="en-US" i="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p>
          <a:p>
            <a:pPr algn="just"/>
            <a:endParaRPr lang="vi-VN"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p:cNvSpPr txBox="1"/>
          <p:nvPr/>
        </p:nvSpPr>
        <p:spPr>
          <a:xfrm>
            <a:off x="822960" y="4521913"/>
            <a:ext cx="10951029" cy="2044721"/>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hỏi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BLD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góc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nhìn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quý</a:t>
            </a:r>
            <a:r>
              <a:rPr lang="en-US" dirty="0" smtClean="0">
                <a:latin typeface="Times New Roman" panose="02020603050405020304" pitchFamily="18" charset="0"/>
                <a:cs typeface="Times New Roman" panose="02020603050405020304" pitchFamily="18" charset="0"/>
              </a:rPr>
              <a:t> III, </a:t>
            </a:r>
            <a:r>
              <a:rPr lang="en-US" dirty="0" err="1" smtClean="0">
                <a:latin typeface="Times New Roman" panose="02020603050405020304" pitchFamily="18" charset="0"/>
                <a:cs typeface="Times New Roman" panose="02020603050405020304" pitchFamily="18" charset="0"/>
              </a:rPr>
              <a:t>quý</a:t>
            </a:r>
            <a:r>
              <a:rPr lang="en-US" dirty="0" smtClean="0">
                <a:latin typeface="Times New Roman" panose="02020603050405020304" pitchFamily="18" charset="0"/>
                <a:cs typeface="Times New Roman" panose="02020603050405020304" pitchFamily="18" charset="0"/>
              </a:rPr>
              <a:t> IV?</a:t>
            </a:r>
          </a:p>
          <a:p>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tùy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doanh</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nguồn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NLD?</a:t>
            </a:r>
          </a:p>
        </p:txBody>
      </p:sp>
    </p:spTree>
    <p:extLst>
      <p:ext uri="{BB962C8B-B14F-4D97-AF65-F5344CB8AC3E}">
        <p14:creationId xmlns:p14="http://schemas.microsoft.com/office/powerpoint/2010/main" val="3585868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87484" y="2111433"/>
            <a:ext cx="9204960" cy="2693323"/>
          </a:xfrm>
        </p:spPr>
        <p:txBody>
          <a:bodyPr>
            <a:normAutofit/>
          </a:bodyPr>
          <a:lstStyle/>
          <a:p>
            <a:pPr marL="457200" indent="-457200" algn="l">
              <a:buAutoNum type="arabicPeriod"/>
            </a:pPr>
            <a:r>
              <a:rPr lang="en-US" sz="2800" b="1" dirty="0" err="1" smtClean="0">
                <a:latin typeface="Times New Roman" panose="02020603050405020304" pitchFamily="18" charset="0"/>
                <a:cs typeface="Times New Roman" panose="02020603050405020304" pitchFamily="18" charset="0"/>
              </a:rPr>
              <a:t>Bối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cảnh</a:t>
            </a:r>
            <a:endParaRPr lang="vi-VN" sz="2800" b="1" dirty="0" smtClean="0">
              <a:latin typeface="Times New Roman" panose="02020603050405020304" pitchFamily="18" charset="0"/>
              <a:cs typeface="Times New Roman" panose="02020603050405020304" pitchFamily="18" charset="0"/>
            </a:endParaRPr>
          </a:p>
          <a:p>
            <a:pPr marL="457200" indent="-457200" algn="l">
              <a:buAutoNum type="arabicPeriod"/>
            </a:pPr>
            <a:r>
              <a:rPr lang="en-US" sz="2800" b="1" dirty="0" err="1" smtClean="0">
                <a:latin typeface="Times New Roman" panose="02020603050405020304" pitchFamily="18" charset="0"/>
                <a:cs typeface="Times New Roman" panose="02020603050405020304" pitchFamily="18" charset="0"/>
              </a:rPr>
              <a:t>Xử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lý</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gì</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Tại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sao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phải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xử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lý</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quả</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việc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xử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lý</a:t>
            </a:r>
            <a:r>
              <a:rPr lang="en-US" sz="2800" b="1" dirty="0" smtClean="0">
                <a:latin typeface="Times New Roman" panose="02020603050405020304" pitchFamily="18" charset="0"/>
                <a:cs typeface="Times New Roman" panose="02020603050405020304" pitchFamily="18" charset="0"/>
              </a:rPr>
              <a:t>?</a:t>
            </a:r>
            <a:endParaRPr lang="vi-VN" sz="2800" b="1" dirty="0" smtClean="0">
              <a:latin typeface="Times New Roman" panose="02020603050405020304" pitchFamily="18" charset="0"/>
              <a:cs typeface="Times New Roman" panose="02020603050405020304" pitchFamily="18" charset="0"/>
            </a:endParaRPr>
          </a:p>
          <a:p>
            <a:pPr marL="457200" indent="-457200" algn="l">
              <a:buAutoNum type="arabicPeriod"/>
            </a:pP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bước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thực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tinh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gọn</a:t>
            </a:r>
            <a:r>
              <a:rPr lang="en-US" sz="2800" b="1" dirty="0" smtClean="0">
                <a:latin typeface="Times New Roman" panose="02020603050405020304" pitchFamily="18" charset="0"/>
                <a:cs typeface="Times New Roman" panose="02020603050405020304" pitchFamily="18" charset="0"/>
              </a:rPr>
              <a:t> (4 </a:t>
            </a:r>
            <a:r>
              <a:rPr lang="en-US" sz="2800" b="1" dirty="0" err="1" smtClean="0">
                <a:latin typeface="Times New Roman" panose="02020603050405020304" pitchFamily="18" charset="0"/>
                <a:cs typeface="Times New Roman" panose="02020603050405020304" pitchFamily="18" charset="0"/>
              </a:rPr>
              <a:t>bước</a:t>
            </a:r>
            <a:r>
              <a:rPr lang="en-US" sz="2800" b="1" dirty="0">
                <a:latin typeface="Times New Roman" panose="02020603050405020304" pitchFamily="18" charset="0"/>
                <a:cs typeface="Times New Roman" panose="02020603050405020304" pitchFamily="18" charset="0"/>
              </a:rPr>
              <a:t>)</a:t>
            </a:r>
            <a:endParaRPr lang="vi-VN" sz="2800" b="1" dirty="0" smtClean="0">
              <a:latin typeface="Times New Roman" panose="02020603050405020304" pitchFamily="18" charset="0"/>
              <a:cs typeface="Times New Roman" panose="02020603050405020304" pitchFamily="18" charset="0"/>
            </a:endParaRPr>
          </a:p>
          <a:p>
            <a:pPr marL="457200" indent="-457200" algn="l">
              <a:buAutoNum type="arabicPeriod"/>
            </a:pPr>
            <a:r>
              <a:rPr lang="en-US" sz="2800" b="1" dirty="0" err="1" smtClean="0">
                <a:latin typeface="Times New Roman" panose="02020603050405020304" pitchFamily="18" charset="0"/>
                <a:cs typeface="Times New Roman" panose="02020603050405020304" pitchFamily="18" charset="0"/>
              </a:rPr>
              <a:t>Những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sai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lầm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phổ</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biến</a:t>
            </a:r>
            <a:endParaRPr lang="en-US" sz="2800" b="1" dirty="0" smtClean="0">
              <a:latin typeface="Times New Roman" panose="02020603050405020304" pitchFamily="18" charset="0"/>
              <a:cs typeface="Times New Roman" panose="02020603050405020304" pitchFamily="18" charset="0"/>
            </a:endParaRPr>
          </a:p>
          <a:p>
            <a:pPr marL="457200" indent="-457200" algn="l">
              <a:buAutoNum type="arabicPeriod"/>
            </a:pPr>
            <a:r>
              <a:rPr lang="en-US" sz="2800" b="1" dirty="0" err="1" smtClean="0">
                <a:latin typeface="Times New Roman" panose="02020603050405020304" pitchFamily="18" charset="0"/>
                <a:cs typeface="Times New Roman" panose="02020603050405020304" pitchFamily="18" charset="0"/>
              </a:rPr>
              <a:t>Rủi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ro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pháp</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lý</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đối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mặt</a:t>
            </a:r>
            <a:endParaRPr lang="vi-VN" sz="2800" b="1" dirty="0" smtClean="0">
              <a:latin typeface="Times New Roman" panose="02020603050405020304" pitchFamily="18" charset="0"/>
              <a:cs typeface="Times New Roman" panose="02020603050405020304" pitchFamily="18" charset="0"/>
            </a:endParaRPr>
          </a:p>
          <a:p>
            <a:pPr marL="457200" indent="-457200">
              <a:buAutoNum type="arabicPeriod"/>
            </a:pPr>
            <a:endParaRPr lang="vi-VN"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822576" y="0"/>
            <a:ext cx="3369424" cy="947651"/>
          </a:xfrm>
          <a:prstGeom prst="rect">
            <a:avLst/>
          </a:prstGeom>
        </p:spPr>
      </p:pic>
    </p:spTree>
    <p:extLst>
      <p:ext uri="{BB962C8B-B14F-4D97-AF65-F5344CB8AC3E}">
        <p14:creationId xmlns:p14="http://schemas.microsoft.com/office/powerpoint/2010/main" val="2028391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7272"/>
            <a:ext cx="9144000" cy="863455"/>
          </a:xfrm>
        </p:spPr>
        <p:txBody>
          <a:bodyPr>
            <a:normAutofit/>
          </a:bodyPr>
          <a:lstStyle/>
          <a:p>
            <a:r>
              <a:rPr lang="en-US" sz="4000" dirty="0" smtClean="0">
                <a:solidFill>
                  <a:schemeClr val="tx2">
                    <a:lumMod val="75000"/>
                  </a:schemeClr>
                </a:solidFill>
                <a:latin typeface="Times New Roman" panose="02020603050405020304" pitchFamily="18" charset="0"/>
                <a:cs typeface="Times New Roman" panose="02020603050405020304" pitchFamily="18" charset="0"/>
              </a:rPr>
              <a:t>1.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Bối</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cảnh</a:t>
            </a:r>
            <a:endParaRPr lang="en-US" sz="40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48204" y="199208"/>
            <a:ext cx="2638697" cy="742134"/>
          </a:xfrm>
          <a:prstGeom prst="rect">
            <a:avLst/>
          </a:prstGeom>
        </p:spPr>
      </p:pic>
      <p:pic>
        <p:nvPicPr>
          <p:cNvPr id="2052" name="Picture 4" descr="Suy thoái (Recession) là gì? Nguyên nhân của suy thoái kinh tế"/>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9673" y="1200727"/>
            <a:ext cx="4780395" cy="26578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11381" y="3983392"/>
            <a:ext cx="11513128" cy="1569660"/>
          </a:xfrm>
          <a:prstGeom prst="rect">
            <a:avLst/>
          </a:prstGeom>
          <a:noFill/>
        </p:spPr>
        <p:txBody>
          <a:bodyPr wrap="square" rtlCol="0">
            <a:spAutoFit/>
          </a:bodyPr>
          <a:lstStyle/>
          <a:p>
            <a:pPr marL="285750" indent="-285750">
              <a:buFontTx/>
              <a:buChar char="-"/>
            </a:pPr>
            <a:r>
              <a:rPr lang="en-US" sz="2400" dirty="0" err="1" smtClean="0">
                <a:latin typeface="Times New Roman" panose="02020603050405020304" pitchFamily="18" charset="0"/>
                <a:cs typeface="Times New Roman" panose="02020603050405020304" pitchFamily="18" charset="0"/>
              </a:rPr>
              <a:t>Ngành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endParaRPr lang="en-US" sz="2400" dirty="0" smtClean="0">
              <a:latin typeface="Times New Roman" panose="02020603050405020304" pitchFamily="18" charset="0"/>
              <a:cs typeface="Times New Roman" panose="02020603050405020304" pitchFamily="18" charset="0"/>
            </a:endParaRPr>
          </a:p>
          <a:p>
            <a:pPr marL="285750" indent="-285750">
              <a:buFontTx/>
              <a:buChar char="-"/>
            </a:pPr>
            <a:r>
              <a:rPr lang="en-US" sz="2400" dirty="0" err="1" smtClean="0">
                <a:latin typeface="Times New Roman" panose="02020603050405020304" pitchFamily="18" charset="0"/>
                <a:cs typeface="Times New Roman" panose="02020603050405020304" pitchFamily="18" charset="0"/>
              </a:rPr>
              <a:t>Kinh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hướng</a:t>
            </a:r>
            <a:endParaRPr lang="en-US" sz="2400" dirty="0" smtClean="0">
              <a:latin typeface="Times New Roman" panose="02020603050405020304" pitchFamily="18" charset="0"/>
              <a:cs typeface="Times New Roman" panose="02020603050405020304" pitchFamily="18" charset="0"/>
            </a:endParaRPr>
          </a:p>
          <a:p>
            <a:pPr marL="285750" indent="-285750">
              <a:buFontTx/>
              <a:buChar char="-"/>
            </a:pP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Phủ</a:t>
            </a:r>
            <a:r>
              <a:rPr lang="en-US" sz="2400" dirty="0" smtClean="0">
                <a:latin typeface="Times New Roman" panose="02020603050405020304" pitchFamily="18" charset="0"/>
                <a:cs typeface="Times New Roman" panose="02020603050405020304" pitchFamily="18" charset="0"/>
              </a:rPr>
              <a:t> Việt Nam</a:t>
            </a:r>
          </a:p>
          <a:p>
            <a:pPr marL="285750" indent="-285750">
              <a:buFontTx/>
              <a:buChar char="-"/>
            </a:pP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114501" y="5314525"/>
            <a:ext cx="7689273" cy="477054"/>
          </a:xfrm>
          <a:prstGeom prst="rect">
            <a:avLst/>
          </a:prstGeom>
          <a:noFill/>
        </p:spPr>
        <p:txBody>
          <a:bodyPr wrap="square" rtlCol="0">
            <a:spAutoFit/>
          </a:bodyPr>
          <a:lstStyle/>
          <a:p>
            <a:r>
              <a:rPr lang="en-US" sz="2500" i="1" dirty="0" err="1" smtClean="0">
                <a:latin typeface="Times New Roman" panose="02020603050405020304" pitchFamily="18" charset="0"/>
                <a:cs typeface="Times New Roman" panose="02020603050405020304" pitchFamily="18" charset="0"/>
              </a:rPr>
              <a:t>Chúng</a:t>
            </a:r>
            <a:r>
              <a:rPr lang="en-US" sz="2500" i="1" dirty="0" smtClean="0">
                <a:latin typeface="Times New Roman" panose="02020603050405020304" pitchFamily="18" charset="0"/>
                <a:cs typeface="Times New Roman" panose="02020603050405020304" pitchFamily="18" charset="0"/>
              </a:rPr>
              <a:t> ta </a:t>
            </a:r>
            <a:r>
              <a:rPr lang="en-US" sz="2500" i="1" dirty="0" err="1" smtClean="0">
                <a:latin typeface="Times New Roman" panose="02020603050405020304" pitchFamily="18" charset="0"/>
                <a:cs typeface="Times New Roman" panose="02020603050405020304" pitchFamily="18" charset="0"/>
              </a:rPr>
              <a:t>sẽ</a:t>
            </a:r>
            <a:r>
              <a:rPr lang="en-US" sz="2500" i="1" dirty="0" smtClean="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khó</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khăn</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đến</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bao</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giờ</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nữa</a:t>
            </a:r>
            <a:r>
              <a:rPr lang="en-US" sz="2500" i="1" dirty="0" smtClean="0">
                <a:latin typeface="Times New Roman" panose="02020603050405020304" pitchFamily="18" charset="0"/>
                <a:cs typeface="Times New Roman" panose="02020603050405020304" pitchFamily="18" charset="0"/>
              </a:rPr>
              <a:t>?</a:t>
            </a:r>
            <a:endParaRPr lang="en-US" sz="25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682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3797" y="1409861"/>
            <a:ext cx="6664036" cy="863455"/>
          </a:xfrm>
        </p:spPr>
        <p:txBody>
          <a:bodyPr>
            <a:normAutofit/>
          </a:bodyPr>
          <a:lstStyle/>
          <a:p>
            <a:r>
              <a:rPr lang="en-US" sz="4000" dirty="0" smtClean="0">
                <a:solidFill>
                  <a:schemeClr val="tx2">
                    <a:lumMod val="75000"/>
                  </a:schemeClr>
                </a:solidFill>
                <a:latin typeface="Times New Roman" panose="02020603050405020304" pitchFamily="18" charset="0"/>
                <a:cs typeface="Times New Roman" panose="02020603050405020304" pitchFamily="18" charset="0"/>
              </a:rPr>
              <a:t>1.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Bối</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cảnh</a:t>
            </a:r>
            <a:endParaRPr 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81942" y="2556626"/>
            <a:ext cx="9144000" cy="3054464"/>
          </a:xfrm>
        </p:spPr>
        <p:txBody>
          <a:bodyPr/>
          <a:lstStyle/>
          <a:p>
            <a:pPr marL="457200" indent="-457200" algn="l">
              <a:buAutoNum type="arabicPeriod"/>
            </a:pPr>
            <a:r>
              <a:rPr lang="en-US" dirty="0" err="1" smtClean="0">
                <a:latin typeface="Times New Roman" panose="02020603050405020304" pitchFamily="18" charset="0"/>
                <a:cs typeface="Times New Roman" panose="02020603050405020304" pitchFamily="18" charset="0"/>
              </a:rPr>
              <a:t>Ngành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ty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quý</a:t>
            </a:r>
            <a:r>
              <a:rPr lang="en-US" dirty="0" smtClean="0">
                <a:latin typeface="Times New Roman" panose="02020603050405020304" pitchFamily="18" charset="0"/>
                <a:cs typeface="Times New Roman" panose="02020603050405020304" pitchFamily="18" charset="0"/>
              </a:rPr>
              <a:t> III, IV.(</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tỷ</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DN Việt Nam </a:t>
            </a:r>
            <a:r>
              <a:rPr lang="en-US" dirty="0" err="1" smtClean="0">
                <a:latin typeface="Times New Roman" panose="02020603050405020304" pitchFamily="18" charset="0"/>
                <a:cs typeface="Times New Roman" panose="02020603050405020304" pitchFamily="18" charset="0"/>
              </a:rPr>
              <a:t>thường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ngắn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gáp</a:t>
            </a:r>
            <a:r>
              <a:rPr lang="en-US" dirty="0" smtClean="0">
                <a:latin typeface="Times New Roman" panose="02020603050405020304" pitchFamily="18" charset="0"/>
                <a:cs typeface="Times New Roman" panose="02020603050405020304" pitchFamily="18" charset="0"/>
              </a:rPr>
              <a:t>)?</a:t>
            </a:r>
            <a:endParaRPr lang="vi-VN" dirty="0" smtClean="0">
              <a:latin typeface="Times New Roman" panose="02020603050405020304" pitchFamily="18" charset="0"/>
              <a:cs typeface="Times New Roman" panose="02020603050405020304" pitchFamily="18" charset="0"/>
            </a:endParaRPr>
          </a:p>
          <a:p>
            <a:pPr marL="457200" indent="-457200" algn="l">
              <a:buAutoNum type="arabicPeriod"/>
            </a:pPr>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DN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sự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tồn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được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1 ?</a:t>
            </a:r>
            <a:endParaRPr lang="vi-VN" dirty="0" smtClean="0">
              <a:latin typeface="Times New Roman" panose="02020603050405020304" pitchFamily="18" charset="0"/>
              <a:cs typeface="Times New Roman" panose="02020603050405020304" pitchFamily="18" charset="0"/>
            </a:endParaRPr>
          </a:p>
          <a:p>
            <a:pPr marL="457200" indent="-457200" algn="l">
              <a:buAutoNum type="arabicPeriod"/>
            </a:pP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DN, </a:t>
            </a:r>
            <a:r>
              <a:rPr lang="en-US" dirty="0" err="1" smtClean="0">
                <a:latin typeface="Times New Roman" panose="02020603050405020304" pitchFamily="18" charset="0"/>
                <a:cs typeface="Times New Roman" panose="02020603050405020304" pitchFamily="18" charset="0"/>
              </a:rPr>
              <a:t>Hội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a:t>
            </a:r>
            <a:endParaRPr lang="vi-VN" dirty="0" smtClean="0">
              <a:latin typeface="Times New Roman" panose="02020603050405020304" pitchFamily="18" charset="0"/>
              <a:cs typeface="Times New Roman" panose="02020603050405020304" pitchFamily="18" charset="0"/>
            </a:endParaRPr>
          </a:p>
          <a:p>
            <a:pPr marL="457200" indent="-457200" algn="l">
              <a:buAutoNum type="arabicPeriod"/>
            </a:pPr>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tảng</a:t>
            </a:r>
            <a:r>
              <a:rPr lang="en-US" dirty="0" smtClean="0">
                <a:latin typeface="Times New Roman" panose="02020603050405020304" pitchFamily="18" charset="0"/>
                <a:cs typeface="Times New Roman" panose="02020603050405020304" pitchFamily="18" charset="0"/>
              </a:rPr>
              <a:t>, con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DN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tầm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nhìn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không?</a:t>
            </a:r>
          </a:p>
          <a:p>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48204" y="199208"/>
            <a:ext cx="2638697" cy="742134"/>
          </a:xfrm>
          <a:prstGeom prst="rect">
            <a:avLst/>
          </a:prstGeom>
        </p:spPr>
      </p:pic>
    </p:spTree>
    <p:extLst>
      <p:ext uri="{BB962C8B-B14F-4D97-AF65-F5344CB8AC3E}">
        <p14:creationId xmlns:p14="http://schemas.microsoft.com/office/powerpoint/2010/main" val="2316546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3324" y="412236"/>
            <a:ext cx="6436822" cy="863455"/>
          </a:xfrm>
        </p:spPr>
        <p:txBody>
          <a:bodyPr>
            <a:normAutofit/>
          </a:bodyPr>
          <a:lstStyle/>
          <a:p>
            <a:r>
              <a:rPr lang="en-US" sz="4000" dirty="0" smtClean="0">
                <a:solidFill>
                  <a:schemeClr val="tx2">
                    <a:lumMod val="75000"/>
                  </a:schemeClr>
                </a:solidFill>
                <a:latin typeface="Times New Roman" panose="02020603050405020304" pitchFamily="18" charset="0"/>
                <a:cs typeface="Times New Roman" panose="02020603050405020304" pitchFamily="18" charset="0"/>
              </a:rPr>
              <a:t>2. TẠI SAO PHẢI XỬ LÝ?</a:t>
            </a:r>
            <a:endParaRPr 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94859" y="1610043"/>
            <a:ext cx="7597141" cy="4965324"/>
          </a:xfrm>
        </p:spPr>
        <p:txBody>
          <a:bodyPr>
            <a:normAutofit lnSpcReduction="10000"/>
          </a:bodyPr>
          <a:lstStyle/>
          <a:p>
            <a:pPr algn="l"/>
            <a:r>
              <a:rPr lang="en-US" dirty="0" err="1" smtClean="0">
                <a:latin typeface="Times New Roman" panose="02020603050405020304" pitchFamily="18" charset="0"/>
                <a:cs typeface="Times New Roman" panose="02020603050405020304" pitchFamily="18" charset="0"/>
              </a:rPr>
              <a:t>Đây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ty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a:t>
            </a:r>
          </a:p>
          <a:p>
            <a:pPr marL="342900" indent="-342900" algn="l">
              <a:buFontTx/>
              <a:buChar char="-"/>
            </a:pP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ty </a:t>
            </a:r>
            <a:r>
              <a:rPr lang="en-US" dirty="0" err="1">
                <a:latin typeface="Times New Roman" panose="02020603050405020304" pitchFamily="18" charset="0"/>
                <a:cs typeface="Times New Roman" panose="02020603050405020304" pitchFamily="18" charset="0"/>
              </a:rPr>
              <a:t>ngủ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r>
              <a:rPr lang="en-US" dirty="0">
                <a:latin typeface="Times New Roman" panose="02020603050405020304" pitchFamily="18" charset="0"/>
                <a:cs typeface="Times New Roman" panose="02020603050405020304" pitchFamily="18" charset="0"/>
              </a:rPr>
              <a:t>?</a:t>
            </a:r>
          </a:p>
          <a:p>
            <a:pPr marL="342900" indent="-342900" algn="l">
              <a:buFontTx/>
              <a:buChar char="-"/>
            </a:pPr>
            <a:r>
              <a:rPr lang="en-US" dirty="0" err="1" smtClean="0">
                <a:latin typeface="Times New Roman" panose="02020603050405020304" pitchFamily="18" charset="0"/>
                <a:cs typeface="Times New Roman" panose="02020603050405020304" pitchFamily="18" charset="0"/>
              </a:rPr>
              <a:t>Giữ</a:t>
            </a:r>
            <a:r>
              <a:rPr lang="en-US" dirty="0" smtClean="0">
                <a:latin typeface="Times New Roman" panose="02020603050405020304" pitchFamily="18" charset="0"/>
                <a:cs typeface="Times New Roman" panose="02020603050405020304" pitchFamily="18" charset="0"/>
              </a:rPr>
              <a:t> được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chờ</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a:p>
            <a:pPr marL="342900" indent="-342900" algn="l">
              <a:buFontTx/>
              <a:buChar char="-"/>
            </a:pP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phí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giữ</a:t>
            </a:r>
            <a:r>
              <a:rPr lang="en-US" dirty="0" smtClean="0">
                <a:latin typeface="Times New Roman" panose="02020603050405020304" pitchFamily="18" charset="0"/>
                <a:cs typeface="Times New Roman" panose="02020603050405020304" pitchFamily="18" charset="0"/>
              </a:rPr>
              <a:t> được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DN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a:t>
            </a:r>
            <a:endParaRPr lang="en-US" dirty="0" smtClean="0">
              <a:latin typeface="Times New Roman" panose="02020603050405020304" pitchFamily="18" charset="0"/>
              <a:cs typeface="Times New Roman" panose="02020603050405020304" pitchFamily="18" charset="0"/>
            </a:endParaRPr>
          </a:p>
          <a:p>
            <a:pPr algn="l"/>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a:t>
            </a:r>
          </a:p>
          <a:p>
            <a:pPr marL="342900" indent="-342900" algn="l">
              <a:buFontTx/>
              <a:buChar char="-"/>
            </a:pP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endParaRPr lang="en-US" dirty="0">
              <a:latin typeface="Times New Roman" panose="02020603050405020304" pitchFamily="18" charset="0"/>
              <a:cs typeface="Times New Roman" panose="02020603050405020304" pitchFamily="18" charset="0"/>
            </a:endParaRPr>
          </a:p>
          <a:p>
            <a:pPr marL="342900" indent="-342900" algn="l">
              <a:buFontTx/>
              <a:buChar char="-"/>
            </a:pP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không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DN,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endParaRPr lang="en-US" dirty="0">
              <a:latin typeface="Times New Roman" panose="02020603050405020304" pitchFamily="18" charset="0"/>
              <a:cs typeface="Times New Roman" panose="02020603050405020304" pitchFamily="18" charset="0"/>
            </a:endParaRPr>
          </a:p>
          <a:p>
            <a:pPr algn="l"/>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a:t>
            </a:r>
          </a:p>
          <a:p>
            <a:pPr algn="l"/>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không </a:t>
            </a:r>
            <a:r>
              <a:rPr lang="en-US" dirty="0" err="1" smtClean="0">
                <a:latin typeface="Times New Roman" panose="02020603050405020304" pitchFamily="18" charset="0"/>
                <a:cs typeface="Times New Roman" panose="02020603050405020304" pitchFamily="18" charset="0"/>
              </a:rPr>
              <a:t>đủ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góc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nhìn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a:t>
            </a:r>
          </a:p>
          <a:p>
            <a:pPr marL="342900" indent="-342900" algn="l">
              <a:buFontTx/>
              <a:buChar char="-"/>
            </a:pPr>
            <a:endParaRPr lang="vi-VN" dirty="0" smtClean="0">
              <a:latin typeface="Times New Roman" panose="02020603050405020304" pitchFamily="18" charset="0"/>
              <a:cs typeface="Times New Roman" panose="02020603050405020304" pitchFamily="18" charset="0"/>
            </a:endParaRPr>
          </a:p>
          <a:p>
            <a:pPr algn="l"/>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48204" y="199208"/>
            <a:ext cx="2638697" cy="742134"/>
          </a:xfrm>
          <a:prstGeom prst="rect">
            <a:avLst/>
          </a:prstGeom>
        </p:spPr>
      </p:pic>
      <p:pic>
        <p:nvPicPr>
          <p:cNvPr id="3076" name="Picture 4" descr="15 tranh tô màu hình con gấu cho bé phát triển tư duy hội họ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10042"/>
            <a:ext cx="3889375" cy="47450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143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5919" y="802785"/>
            <a:ext cx="3111731" cy="863455"/>
          </a:xfrm>
        </p:spPr>
        <p:txBody>
          <a:bodyPr>
            <a:normAutofit/>
          </a:bodyPr>
          <a:lstStyle/>
          <a:p>
            <a:r>
              <a:rPr lang="en-US" sz="4000" dirty="0">
                <a:solidFill>
                  <a:schemeClr val="tx2">
                    <a:lumMod val="75000"/>
                  </a:schemeClr>
                </a:solidFill>
                <a:latin typeface="Times New Roman" panose="02020603050405020304" pitchFamily="18" charset="0"/>
                <a:cs typeface="Times New Roman" panose="02020603050405020304" pitchFamily="18" charset="0"/>
              </a:rPr>
              <a:t>2</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Xử</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lý</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gì</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endParaRPr 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9753" y="1820488"/>
            <a:ext cx="6956935" cy="4488872"/>
          </a:xfrm>
        </p:spPr>
        <p:txBody>
          <a:bodyPr>
            <a:normAutofit/>
          </a:bodyPr>
          <a:lstStyle/>
          <a:p>
            <a:pPr marL="457200" indent="-457200" algn="l">
              <a:buAutoNum type="arabicPeriod"/>
            </a:pPr>
            <a:r>
              <a:rPr lang="en-US" dirty="0" err="1" smtClean="0">
                <a:latin typeface="Times New Roman" panose="02020603050405020304" pitchFamily="18" charset="0"/>
                <a:cs typeface="Times New Roman" panose="02020603050405020304" pitchFamily="18" charset="0"/>
              </a:rPr>
              <a:t>Lựa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trọng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ty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quý</a:t>
            </a:r>
            <a:r>
              <a:rPr lang="en-US" dirty="0" smtClean="0">
                <a:latin typeface="Times New Roman" panose="02020603050405020304" pitchFamily="18" charset="0"/>
                <a:cs typeface="Times New Roman" panose="02020603050405020304" pitchFamily="18" charset="0"/>
              </a:rPr>
              <a:t> III, IV?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doanh</a:t>
            </a:r>
            <a:r>
              <a:rPr lang="en-US" dirty="0" smtClean="0">
                <a:latin typeface="Times New Roman" panose="02020603050405020304" pitchFamily="18" charset="0"/>
                <a:cs typeface="Times New Roman" panose="02020603050405020304" pitchFamily="18" charset="0"/>
              </a:rPr>
              <a:t> online, offline, </a:t>
            </a:r>
            <a:r>
              <a:rPr lang="en-US" dirty="0" err="1" smtClean="0">
                <a:latin typeface="Times New Roman" panose="02020603050405020304" pitchFamily="18" charset="0"/>
                <a:cs typeface="Times New Roman" panose="02020603050405020304" pitchFamily="18" charset="0"/>
              </a:rPr>
              <a:t>thuê</a:t>
            </a:r>
            <a:r>
              <a:rPr lang="en-US" dirty="0" smtClean="0">
                <a:latin typeface="Times New Roman" panose="02020603050405020304" pitchFamily="18" charset="0"/>
                <a:cs typeface="Times New Roman" panose="02020603050405020304" pitchFamily="18" charset="0"/>
              </a:rPr>
              <a:t> agency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được </a:t>
            </a:r>
            <a:r>
              <a:rPr lang="en-US" dirty="0" err="1" smtClean="0">
                <a:latin typeface="Times New Roman" panose="02020603050405020304" pitchFamily="18" charset="0"/>
                <a:cs typeface="Times New Roman" panose="02020603050405020304" pitchFamily="18" charset="0"/>
              </a:rPr>
              <a:t>đào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R&amp;D, …</a:t>
            </a:r>
            <a:endParaRPr lang="vi-VN" dirty="0" smtClean="0">
              <a:latin typeface="Times New Roman" panose="02020603050405020304" pitchFamily="18" charset="0"/>
              <a:cs typeface="Times New Roman" panose="02020603050405020304" pitchFamily="18" charset="0"/>
            </a:endParaRPr>
          </a:p>
          <a:p>
            <a:pPr marL="457200" indent="-457200" algn="l">
              <a:buAutoNum type="arabicPeriod"/>
            </a:pP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ty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thân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trọng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chiếc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kéo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cắt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hay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chiếc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cắt</a:t>
            </a:r>
            <a:r>
              <a:rPr lang="en-US" dirty="0" smtClean="0">
                <a:latin typeface="Times New Roman" panose="02020603050405020304" pitchFamily="18" charset="0"/>
                <a:cs typeface="Times New Roman" panose="02020603050405020304" pitchFamily="18" charset="0"/>
              </a:rPr>
              <a:t>?</a:t>
            </a:r>
          </a:p>
          <a:p>
            <a:pPr marL="457200" indent="-457200" algn="l">
              <a:buAutoNum type="arabicPeriod"/>
            </a:pPr>
            <a:r>
              <a:rPr lang="en-US" dirty="0" err="1" smtClean="0">
                <a:latin typeface="Times New Roman" panose="02020603050405020304" pitchFamily="18" charset="0"/>
                <a:cs typeface="Times New Roman" panose="02020603050405020304" pitchFamily="18" charset="0"/>
              </a:rPr>
              <a:t>Chiếc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cành</a:t>
            </a:r>
            <a:r>
              <a:rPr lang="en-US" dirty="0" smtClean="0">
                <a:latin typeface="Times New Roman" panose="02020603050405020304" pitchFamily="18" charset="0"/>
                <a:cs typeface="Times New Roman" panose="02020603050405020304" pitchFamily="18" charset="0"/>
              </a:rPr>
              <a:t> được </a:t>
            </a:r>
            <a:r>
              <a:rPr lang="en-US" dirty="0" err="1" smtClean="0">
                <a:latin typeface="Times New Roman" panose="02020603050405020304" pitchFamily="18" charset="0"/>
                <a:cs typeface="Times New Roman" panose="02020603050405020304" pitchFamily="18" charset="0"/>
              </a:rPr>
              <a:t>lựa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đúng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góc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nhìn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a:t>
            </a:r>
            <a:endParaRPr lang="vi-VN" dirty="0" smtClean="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48204" y="199208"/>
            <a:ext cx="2638697" cy="742134"/>
          </a:xfrm>
          <a:prstGeom prst="rect">
            <a:avLst/>
          </a:prstGeom>
        </p:spPr>
      </p:pic>
      <p:pic>
        <p:nvPicPr>
          <p:cNvPr id="5124" name="Picture 4" descr="Xem hơn 100 ảnh về hình vẽ cái cây đẹp - N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688" y="1338791"/>
            <a:ext cx="4514682" cy="53113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385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1677" y="1164665"/>
            <a:ext cx="2867891" cy="863455"/>
          </a:xfrm>
        </p:spPr>
        <p:txBody>
          <a:bodyPr>
            <a:normAutofit/>
          </a:bodyPr>
          <a:lstStyle/>
          <a:p>
            <a:r>
              <a:rPr lang="en-US" sz="4000" dirty="0">
                <a:solidFill>
                  <a:schemeClr val="tx2">
                    <a:lumMod val="75000"/>
                  </a:schemeClr>
                </a:solidFill>
                <a:latin typeface="Times New Roman" panose="02020603050405020304" pitchFamily="18" charset="0"/>
                <a:cs typeface="Times New Roman" panose="02020603050405020304" pitchFamily="18" charset="0"/>
              </a:rPr>
              <a:t>2</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Kết</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quả</a:t>
            </a:r>
            <a:endParaRPr 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2361034"/>
            <a:ext cx="7514705" cy="3499439"/>
          </a:xfrm>
        </p:spPr>
        <p:txBody>
          <a:bodyPr>
            <a:normAutofit/>
          </a:bodyPr>
          <a:lstStyle/>
          <a:p>
            <a:pPr marL="457200" indent="-457200" algn="l">
              <a:buAutoNum type="arabicPeriod"/>
            </a:pPr>
            <a:r>
              <a:rPr lang="en-US" dirty="0" err="1" smtClean="0">
                <a:latin typeface="Times New Roman" panose="02020603050405020304" pitchFamily="18" charset="0"/>
                <a:cs typeface="Times New Roman" panose="02020603050405020304" pitchFamily="18" charset="0"/>
              </a:rPr>
              <a:t>Tinh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gọn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vượt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đủ</a:t>
            </a:r>
            <a:r>
              <a:rPr lang="en-US" dirty="0" smtClean="0">
                <a:latin typeface="Times New Roman" panose="02020603050405020304" pitchFamily="18" charset="0"/>
                <a:cs typeface="Times New Roman" panose="02020603050405020304" pitchFamily="18" charset="0"/>
              </a:rPr>
              <a:t> sang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ty.</a:t>
            </a:r>
          </a:p>
          <a:p>
            <a:pPr marL="457200" indent="-457200" algn="l">
              <a:buAutoNum type="arabicPeriod"/>
            </a:pP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được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niềm</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endParaRPr lang="en-US" dirty="0" smtClean="0">
              <a:latin typeface="Times New Roman" panose="02020603050405020304" pitchFamily="18" charset="0"/>
              <a:cs typeface="Times New Roman" panose="02020603050405020304" pitchFamily="18" charset="0"/>
            </a:endParaRPr>
          </a:p>
          <a:p>
            <a:pPr marL="457200" indent="-457200" algn="l">
              <a:buAutoNum type="arabicPeriod"/>
            </a:pPr>
            <a:r>
              <a:rPr lang="en-US" dirty="0" err="1" smtClean="0">
                <a:latin typeface="Times New Roman" panose="02020603050405020304" pitchFamily="18" charset="0"/>
                <a:cs typeface="Times New Roman" panose="02020603050405020304" pitchFamily="18" charset="0"/>
              </a:rPr>
              <a:t>Dù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hay sang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muốn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tương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thấy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sự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suốt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NLD.</a:t>
            </a:r>
            <a:endParaRPr lang="vi-VN" dirty="0" smtClean="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48204" y="199208"/>
            <a:ext cx="2638697" cy="742134"/>
          </a:xfrm>
          <a:prstGeom prst="rect">
            <a:avLst/>
          </a:prstGeom>
        </p:spPr>
      </p:pic>
      <p:pic>
        <p:nvPicPr>
          <p:cNvPr id="4100" name="Picture 4" descr="Xem hơn 48 ảnh về hình vẽ cây cối - N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1007" y="1338791"/>
            <a:ext cx="4014253" cy="517838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144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331" y="1027229"/>
            <a:ext cx="5533505" cy="863455"/>
          </a:xfrm>
        </p:spPr>
        <p:txBody>
          <a:bodyPr>
            <a:normAutofit/>
          </a:bodyPr>
          <a:lstStyle/>
          <a:p>
            <a:r>
              <a:rPr lang="en-US" sz="4000" dirty="0" smtClean="0">
                <a:solidFill>
                  <a:schemeClr val="tx2">
                    <a:lumMod val="75000"/>
                  </a:schemeClr>
                </a:solidFill>
                <a:latin typeface="Times New Roman" panose="02020603050405020304" pitchFamily="18" charset="0"/>
                <a:cs typeface="Times New Roman" panose="02020603050405020304" pitchFamily="18" charset="0"/>
              </a:rPr>
              <a:t>3.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Các</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bước</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tinh</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gọn</a:t>
            </a:r>
            <a:endParaRPr 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4566" y="2314633"/>
            <a:ext cx="7273636" cy="4219171"/>
          </a:xfrm>
        </p:spPr>
        <p:txBody>
          <a:bodyPr>
            <a:normAutofit/>
          </a:bodyPr>
          <a:lstStyle/>
          <a:p>
            <a:pPr algn="l"/>
            <a:r>
              <a:rPr lang="en-US"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1: Quay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được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đâu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a:t>
            </a:r>
          </a:p>
          <a:p>
            <a:pPr algn="l"/>
            <a:r>
              <a:rPr lang="en-US"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tùy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tòi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hỏi</a:t>
            </a:r>
            <a:r>
              <a:rPr lang="en-US" dirty="0" smtClean="0">
                <a:latin typeface="Times New Roman" panose="02020603050405020304" pitchFamily="18" charset="0"/>
                <a:cs typeface="Times New Roman" panose="02020603050405020304" pitchFamily="18" charset="0"/>
              </a:rPr>
              <a:t> được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sắp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 Nhân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được </a:t>
            </a:r>
            <a:r>
              <a:rPr lang="en-US" dirty="0" err="1" smtClean="0">
                <a:latin typeface="Times New Roman" panose="02020603050405020304" pitchFamily="18" charset="0"/>
                <a:cs typeface="Times New Roman" panose="02020603050405020304" pitchFamily="18" charset="0"/>
              </a:rPr>
              <a:t>tinh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ấy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l"/>
            <a:r>
              <a:rPr lang="en-US" sz="2200" i="1" dirty="0" err="1" smtClean="0">
                <a:latin typeface="Times New Roman" panose="02020603050405020304" pitchFamily="18" charset="0"/>
                <a:cs typeface="Times New Roman" panose="02020603050405020304" pitchFamily="18" charset="0"/>
              </a:rPr>
              <a:t>Ví</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dụ</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tình</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huống</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phổ</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thông</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nhất</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bạn</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là</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người</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Sếp</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đẩy</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cho</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việc</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khó</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nhất</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là</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thông</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báo</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cho</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nhân</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viên</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để</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nghỉ</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việc</a:t>
            </a:r>
            <a:r>
              <a:rPr lang="en-US" sz="2200" i="1" dirty="0" smtClean="0">
                <a:latin typeface="Times New Roman" panose="02020603050405020304" pitchFamily="18" charset="0"/>
                <a:cs typeface="Times New Roman" panose="02020603050405020304" pitchFamily="18" charset="0"/>
              </a:rPr>
              <a:t>.</a:t>
            </a:r>
          </a:p>
          <a:p>
            <a:pPr algn="l"/>
            <a:endParaRPr lang="en-US" sz="2200" i="1" dirty="0" smtClean="0">
              <a:latin typeface="Times New Roman" panose="02020603050405020304" pitchFamily="18" charset="0"/>
              <a:cs typeface="Times New Roman" panose="02020603050405020304" pitchFamily="18" charset="0"/>
            </a:endParaRPr>
          </a:p>
          <a:p>
            <a:pPr algn="l"/>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48204" y="199208"/>
            <a:ext cx="2638697" cy="742134"/>
          </a:xfrm>
          <a:prstGeom prst="rect">
            <a:avLst/>
          </a:prstGeom>
        </p:spPr>
      </p:pic>
      <p:pic>
        <p:nvPicPr>
          <p:cNvPr id="6152" name="Picture 8" descr="Gương xe máy, gương chiếu hậu và những điều cần biế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9642" y="2023411"/>
            <a:ext cx="4225704" cy="283122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381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58836" y="432262"/>
            <a:ext cx="4921136" cy="876531"/>
          </a:xfrm>
        </p:spPr>
        <p:txBody>
          <a:bodyPr>
            <a:normAutofit/>
          </a:bodyPr>
          <a:lstStyle/>
          <a:p>
            <a:r>
              <a:rPr lang="en-US" sz="4000" dirty="0" smtClean="0">
                <a:solidFill>
                  <a:schemeClr val="tx2">
                    <a:lumMod val="75000"/>
                  </a:schemeClr>
                </a:solidFill>
                <a:latin typeface="Times New Roman" panose="02020603050405020304" pitchFamily="18" charset="0"/>
                <a:cs typeface="Times New Roman" panose="02020603050405020304" pitchFamily="18" charset="0"/>
              </a:rPr>
              <a:t>3.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Các</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bước</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tinh</a:t>
            </a:r>
            <a:r>
              <a:rPr lang="en-US" sz="4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4000" dirty="0" err="1" smtClean="0">
                <a:solidFill>
                  <a:schemeClr val="tx2">
                    <a:lumMod val="75000"/>
                  </a:schemeClr>
                </a:solidFill>
                <a:latin typeface="Times New Roman" panose="02020603050405020304" pitchFamily="18" charset="0"/>
                <a:cs typeface="Times New Roman" panose="02020603050405020304" pitchFamily="18" charset="0"/>
              </a:rPr>
              <a:t>gọn</a:t>
            </a:r>
            <a:endParaRPr 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9259" y="1429790"/>
            <a:ext cx="11820698" cy="5428210"/>
          </a:xfrm>
        </p:spPr>
        <p:txBody>
          <a:bodyPr>
            <a:noAutofit/>
          </a:bodyPr>
          <a:lstStyle/>
          <a:p>
            <a:pPr algn="l"/>
            <a:r>
              <a:rPr lang="en-US"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3: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mình</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vai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trò</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phối</a:t>
            </a:r>
            <a:r>
              <a:rPr lang="en-US" dirty="0" smtClean="0">
                <a:latin typeface="Times New Roman" panose="02020603050405020304" pitchFamily="18" charset="0"/>
                <a:cs typeface="Times New Roman" panose="02020603050405020304" pitchFamily="18" charset="0"/>
              </a:rPr>
              <a:t>:</a:t>
            </a:r>
          </a:p>
          <a:p>
            <a:pPr marL="342900" indent="-342900" algn="l">
              <a:buFontTx/>
              <a:buChar char="-"/>
            </a:pP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ty: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gọn</a:t>
            </a:r>
            <a:r>
              <a:rPr lang="en-US"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t>
            </a:r>
            <a:r>
              <a:rPr lang="en-US" i="1" dirty="0" err="1" smtClean="0">
                <a:latin typeface="Times New Roman" panose="02020603050405020304" pitchFamily="18" charset="0"/>
                <a:cs typeface="Times New Roman" panose="02020603050405020304" pitchFamily="18" charset="0"/>
              </a:rPr>
              <a:t>bao</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gồm</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cả</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việc</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trao</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đổi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định</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hướng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công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việc</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cho</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nhân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viên</a:t>
            </a:r>
            <a:r>
              <a:rPr lang="en-US" i="1" dirty="0" smtClean="0">
                <a:latin typeface="Times New Roman" panose="02020603050405020304" pitchFamily="18" charset="0"/>
                <a:cs typeface="Times New Roman" panose="02020603050405020304" pitchFamily="18" charset="0"/>
              </a:rPr>
              <a:t>)</a:t>
            </a:r>
          </a:p>
          <a:p>
            <a:pPr marL="342900" indent="-342900" algn="l">
              <a:buFontTx/>
              <a:buChar char="-"/>
            </a:pP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a:t>
            </a:r>
            <a:r>
              <a:rPr lang="en-US" dirty="0" smtClean="0">
                <a:latin typeface="Times New Roman" panose="02020603050405020304" pitchFamily="18" charset="0"/>
                <a:cs typeface="Times New Roman" panose="02020603050405020304" pitchFamily="18" charset="0"/>
              </a:rPr>
              <a:t> NLD: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NLD </a:t>
            </a:r>
            <a:r>
              <a:rPr lang="en-US" dirty="0" err="1" smtClean="0">
                <a:latin typeface="Times New Roman" panose="02020603050405020304" pitchFamily="18" charset="0"/>
                <a:cs typeface="Times New Roman" panose="02020603050405020304" pitchFamily="18" charset="0"/>
              </a:rPr>
              <a:t>dù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huống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đòi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hỏi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sự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tâm</a:t>
            </a:r>
            <a:r>
              <a:rPr lang="en-US" dirty="0" smtClean="0">
                <a:latin typeface="Times New Roman" panose="02020603050405020304" pitchFamily="18" charset="0"/>
                <a:cs typeface="Times New Roman" panose="02020603050405020304" pitchFamily="18" charset="0"/>
              </a:rPr>
              <a:t>, chia </a:t>
            </a:r>
            <a:r>
              <a:rPr lang="en-US" dirty="0" err="1" smtClean="0">
                <a:latin typeface="Times New Roman" panose="02020603050405020304" pitchFamily="18" charset="0"/>
                <a:cs typeface="Times New Roman" panose="02020603050405020304" pitchFamily="18" charset="0"/>
              </a:rPr>
              <a:t>sẻ</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NLD.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NLD.</a:t>
            </a:r>
          </a:p>
          <a:p>
            <a:pPr algn="l"/>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nhìn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a:t>
            </a:r>
          </a:p>
          <a:p>
            <a:pPr marL="342900" indent="-342900" algn="l">
              <a:buFontTx/>
              <a:buChar char="-"/>
            </a:pP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được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được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a:t>
            </a:r>
          </a:p>
          <a:p>
            <a:pPr marL="342900" indent="-342900" algn="l">
              <a:buFontTx/>
              <a:buChar char="-"/>
            </a:pP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tâm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nghe</a:t>
            </a:r>
            <a:r>
              <a:rPr lang="en-US" dirty="0" smtClean="0">
                <a:latin typeface="Times New Roman" panose="02020603050405020304" pitchFamily="18" charset="0"/>
                <a:cs typeface="Times New Roman" panose="02020603050405020304" pitchFamily="18" charset="0"/>
              </a:rPr>
              <a:t> chia </a:t>
            </a:r>
            <a:r>
              <a:rPr lang="en-US" dirty="0" err="1" smtClean="0">
                <a:latin typeface="Times New Roman" panose="02020603050405020304" pitchFamily="18" charset="0"/>
                <a:cs typeface="Times New Roman" panose="02020603050405020304" pitchFamily="18" charset="0"/>
              </a:rPr>
              <a:t>sẻ</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CEO,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toxic.</a:t>
            </a:r>
          </a:p>
          <a:p>
            <a:pPr marL="342900" indent="-342900" algn="l">
              <a:buFontTx/>
              <a:buChar char="-"/>
            </a:pP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nguồn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giúp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NLD</a:t>
            </a:r>
          </a:p>
          <a:p>
            <a:pPr algn="l"/>
            <a:endParaRPr lang="en-US" sz="2200" i="1" dirty="0" smtClean="0">
              <a:latin typeface="Times New Roman" panose="02020603050405020304" pitchFamily="18" charset="0"/>
              <a:cs typeface="Times New Roman" panose="02020603050405020304" pitchFamily="18" charset="0"/>
            </a:endParaRPr>
          </a:p>
          <a:p>
            <a:pPr algn="l"/>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48204" y="199208"/>
            <a:ext cx="2638697" cy="742134"/>
          </a:xfrm>
          <a:prstGeom prst="rect">
            <a:avLst/>
          </a:prstGeom>
        </p:spPr>
      </p:pic>
    </p:spTree>
    <p:extLst>
      <p:ext uri="{BB962C8B-B14F-4D97-AF65-F5344CB8AC3E}">
        <p14:creationId xmlns:p14="http://schemas.microsoft.com/office/powerpoint/2010/main" val="86327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2286</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Tahoma</vt:lpstr>
      <vt:lpstr>Times New Roman</vt:lpstr>
      <vt:lpstr>Office Theme</vt:lpstr>
      <vt:lpstr>PowerPoint Presentation</vt:lpstr>
      <vt:lpstr>PowerPoint Presentation</vt:lpstr>
      <vt:lpstr>1. Bối cảnh</vt:lpstr>
      <vt:lpstr>1. Bối cảnh</vt:lpstr>
      <vt:lpstr>2. TẠI SAO PHẢI XỬ LÝ?</vt:lpstr>
      <vt:lpstr>2. Xử lý gì ?</vt:lpstr>
      <vt:lpstr>2. Kết quả</vt:lpstr>
      <vt:lpstr>3. Các bước tinh gọn</vt:lpstr>
      <vt:lpstr>3. Các bước tinh gọn</vt:lpstr>
      <vt:lpstr>3. Các bước tinh gọn</vt:lpstr>
      <vt:lpstr>4. Những sai lầm phổ biến</vt:lpstr>
      <vt:lpstr>4. Rủi ro pháp lý</vt:lpstr>
      <vt:lpstr>4. Rủi ro pháp lý</vt:lpstr>
      <vt:lpstr>4. Rủi ro pháp lý &amp; Văn hóa</vt:lpstr>
      <vt:lpstr>4. Rủi ro pháp lý Luật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dc:creator>Luong Duc Vinh</dc:creator>
  <cp:lastModifiedBy>Administrator</cp:lastModifiedBy>
  <cp:revision>57</cp:revision>
  <dcterms:created xsi:type="dcterms:W3CDTF">2022-05-31T08:10:31Z</dcterms:created>
  <dcterms:modified xsi:type="dcterms:W3CDTF">2023-07-10T04:50:33Z</dcterms:modified>
</cp:coreProperties>
</file>