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5143500" cx="9144000"/>
  <p:notesSz cx="6858000" cy="9144000"/>
  <p:embeddedFontLst>
    <p:embeddedFont>
      <p:font typeface="Roboto Slab"/>
      <p:regular r:id="rId40"/>
      <p:bold r:id="rId41"/>
    </p:embeddedFont>
    <p:embeddedFont>
      <p:font typeface="Roboto"/>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46" roundtripDataSignature="AMtx7miw6baOX5CPT29kNlJRnaO9oI1ix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Slab-regular.fntdata"/><Relationship Id="rId20" Type="http://schemas.openxmlformats.org/officeDocument/2006/relationships/slide" Target="slides/slide15.xml"/><Relationship Id="rId42" Type="http://schemas.openxmlformats.org/officeDocument/2006/relationships/font" Target="fonts/Roboto-regular.fntdata"/><Relationship Id="rId41" Type="http://schemas.openxmlformats.org/officeDocument/2006/relationships/font" Target="fonts/RobotoSlab-bold.fntdata"/><Relationship Id="rId22" Type="http://schemas.openxmlformats.org/officeDocument/2006/relationships/slide" Target="slides/slide17.xml"/><Relationship Id="rId44" Type="http://schemas.openxmlformats.org/officeDocument/2006/relationships/font" Target="fonts/Roboto-italic.fntdata"/><Relationship Id="rId21" Type="http://schemas.openxmlformats.org/officeDocument/2006/relationships/slide" Target="slides/slide16.xml"/><Relationship Id="rId43" Type="http://schemas.openxmlformats.org/officeDocument/2006/relationships/font" Target="fonts/Roboto-bold.fntdata"/><Relationship Id="rId24" Type="http://schemas.openxmlformats.org/officeDocument/2006/relationships/slide" Target="slides/slide19.xml"/><Relationship Id="rId46" Type="http://customschemas.google.com/relationships/presentationmetadata" Target="metadata"/><Relationship Id="rId23" Type="http://schemas.openxmlformats.org/officeDocument/2006/relationships/slide" Target="slides/slide18.xml"/><Relationship Id="rId45"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cdcfe5abd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g2cdcfe5abd4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705ecff74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g2705ecff741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Client/Server là một cách khái niệm để chia ứng dụng thành người yêu cầu dịch vụ (máy khách) và nhà cung cấp dịch vụ (máy chủ).</a:t>
            </a:r>
            <a:endParaRPr/>
          </a:p>
          <a:p>
            <a:pPr indent="0" lvl="0" marL="0" rtl="0" algn="l">
              <a:spcBef>
                <a:spcPts val="0"/>
              </a:spcBef>
              <a:spcAft>
                <a:spcPts val="0"/>
              </a:spcAft>
              <a:buClr>
                <a:schemeClr val="dk1"/>
              </a:buClr>
              <a:buSzPts val="1100"/>
              <a:buFont typeface="Arial"/>
              <a:buNone/>
            </a:pPr>
            <a:r>
              <a:rPr lang="en"/>
              <a:t>Client thường phục vụ một người dùng và thường xử lý các giao diện của người dùng cuối (GUI). Một hệ thống (system) có thể bao gồm nhiều loại client khác nhau, ví dụ trong đó bao gồm máy trạm của người dùng và máy tính mạng.</a:t>
            </a:r>
            <a:endParaRPr/>
          </a:p>
          <a:p>
            <a:pPr indent="0" lvl="0" marL="0" rtl="0" algn="l">
              <a:spcBef>
                <a:spcPts val="0"/>
              </a:spcBef>
              <a:spcAft>
                <a:spcPts val="0"/>
              </a:spcAft>
              <a:buClr>
                <a:schemeClr val="dk1"/>
              </a:buClr>
              <a:buSzPts val="1100"/>
              <a:buFont typeface="Arial"/>
              <a:buNone/>
            </a:pPr>
            <a:r>
              <a:rPr lang="en"/>
              <a:t>Server thường cung cấp dịch vụ cho nhiều khách hàng cùng một lúc. Các dịch vụ này thường là cơ sở dữ liệu, bảo mật hoặc dịch vụ in. Một hệ thống có thể bao gồm nhiều loại máy chủ khác nhau. Ví dụ: máy chủ cơ sở dữ liệu, xử lý các máy cơ sở dữ liệu như Sybase, Ingres, Oracle, Informix; máy chủ in, xử lý logic trình điều khiển, chẳng hạn như xếp hàng cho một máy in cụ thể; máy chủ truyền thông (TCP/IP, ISDN, X.25); máy chủ quản lý cửa sổ (X); và máy chủ tệp (NFS trong UNIX).</a:t>
            </a:r>
            <a:endParaRPr/>
          </a:p>
          <a:p>
            <a:pPr indent="0" lvl="0" marL="0" rtl="0" algn="l">
              <a:spcBef>
                <a:spcPts val="0"/>
              </a:spcBef>
              <a:spcAft>
                <a:spcPts val="0"/>
              </a:spcAft>
              <a:buClr>
                <a:schemeClr val="dk1"/>
              </a:buClr>
              <a:buSzPts val="1100"/>
              <a:buFont typeface="Arial"/>
              <a:buNone/>
            </a:pPr>
            <a:r>
              <a:rPr lang="en"/>
              <a:t>Logic ứng dụng và nghiệp vụ được phân phối giữa cả máy khách và máy chủ (phân vùng ứng dụng).</a:t>
            </a:r>
            <a:endParaRPr/>
          </a:p>
          <a:p>
            <a:pPr indent="0" lvl="0" marL="0" rtl="0" algn="l">
              <a:spcBef>
                <a:spcPts val="0"/>
              </a:spcBef>
              <a:spcAft>
                <a:spcPts val="0"/>
              </a:spcAft>
              <a:buSzPts val="1100"/>
              <a:buNone/>
            </a:pPr>
            <a:r>
              <a:rPr lang="en"/>
              <a:t>Trong ví dụ trên, Máy khách A là ví dụ về kiến trúc hai tầng, với hầu hết logic ứng dụng nằm trong máy chủ. Máy khách B là một kiến trúc ba tầng điển hình, với các dịch vụ kinh doanh được triển khai trong Máy chủ đối tượng nghiệp vụ. Client C là một ứng dụng dựa trên Web điển hình</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704d0173a5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g2704d0173a5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a:t>Kiến trúc 3 lớp là một trường hợp đặc biệt của kiến trúc client / server trong đó chức năng hệ thống được chia làm 3 phần logic: các dịch vụ ứng dụng, các dịch vụ nghiệp vụ và các dịch vụ dữ liệu, các phần logic này có thể đặt ở trên 3 hoặc nhiều node</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rPr lang="en"/>
              <a:t>Application service chủ yếu liên quan đến vấn đề trình bày GUI, hướng đến chạy trên một máy tính riêng</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rPr lang="en"/>
              <a:t>Data service sẽ được cài đặt sử dụng các công nghệ dữ liệu trên máy chủ, thường được thực hiện trên một hoặc nhiều trạm có hiệu năng cao, băng thông rộng và có thể phục vụ nhiều người dùng kết nối qua mạng</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rPr lang="en"/>
              <a:t>Business service thường được sử dụng bởi nhiều người, vì vậy nó thường được đặt ở các máy chủ đặc biệt, mặc dù chúng có thể được cài đặt trong các node như data service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704d0173a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g2704d0173a5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a:t>Mẫu phân phối fat client</a:t>
            </a:r>
            <a:r>
              <a:rPr lang="en"/>
              <a:t> là trường hợp đặc biệt của kiến trúc máy khách/máy chủ trong đó phần lớn chức năng trong hệ thống chạy trên máy khách.</a:t>
            </a:r>
            <a:endParaRPr/>
          </a:p>
          <a:p>
            <a:pPr indent="0" lvl="0" marL="0" rtl="0" algn="l">
              <a:spcBef>
                <a:spcPts val="0"/>
              </a:spcBef>
              <a:spcAft>
                <a:spcPts val="0"/>
              </a:spcAft>
              <a:buSzPts val="1100"/>
              <a:buNone/>
            </a:pPr>
            <a:r>
              <a:rPr lang="en"/>
              <a:t>Máy client “fat” vì gần như mọi thứ đều chạy trên nó (ngoại trừ trường hợp được gọi là “kiến trúc hai tầng”, trong đó các dịch vụ dữ liệu được đặt trên một nút riêng biệt). Các dịch vụ ứng dụng, dịch vụ kinh doanh và dịch vụ dữ liệu đều nằm trong đó trên máy khách. Máy chủ cơ sở dữ liệu thường ở trên một máy khác.</a:t>
            </a:r>
            <a:endParaRPr/>
          </a:p>
          <a:p>
            <a:pPr indent="0" lvl="0" marL="0" rtl="0" algn="l">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704d0173a5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g2704d0173a5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a:t>M</a:t>
            </a:r>
            <a:r>
              <a:rPr lang="en"/>
              <a:t>áy khách chỉ đơn giản là một trình duyệt Web chạy một tập hợp các trang HTML và các ứng dụng Java hoặc các thành phần ActiveX nên có rất ít ứng dụng ở đó. Gần như tất cả công việc đều diễn ra trên một hoặc nhiều máy chủ Web và máy chủ dữ liệu.</a:t>
            </a:r>
            <a:endParaRPr/>
          </a:p>
          <a:p>
            <a:pPr indent="0" lvl="0" marL="0" rtl="0" algn="l">
              <a:spcBef>
                <a:spcPts val="0"/>
              </a:spcBef>
              <a:spcAft>
                <a:spcPts val="0"/>
              </a:spcAft>
              <a:buSzPts val="1100"/>
              <a:buNone/>
            </a:pPr>
            <a:r>
              <a:rPr lang="en"/>
              <a:t>Các ứng dụng web rất dễ phân phối và dễ thay đổi. Chúng tương đối rẻ tiền để phát triển và hỗ trợ (vì phần lớn cơ sở hạ tầng ứng dụng được cung cấp bởi trình duyệt và máy chủ web). Tuy nhiên, chúng có thể không cung cấp mức độ kiểm soát ứng dụng như mong muốn và có xu hướng làm bão hòa mạng nhanh chóng nếu không được thiết kế tốt (và đôi khi mặc dù được thiết kế tốt).</a:t>
            </a:r>
            <a:endParaRPr/>
          </a:p>
          <a:p>
            <a:pPr indent="0" lvl="0" marL="0" rtl="0" algn="l">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704d0173a5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g2704d0173a5_0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a:t>Trong kiến trúc P2P, các tiến trình và các node trong hệ thống có thể vừa là client vừa là server. Sự phân bố chức năng đạt được thông qua việc nhóm các dịch vụ liên quan lại với nhau để giảm thiểu tắc nghẽn trên mạng, đồng thời cực đại hóa các tài nguyên hệ thống sử dụng. Các hệ thống như vậy thường phức tạp, dễ bị các lỗi như deadlock, đổi tài nguyên giữa các tiến trình</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704d0173a5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g2704d0173a5_0_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704d0173a5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g2704d0173a5_0_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a:t>Cấu trúc liên kết của mạng cũng như khả năng và đặc điểm của bộ xử lý và thiết bị trên mạng xác định tính chất và mức độ phân phối có thể có trong hệ thống.</a:t>
            </a:r>
            <a:endParaRPr/>
          </a:p>
          <a:p>
            <a:pPr indent="0" lvl="0" marL="0" rtl="0" algn="l">
              <a:spcBef>
                <a:spcPts val="0"/>
              </a:spcBef>
              <a:spcAft>
                <a:spcPts val="0"/>
              </a:spcAft>
              <a:buSzPts val="1100"/>
              <a:buNone/>
            </a:pPr>
            <a:r>
              <a:rPr lang="en"/>
              <a:t>Các thông tin sau cần được nắm bắt:</a:t>
            </a:r>
            <a:endParaRPr/>
          </a:p>
          <a:p>
            <a:pPr indent="-298450" lvl="0" marL="457200" rtl="0" algn="l">
              <a:spcBef>
                <a:spcPts val="0"/>
              </a:spcBef>
              <a:spcAft>
                <a:spcPts val="0"/>
              </a:spcAft>
              <a:buSzPts val="1100"/>
              <a:buChar char="-"/>
            </a:pPr>
            <a:r>
              <a:rPr lang="en"/>
              <a:t>Bố cục vật lý của mạng, bao gồm cả các vị trí.</a:t>
            </a:r>
            <a:endParaRPr/>
          </a:p>
          <a:p>
            <a:pPr indent="-298450" lvl="0" marL="457200" rtl="0" algn="l">
              <a:spcBef>
                <a:spcPts val="0"/>
              </a:spcBef>
              <a:spcAft>
                <a:spcPts val="0"/>
              </a:spcAft>
              <a:buSzPts val="1100"/>
              <a:buChar char="-"/>
            </a:pPr>
            <a:r>
              <a:rPr lang="en"/>
              <a:t>Các nút trên mạng, cấu hình và khả năng của chúng. Cấu hình bao gồm cả phần cứng và phần mềm được cài đặt trên các nút, số lượng bộ xử lý, dung lượng ổ đĩa, dung lượng bộ nhớ, dung lượng trao đổi, v.v. Phần cứng được cài đặt trên nút có thể được biểu diễn bằng “thiết bị”.</a:t>
            </a:r>
            <a:endParaRPr/>
          </a:p>
          <a:p>
            <a:pPr indent="-298450" lvl="0" marL="457200" rtl="0" algn="l">
              <a:spcBef>
                <a:spcPts val="0"/>
              </a:spcBef>
              <a:spcAft>
                <a:spcPts val="0"/>
              </a:spcAft>
              <a:buSzPts val="1100"/>
              <a:buChar char="-"/>
            </a:pPr>
            <a:r>
              <a:rPr lang="en"/>
              <a:t>Băng thông của từng phân đoạn trên mạng.</a:t>
            </a:r>
            <a:endParaRPr/>
          </a:p>
          <a:p>
            <a:pPr indent="-298450" lvl="0" marL="457200" rtl="0" algn="l">
              <a:spcBef>
                <a:spcPts val="0"/>
              </a:spcBef>
              <a:spcAft>
                <a:spcPts val="0"/>
              </a:spcAft>
              <a:buSzPts val="1100"/>
              <a:buChar char="-"/>
            </a:pPr>
            <a:r>
              <a:rPr lang="en"/>
              <a:t>Sự tồn tại của bất kỳ đường dẫn dự phòng nào trên mạng (Điều này sẽ hỗ trợ cung cấp khả năng chịu lỗi.)</a:t>
            </a:r>
            <a:endParaRPr/>
          </a:p>
          <a:p>
            <a:pPr indent="-298450" lvl="0" marL="457200" rtl="0" algn="l">
              <a:spcBef>
                <a:spcPts val="0"/>
              </a:spcBef>
              <a:spcAft>
                <a:spcPts val="0"/>
              </a:spcAft>
              <a:buSzPts val="1100"/>
              <a:buChar char="-"/>
            </a:pPr>
            <a:r>
              <a:rPr lang="en"/>
              <a:t>Mục đích chính của nút. Điêu nay bao </a:t>
            </a:r>
            <a:r>
              <a:rPr lang="en"/>
              <a:t>gồm</a:t>
            </a:r>
            <a:r>
              <a:rPr lang="en"/>
              <a:t>:</a:t>
            </a:r>
            <a:endParaRPr/>
          </a:p>
          <a:p>
            <a:pPr indent="-298450" lvl="0" marL="914400" rtl="0" algn="l">
              <a:spcBef>
                <a:spcPts val="0"/>
              </a:spcBef>
              <a:spcAft>
                <a:spcPts val="0"/>
              </a:spcAft>
              <a:buSzPts val="1100"/>
              <a:buChar char="+"/>
            </a:pPr>
            <a:r>
              <a:rPr lang="en"/>
              <a:t>Các nút máy trạm được người dùng cuối sử dụng</a:t>
            </a:r>
            <a:endParaRPr/>
          </a:p>
          <a:p>
            <a:pPr indent="-298450" lvl="0" marL="914400" rtl="0" algn="l">
              <a:spcBef>
                <a:spcPts val="0"/>
              </a:spcBef>
              <a:spcAft>
                <a:spcPts val="0"/>
              </a:spcAft>
              <a:buSzPts val="1100"/>
              <a:buChar char="+"/>
            </a:pPr>
            <a:r>
              <a:rPr lang="en"/>
              <a:t>Các nút máy chủ nơi xảy ra quá trình xử lý "không đầu"</a:t>
            </a:r>
            <a:endParaRPr/>
          </a:p>
          <a:p>
            <a:pPr indent="-298450" lvl="0" marL="914400" rtl="0" algn="l">
              <a:spcBef>
                <a:spcPts val="0"/>
              </a:spcBef>
              <a:spcAft>
                <a:spcPts val="0"/>
              </a:spcAft>
              <a:buSzPts val="1100"/>
              <a:buChar char="+"/>
            </a:pPr>
            <a:r>
              <a:rPr lang="en"/>
              <a:t>Cấu hình đặc biệt được sử dụng để phát triển và thử nghiệm.</a:t>
            </a:r>
            <a:endParaRPr/>
          </a:p>
          <a:p>
            <a:pPr indent="-298450" lvl="0" marL="914400" rtl="0" algn="l">
              <a:spcBef>
                <a:spcPts val="0"/>
              </a:spcBef>
              <a:spcAft>
                <a:spcPts val="0"/>
              </a:spcAft>
              <a:buSzPts val="1100"/>
              <a:buChar char="+"/>
            </a:pPr>
            <a:r>
              <a:rPr lang="en"/>
              <a:t>Bộ xử lý chuyên dụng khác</a:t>
            </a:r>
            <a:endParaRPr/>
          </a:p>
          <a:p>
            <a:pPr indent="-298450" lvl="0" marL="457200" rtl="0" algn="l">
              <a:spcBef>
                <a:spcPts val="0"/>
              </a:spcBef>
              <a:spcAft>
                <a:spcPts val="0"/>
              </a:spcAft>
              <a:buSzPts val="1100"/>
              <a:buChar char="-"/>
            </a:pPr>
            <a:r>
              <a:rPr lang="en"/>
              <a:t>Thiết kế và cơ sở IP (ví dụ: DNS và VPN), nếu mạng IP tồn tại.</a:t>
            </a:r>
            <a:endParaRPr/>
          </a:p>
          <a:p>
            <a:pPr indent="-298450" lvl="0" marL="457200" rtl="0" algn="l">
              <a:spcBef>
                <a:spcPts val="0"/>
              </a:spcBef>
              <a:spcAft>
                <a:spcPts val="0"/>
              </a:spcAft>
              <a:buSzPts val="1100"/>
              <a:buChar char="-"/>
            </a:pPr>
            <a:r>
              <a:rPr lang="en"/>
              <a:t>Vai trò của Internet trong giải pháp.</a:t>
            </a:r>
            <a:endParaRPr/>
          </a:p>
          <a:p>
            <a:pPr indent="0" lvl="0" marL="0" rtl="0" algn="l">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704d0173a5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g2704d0173a5_0_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a:t>Các phần tử quan trọng của biểu đồ cài đặt là các node và các connection. Node là một đối tượng vật lý thực hiện được chương trình phần mềm, ít nhất có bộ nhớ và khả năng xử lý dữ liệu</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rPr lang="en"/>
              <a:t>Bộ xử lý và thiết bị là những stereotype phổ biến của nút. Sự khác biệt giữa hai loại này có vẻ khó đánh giá vì nhiều thiết bị hiện có CPU riêng. Tuy nhiên, sự khác biệt giữa bộ xử lý và thiết bị nằm ở loại phần mềm thực thi trên chúng. Bộ xử lý thực thi các chương trình và phần mềm được viết rõ ràng cho hệ thống đang được phát triển. Thiết bị thực thi phần mềm điều khiển chức năng của chính thiết bị đó. Các thiết bị thường được gắn vào bộ xử lý để kiểm soát việc sử dụng thiết bị của hệ thống.</a:t>
            </a:r>
            <a:endParaRPr/>
          </a:p>
          <a:p>
            <a:pPr indent="0" lvl="0" marL="0" rtl="0" algn="l">
              <a:spcBef>
                <a:spcPts val="0"/>
              </a:spcBef>
              <a:spcAft>
                <a:spcPts val="0"/>
              </a:spcAft>
              <a:buSzPts val="1100"/>
              <a:buNone/>
            </a:pPr>
            <a:r>
              <a:rPr lang="en"/>
              <a:t>Các kết nối có thể được thực hiện giữa các nút (nghĩa là giữa các bộ xử lý và giữa bộ xử lý và thiết bị). Các kết nối này đại diện cho các cơ chế giao tiếp và có thể được mô tả bằng phương tiện vật lý (ví dụ: ethernet, cáp quang) hoặc giao thức phần mềm (ví dụ: TCP/IP). Một stereotype có thể được sử dụng để chỉ định loại kết nối.</a:t>
            </a:r>
            <a:endParaRPr/>
          </a:p>
          <a:p>
            <a:pPr indent="0" lvl="0" marL="0" rtl="0" algn="l">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704d0173a5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g2704d0173a5_0_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a:t>Các phần tử quan trọng của biểu đồ cài đặt là các node và các connection. Node là một đối tượng vật lý thực hiện được chương trình phần mềm, ít nhất có bộ nhớ và khả năng xử lý dữ liệu</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rPr lang="en"/>
              <a:t>Bộ xử lý và thiết bị là những stereotype phổ biến của nút. Sự khác biệt giữa hai loại này có vẻ khó đánh giá vì nhiều thiết bị hiện có CPU riêng. Tuy nhiên, sự khác biệt giữa bộ xử lý và thiết bị nằm ở loại phần mềm thực thi trên chúng. Bộ xử lý thực thi các chương trình và phần mềm được viết rõ ràng cho hệ thống đang được phát triển. Thiết bị thực thi phần mềm điều khiển chức năng của chính thiết bị đó. Các thiết bị thường được gắn vào bộ xử lý để kiểm soát việc sử dụng thiết bị của hệ thống.</a:t>
            </a:r>
            <a:endParaRPr/>
          </a:p>
          <a:p>
            <a:pPr indent="0" lvl="0" marL="0" rtl="0" algn="l">
              <a:spcBef>
                <a:spcPts val="0"/>
              </a:spcBef>
              <a:spcAft>
                <a:spcPts val="0"/>
              </a:spcAft>
              <a:buSzPts val="1100"/>
              <a:buNone/>
            </a:pPr>
            <a:r>
              <a:rPr lang="en"/>
              <a:t>Các kết nối có thể được thực hiện giữa các nút (nghĩa là giữa các bộ xử lý và giữa bộ xử lý và thiết bị). Các kết nối này đại diện cho các cơ chế giao tiếp và có thể được mô tả bằng phương tiện vật lý (ví dụ: ethernet, cáp quang) hoặc giao thức phần mềm (ví dụ: TCP/IP). Một stereotype có thể được sử dụng để chỉ định loại kết nối.</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t/>
            </a:r>
            <a:endParaRPr/>
          </a:p>
          <a:p>
            <a:pPr indent="0" lvl="0" marL="0" rtl="0" algn="just">
              <a:spcBef>
                <a:spcPts val="600"/>
              </a:spcBef>
              <a:spcAft>
                <a:spcPts val="0"/>
              </a:spcAft>
              <a:buClr>
                <a:schemeClr val="dk1"/>
              </a:buClr>
              <a:buSzPts val="1100"/>
              <a:buFont typeface="Arial"/>
              <a:buNone/>
            </a:pPr>
            <a:r>
              <a:rPr b="1" lang="en" sz="1300">
                <a:solidFill>
                  <a:schemeClr val="dk1"/>
                </a:solidFill>
                <a:latin typeface="Times New Roman"/>
                <a:ea typeface="Times New Roman"/>
                <a:cs typeface="Times New Roman"/>
                <a:sym typeface="Times New Roman"/>
              </a:rPr>
              <a:t>Smartphone</a:t>
            </a:r>
            <a:r>
              <a:rPr lang="en" sz="1300">
                <a:solidFill>
                  <a:schemeClr val="dk1"/>
                </a:solidFill>
                <a:latin typeface="Times New Roman"/>
                <a:ea typeface="Times New Roman"/>
                <a:cs typeface="Times New Roman"/>
                <a:sym typeface="Times New Roman"/>
              </a:rPr>
              <a:t>: Khối này đại diện cho ứng dụng khách hàng chạy trên điện thoại thông minh, cho phép người dùng tương tác với hệ thống và yêu cầu đặt xe.</a:t>
            </a:r>
            <a:endParaRPr sz="1300">
              <a:solidFill>
                <a:schemeClr val="dk1"/>
              </a:solidFill>
              <a:latin typeface="Times New Roman"/>
              <a:ea typeface="Times New Roman"/>
              <a:cs typeface="Times New Roman"/>
              <a:sym typeface="Times New Roman"/>
            </a:endParaRPr>
          </a:p>
          <a:p>
            <a:pPr indent="0" lvl="0" marL="0" rtl="0" algn="just">
              <a:spcBef>
                <a:spcPts val="600"/>
              </a:spcBef>
              <a:spcAft>
                <a:spcPts val="0"/>
              </a:spcAft>
              <a:buClr>
                <a:schemeClr val="dk1"/>
              </a:buClr>
              <a:buSzPts val="1100"/>
              <a:buFont typeface="Arial"/>
              <a:buNone/>
            </a:pPr>
            <a:r>
              <a:rPr b="1" lang="en" sz="1300">
                <a:solidFill>
                  <a:schemeClr val="dk1"/>
                </a:solidFill>
                <a:latin typeface="Times New Roman"/>
                <a:ea typeface="Times New Roman"/>
                <a:cs typeface="Times New Roman"/>
                <a:sym typeface="Times New Roman"/>
              </a:rPr>
              <a:t>Tablet</a:t>
            </a:r>
            <a:r>
              <a:rPr lang="en" sz="1300">
                <a:solidFill>
                  <a:schemeClr val="dk1"/>
                </a:solidFill>
                <a:latin typeface="Times New Roman"/>
                <a:ea typeface="Times New Roman"/>
                <a:cs typeface="Times New Roman"/>
                <a:sym typeface="Times New Roman"/>
              </a:rPr>
              <a:t>: Khối này đại diện cho ứng dụng khách hàng chạy trên thiết bị máy tính bảng, cung cấp chức năng tương tự như ứng dụng trên điện thoại thông minh để đặt xe.</a:t>
            </a:r>
            <a:endParaRPr sz="1300">
              <a:solidFill>
                <a:schemeClr val="dk1"/>
              </a:solidFill>
              <a:latin typeface="Times New Roman"/>
              <a:ea typeface="Times New Roman"/>
              <a:cs typeface="Times New Roman"/>
              <a:sym typeface="Times New Roman"/>
            </a:endParaRPr>
          </a:p>
          <a:p>
            <a:pPr indent="0" lvl="0" marL="0" rtl="0" algn="just">
              <a:spcBef>
                <a:spcPts val="600"/>
              </a:spcBef>
              <a:spcAft>
                <a:spcPts val="0"/>
              </a:spcAft>
              <a:buClr>
                <a:schemeClr val="dk1"/>
              </a:buClr>
              <a:buSzPts val="1100"/>
              <a:buFont typeface="Arial"/>
              <a:buNone/>
            </a:pPr>
            <a:r>
              <a:rPr b="1" lang="en" sz="1300">
                <a:solidFill>
                  <a:schemeClr val="dk1"/>
                </a:solidFill>
                <a:latin typeface="Times New Roman"/>
                <a:ea typeface="Times New Roman"/>
                <a:cs typeface="Times New Roman"/>
                <a:sym typeface="Times New Roman"/>
              </a:rPr>
              <a:t>LoadBalancer</a:t>
            </a:r>
            <a:r>
              <a:rPr lang="en" sz="1300">
                <a:solidFill>
                  <a:schemeClr val="dk1"/>
                </a:solidFill>
                <a:latin typeface="Times New Roman"/>
                <a:ea typeface="Times New Roman"/>
                <a:cs typeface="Times New Roman"/>
                <a:sym typeface="Times New Roman"/>
              </a:rPr>
              <a:t>: Thành phần này phân phối các yêu cầu đến qua nhiều phiên bản của ApplicationServer để đảm bảo xử lý tải trọng hiệu quả và khả năng sẵn sàng cao.</a:t>
            </a:r>
            <a:endParaRPr sz="1300">
              <a:solidFill>
                <a:schemeClr val="dk1"/>
              </a:solidFill>
              <a:latin typeface="Times New Roman"/>
              <a:ea typeface="Times New Roman"/>
              <a:cs typeface="Times New Roman"/>
              <a:sym typeface="Times New Roman"/>
            </a:endParaRPr>
          </a:p>
          <a:p>
            <a:pPr indent="0" lvl="0" marL="0" rtl="0" algn="just">
              <a:spcBef>
                <a:spcPts val="600"/>
              </a:spcBef>
              <a:spcAft>
                <a:spcPts val="0"/>
              </a:spcAft>
              <a:buClr>
                <a:schemeClr val="dk1"/>
              </a:buClr>
              <a:buSzPts val="1100"/>
              <a:buFont typeface="Arial"/>
              <a:buNone/>
            </a:pPr>
            <a:r>
              <a:rPr b="1" lang="en" sz="1300">
                <a:solidFill>
                  <a:schemeClr val="dk1"/>
                </a:solidFill>
                <a:latin typeface="Times New Roman"/>
                <a:ea typeface="Times New Roman"/>
                <a:cs typeface="Times New Roman"/>
                <a:sym typeface="Times New Roman"/>
              </a:rPr>
              <a:t>ApplicationServer</a:t>
            </a:r>
            <a:r>
              <a:rPr lang="en" sz="1300">
                <a:solidFill>
                  <a:schemeClr val="dk1"/>
                </a:solidFill>
                <a:latin typeface="Times New Roman"/>
                <a:ea typeface="Times New Roman"/>
                <a:cs typeface="Times New Roman"/>
                <a:sym typeface="Times New Roman"/>
              </a:rPr>
              <a:t>: Thành phần máy chủ này xử lý logic nghiệp vụ cốt lõi và các quy trình của hệ thống đặt xe. Nó bao gồm các tiến trình con sau:</a:t>
            </a:r>
            <a:endParaRPr sz="1300">
              <a:solidFill>
                <a:schemeClr val="dk1"/>
              </a:solidFill>
              <a:latin typeface="Times New Roman"/>
              <a:ea typeface="Times New Roman"/>
              <a:cs typeface="Times New Roman"/>
              <a:sym typeface="Times New Roman"/>
            </a:endParaRPr>
          </a:p>
          <a:p>
            <a:pPr indent="0" lvl="0" marL="0" rtl="0" algn="just">
              <a:spcBef>
                <a:spcPts val="600"/>
              </a:spcBef>
              <a:spcAft>
                <a:spcPts val="0"/>
              </a:spcAft>
              <a:buClr>
                <a:schemeClr val="dk1"/>
              </a:buClr>
              <a:buSzPts val="1100"/>
              <a:buFont typeface="Arial"/>
              <a:buNone/>
            </a:pPr>
            <a:r>
              <a:rPr b="1" lang="en" sz="1300">
                <a:solidFill>
                  <a:schemeClr val="dk1"/>
                </a:solidFill>
                <a:latin typeface="Times New Roman"/>
                <a:ea typeface="Times New Roman"/>
                <a:cs typeface="Times New Roman"/>
                <a:sym typeface="Times New Roman"/>
              </a:rPr>
              <a:t>DatabaseAccess</a:t>
            </a:r>
            <a:r>
              <a:rPr lang="en" sz="1300">
                <a:solidFill>
                  <a:schemeClr val="dk1"/>
                </a:solidFill>
                <a:latin typeface="Times New Roman"/>
                <a:ea typeface="Times New Roman"/>
                <a:cs typeface="Times New Roman"/>
                <a:sym typeface="Times New Roman"/>
              </a:rPr>
              <a:t>: Xử lý tương tác với cơ sở dữ liệu để lưu trữ và truy xuất dữ liệu liên quan đến các chuyến đi, người dùng và các thực thể khác.</a:t>
            </a:r>
            <a:endParaRPr sz="1300">
              <a:solidFill>
                <a:schemeClr val="dk1"/>
              </a:solidFill>
              <a:latin typeface="Times New Roman"/>
              <a:ea typeface="Times New Roman"/>
              <a:cs typeface="Times New Roman"/>
              <a:sym typeface="Times New Roman"/>
            </a:endParaRPr>
          </a:p>
          <a:p>
            <a:pPr indent="0" lvl="0" marL="0" rtl="0" algn="just">
              <a:spcBef>
                <a:spcPts val="600"/>
              </a:spcBef>
              <a:spcAft>
                <a:spcPts val="0"/>
              </a:spcAft>
              <a:buClr>
                <a:schemeClr val="dk1"/>
              </a:buClr>
              <a:buSzPts val="1100"/>
              <a:buFont typeface="Arial"/>
              <a:buNone/>
            </a:pPr>
            <a:r>
              <a:rPr b="1" lang="en" sz="1300">
                <a:solidFill>
                  <a:schemeClr val="dk1"/>
                </a:solidFill>
                <a:latin typeface="Times New Roman"/>
                <a:ea typeface="Times New Roman"/>
                <a:cs typeface="Times New Roman"/>
                <a:sym typeface="Times New Roman"/>
              </a:rPr>
              <a:t>PaymentAccess</a:t>
            </a:r>
            <a:r>
              <a:rPr lang="en" sz="1300">
                <a:solidFill>
                  <a:schemeClr val="dk1"/>
                </a:solidFill>
                <a:latin typeface="Times New Roman"/>
                <a:ea typeface="Times New Roman"/>
                <a:cs typeface="Times New Roman"/>
                <a:sym typeface="Times New Roman"/>
              </a:rPr>
              <a:t>: Quản lý xử lý thanh toán và tích hợp với các cổng thanh toán hoặc dịch vụ thanh toán bên thứ ba.</a:t>
            </a:r>
            <a:endParaRPr sz="1300">
              <a:solidFill>
                <a:schemeClr val="dk1"/>
              </a:solidFill>
              <a:latin typeface="Times New Roman"/>
              <a:ea typeface="Times New Roman"/>
              <a:cs typeface="Times New Roman"/>
              <a:sym typeface="Times New Roman"/>
            </a:endParaRPr>
          </a:p>
          <a:p>
            <a:pPr indent="0" lvl="0" marL="0" rtl="0" algn="l">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70491a663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g270491a6639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c8e8a0445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g2c8e8a0445a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702a67437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1" name="Google Shape;251;g2702a67437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Yêu cầu thực hiện đồng thời định nghĩa một sự mở rộng trong đó việc thực hiện song song của các tác vụ là yêu cầu của hệ thống. Các yêu cầu này giúp định dạng kiến trúc hệ thống.</a:t>
            </a:r>
            <a:endParaRPr/>
          </a:p>
          <a:p>
            <a:pPr indent="0" lvl="0" marL="0" rtl="0" algn="l">
              <a:lnSpc>
                <a:spcPct val="100000"/>
              </a:lnSpc>
              <a:spcBef>
                <a:spcPts val="0"/>
              </a:spcBef>
              <a:spcAft>
                <a:spcPts val="0"/>
              </a:spcAft>
              <a:buSzPts val="1100"/>
              <a:buNone/>
            </a:pPr>
            <a:r>
              <a:rPr lang="en"/>
              <a:t>Một hệ thống gọi là phân tán nếu hành vi của nó phân bố trên nhiều bộ xử lý hoặc các nút thực hiện khác nhau đòi hỏi một kiến trúc nhiều tiến trình. Một hệ thống sử dụng hệ quản trị cơ sở dữ liệu hoặc trình quản lý giao dịch cũng cần xem xét các quy trình mà những hệ thống con chính đó giới thiệu.</a:t>
            </a:r>
            <a:endParaRPr/>
          </a:p>
          <a:p>
            <a:pPr indent="0" lvl="0" marL="0" rtl="0" algn="l">
              <a:lnSpc>
                <a:spcPct val="100000"/>
              </a:lnSpc>
              <a:spcBef>
                <a:spcPts val="0"/>
              </a:spcBef>
              <a:spcAft>
                <a:spcPts val="0"/>
              </a:spcAft>
              <a:buSzPts val="1100"/>
              <a:buNone/>
            </a:pPr>
            <a:r>
              <a:rPr lang="en"/>
              <a:t>Để cung cấp một sự phản ứng tốt về thời gian, chúng ta nên đưa các hoạt động tính toán nhiều vào các tiến trình của nó, nhờ đó, hệ thống có khả năng trả lời người dùng trong khi sự tính toán vẫn đang diễn ra, sử dụng ít tài nguyên hơn.</a:t>
            </a:r>
            <a:endParaRPr/>
          </a:p>
          <a:p>
            <a:pPr indent="0" lvl="0" marL="0" rtl="0" algn="l">
              <a:lnSpc>
                <a:spcPct val="100000"/>
              </a:lnSpc>
              <a:spcBef>
                <a:spcPts val="0"/>
              </a:spcBef>
              <a:spcAft>
                <a:spcPts val="0"/>
              </a:spcAft>
              <a:buSzPts val="1100"/>
              <a:buNone/>
            </a:pPr>
            <a:r>
              <a:rPr lang="en"/>
              <a:t>Nếu có sẵn bộ xử lý chuyên dụng để xử lý các sự kiện thì kiến trúc đa quy trình có lẽ là tốt nhất. Mặt khác, để đảm bảo rằng các sự kiện được xử lý, có thể cần một kiến trúc đơn tiến trình để phá vỡ thuật toán chia sẻ tài nguyên “công bằng” của hệ điều hành: Ứng dụng có thể cần độc quyền tài nguyên bằng cách tạo một quy trình lớn duy nhất, sử dụng các luồng để kiểm soát việc thực thi trong quy trình đó.</a:t>
            </a:r>
            <a:endParaRPr/>
          </a:p>
          <a:p>
            <a:pPr indent="0" lvl="0" marL="0" rtl="0" algn="l">
              <a:lnSpc>
                <a:spcPct val="100000"/>
              </a:lnSpc>
              <a:spcBef>
                <a:spcPts val="0"/>
              </a:spcBef>
              <a:spcAft>
                <a:spcPts val="0"/>
              </a:spcAft>
              <a:buSzPts val="1100"/>
              <a:buNone/>
            </a:pPr>
            <a:r>
              <a:rPr lang="en"/>
              <a:t>Để cung cấp thời gian phản hồi tốt, có thể cần phải đặt các hoạt động tính toán chuyên sâu vào một quy trình hoặc luồng riêng để hệ thống vẫn có thể phản hồi thông tin đầu vào của người dùng trong khi quá trình tính toán diễn ra, mặc dù có ít tài nguyên hơn. Nếu hệ điều hành hoặc môi trường không hỗ trợ các luồng (tiến trình nhẹ), sẽ không có ý nghĩa gì khi xem xét tác động đối của chúng đối với kiến trúc hệ thống.</a:t>
            </a:r>
            <a:endParaRPr/>
          </a:p>
          <a:p>
            <a:pPr indent="0" lvl="0" marL="0" rtl="0" algn="l">
              <a:lnSpc>
                <a:spcPct val="100000"/>
              </a:lnSpc>
              <a:spcBef>
                <a:spcPts val="0"/>
              </a:spcBef>
              <a:spcAft>
                <a:spcPts val="0"/>
              </a:spcAft>
              <a:buSzPts val="1100"/>
              <a:buNone/>
            </a:pPr>
            <a:r>
              <a:rPr lang="en"/>
              <a:t>Các yêu cầu trên loại trừ lẫn nhau và có thể xung đột với nhau. Việc xếp hạng các yêu cầu về mức độ quan trọng sẽ giúp giải quyết xung đột.</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70491a6639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8" name="Google Shape;258;g270491a6639_1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Yêu cầu thực hiện đồng thời định nghĩa một sự mở rộng trong đó việc thực hiện song song của các tác vụ là yêu cầu của hệ thống. Các yêu cầu này giúp định dạng kiến trúc hệ thống.</a:t>
            </a:r>
            <a:endParaRPr/>
          </a:p>
          <a:p>
            <a:pPr indent="0" lvl="0" marL="0" rtl="0" algn="l">
              <a:lnSpc>
                <a:spcPct val="100000"/>
              </a:lnSpc>
              <a:spcBef>
                <a:spcPts val="0"/>
              </a:spcBef>
              <a:spcAft>
                <a:spcPts val="0"/>
              </a:spcAft>
              <a:buSzPts val="1100"/>
              <a:buNone/>
            </a:pPr>
            <a:r>
              <a:rPr lang="en"/>
              <a:t>Một hệ thống gọi là phân tán nếu hành vi của nó phân bố trên nhiều bộ xử lý hoặc các nút thực hiện khác nhau đòi hỏi một kiến trúc nhiều tiến trình. Một hệ thống sử dụng hệ quản trị cơ sở dữ liệu hoặc trình quản lý giao dịch cũng cần xem xét các quy trình mà những hệ thống con chính đó giới thiệu.</a:t>
            </a:r>
            <a:endParaRPr/>
          </a:p>
          <a:p>
            <a:pPr indent="0" lvl="0" marL="0" rtl="0" algn="l">
              <a:lnSpc>
                <a:spcPct val="100000"/>
              </a:lnSpc>
              <a:spcBef>
                <a:spcPts val="0"/>
              </a:spcBef>
              <a:spcAft>
                <a:spcPts val="0"/>
              </a:spcAft>
              <a:buSzPts val="1100"/>
              <a:buNone/>
            </a:pPr>
            <a:r>
              <a:rPr lang="en"/>
              <a:t>Để cung cấp một sự phản ứng tốt về thời gian, chúng ta nên đưa các hoạt động tính toán nhiều vào các tiến trình của nó, nhờ đó, hệ thống có khả năng trả lời người dùng trong khi sự tính toán vẫn đang diễn ra, sử dụng ít tài nguyên hơn.</a:t>
            </a:r>
            <a:endParaRPr/>
          </a:p>
          <a:p>
            <a:pPr indent="0" lvl="0" marL="0" rtl="0" algn="l">
              <a:lnSpc>
                <a:spcPct val="100000"/>
              </a:lnSpc>
              <a:spcBef>
                <a:spcPts val="0"/>
              </a:spcBef>
              <a:spcAft>
                <a:spcPts val="0"/>
              </a:spcAft>
              <a:buSzPts val="1100"/>
              <a:buNone/>
            </a:pPr>
            <a:r>
              <a:rPr lang="en"/>
              <a:t>Nếu có sẵn bộ xử lý chuyên dụng để xử lý các sự kiện thì kiến trúc đa quy trình có lẽ là tốt nhất. Mặt khác, để đảm bảo rằng các sự kiện được xử lý, có thể cần một kiến trúc đơn tiến trình để phá vỡ thuật toán chia sẻ tài nguyên “công bằng” của hệ điều hành: Ứng dụng có thể cần độc quyền tài nguyên bằng cách tạo một quy trình lớn duy nhất, sử dụng các luồng để kiểm soát việc thực thi trong quy trình đó.</a:t>
            </a:r>
            <a:endParaRPr/>
          </a:p>
          <a:p>
            <a:pPr indent="0" lvl="0" marL="0" rtl="0" algn="l">
              <a:lnSpc>
                <a:spcPct val="100000"/>
              </a:lnSpc>
              <a:spcBef>
                <a:spcPts val="0"/>
              </a:spcBef>
              <a:spcAft>
                <a:spcPts val="0"/>
              </a:spcAft>
              <a:buSzPts val="1100"/>
              <a:buNone/>
            </a:pPr>
            <a:r>
              <a:rPr lang="en"/>
              <a:t>Để cung cấp thời gian phản hồi tốt, có thể cần phải đặt các hoạt động tính toán chuyên sâu vào một quy trình hoặc luồng riêng để hệ thống vẫn có thể phản hồi thông tin đầu vào của người dùng trong khi quá trình tính toán diễn ra, mặc dù có ít tài nguyên hơn. Nếu hệ điều hành hoặc môi trường không hỗ trợ các luồng (tiến trình nhẹ), sẽ không có ý nghĩa gì khi xem xét tác động đối của chúng đối với kiến trúc hệ thống.</a:t>
            </a:r>
            <a:endParaRPr/>
          </a:p>
          <a:p>
            <a:pPr indent="0" lvl="0" marL="0" rtl="0" algn="l">
              <a:lnSpc>
                <a:spcPct val="100000"/>
              </a:lnSpc>
              <a:spcBef>
                <a:spcPts val="0"/>
              </a:spcBef>
              <a:spcAft>
                <a:spcPts val="0"/>
              </a:spcAft>
              <a:buSzPts val="1100"/>
              <a:buNone/>
            </a:pPr>
            <a:r>
              <a:rPr lang="en"/>
              <a:t>Các yêu cầu trên loại trừ lẫn nhau và có thể xung đột với nhau. Việc xếp hạng các yêu cầu về mức độ quan trọng sẽ giúp giải quyết xung đột.</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702a674379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9" name="Google Shape;269;g2702a674379_0_1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Yêu cầu thực hiện đồng thời định nghĩa một sự mở rộng trong đó việc thực hiện song song của các tác vụ là yêu cầu của hệ thống. Các yêu cầu này giúp định dạng kiến trúc hệ thống.</a:t>
            </a:r>
            <a:endParaRPr/>
          </a:p>
          <a:p>
            <a:pPr indent="0" lvl="0" marL="0" rtl="0" algn="l">
              <a:lnSpc>
                <a:spcPct val="100000"/>
              </a:lnSpc>
              <a:spcBef>
                <a:spcPts val="0"/>
              </a:spcBef>
              <a:spcAft>
                <a:spcPts val="0"/>
              </a:spcAft>
              <a:buSzPts val="1100"/>
              <a:buNone/>
            </a:pPr>
            <a:r>
              <a:rPr lang="en"/>
              <a:t>Một hệ thống gọi là phân tán nếu hành vi của nó phân bố trên nhiều bộ xử lý hoặc các nút thực hiện khác nhau đòi hỏi một kiến trúc nhiều tiến trình. Một hệ thống sử dụng hệ quản trị cơ sở dữ liệu hoặc trình quản lý giao dịch cũng cần xem xét các quy trình mà những hệ thống con chính đó giới thiệu.</a:t>
            </a:r>
            <a:endParaRPr/>
          </a:p>
          <a:p>
            <a:pPr indent="0" lvl="0" marL="0" rtl="0" algn="l">
              <a:lnSpc>
                <a:spcPct val="100000"/>
              </a:lnSpc>
              <a:spcBef>
                <a:spcPts val="0"/>
              </a:spcBef>
              <a:spcAft>
                <a:spcPts val="0"/>
              </a:spcAft>
              <a:buSzPts val="1100"/>
              <a:buNone/>
            </a:pPr>
            <a:r>
              <a:rPr lang="en"/>
              <a:t>Để cung cấp một sự phản ứng tốt về thời gian, chúng ta nên đưa các hoạt động tính toán nhiều vào các tiến trình của nó, nhờ đó, hệ thống có khả năng trả lời người dùng trong khi sự tính toán vẫn đang diễn ra, sử dụng ít tài nguyên hơn.</a:t>
            </a:r>
            <a:endParaRPr/>
          </a:p>
          <a:p>
            <a:pPr indent="0" lvl="0" marL="0" rtl="0" algn="l">
              <a:lnSpc>
                <a:spcPct val="100000"/>
              </a:lnSpc>
              <a:spcBef>
                <a:spcPts val="0"/>
              </a:spcBef>
              <a:spcAft>
                <a:spcPts val="0"/>
              </a:spcAft>
              <a:buSzPts val="1100"/>
              <a:buNone/>
            </a:pPr>
            <a:r>
              <a:rPr lang="en"/>
              <a:t>Nếu có sẵn bộ xử lý chuyên dụng để xử lý các sự kiện thì kiến trúc đa quy trình có lẽ là tốt nhất. Mặt khác, để đảm bảo rằng các sự kiện được xử lý, có thể cần một kiến trúc đơn tiến trình để phá vỡ thuật toán chia sẻ tài nguyên “công bằng” của hệ điều hành: Ứng dụng có thể cần độc quyền tài nguyên bằng cách tạo một quy trình lớn duy nhất, sử dụng các luồng để kiểm soát việc thực thi trong quy trình đó.</a:t>
            </a:r>
            <a:endParaRPr/>
          </a:p>
          <a:p>
            <a:pPr indent="0" lvl="0" marL="0" rtl="0" algn="l">
              <a:lnSpc>
                <a:spcPct val="100000"/>
              </a:lnSpc>
              <a:spcBef>
                <a:spcPts val="0"/>
              </a:spcBef>
              <a:spcAft>
                <a:spcPts val="0"/>
              </a:spcAft>
              <a:buSzPts val="1100"/>
              <a:buNone/>
            </a:pPr>
            <a:r>
              <a:rPr lang="en"/>
              <a:t>Để cung cấp thời gian phản hồi tốt, có thể cần phải đặt các hoạt động tính toán chuyên sâu vào một quy trình hoặc luồng riêng để hệ thống vẫn có thể phản hồi thông tin đầu vào của người dùng trong khi quá trình tính toán diễn ra, mặc dù có ít tài nguyên hơn. Nếu hệ điều hành hoặc môi trường không hỗ trợ các luồng (tiến trình nhẹ), sẽ không có ý nghĩa gì khi xem xét tác động đối của chúng đối với kiến trúc hệ thống.</a:t>
            </a:r>
            <a:endParaRPr/>
          </a:p>
          <a:p>
            <a:pPr indent="0" lvl="0" marL="0" rtl="0" algn="l">
              <a:lnSpc>
                <a:spcPct val="100000"/>
              </a:lnSpc>
              <a:spcBef>
                <a:spcPts val="0"/>
              </a:spcBef>
              <a:spcAft>
                <a:spcPts val="0"/>
              </a:spcAft>
              <a:buSzPts val="1100"/>
              <a:buNone/>
            </a:pPr>
            <a:r>
              <a:rPr lang="en"/>
              <a:t>Các yêu cầu trên loại trừ lẫn nhau và có thể xung đột với nhau. Việc xếp hạng các yêu cầu về mức độ quan trọng sẽ giúp giải quyết xung đột.</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702a674379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g2702a674379_0_1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Yêu cầu thực hiện đồng thời định nghĩa một sự mở rộng trong đó việc thực hiện song song của các tác vụ là yêu cầu của hệ thống. Các yêu cầu này giúp định dạng kiến trúc hệ thống.</a:t>
            </a:r>
            <a:endParaRPr/>
          </a:p>
          <a:p>
            <a:pPr indent="0" lvl="0" marL="0" rtl="0" algn="l">
              <a:lnSpc>
                <a:spcPct val="100000"/>
              </a:lnSpc>
              <a:spcBef>
                <a:spcPts val="0"/>
              </a:spcBef>
              <a:spcAft>
                <a:spcPts val="0"/>
              </a:spcAft>
              <a:buSzPts val="1100"/>
              <a:buNone/>
            </a:pPr>
            <a:r>
              <a:rPr lang="en"/>
              <a:t>Một hệ thống gọi là phân tán nếu hành vi của nó phân bố trên nhiều bộ xử lý hoặc các nút thực hiện khác nhau đòi hỏi một kiến trúc nhiều tiến trình. Một hệ thống sử dụng hệ quản trị cơ sở dữ liệu hoặc trình quản lý giao dịch cũng cần xem xét các quy trình mà những hệ thống con chính đó giới thiệu.</a:t>
            </a:r>
            <a:endParaRPr/>
          </a:p>
          <a:p>
            <a:pPr indent="0" lvl="0" marL="0" rtl="0" algn="l">
              <a:lnSpc>
                <a:spcPct val="100000"/>
              </a:lnSpc>
              <a:spcBef>
                <a:spcPts val="0"/>
              </a:spcBef>
              <a:spcAft>
                <a:spcPts val="0"/>
              </a:spcAft>
              <a:buSzPts val="1100"/>
              <a:buNone/>
            </a:pPr>
            <a:r>
              <a:rPr lang="en"/>
              <a:t>Để cung cấp một sự phản ứng tốt về thời gian, chúng ta nên đưa các hoạt động tính toán nhiều vào các tiến trình của nó, nhờ đó, hệ thống có khả năng trả lời người dùng trong khi sự tính toán vẫn đang diễn ra, sử dụng ít tài nguyên hơn.</a:t>
            </a:r>
            <a:endParaRPr/>
          </a:p>
          <a:p>
            <a:pPr indent="0" lvl="0" marL="0" rtl="0" algn="l">
              <a:lnSpc>
                <a:spcPct val="100000"/>
              </a:lnSpc>
              <a:spcBef>
                <a:spcPts val="0"/>
              </a:spcBef>
              <a:spcAft>
                <a:spcPts val="0"/>
              </a:spcAft>
              <a:buSzPts val="1100"/>
              <a:buNone/>
            </a:pPr>
            <a:r>
              <a:rPr lang="en"/>
              <a:t>Nếu có sẵn bộ xử lý chuyên dụng để xử lý các sự kiện thì kiến trúc đa quy trình có lẽ là tốt nhất. Mặt khác, để đảm bảo rằng các sự kiện được xử lý, có thể cần một kiến trúc đơn tiến trình để phá vỡ thuật toán chia sẻ tài nguyên “công bằng” của hệ điều hành: Ứng dụng có thể cần độc quyền tài nguyên bằng cách tạo một quy trình lớn duy nhất, sử dụng các luồng để kiểm soát việc thực thi trong quy trình đó.</a:t>
            </a:r>
            <a:endParaRPr/>
          </a:p>
          <a:p>
            <a:pPr indent="0" lvl="0" marL="0" rtl="0" algn="l">
              <a:lnSpc>
                <a:spcPct val="100000"/>
              </a:lnSpc>
              <a:spcBef>
                <a:spcPts val="0"/>
              </a:spcBef>
              <a:spcAft>
                <a:spcPts val="0"/>
              </a:spcAft>
              <a:buSzPts val="1100"/>
              <a:buNone/>
            </a:pPr>
            <a:r>
              <a:rPr lang="en"/>
              <a:t>Để cung cấp thời gian phản hồi tốt, có thể cần phải đặt các hoạt động tính toán chuyên sâu vào một quy trình hoặc luồng riêng để hệ thống vẫn có thể phản hồi thông tin đầu vào của người dùng trong khi quá trình tính toán diễn ra, mặc dù có ít tài nguyên hơn. Nếu hệ điều hành hoặc môi trường không hỗ trợ các luồng (tiến trình nhẹ), sẽ không có ý nghĩa gì khi xem xét tác động đối của chúng đối với kiến trúc hệ thống.</a:t>
            </a:r>
            <a:endParaRPr/>
          </a:p>
          <a:p>
            <a:pPr indent="0" lvl="0" marL="0" rtl="0" algn="l">
              <a:lnSpc>
                <a:spcPct val="100000"/>
              </a:lnSpc>
              <a:spcBef>
                <a:spcPts val="0"/>
              </a:spcBef>
              <a:spcAft>
                <a:spcPts val="0"/>
              </a:spcAft>
              <a:buSzPts val="1100"/>
              <a:buNone/>
            </a:pPr>
            <a:r>
              <a:rPr lang="en"/>
              <a:t>Các yêu cầu trên loại trừ lẫn nhau và có thể xung đột với nhau. Việc xếp hạng các yêu cầu về mức độ quan trọng sẽ giúp giải quyết xung đột.</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702a674379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2" name="Google Shape;292;g2702a674379_0_1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Yêu cầu thực hiện đồng thời định nghĩa một sự mở rộng trong đó việc thực hiện song song của các tác vụ là yêu cầu của hệ thống. Các yêu cầu này giúp định dạng kiến trúc hệ thống.</a:t>
            </a:r>
            <a:endParaRPr/>
          </a:p>
          <a:p>
            <a:pPr indent="0" lvl="0" marL="0" rtl="0" algn="l">
              <a:lnSpc>
                <a:spcPct val="100000"/>
              </a:lnSpc>
              <a:spcBef>
                <a:spcPts val="0"/>
              </a:spcBef>
              <a:spcAft>
                <a:spcPts val="0"/>
              </a:spcAft>
              <a:buSzPts val="1100"/>
              <a:buNone/>
            </a:pPr>
            <a:r>
              <a:rPr lang="en"/>
              <a:t>Một hệ thống gọi là phân tán nếu hành vi của nó phân bố trên nhiều bộ xử lý hoặc các nút thực hiện khác nhau đòi hỏi một kiến trúc nhiều tiến trình. Một hệ thống sử dụng hệ quản trị cơ sở dữ liệu hoặc trình quản lý giao dịch cũng cần xem xét các quy trình mà những hệ thống con chính đó giới thiệu.</a:t>
            </a:r>
            <a:endParaRPr/>
          </a:p>
          <a:p>
            <a:pPr indent="0" lvl="0" marL="0" rtl="0" algn="l">
              <a:lnSpc>
                <a:spcPct val="100000"/>
              </a:lnSpc>
              <a:spcBef>
                <a:spcPts val="0"/>
              </a:spcBef>
              <a:spcAft>
                <a:spcPts val="0"/>
              </a:spcAft>
              <a:buSzPts val="1100"/>
              <a:buNone/>
            </a:pPr>
            <a:r>
              <a:rPr lang="en"/>
              <a:t>Để cung cấp một sự phản ứng tốt về thời gian, chúng ta nên đưa các hoạt động tính toán nhiều vào các tiến trình của nó, nhờ đó, hệ thống có khả năng trả lời người dùng trong khi sự tính toán vẫn đang diễn ra, sử dụng ít tài nguyên hơn.</a:t>
            </a:r>
            <a:endParaRPr/>
          </a:p>
          <a:p>
            <a:pPr indent="0" lvl="0" marL="0" rtl="0" algn="l">
              <a:lnSpc>
                <a:spcPct val="100000"/>
              </a:lnSpc>
              <a:spcBef>
                <a:spcPts val="0"/>
              </a:spcBef>
              <a:spcAft>
                <a:spcPts val="0"/>
              </a:spcAft>
              <a:buSzPts val="1100"/>
              <a:buNone/>
            </a:pPr>
            <a:r>
              <a:rPr lang="en"/>
              <a:t>Nếu có sẵn bộ xử lý chuyên dụng để xử lý các sự kiện thì kiến trúc đa quy trình có lẽ là tốt nhất. Mặt khác, để đảm bảo rằng các sự kiện được xử lý, có thể cần một kiến trúc đơn tiến trình để phá vỡ thuật toán chia sẻ tài nguyên “công bằng” của hệ điều hành: Ứng dụng có thể cần độc quyền tài nguyên bằng cách tạo một quy trình lớn duy nhất, sử dụng các luồng để kiểm soát việc thực thi trong quy trình đó.</a:t>
            </a:r>
            <a:endParaRPr/>
          </a:p>
          <a:p>
            <a:pPr indent="0" lvl="0" marL="0" rtl="0" algn="l">
              <a:lnSpc>
                <a:spcPct val="100000"/>
              </a:lnSpc>
              <a:spcBef>
                <a:spcPts val="0"/>
              </a:spcBef>
              <a:spcAft>
                <a:spcPts val="0"/>
              </a:spcAft>
              <a:buSzPts val="1100"/>
              <a:buNone/>
            </a:pPr>
            <a:r>
              <a:rPr lang="en"/>
              <a:t>Để cung cấp thời gian phản hồi tốt, có thể cần phải đặt các hoạt động tính toán chuyên sâu vào một quy trình hoặc luồng riêng để hệ thống vẫn có thể phản hồi thông tin đầu vào của người dùng trong khi quá trình tính toán diễn ra, mặc dù có ít tài nguyên hơn. Nếu hệ điều hành hoặc môi trường không hỗ trợ các luồng (tiến trình nhẹ), sẽ không có ý nghĩa gì khi xem xét tác động đối của chúng đối với kiến trúc hệ thống.</a:t>
            </a:r>
            <a:endParaRPr/>
          </a:p>
          <a:p>
            <a:pPr indent="0" lvl="0" marL="0" rtl="0" algn="l">
              <a:lnSpc>
                <a:spcPct val="100000"/>
              </a:lnSpc>
              <a:spcBef>
                <a:spcPts val="0"/>
              </a:spcBef>
              <a:spcAft>
                <a:spcPts val="0"/>
              </a:spcAft>
              <a:buSzPts val="1100"/>
              <a:buNone/>
            </a:pPr>
            <a:r>
              <a:rPr lang="en"/>
              <a:t>Các yêu cầu trên loại trừ lẫn nhau và có thể xung đột với nhau. Việc xếp hạng các yêu cầu về mức độ quan trọng sẽ giúp giải quyết xung đột.</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702a674379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3" name="Google Shape;303;g2702a674379_0_1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Yêu cầu thực hiện đồng thời định nghĩa một sự mở rộng trong đó việc thực hiện song song của các tác vụ là yêu cầu của hệ thống. Các yêu cầu này giúp định dạng kiến trúc hệ thống.</a:t>
            </a:r>
            <a:endParaRPr/>
          </a:p>
          <a:p>
            <a:pPr indent="0" lvl="0" marL="0" rtl="0" algn="l">
              <a:lnSpc>
                <a:spcPct val="100000"/>
              </a:lnSpc>
              <a:spcBef>
                <a:spcPts val="0"/>
              </a:spcBef>
              <a:spcAft>
                <a:spcPts val="0"/>
              </a:spcAft>
              <a:buSzPts val="1100"/>
              <a:buNone/>
            </a:pPr>
            <a:r>
              <a:rPr lang="en"/>
              <a:t>Một hệ thống gọi là phân tán nếu hành vi của nó phân bố trên nhiều bộ xử lý hoặc các nút thực hiện khác nhau đòi hỏi một kiến trúc nhiều tiến trình. Một hệ thống sử dụng hệ quản trị cơ sở dữ liệu hoặc trình quản lý giao dịch cũng cần xem xét các quy trình mà những hệ thống con chính đó giới thiệu.</a:t>
            </a:r>
            <a:endParaRPr/>
          </a:p>
          <a:p>
            <a:pPr indent="0" lvl="0" marL="0" rtl="0" algn="l">
              <a:lnSpc>
                <a:spcPct val="100000"/>
              </a:lnSpc>
              <a:spcBef>
                <a:spcPts val="0"/>
              </a:spcBef>
              <a:spcAft>
                <a:spcPts val="0"/>
              </a:spcAft>
              <a:buSzPts val="1100"/>
              <a:buNone/>
            </a:pPr>
            <a:r>
              <a:rPr lang="en"/>
              <a:t>Để cung cấp một sự phản ứng tốt về thời gian, chúng ta nên đưa các hoạt động tính toán nhiều vào các tiến trình của nó, nhờ đó, hệ thống có khả năng trả lời người dùng trong khi sự tính toán vẫn đang diễn ra, sử dụng ít tài nguyên hơn.</a:t>
            </a:r>
            <a:endParaRPr/>
          </a:p>
          <a:p>
            <a:pPr indent="0" lvl="0" marL="0" rtl="0" algn="l">
              <a:lnSpc>
                <a:spcPct val="100000"/>
              </a:lnSpc>
              <a:spcBef>
                <a:spcPts val="0"/>
              </a:spcBef>
              <a:spcAft>
                <a:spcPts val="0"/>
              </a:spcAft>
              <a:buSzPts val="1100"/>
              <a:buNone/>
            </a:pPr>
            <a:r>
              <a:rPr lang="en"/>
              <a:t>Nếu có sẵn bộ xử lý chuyên dụng để xử lý các sự kiện thì kiến trúc đa quy trình có lẽ là tốt nhất. Mặt khác, để đảm bảo rằng các sự kiện được xử lý, có thể cần một kiến trúc đơn tiến trình để phá vỡ thuật toán chia sẻ tài nguyên “công bằng” của hệ điều hành: Ứng dụng có thể cần độc quyền tài nguyên bằng cách tạo một quy trình lớn duy nhất, sử dụng các luồng để kiểm soát việc thực thi trong quy trình đó.</a:t>
            </a:r>
            <a:endParaRPr/>
          </a:p>
          <a:p>
            <a:pPr indent="0" lvl="0" marL="0" rtl="0" algn="l">
              <a:lnSpc>
                <a:spcPct val="100000"/>
              </a:lnSpc>
              <a:spcBef>
                <a:spcPts val="0"/>
              </a:spcBef>
              <a:spcAft>
                <a:spcPts val="0"/>
              </a:spcAft>
              <a:buSzPts val="1100"/>
              <a:buNone/>
            </a:pPr>
            <a:r>
              <a:rPr lang="en"/>
              <a:t>Để cung cấp thời gian phản hồi tốt, có thể cần phải đặt các hoạt động tính toán chuyên sâu vào một quy trình hoặc luồng riêng để hệ thống vẫn có thể phản hồi thông tin đầu vào của người dùng trong khi quá trình tính toán diễn ra, mặc dù có ít tài nguyên hơn. Nếu hệ điều hành hoặc môi trường không hỗ trợ các luồng (tiến trình nhẹ), sẽ không có ý nghĩa gì khi xem xét tác động đối của chúng đối với kiến trúc hệ thống.</a:t>
            </a:r>
            <a:endParaRPr/>
          </a:p>
          <a:p>
            <a:pPr indent="0" lvl="0" marL="0" rtl="0" algn="l">
              <a:lnSpc>
                <a:spcPct val="100000"/>
              </a:lnSpc>
              <a:spcBef>
                <a:spcPts val="0"/>
              </a:spcBef>
              <a:spcAft>
                <a:spcPts val="0"/>
              </a:spcAft>
              <a:buSzPts val="1100"/>
              <a:buNone/>
            </a:pPr>
            <a:r>
              <a:rPr lang="en"/>
              <a:t>Các yêu cầu trên loại trừ lẫn nhau và có thể xung đột với nhau. Việc xếp hạng các yêu cầu về mức độ quan trọng sẽ giúp giải quyết xung đột.</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702a674379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6" name="Google Shape;316;g2702a674379_0_1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Yêu cầu thực hiện đồng thời định nghĩa một sự mở rộng trong đó việc thực hiện song song của các tác vụ là yêu cầu của hệ thống. Các yêu cầu này giúp định dạng kiến trúc hệ thống.</a:t>
            </a:r>
            <a:endParaRPr/>
          </a:p>
          <a:p>
            <a:pPr indent="0" lvl="0" marL="0" rtl="0" algn="l">
              <a:lnSpc>
                <a:spcPct val="100000"/>
              </a:lnSpc>
              <a:spcBef>
                <a:spcPts val="0"/>
              </a:spcBef>
              <a:spcAft>
                <a:spcPts val="0"/>
              </a:spcAft>
              <a:buSzPts val="1100"/>
              <a:buNone/>
            </a:pPr>
            <a:r>
              <a:rPr lang="en"/>
              <a:t>Một hệ thống gọi là phân tán nếu hành vi của nó phân bố trên nhiều bộ xử lý hoặc các nút thực hiện khác nhau đòi hỏi một kiến trúc nhiều tiến trình. Một hệ thống sử dụng hệ quản trị cơ sở dữ liệu hoặc trình quản lý giao dịch cũng cần xem xét các quy trình mà những hệ thống con chính đó giới thiệu.</a:t>
            </a:r>
            <a:endParaRPr/>
          </a:p>
          <a:p>
            <a:pPr indent="0" lvl="0" marL="0" rtl="0" algn="l">
              <a:lnSpc>
                <a:spcPct val="100000"/>
              </a:lnSpc>
              <a:spcBef>
                <a:spcPts val="0"/>
              </a:spcBef>
              <a:spcAft>
                <a:spcPts val="0"/>
              </a:spcAft>
              <a:buSzPts val="1100"/>
              <a:buNone/>
            </a:pPr>
            <a:r>
              <a:rPr lang="en"/>
              <a:t>Để cung cấp một sự phản ứng tốt về thời gian, chúng ta nên đưa các hoạt động tính toán nhiều vào các tiến trình của nó, nhờ đó, hệ thống có khả năng trả lời người dùng trong khi sự tính toán vẫn đang diễn ra, sử dụng ít tài nguyên hơn.</a:t>
            </a:r>
            <a:endParaRPr/>
          </a:p>
          <a:p>
            <a:pPr indent="0" lvl="0" marL="0" rtl="0" algn="l">
              <a:lnSpc>
                <a:spcPct val="100000"/>
              </a:lnSpc>
              <a:spcBef>
                <a:spcPts val="0"/>
              </a:spcBef>
              <a:spcAft>
                <a:spcPts val="0"/>
              </a:spcAft>
              <a:buSzPts val="1100"/>
              <a:buNone/>
            </a:pPr>
            <a:r>
              <a:rPr lang="en"/>
              <a:t>Nếu có sẵn bộ xử lý chuyên dụng để xử lý các sự kiện thì kiến trúc đa quy trình có lẽ là tốt nhất. Mặt khác, để đảm bảo rằng các sự kiện được xử lý, có thể cần một kiến trúc đơn tiến trình để phá vỡ thuật toán chia sẻ tài nguyên “công bằng” của hệ điều hành: Ứng dụng có thể cần độc quyền tài nguyên bằng cách tạo một quy trình lớn duy nhất, sử dụng các luồng để kiểm soát việc thực thi trong quy trình đó.</a:t>
            </a:r>
            <a:endParaRPr/>
          </a:p>
          <a:p>
            <a:pPr indent="0" lvl="0" marL="0" rtl="0" algn="l">
              <a:lnSpc>
                <a:spcPct val="100000"/>
              </a:lnSpc>
              <a:spcBef>
                <a:spcPts val="0"/>
              </a:spcBef>
              <a:spcAft>
                <a:spcPts val="0"/>
              </a:spcAft>
              <a:buSzPts val="1100"/>
              <a:buNone/>
            </a:pPr>
            <a:r>
              <a:rPr lang="en"/>
              <a:t>Để cung cấp thời gian phản hồi tốt, có thể cần phải đặt các hoạt động tính toán chuyên sâu vào một quy trình hoặc luồng riêng để hệ thống vẫn có thể phản hồi thông tin đầu vào của người dùng trong khi quá trình tính toán diễn ra, mặc dù có ít tài nguyên hơn. Nếu hệ điều hành hoặc môi trường không hỗ trợ các luồng (tiến trình nhẹ), sẽ không có ý nghĩa gì khi xem xét tác động đối của chúng đối với kiến trúc hệ thống.</a:t>
            </a:r>
            <a:endParaRPr/>
          </a:p>
          <a:p>
            <a:pPr indent="0" lvl="0" marL="0" rtl="0" algn="l">
              <a:lnSpc>
                <a:spcPct val="100000"/>
              </a:lnSpc>
              <a:spcBef>
                <a:spcPts val="0"/>
              </a:spcBef>
              <a:spcAft>
                <a:spcPts val="0"/>
              </a:spcAft>
              <a:buSzPts val="1100"/>
              <a:buNone/>
            </a:pPr>
            <a:r>
              <a:rPr lang="en"/>
              <a:t>Các yêu cầu trên loại trừ lẫn nhau và có thể xung đột với nhau. Việc xếp hạng các yêu cầu về mức độ quan trọng sẽ giúp giải quyết xung đột.</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702a674379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8" name="Google Shape;328;g2702a674379_0_1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Yêu cầu thực hiện đồng thời định nghĩa một sự mở rộng trong đó việc thực hiện song song của các tác vụ là yêu cầu của hệ thống. Các yêu cầu này giúp định dạng kiến trúc hệ thống.</a:t>
            </a:r>
            <a:endParaRPr/>
          </a:p>
          <a:p>
            <a:pPr indent="0" lvl="0" marL="0" rtl="0" algn="l">
              <a:lnSpc>
                <a:spcPct val="100000"/>
              </a:lnSpc>
              <a:spcBef>
                <a:spcPts val="0"/>
              </a:spcBef>
              <a:spcAft>
                <a:spcPts val="0"/>
              </a:spcAft>
              <a:buSzPts val="1100"/>
              <a:buNone/>
            </a:pPr>
            <a:r>
              <a:rPr lang="en"/>
              <a:t>Một hệ thống gọi là phân tán nếu hành vi của nó phân bố trên nhiều bộ xử lý hoặc các nút thực hiện khác nhau đòi hỏi một kiến trúc nhiều tiến trình. Một hệ thống sử dụng hệ quản trị cơ sở dữ liệu hoặc trình quản lý giao dịch cũng cần xem xét các quy trình mà những hệ thống con chính đó giới thiệu.</a:t>
            </a:r>
            <a:endParaRPr/>
          </a:p>
          <a:p>
            <a:pPr indent="0" lvl="0" marL="0" rtl="0" algn="l">
              <a:lnSpc>
                <a:spcPct val="100000"/>
              </a:lnSpc>
              <a:spcBef>
                <a:spcPts val="0"/>
              </a:spcBef>
              <a:spcAft>
                <a:spcPts val="0"/>
              </a:spcAft>
              <a:buSzPts val="1100"/>
              <a:buNone/>
            </a:pPr>
            <a:r>
              <a:rPr lang="en"/>
              <a:t>Để cung cấp một sự phản ứng tốt về thời gian, chúng ta nên đưa các hoạt động tính toán nhiều vào các tiến trình của nó, nhờ đó, hệ thống có khả năng trả lời người dùng trong khi sự tính toán vẫn đang diễn ra, sử dụng ít tài nguyên hơn.</a:t>
            </a:r>
            <a:endParaRPr/>
          </a:p>
          <a:p>
            <a:pPr indent="0" lvl="0" marL="0" rtl="0" algn="l">
              <a:lnSpc>
                <a:spcPct val="100000"/>
              </a:lnSpc>
              <a:spcBef>
                <a:spcPts val="0"/>
              </a:spcBef>
              <a:spcAft>
                <a:spcPts val="0"/>
              </a:spcAft>
              <a:buSzPts val="1100"/>
              <a:buNone/>
            </a:pPr>
            <a:r>
              <a:rPr lang="en"/>
              <a:t>Nếu có sẵn bộ xử lý chuyên dụng để xử lý các sự kiện thì kiến trúc đa quy trình có lẽ là tốt nhất. Mặt khác, để đảm bảo rằng các sự kiện được xử lý, có thể cần một kiến trúc đơn tiến trình để phá vỡ thuật toán chia sẻ tài nguyên “công bằng” của hệ điều hành: Ứng dụng có thể cần độc quyền tài nguyên bằng cách tạo một quy trình lớn duy nhất, sử dụng các luồng để kiểm soát việc thực thi trong quy trình đó.</a:t>
            </a:r>
            <a:endParaRPr/>
          </a:p>
          <a:p>
            <a:pPr indent="0" lvl="0" marL="0" rtl="0" algn="l">
              <a:lnSpc>
                <a:spcPct val="100000"/>
              </a:lnSpc>
              <a:spcBef>
                <a:spcPts val="0"/>
              </a:spcBef>
              <a:spcAft>
                <a:spcPts val="0"/>
              </a:spcAft>
              <a:buSzPts val="1100"/>
              <a:buNone/>
            </a:pPr>
            <a:r>
              <a:rPr lang="en"/>
              <a:t>Để cung cấp thời gian phản hồi tốt, có thể cần phải đặt các hoạt động tính toán chuyên sâu vào một quy trình hoặc luồng riêng để hệ thống vẫn có thể phản hồi thông tin đầu vào của người dùng trong khi quá trình tính toán diễn ra, mặc dù có ít tài nguyên hơn. Nếu hệ điều hành hoặc môi trường không hỗ trợ các luồng (tiến trình nhẹ), sẽ không có ý nghĩa gì khi xem xét tác động đối của chúng đối với kiến trúc hệ thống.</a:t>
            </a:r>
            <a:endParaRPr/>
          </a:p>
          <a:p>
            <a:pPr indent="0" lvl="0" marL="0" rtl="0" algn="l">
              <a:lnSpc>
                <a:spcPct val="100000"/>
              </a:lnSpc>
              <a:spcBef>
                <a:spcPts val="0"/>
              </a:spcBef>
              <a:spcAft>
                <a:spcPts val="0"/>
              </a:spcAft>
              <a:buSzPts val="1100"/>
              <a:buNone/>
            </a:pPr>
            <a:r>
              <a:rPr lang="en"/>
              <a:t>Các yêu cầu trên loại trừ lẫn nhau và có thể xung đột với nhau. Việc xếp hạng các yêu cầu về mức độ quan trọng sẽ giúp giải quyết xung đột.</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702a674379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0" name="Google Shape;340;g2702a674379_0_1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Yêu cầu thực hiện đồng thời định nghĩa một sự mở rộng trong đó việc thực hiện song song của các tác vụ là yêu cầu của hệ thống. Các yêu cầu này giúp định dạng kiến trúc hệ thống.</a:t>
            </a:r>
            <a:endParaRPr/>
          </a:p>
          <a:p>
            <a:pPr indent="0" lvl="0" marL="0" rtl="0" algn="l">
              <a:lnSpc>
                <a:spcPct val="100000"/>
              </a:lnSpc>
              <a:spcBef>
                <a:spcPts val="0"/>
              </a:spcBef>
              <a:spcAft>
                <a:spcPts val="0"/>
              </a:spcAft>
              <a:buSzPts val="1100"/>
              <a:buNone/>
            </a:pPr>
            <a:r>
              <a:rPr lang="en"/>
              <a:t>Một hệ thống gọi là phân tán nếu hành vi của nó phân bố trên nhiều bộ xử lý hoặc các nút thực hiện khác nhau đòi hỏi một kiến trúc nhiều tiến trình. Một hệ thống sử dụng hệ quản trị cơ sở dữ liệu hoặc trình quản lý giao dịch cũng cần xem xét các quy trình mà những hệ thống con chính đó giới thiệu.</a:t>
            </a:r>
            <a:endParaRPr/>
          </a:p>
          <a:p>
            <a:pPr indent="0" lvl="0" marL="0" rtl="0" algn="l">
              <a:lnSpc>
                <a:spcPct val="100000"/>
              </a:lnSpc>
              <a:spcBef>
                <a:spcPts val="0"/>
              </a:spcBef>
              <a:spcAft>
                <a:spcPts val="0"/>
              </a:spcAft>
              <a:buSzPts val="1100"/>
              <a:buNone/>
            </a:pPr>
            <a:r>
              <a:rPr lang="en"/>
              <a:t>Để cung cấp một sự phản ứng tốt về thời gian, chúng ta nên đưa các hoạt động tính toán nhiều vào các tiến trình của nó, nhờ đó, hệ thống có khả năng trả lời người dùng trong khi sự tính toán vẫn đang diễn ra, sử dụng ít tài nguyên hơn.</a:t>
            </a:r>
            <a:endParaRPr/>
          </a:p>
          <a:p>
            <a:pPr indent="0" lvl="0" marL="0" rtl="0" algn="l">
              <a:lnSpc>
                <a:spcPct val="100000"/>
              </a:lnSpc>
              <a:spcBef>
                <a:spcPts val="0"/>
              </a:spcBef>
              <a:spcAft>
                <a:spcPts val="0"/>
              </a:spcAft>
              <a:buSzPts val="1100"/>
              <a:buNone/>
            </a:pPr>
            <a:r>
              <a:rPr lang="en"/>
              <a:t>Nếu có sẵn bộ xử lý chuyên dụng để xử lý các sự kiện thì kiến trúc đa quy trình có lẽ là tốt nhất. Mặt khác, để đảm bảo rằng các sự kiện được xử lý, có thể cần một kiến trúc đơn tiến trình để phá vỡ thuật toán chia sẻ tài nguyên “công bằng” của hệ điều hành: Ứng dụng có thể cần độc quyền tài nguyên bằng cách tạo một quy trình lớn duy nhất, sử dụng các luồng để kiểm soát việc thực thi trong quy trình đó.</a:t>
            </a:r>
            <a:endParaRPr/>
          </a:p>
          <a:p>
            <a:pPr indent="0" lvl="0" marL="0" rtl="0" algn="l">
              <a:lnSpc>
                <a:spcPct val="100000"/>
              </a:lnSpc>
              <a:spcBef>
                <a:spcPts val="0"/>
              </a:spcBef>
              <a:spcAft>
                <a:spcPts val="0"/>
              </a:spcAft>
              <a:buSzPts val="1100"/>
              <a:buNone/>
            </a:pPr>
            <a:r>
              <a:rPr lang="en"/>
              <a:t>Để cung cấp thời gian phản hồi tốt, có thể cần phải đặt các hoạt động tính toán chuyên sâu vào một quy trình hoặc luồng riêng để hệ thống vẫn có thể phản hồi thông tin đầu vào của người dùng trong khi quá trình tính toán diễn ra, mặc dù có ít tài nguyên hơn. Nếu hệ điều hành hoặc môi trường không hỗ trợ các luồng (tiến trình nhẹ), sẽ không có ý nghĩa gì khi xem xét tác động đối của chúng đối với kiến trúc hệ thống.</a:t>
            </a:r>
            <a:endParaRPr/>
          </a:p>
          <a:p>
            <a:pPr indent="0" lvl="0" marL="0" rtl="0" algn="l">
              <a:lnSpc>
                <a:spcPct val="100000"/>
              </a:lnSpc>
              <a:spcBef>
                <a:spcPts val="0"/>
              </a:spcBef>
              <a:spcAft>
                <a:spcPts val="0"/>
              </a:spcAft>
              <a:buSzPts val="1100"/>
              <a:buNone/>
            </a:pPr>
            <a:r>
              <a:rPr lang="en"/>
              <a:t>Các yêu cầu trên loại trừ lẫn nhau và có thể xung đột với nhau. Việc xếp hạng các yêu cầu về mức độ quan trọng sẽ giúp giải quyết xung đột.</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2702a674379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2" name="Google Shape;352;g2702a674379_0_2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Yêu cầu thực hiện đồng thời định nghĩa một sự mở rộng trong đó việc thực hiện song song của các tác vụ là yêu cầu của hệ thống. Các yêu cầu này giúp định dạng kiến trúc hệ thống.</a:t>
            </a:r>
            <a:endParaRPr/>
          </a:p>
          <a:p>
            <a:pPr indent="0" lvl="0" marL="0" rtl="0" algn="l">
              <a:lnSpc>
                <a:spcPct val="100000"/>
              </a:lnSpc>
              <a:spcBef>
                <a:spcPts val="0"/>
              </a:spcBef>
              <a:spcAft>
                <a:spcPts val="0"/>
              </a:spcAft>
              <a:buSzPts val="1100"/>
              <a:buNone/>
            </a:pPr>
            <a:r>
              <a:rPr lang="en"/>
              <a:t>Một hệ thống gọi là phân tán nếu hành vi của nó phân bố trên nhiều bộ xử lý hoặc các nút thực hiện khác nhau đòi hỏi một kiến trúc nhiều tiến trình. Một hệ thống sử dụng hệ quản trị cơ sở dữ liệu hoặc trình quản lý giao dịch cũng cần xem xét các quy trình mà những hệ thống con chính đó giới thiệu.</a:t>
            </a:r>
            <a:endParaRPr/>
          </a:p>
          <a:p>
            <a:pPr indent="0" lvl="0" marL="0" rtl="0" algn="l">
              <a:lnSpc>
                <a:spcPct val="100000"/>
              </a:lnSpc>
              <a:spcBef>
                <a:spcPts val="0"/>
              </a:spcBef>
              <a:spcAft>
                <a:spcPts val="0"/>
              </a:spcAft>
              <a:buSzPts val="1100"/>
              <a:buNone/>
            </a:pPr>
            <a:r>
              <a:rPr lang="en"/>
              <a:t>Để cung cấp một sự phản ứng tốt về thời gian, chúng ta nên đưa các hoạt động tính toán nhiều vào các tiến trình của nó, nhờ đó, hệ thống có khả năng trả lời người dùng trong khi sự tính toán vẫn đang diễn ra, sử dụng ít tài nguyên hơn.</a:t>
            </a:r>
            <a:endParaRPr/>
          </a:p>
          <a:p>
            <a:pPr indent="0" lvl="0" marL="0" rtl="0" algn="l">
              <a:lnSpc>
                <a:spcPct val="100000"/>
              </a:lnSpc>
              <a:spcBef>
                <a:spcPts val="0"/>
              </a:spcBef>
              <a:spcAft>
                <a:spcPts val="0"/>
              </a:spcAft>
              <a:buSzPts val="1100"/>
              <a:buNone/>
            </a:pPr>
            <a:r>
              <a:rPr lang="en"/>
              <a:t>Nếu có sẵn bộ xử lý chuyên dụng để xử lý các sự kiện thì kiến trúc đa quy trình có lẽ là tốt nhất. Mặt khác, để đảm bảo rằng các sự kiện được xử lý, có thể cần một kiến trúc đơn tiến trình để phá vỡ thuật toán chia sẻ tài nguyên “công bằng” của hệ điều hành: Ứng dụng có thể cần độc quyền tài nguyên bằng cách tạo một quy trình lớn duy nhất, sử dụng các luồng để kiểm soát việc thực thi trong quy trình đó.</a:t>
            </a:r>
            <a:endParaRPr/>
          </a:p>
          <a:p>
            <a:pPr indent="0" lvl="0" marL="0" rtl="0" algn="l">
              <a:lnSpc>
                <a:spcPct val="100000"/>
              </a:lnSpc>
              <a:spcBef>
                <a:spcPts val="0"/>
              </a:spcBef>
              <a:spcAft>
                <a:spcPts val="0"/>
              </a:spcAft>
              <a:buSzPts val="1100"/>
              <a:buNone/>
            </a:pPr>
            <a:r>
              <a:rPr lang="en"/>
              <a:t>Để cung cấp thời gian phản hồi tốt, có thể cần phải đặt các hoạt động tính toán chuyên sâu vào một quy trình hoặc luồng riêng để hệ thống vẫn có thể phản hồi thông tin đầu vào của người dùng trong khi quá trình tính toán diễn ra, mặc dù có ít tài nguyên hơn. Nếu hệ điều hành hoặc môi trường không hỗ trợ các luồng (tiến trình nhẹ), sẽ không có ý nghĩa gì khi xem xét tác động đối của chúng đối với kiến trúc hệ thống.</a:t>
            </a:r>
            <a:endParaRPr/>
          </a:p>
          <a:p>
            <a:pPr indent="0" lvl="0" marL="0" rtl="0" algn="l">
              <a:lnSpc>
                <a:spcPct val="100000"/>
              </a:lnSpc>
              <a:spcBef>
                <a:spcPts val="0"/>
              </a:spcBef>
              <a:spcAft>
                <a:spcPts val="0"/>
              </a:spcAft>
              <a:buSzPts val="1100"/>
              <a:buNone/>
            </a:pPr>
            <a:r>
              <a:rPr lang="en"/>
              <a:t>Các yêu cầu trên loại trừ lẫn nhau và có thể xung đột với nhau. Việc xếp hạng các yêu cầu về mức độ quan trọng sẽ giúp giải quyết xung đột.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702a674379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g2702a674379_0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2702a674379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4" name="Google Shape;364;g2702a674379_0_2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Yêu cầu thực hiện đồng thời định nghĩa một sự mở rộng trong đó việc thực hiện song song của các tác vụ là yêu cầu của hệ thống. Các yêu cầu này giúp định dạng kiến trúc hệ thống.</a:t>
            </a:r>
            <a:endParaRPr/>
          </a:p>
          <a:p>
            <a:pPr indent="0" lvl="0" marL="0" rtl="0" algn="l">
              <a:lnSpc>
                <a:spcPct val="100000"/>
              </a:lnSpc>
              <a:spcBef>
                <a:spcPts val="0"/>
              </a:spcBef>
              <a:spcAft>
                <a:spcPts val="0"/>
              </a:spcAft>
              <a:buSzPts val="1100"/>
              <a:buNone/>
            </a:pPr>
            <a:r>
              <a:rPr lang="en"/>
              <a:t>Một hệ thống gọi là phân tán nếu hành vi của nó phân bố trên nhiều bộ xử lý hoặc các nút thực hiện khác nhau đòi hỏi một kiến trúc nhiều tiến trình. Một hệ thống sử dụng hệ quản trị cơ sở dữ liệu hoặc trình quản lý giao dịch cũng cần xem xét các quy trình mà những hệ thống con chính đó giới thiệu.</a:t>
            </a:r>
            <a:endParaRPr/>
          </a:p>
          <a:p>
            <a:pPr indent="0" lvl="0" marL="0" rtl="0" algn="l">
              <a:lnSpc>
                <a:spcPct val="100000"/>
              </a:lnSpc>
              <a:spcBef>
                <a:spcPts val="0"/>
              </a:spcBef>
              <a:spcAft>
                <a:spcPts val="0"/>
              </a:spcAft>
              <a:buSzPts val="1100"/>
              <a:buNone/>
            </a:pPr>
            <a:r>
              <a:rPr lang="en"/>
              <a:t>Để cung cấp một sự phản ứng tốt về thời gian, chúng ta nên đưa các hoạt động tính toán nhiều vào các tiến trình của nó, nhờ đó, hệ thống có khả năng trả lời người dùng trong khi sự tính toán vẫn đang diễn ra, sử dụng ít tài nguyên hơn.</a:t>
            </a:r>
            <a:endParaRPr/>
          </a:p>
          <a:p>
            <a:pPr indent="0" lvl="0" marL="0" rtl="0" algn="l">
              <a:lnSpc>
                <a:spcPct val="100000"/>
              </a:lnSpc>
              <a:spcBef>
                <a:spcPts val="0"/>
              </a:spcBef>
              <a:spcAft>
                <a:spcPts val="0"/>
              </a:spcAft>
              <a:buSzPts val="1100"/>
              <a:buNone/>
            </a:pPr>
            <a:r>
              <a:rPr lang="en"/>
              <a:t>Nếu có sẵn bộ xử lý chuyên dụng để xử lý các sự kiện thì kiến trúc đa quy trình có lẽ là tốt nhất. Mặt khác, để đảm bảo rằng các sự kiện được xử lý, có thể cần một kiến trúc đơn tiến trình để phá vỡ thuật toán chia sẻ tài nguyên “công bằng” của hệ điều hành: Ứng dụng có thể cần độc quyền tài nguyên bằng cách tạo một quy trình lớn duy nhất, sử dụng các luồng để kiểm soát việc thực thi trong quy trình đó.</a:t>
            </a:r>
            <a:endParaRPr/>
          </a:p>
          <a:p>
            <a:pPr indent="0" lvl="0" marL="0" rtl="0" algn="l">
              <a:lnSpc>
                <a:spcPct val="100000"/>
              </a:lnSpc>
              <a:spcBef>
                <a:spcPts val="0"/>
              </a:spcBef>
              <a:spcAft>
                <a:spcPts val="0"/>
              </a:spcAft>
              <a:buSzPts val="1100"/>
              <a:buNone/>
            </a:pPr>
            <a:r>
              <a:rPr lang="en"/>
              <a:t>Để cung cấp thời gian phản hồi tốt, có thể cần phải đặt các hoạt động tính toán chuyên sâu vào một quy trình hoặc luồng riêng để hệ thống vẫn có thể phản hồi thông tin đầu vào của người dùng trong khi quá trình tính toán diễn ra, mặc dù có ít tài nguyên hơn. Nếu hệ điều hành hoặc môi trường không hỗ trợ các luồng (tiến trình nhẹ), sẽ không có ý nghĩa gì khi xem xét tác động đối của chúng đối với kiến trúc hệ thống.</a:t>
            </a:r>
            <a:endParaRPr/>
          </a:p>
          <a:p>
            <a:pPr indent="0" lvl="0" marL="0" rtl="0" algn="l">
              <a:lnSpc>
                <a:spcPct val="100000"/>
              </a:lnSpc>
              <a:spcBef>
                <a:spcPts val="0"/>
              </a:spcBef>
              <a:spcAft>
                <a:spcPts val="0"/>
              </a:spcAft>
              <a:buSzPts val="1100"/>
              <a:buNone/>
            </a:pPr>
            <a:r>
              <a:rPr lang="en"/>
              <a:t>Các yêu cầu trên loại trừ lẫn nhau và có thể xung đột với nhau. Việc xếp hạng các yêu cầu về mức độ quan trọng sẽ giúp giải quyết xung đột.</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2702a674379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6" name="Google Shape;376;g2702a674379_0_2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Yêu cầu thực hiện đồng thời định nghĩa một sự mở rộng trong đó việc thực hiện song song của các tác vụ là yêu cầu của hệ thống. Các yêu cầu này giúp định dạng kiến trúc hệ thống.</a:t>
            </a:r>
            <a:endParaRPr/>
          </a:p>
          <a:p>
            <a:pPr indent="0" lvl="0" marL="0" rtl="0" algn="l">
              <a:lnSpc>
                <a:spcPct val="100000"/>
              </a:lnSpc>
              <a:spcBef>
                <a:spcPts val="0"/>
              </a:spcBef>
              <a:spcAft>
                <a:spcPts val="0"/>
              </a:spcAft>
              <a:buSzPts val="1100"/>
              <a:buNone/>
            </a:pPr>
            <a:r>
              <a:rPr lang="en"/>
              <a:t>Một hệ thống gọi là phân tán nếu hành vi của nó phân bố trên nhiều bộ xử lý hoặc các nút thực hiện khác nhau đòi hỏi một kiến trúc nhiều tiến trình. Một hệ thống sử dụng hệ quản trị cơ sở dữ liệu hoặc trình quản lý giao dịch cũng cần xem xét các quy trình mà những hệ thống con chính đó giới thiệu.</a:t>
            </a:r>
            <a:endParaRPr/>
          </a:p>
          <a:p>
            <a:pPr indent="0" lvl="0" marL="0" rtl="0" algn="l">
              <a:lnSpc>
                <a:spcPct val="100000"/>
              </a:lnSpc>
              <a:spcBef>
                <a:spcPts val="0"/>
              </a:spcBef>
              <a:spcAft>
                <a:spcPts val="0"/>
              </a:spcAft>
              <a:buSzPts val="1100"/>
              <a:buNone/>
            </a:pPr>
            <a:r>
              <a:rPr lang="en"/>
              <a:t>Để cung cấp một sự phản ứng tốt về thời gian, chúng ta nên đưa các hoạt động tính toán nhiều vào các tiến trình của nó, nhờ đó, hệ thống có khả năng trả lời người dùng trong khi sự tính toán vẫn đang diễn ra, sử dụng ít tài nguyên hơn.</a:t>
            </a:r>
            <a:endParaRPr/>
          </a:p>
          <a:p>
            <a:pPr indent="0" lvl="0" marL="0" rtl="0" algn="l">
              <a:lnSpc>
                <a:spcPct val="100000"/>
              </a:lnSpc>
              <a:spcBef>
                <a:spcPts val="0"/>
              </a:spcBef>
              <a:spcAft>
                <a:spcPts val="0"/>
              </a:spcAft>
              <a:buSzPts val="1100"/>
              <a:buNone/>
            </a:pPr>
            <a:r>
              <a:rPr lang="en"/>
              <a:t>Nếu có sẵn bộ xử lý chuyên dụng để xử lý các sự kiện thì kiến trúc đa quy trình có lẽ là tốt nhất. Mặt khác, để đảm bảo rằng các sự kiện được xử lý, có thể cần một kiến trúc đơn tiến trình để phá vỡ thuật toán chia sẻ tài nguyên “công bằng” của hệ điều hành: Ứng dụng có thể cần độc quyền tài nguyên bằng cách tạo một quy trình lớn duy nhất, sử dụng các luồng để kiểm soát việc thực thi trong quy trình đó.</a:t>
            </a:r>
            <a:endParaRPr/>
          </a:p>
          <a:p>
            <a:pPr indent="0" lvl="0" marL="0" rtl="0" algn="l">
              <a:lnSpc>
                <a:spcPct val="100000"/>
              </a:lnSpc>
              <a:spcBef>
                <a:spcPts val="0"/>
              </a:spcBef>
              <a:spcAft>
                <a:spcPts val="0"/>
              </a:spcAft>
              <a:buSzPts val="1100"/>
              <a:buNone/>
            </a:pPr>
            <a:r>
              <a:rPr lang="en"/>
              <a:t>Để cung cấp thời gian phản hồi tốt, có thể cần phải đặt các hoạt động tính toán chuyên sâu vào một quy trình hoặc luồng riêng để hệ thống vẫn có thể phản hồi thông tin đầu vào của người dùng trong khi quá trình tính toán diễn ra, mặc dù có ít tài nguyên hơn. Nếu hệ điều hành hoặc môi trường không hỗ trợ các luồng (tiến trình nhẹ), sẽ không có ý nghĩa gì khi xem xét tác động đối của chúng đối với kiến trúc hệ thống.</a:t>
            </a:r>
            <a:endParaRPr/>
          </a:p>
          <a:p>
            <a:pPr indent="0" lvl="0" marL="0" rtl="0" algn="l">
              <a:lnSpc>
                <a:spcPct val="100000"/>
              </a:lnSpc>
              <a:spcBef>
                <a:spcPts val="0"/>
              </a:spcBef>
              <a:spcAft>
                <a:spcPts val="0"/>
              </a:spcAft>
              <a:buSzPts val="1100"/>
              <a:buNone/>
            </a:pPr>
            <a:r>
              <a:rPr lang="en"/>
              <a:t>Các yêu cầu trên loại trừ lẫn nhau và có thể xung đột với nhau. Việc xếp hạng các yêu cầu về mức độ quan trọng sẽ giúp giải quyết xung đột.</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2704d0173a5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7" name="Google Shape;387;g2704d0173a5_3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2704d0173a5_3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8" name="Google Shape;398;g2704d0173a5_3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2704d0173a5_3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9" name="Google Shape;409;g2704d0173a5_3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705ecff741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g2705ecff741_1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705ecff741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g2705ecff741_1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705ecff741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g2705ecff741_1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705ecff741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g2705ecff741_5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705ecff741_5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g2705ecff741_5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d1b6b24715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g2d1b6b24715_0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37"/>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37"/>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46"/>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46"/>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3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3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9"/>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4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40"/>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40"/>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4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42"/>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42"/>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43"/>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44"/>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44"/>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44"/>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44"/>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45"/>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3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3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7.png"/><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2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2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3" name="Shape 53"/>
        <p:cNvGrpSpPr/>
        <p:nvPr/>
      </p:nvGrpSpPr>
      <p:grpSpPr>
        <a:xfrm>
          <a:off x="0" y="0"/>
          <a:ext cx="0" cy="0"/>
          <a:chOff x="0" y="0"/>
          <a:chExt cx="0" cy="0"/>
        </a:xfrm>
      </p:grpSpPr>
      <p:sp>
        <p:nvSpPr>
          <p:cNvPr id="54" name="Google Shape;54;g2cdcfe5abd4_1_0"/>
          <p:cNvSpPr txBox="1"/>
          <p:nvPr/>
        </p:nvSpPr>
        <p:spPr>
          <a:xfrm>
            <a:off x="2241650" y="1085100"/>
            <a:ext cx="3481500" cy="1293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rial"/>
                <a:ea typeface="Arial"/>
                <a:cs typeface="Arial"/>
                <a:sym typeface="Arial"/>
              </a:rPr>
              <a:t>Thắng 2 - </a:t>
            </a:r>
            <a:r>
              <a:rPr lang="en" sz="1800">
                <a:solidFill>
                  <a:schemeClr val="dk1"/>
                </a:solidFill>
              </a:rPr>
              <a:t>7</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rial"/>
                <a:ea typeface="Arial"/>
                <a:cs typeface="Arial"/>
                <a:sym typeface="Arial"/>
              </a:rPr>
              <a:t>Quang + Vinh </a:t>
            </a:r>
            <a:r>
              <a:rPr lang="en" sz="1800">
                <a:solidFill>
                  <a:schemeClr val="dk1"/>
                </a:solidFill>
              </a:rPr>
              <a:t>8</a:t>
            </a:r>
            <a:r>
              <a:rPr b="0" i="0" lang="en" sz="1800" u="none" cap="none" strike="noStrike">
                <a:solidFill>
                  <a:schemeClr val="dk1"/>
                </a:solidFill>
                <a:latin typeface="Arial"/>
                <a:ea typeface="Arial"/>
                <a:cs typeface="Arial"/>
                <a:sym typeface="Arial"/>
              </a:rPr>
              <a:t> - </a:t>
            </a:r>
            <a:r>
              <a:rPr lang="en" sz="1800">
                <a:solidFill>
                  <a:schemeClr val="dk1"/>
                </a:solidFill>
              </a:rPr>
              <a:t>17</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rial"/>
                <a:ea typeface="Arial"/>
                <a:cs typeface="Arial"/>
                <a:sym typeface="Arial"/>
              </a:rPr>
              <a:t>Tùng </a:t>
            </a:r>
            <a:r>
              <a:rPr lang="en" sz="1800">
                <a:solidFill>
                  <a:schemeClr val="dk1"/>
                </a:solidFill>
              </a:rPr>
              <a:t>18</a:t>
            </a:r>
            <a:r>
              <a:rPr b="0" i="0" lang="en" sz="1800" u="none" cap="none" strike="noStrike">
                <a:solidFill>
                  <a:schemeClr val="dk1"/>
                </a:solidFill>
                <a:latin typeface="Arial"/>
                <a:ea typeface="Arial"/>
                <a:cs typeface="Arial"/>
                <a:sym typeface="Arial"/>
              </a:rPr>
              <a:t> - </a:t>
            </a:r>
            <a:r>
              <a:rPr lang="en" sz="1800">
                <a:solidFill>
                  <a:schemeClr val="dk1"/>
                </a:solidFill>
              </a:rPr>
              <a:t>23</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rial"/>
                <a:ea typeface="Arial"/>
                <a:cs typeface="Arial"/>
                <a:sym typeface="Arial"/>
              </a:rPr>
              <a:t>Quyền </a:t>
            </a:r>
            <a:r>
              <a:rPr lang="en" sz="1800">
                <a:solidFill>
                  <a:schemeClr val="dk1"/>
                </a:solidFill>
              </a:rPr>
              <a:t>24</a:t>
            </a:r>
            <a:r>
              <a:rPr b="0" i="0" lang="en" sz="1800" u="none" cap="none" strike="noStrike">
                <a:solidFill>
                  <a:schemeClr val="dk1"/>
                </a:solidFill>
                <a:latin typeface="Arial"/>
                <a:ea typeface="Arial"/>
                <a:cs typeface="Arial"/>
                <a:sym typeface="Arial"/>
              </a:rPr>
              <a:t> -</a:t>
            </a:r>
            <a:r>
              <a:rPr lang="en" sz="1800">
                <a:solidFill>
                  <a:schemeClr val="dk1"/>
                </a:solidFill>
              </a:rPr>
              <a:t> 28</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2705ecff741_0_0"/>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2800">
                <a:solidFill>
                  <a:srgbClr val="0000AA"/>
                </a:solidFill>
                <a:latin typeface="Roboto Slab"/>
                <a:ea typeface="Roboto Slab"/>
                <a:cs typeface="Roboto Slab"/>
                <a:sym typeface="Roboto Slab"/>
              </a:rPr>
              <a:t>Kiến trúc Client - Server</a:t>
            </a:r>
            <a:endParaRPr b="1" i="0" sz="2800" u="none" cap="none" strike="noStrike">
              <a:solidFill>
                <a:srgbClr val="0000AA"/>
              </a:solidFill>
              <a:latin typeface="Roboto Slab"/>
              <a:ea typeface="Roboto Slab"/>
              <a:cs typeface="Roboto Slab"/>
              <a:sym typeface="Roboto Slab"/>
            </a:endParaRPr>
          </a:p>
        </p:txBody>
      </p:sp>
      <p:sp>
        <p:nvSpPr>
          <p:cNvPr id="148" name="Google Shape;148;g2705ecff741_0_0"/>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g2705ecff741_0_0"/>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g2705ecff741_0_0"/>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1" i="0" lang="en" sz="900" u="none" cap="none" strike="noStrike">
                <a:solidFill>
                  <a:srgbClr val="FFFFFF"/>
                </a:solidFill>
                <a:latin typeface="Roboto Slab"/>
                <a:ea typeface="Roboto Slab"/>
                <a:cs typeface="Roboto Slab"/>
                <a:sym typeface="Roboto Slab"/>
              </a:rPr>
              <a:t>‹#›</a:t>
            </a:fld>
            <a:endParaRPr b="1" i="0" sz="900" u="none" cap="none" strike="noStrike">
              <a:solidFill>
                <a:srgbClr val="FFFFFF"/>
              </a:solidFill>
              <a:latin typeface="Roboto Slab"/>
              <a:ea typeface="Roboto Slab"/>
              <a:cs typeface="Roboto Slab"/>
              <a:sym typeface="Roboto Slab"/>
            </a:endParaRPr>
          </a:p>
        </p:txBody>
      </p:sp>
      <p:sp>
        <p:nvSpPr>
          <p:cNvPr id="151" name="Google Shape;151;g2705ecff741_0_0"/>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Roboto Slab"/>
                <a:ea typeface="Roboto Slab"/>
                <a:cs typeface="Roboto Slab"/>
                <a:sym typeface="Roboto Slab"/>
              </a:rPr>
              <a:t>Object-Oriented Analysis and Design</a:t>
            </a:r>
            <a:endParaRPr b="1" i="0" sz="900" u="none" cap="none" strike="noStrike">
              <a:solidFill>
                <a:srgbClr val="FFFFFF"/>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152" name="Google Shape;152;g2705ecff741_0_0"/>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pic>
        <p:nvPicPr>
          <p:cNvPr id="153" name="Google Shape;153;g2705ecff741_0_0"/>
          <p:cNvPicPr preferRelativeResize="0"/>
          <p:nvPr/>
        </p:nvPicPr>
        <p:blipFill>
          <a:blip r:embed="rId3">
            <a:alphaModFix/>
          </a:blip>
          <a:stretch>
            <a:fillRect/>
          </a:stretch>
        </p:blipFill>
        <p:spPr>
          <a:xfrm>
            <a:off x="1593013" y="1101675"/>
            <a:ext cx="5957973" cy="37750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g2704d0173a5_0_3"/>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2800">
                <a:solidFill>
                  <a:srgbClr val="0000AA"/>
                </a:solidFill>
                <a:latin typeface="Roboto Slab"/>
                <a:ea typeface="Roboto Slab"/>
                <a:cs typeface="Roboto Slab"/>
                <a:sym typeface="Roboto Slab"/>
              </a:rPr>
              <a:t>Kiến trúc Client - Server 3 lớp</a:t>
            </a:r>
            <a:endParaRPr b="1" i="0" sz="2800" u="none" cap="none" strike="noStrike">
              <a:solidFill>
                <a:srgbClr val="0000AA"/>
              </a:solidFill>
              <a:latin typeface="Roboto Slab"/>
              <a:ea typeface="Roboto Slab"/>
              <a:cs typeface="Roboto Slab"/>
              <a:sym typeface="Roboto Slab"/>
            </a:endParaRPr>
          </a:p>
        </p:txBody>
      </p:sp>
      <p:sp>
        <p:nvSpPr>
          <p:cNvPr id="159" name="Google Shape;159;g2704d0173a5_0_3"/>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g2704d0173a5_0_3"/>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g2704d0173a5_0_3"/>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1" i="0" lang="en" sz="900" u="none" cap="none" strike="noStrike">
                <a:solidFill>
                  <a:srgbClr val="FFFFFF"/>
                </a:solidFill>
                <a:latin typeface="Roboto Slab"/>
                <a:ea typeface="Roboto Slab"/>
                <a:cs typeface="Roboto Slab"/>
                <a:sym typeface="Roboto Slab"/>
              </a:rPr>
              <a:t>‹#›</a:t>
            </a:fld>
            <a:endParaRPr b="1" i="0" sz="900" u="none" cap="none" strike="noStrike">
              <a:solidFill>
                <a:srgbClr val="FFFFFF"/>
              </a:solidFill>
              <a:latin typeface="Roboto Slab"/>
              <a:ea typeface="Roboto Slab"/>
              <a:cs typeface="Roboto Slab"/>
              <a:sym typeface="Roboto Slab"/>
            </a:endParaRPr>
          </a:p>
        </p:txBody>
      </p:sp>
      <p:sp>
        <p:nvSpPr>
          <p:cNvPr id="162" name="Google Shape;162;g2704d0173a5_0_3"/>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Roboto Slab"/>
                <a:ea typeface="Roboto Slab"/>
                <a:cs typeface="Roboto Slab"/>
                <a:sym typeface="Roboto Slab"/>
              </a:rPr>
              <a:t>Object-Oriented Analysis and Design</a:t>
            </a:r>
            <a:endParaRPr b="1" i="0" sz="900" u="none" cap="none" strike="noStrike">
              <a:solidFill>
                <a:srgbClr val="FFFFFF"/>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163" name="Google Shape;163;g2704d0173a5_0_3"/>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pic>
        <p:nvPicPr>
          <p:cNvPr id="164" name="Google Shape;164;g2704d0173a5_0_3"/>
          <p:cNvPicPr preferRelativeResize="0"/>
          <p:nvPr/>
        </p:nvPicPr>
        <p:blipFill>
          <a:blip r:embed="rId3">
            <a:alphaModFix/>
          </a:blip>
          <a:stretch>
            <a:fillRect/>
          </a:stretch>
        </p:blipFill>
        <p:spPr>
          <a:xfrm>
            <a:off x="1868900" y="949275"/>
            <a:ext cx="5406208" cy="37750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2704d0173a5_0_14"/>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2800">
                <a:solidFill>
                  <a:srgbClr val="0000AA"/>
                </a:solidFill>
                <a:latin typeface="Roboto Slab"/>
                <a:ea typeface="Roboto Slab"/>
                <a:cs typeface="Roboto Slab"/>
                <a:sym typeface="Roboto Slab"/>
              </a:rPr>
              <a:t>Kiến trúc Client - Server: “Fat Client”</a:t>
            </a:r>
            <a:endParaRPr b="1" i="0" sz="2800" u="none" cap="none" strike="noStrike">
              <a:solidFill>
                <a:srgbClr val="0000AA"/>
              </a:solidFill>
              <a:latin typeface="Roboto Slab"/>
              <a:ea typeface="Roboto Slab"/>
              <a:cs typeface="Roboto Slab"/>
              <a:sym typeface="Roboto Slab"/>
            </a:endParaRPr>
          </a:p>
        </p:txBody>
      </p:sp>
      <p:sp>
        <p:nvSpPr>
          <p:cNvPr id="170" name="Google Shape;170;g2704d0173a5_0_14"/>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g2704d0173a5_0_14"/>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g2704d0173a5_0_14"/>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1" i="0" lang="en" sz="900" u="none" cap="none" strike="noStrike">
                <a:solidFill>
                  <a:srgbClr val="FFFFFF"/>
                </a:solidFill>
                <a:latin typeface="Roboto Slab"/>
                <a:ea typeface="Roboto Slab"/>
                <a:cs typeface="Roboto Slab"/>
                <a:sym typeface="Roboto Slab"/>
              </a:rPr>
              <a:t>‹#›</a:t>
            </a:fld>
            <a:endParaRPr b="1" i="0" sz="900" u="none" cap="none" strike="noStrike">
              <a:solidFill>
                <a:srgbClr val="FFFFFF"/>
              </a:solidFill>
              <a:latin typeface="Roboto Slab"/>
              <a:ea typeface="Roboto Slab"/>
              <a:cs typeface="Roboto Slab"/>
              <a:sym typeface="Roboto Slab"/>
            </a:endParaRPr>
          </a:p>
        </p:txBody>
      </p:sp>
      <p:sp>
        <p:nvSpPr>
          <p:cNvPr id="173" name="Google Shape;173;g2704d0173a5_0_14"/>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Roboto Slab"/>
                <a:ea typeface="Roboto Slab"/>
                <a:cs typeface="Roboto Slab"/>
                <a:sym typeface="Roboto Slab"/>
              </a:rPr>
              <a:t>Object-Oriented Analysis and Design</a:t>
            </a:r>
            <a:endParaRPr b="1" i="0" sz="900" u="none" cap="none" strike="noStrike">
              <a:solidFill>
                <a:srgbClr val="FFFFFF"/>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174" name="Google Shape;174;g2704d0173a5_0_14"/>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pic>
        <p:nvPicPr>
          <p:cNvPr id="175" name="Google Shape;175;g2704d0173a5_0_14"/>
          <p:cNvPicPr preferRelativeResize="0"/>
          <p:nvPr/>
        </p:nvPicPr>
        <p:blipFill>
          <a:blip r:embed="rId3">
            <a:alphaModFix/>
          </a:blip>
          <a:stretch>
            <a:fillRect/>
          </a:stretch>
        </p:blipFill>
        <p:spPr>
          <a:xfrm>
            <a:off x="1981200" y="1222300"/>
            <a:ext cx="5181600" cy="3228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g2704d0173a5_0_26"/>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2800">
                <a:solidFill>
                  <a:srgbClr val="0000AA"/>
                </a:solidFill>
                <a:latin typeface="Roboto Slab"/>
                <a:ea typeface="Roboto Slab"/>
                <a:cs typeface="Roboto Slab"/>
                <a:sym typeface="Roboto Slab"/>
              </a:rPr>
              <a:t>Client - Server: Kiến trúc “Web Application”</a:t>
            </a:r>
            <a:endParaRPr b="1" i="0" sz="2800" u="none" cap="none" strike="noStrike">
              <a:solidFill>
                <a:srgbClr val="0000AA"/>
              </a:solidFill>
              <a:latin typeface="Roboto Slab"/>
              <a:ea typeface="Roboto Slab"/>
              <a:cs typeface="Roboto Slab"/>
              <a:sym typeface="Roboto Slab"/>
            </a:endParaRPr>
          </a:p>
        </p:txBody>
      </p:sp>
      <p:sp>
        <p:nvSpPr>
          <p:cNvPr id="181" name="Google Shape;181;g2704d0173a5_0_26"/>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g2704d0173a5_0_26"/>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g2704d0173a5_0_26"/>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1" i="0" lang="en" sz="900" u="none" cap="none" strike="noStrike">
                <a:solidFill>
                  <a:srgbClr val="FFFFFF"/>
                </a:solidFill>
                <a:latin typeface="Roboto Slab"/>
                <a:ea typeface="Roboto Slab"/>
                <a:cs typeface="Roboto Slab"/>
                <a:sym typeface="Roboto Slab"/>
              </a:rPr>
              <a:t>‹#›</a:t>
            </a:fld>
            <a:endParaRPr b="1" i="0" sz="900" u="none" cap="none" strike="noStrike">
              <a:solidFill>
                <a:srgbClr val="FFFFFF"/>
              </a:solidFill>
              <a:latin typeface="Roboto Slab"/>
              <a:ea typeface="Roboto Slab"/>
              <a:cs typeface="Roboto Slab"/>
              <a:sym typeface="Roboto Slab"/>
            </a:endParaRPr>
          </a:p>
        </p:txBody>
      </p:sp>
      <p:sp>
        <p:nvSpPr>
          <p:cNvPr id="184" name="Google Shape;184;g2704d0173a5_0_26"/>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Roboto Slab"/>
                <a:ea typeface="Roboto Slab"/>
                <a:cs typeface="Roboto Slab"/>
                <a:sym typeface="Roboto Slab"/>
              </a:rPr>
              <a:t>Object-Oriented Analysis and Design</a:t>
            </a:r>
            <a:endParaRPr b="1" i="0" sz="900" u="none" cap="none" strike="noStrike">
              <a:solidFill>
                <a:srgbClr val="FFFFFF"/>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185" name="Google Shape;185;g2704d0173a5_0_26"/>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pic>
        <p:nvPicPr>
          <p:cNvPr id="186" name="Google Shape;186;g2704d0173a5_0_26"/>
          <p:cNvPicPr preferRelativeResize="0"/>
          <p:nvPr/>
        </p:nvPicPr>
        <p:blipFill>
          <a:blip r:embed="rId3">
            <a:alphaModFix/>
          </a:blip>
          <a:stretch>
            <a:fillRect/>
          </a:stretch>
        </p:blipFill>
        <p:spPr>
          <a:xfrm>
            <a:off x="1928813" y="1334700"/>
            <a:ext cx="5286375" cy="34004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g2704d0173a5_0_38"/>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2800">
                <a:solidFill>
                  <a:srgbClr val="0000AA"/>
                </a:solidFill>
                <a:latin typeface="Roboto Slab"/>
                <a:ea typeface="Roboto Slab"/>
                <a:cs typeface="Roboto Slab"/>
                <a:sym typeface="Roboto Slab"/>
              </a:rPr>
              <a:t>Kiến trúc Peer-to-Peer</a:t>
            </a:r>
            <a:endParaRPr b="1" i="0" sz="2800" u="none" cap="none" strike="noStrike">
              <a:solidFill>
                <a:srgbClr val="0000AA"/>
              </a:solidFill>
              <a:latin typeface="Roboto Slab"/>
              <a:ea typeface="Roboto Slab"/>
              <a:cs typeface="Roboto Slab"/>
              <a:sym typeface="Roboto Slab"/>
            </a:endParaRPr>
          </a:p>
        </p:txBody>
      </p:sp>
      <p:sp>
        <p:nvSpPr>
          <p:cNvPr id="192" name="Google Shape;192;g2704d0173a5_0_38"/>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g2704d0173a5_0_38"/>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g2704d0173a5_0_38"/>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1" i="0" lang="en" sz="900" u="none" cap="none" strike="noStrike">
                <a:solidFill>
                  <a:srgbClr val="FFFFFF"/>
                </a:solidFill>
                <a:latin typeface="Roboto Slab"/>
                <a:ea typeface="Roboto Slab"/>
                <a:cs typeface="Roboto Slab"/>
                <a:sym typeface="Roboto Slab"/>
              </a:rPr>
              <a:t>‹#›</a:t>
            </a:fld>
            <a:endParaRPr b="1" i="0" sz="900" u="none" cap="none" strike="noStrike">
              <a:solidFill>
                <a:srgbClr val="FFFFFF"/>
              </a:solidFill>
              <a:latin typeface="Roboto Slab"/>
              <a:ea typeface="Roboto Slab"/>
              <a:cs typeface="Roboto Slab"/>
              <a:sym typeface="Roboto Slab"/>
            </a:endParaRPr>
          </a:p>
        </p:txBody>
      </p:sp>
      <p:sp>
        <p:nvSpPr>
          <p:cNvPr id="195" name="Google Shape;195;g2704d0173a5_0_38"/>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Roboto Slab"/>
                <a:ea typeface="Roboto Slab"/>
                <a:cs typeface="Roboto Slab"/>
                <a:sym typeface="Roboto Slab"/>
              </a:rPr>
              <a:t>Object-Oriented Analysis and Design</a:t>
            </a:r>
            <a:endParaRPr b="1" i="0" sz="900" u="none" cap="none" strike="noStrike">
              <a:solidFill>
                <a:srgbClr val="FFFFFF"/>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196" name="Google Shape;196;g2704d0173a5_0_38"/>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pic>
        <p:nvPicPr>
          <p:cNvPr id="197" name="Google Shape;197;g2704d0173a5_0_38"/>
          <p:cNvPicPr preferRelativeResize="0"/>
          <p:nvPr/>
        </p:nvPicPr>
        <p:blipFill>
          <a:blip r:embed="rId3">
            <a:alphaModFix/>
          </a:blip>
          <a:stretch>
            <a:fillRect/>
          </a:stretch>
        </p:blipFill>
        <p:spPr>
          <a:xfrm>
            <a:off x="1690688" y="1102938"/>
            <a:ext cx="5762625" cy="35242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g2704d0173a5_0_49"/>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2800">
                <a:solidFill>
                  <a:srgbClr val="0000AA"/>
                </a:solidFill>
                <a:latin typeface="Roboto Slab"/>
                <a:ea typeface="Roboto Slab"/>
                <a:cs typeface="Roboto Slab"/>
                <a:sym typeface="Roboto Slab"/>
              </a:rPr>
              <a:t>Các bước mô tả kiến trúc phân tán</a:t>
            </a:r>
            <a:endParaRPr b="1" i="0" sz="2800" u="none" cap="none" strike="noStrike">
              <a:solidFill>
                <a:srgbClr val="0000AA"/>
              </a:solidFill>
              <a:latin typeface="Roboto Slab"/>
              <a:ea typeface="Roboto Slab"/>
              <a:cs typeface="Roboto Slab"/>
              <a:sym typeface="Roboto Slab"/>
            </a:endParaRPr>
          </a:p>
        </p:txBody>
      </p:sp>
      <p:sp>
        <p:nvSpPr>
          <p:cNvPr id="203" name="Google Shape;203;g2704d0173a5_0_49"/>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g2704d0173a5_0_49"/>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g2704d0173a5_0_49"/>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1" i="0" lang="en" sz="900" u="none" cap="none" strike="noStrike">
                <a:solidFill>
                  <a:srgbClr val="FFFFFF"/>
                </a:solidFill>
                <a:latin typeface="Roboto Slab"/>
                <a:ea typeface="Roboto Slab"/>
                <a:cs typeface="Roboto Slab"/>
                <a:sym typeface="Roboto Slab"/>
              </a:rPr>
              <a:t>‹#›</a:t>
            </a:fld>
            <a:endParaRPr b="1" i="0" sz="900" u="none" cap="none" strike="noStrike">
              <a:solidFill>
                <a:srgbClr val="FFFFFF"/>
              </a:solidFill>
              <a:latin typeface="Roboto Slab"/>
              <a:ea typeface="Roboto Slab"/>
              <a:cs typeface="Roboto Slab"/>
              <a:sym typeface="Roboto Slab"/>
            </a:endParaRPr>
          </a:p>
        </p:txBody>
      </p:sp>
      <p:sp>
        <p:nvSpPr>
          <p:cNvPr id="206" name="Google Shape;206;g2704d0173a5_0_49"/>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Roboto Slab"/>
                <a:ea typeface="Roboto Slab"/>
                <a:cs typeface="Roboto Slab"/>
                <a:sym typeface="Roboto Slab"/>
              </a:rPr>
              <a:t>Object-Oriented Analysis and Design</a:t>
            </a:r>
            <a:endParaRPr b="1" i="0" sz="900" u="none" cap="none" strike="noStrike">
              <a:solidFill>
                <a:srgbClr val="FFFFFF"/>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207" name="Google Shape;207;g2704d0173a5_0_49"/>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208" name="Google Shape;208;g2704d0173a5_0_49"/>
          <p:cNvSpPr txBox="1"/>
          <p:nvPr/>
        </p:nvSpPr>
        <p:spPr>
          <a:xfrm>
            <a:off x="311775" y="1078600"/>
            <a:ext cx="8520600" cy="10158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Định nghĩa cấu hình mạng</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Cung cấp các tiến trình đến các nút</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Định nghĩa các cơ chế phân tán</a:t>
            </a:r>
            <a:endParaRPr sz="1800">
              <a:solidFill>
                <a:schemeClr val="dk1"/>
              </a:solidFill>
              <a:latin typeface="Roboto Slab"/>
              <a:ea typeface="Roboto Slab"/>
              <a:cs typeface="Roboto Slab"/>
              <a:sym typeface="Roboto Slab"/>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g2704d0173a5_0_60"/>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2800">
                <a:solidFill>
                  <a:srgbClr val="0000AA"/>
                </a:solidFill>
                <a:latin typeface="Roboto Slab"/>
                <a:ea typeface="Roboto Slab"/>
                <a:cs typeface="Roboto Slab"/>
                <a:sym typeface="Roboto Slab"/>
              </a:rPr>
              <a:t>Cấu hình mạng</a:t>
            </a:r>
            <a:endParaRPr b="1" i="0" sz="2800" u="none" cap="none" strike="noStrike">
              <a:solidFill>
                <a:srgbClr val="0000AA"/>
              </a:solidFill>
              <a:latin typeface="Roboto Slab"/>
              <a:ea typeface="Roboto Slab"/>
              <a:cs typeface="Roboto Slab"/>
              <a:sym typeface="Roboto Slab"/>
            </a:endParaRPr>
          </a:p>
        </p:txBody>
      </p:sp>
      <p:sp>
        <p:nvSpPr>
          <p:cNvPr id="214" name="Google Shape;214;g2704d0173a5_0_60"/>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g2704d0173a5_0_60"/>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g2704d0173a5_0_60"/>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1" i="0" lang="en" sz="900" u="none" cap="none" strike="noStrike">
                <a:solidFill>
                  <a:srgbClr val="FFFFFF"/>
                </a:solidFill>
                <a:latin typeface="Roboto Slab"/>
                <a:ea typeface="Roboto Slab"/>
                <a:cs typeface="Roboto Slab"/>
                <a:sym typeface="Roboto Slab"/>
              </a:rPr>
              <a:t>‹#›</a:t>
            </a:fld>
            <a:endParaRPr b="1" i="0" sz="900" u="none" cap="none" strike="noStrike">
              <a:solidFill>
                <a:srgbClr val="FFFFFF"/>
              </a:solidFill>
              <a:latin typeface="Roboto Slab"/>
              <a:ea typeface="Roboto Slab"/>
              <a:cs typeface="Roboto Slab"/>
              <a:sym typeface="Roboto Slab"/>
            </a:endParaRPr>
          </a:p>
        </p:txBody>
      </p:sp>
      <p:sp>
        <p:nvSpPr>
          <p:cNvPr id="217" name="Google Shape;217;g2704d0173a5_0_60"/>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Roboto Slab"/>
                <a:ea typeface="Roboto Slab"/>
                <a:cs typeface="Roboto Slab"/>
                <a:sym typeface="Roboto Slab"/>
              </a:rPr>
              <a:t>Object-Oriented Analysis and Design</a:t>
            </a:r>
            <a:endParaRPr b="1" i="0" sz="900" u="none" cap="none" strike="noStrike">
              <a:solidFill>
                <a:srgbClr val="FFFFFF"/>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218" name="Google Shape;218;g2704d0173a5_0_60"/>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219" name="Google Shape;219;g2704d0173a5_0_60"/>
          <p:cNvSpPr txBox="1"/>
          <p:nvPr/>
        </p:nvSpPr>
        <p:spPr>
          <a:xfrm>
            <a:off x="311775" y="1078600"/>
            <a:ext cx="85206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Roboto Slab"/>
                <a:ea typeface="Roboto Slab"/>
                <a:cs typeface="Roboto Slab"/>
                <a:sym typeface="Roboto Slab"/>
              </a:rPr>
              <a:t>Mục đích chính của các node bao gồm</a:t>
            </a:r>
            <a:endParaRPr sz="1800">
              <a:solidFill>
                <a:schemeClr val="dk1"/>
              </a:solidFill>
              <a:latin typeface="Roboto Slab"/>
              <a:ea typeface="Roboto Slab"/>
              <a:cs typeface="Roboto Slab"/>
              <a:sym typeface="Roboto Slab"/>
            </a:endParaRPr>
          </a:p>
          <a:p>
            <a:pPr indent="-342900" lvl="0" marL="9144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Node máy trạm của người dùng cuối</a:t>
            </a:r>
            <a:endParaRPr sz="1800">
              <a:solidFill>
                <a:schemeClr val="dk1"/>
              </a:solidFill>
              <a:latin typeface="Roboto Slab"/>
              <a:ea typeface="Roboto Slab"/>
              <a:cs typeface="Roboto Slab"/>
              <a:sym typeface="Roboto Slab"/>
            </a:endParaRPr>
          </a:p>
          <a:p>
            <a:pPr indent="-342900" lvl="0" marL="9144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Node máy chủ xử lý “headless”</a:t>
            </a:r>
            <a:endParaRPr sz="1800">
              <a:solidFill>
                <a:schemeClr val="dk1"/>
              </a:solidFill>
              <a:latin typeface="Roboto Slab"/>
              <a:ea typeface="Roboto Slab"/>
              <a:cs typeface="Roboto Slab"/>
              <a:sym typeface="Roboto Slab"/>
            </a:endParaRPr>
          </a:p>
          <a:p>
            <a:pPr indent="-342900" lvl="0" marL="9144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Cấu hình đặc biệt</a:t>
            </a:r>
            <a:endParaRPr sz="1800">
              <a:solidFill>
                <a:schemeClr val="dk1"/>
              </a:solidFill>
              <a:latin typeface="Roboto Slab"/>
              <a:ea typeface="Roboto Slab"/>
              <a:cs typeface="Roboto Slab"/>
              <a:sym typeface="Roboto Slab"/>
            </a:endParaRPr>
          </a:p>
          <a:p>
            <a:pPr indent="-342900" lvl="1" marL="13716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Phát triển</a:t>
            </a:r>
            <a:endParaRPr sz="1800">
              <a:solidFill>
                <a:schemeClr val="dk1"/>
              </a:solidFill>
              <a:latin typeface="Roboto Slab"/>
              <a:ea typeface="Roboto Slab"/>
              <a:cs typeface="Roboto Slab"/>
              <a:sym typeface="Roboto Slab"/>
            </a:endParaRPr>
          </a:p>
          <a:p>
            <a:pPr indent="-342900" lvl="1" marL="13716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Kiểm thử</a:t>
            </a:r>
            <a:endParaRPr sz="1800">
              <a:solidFill>
                <a:schemeClr val="dk1"/>
              </a:solidFill>
              <a:latin typeface="Roboto Slab"/>
              <a:ea typeface="Roboto Slab"/>
              <a:cs typeface="Roboto Slab"/>
              <a:sym typeface="Roboto Slab"/>
            </a:endParaRPr>
          </a:p>
          <a:p>
            <a:pPr indent="-342900" lvl="0" marL="9144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Bộ xử lý chuyên dụng</a:t>
            </a:r>
            <a:endParaRPr sz="1800">
              <a:solidFill>
                <a:schemeClr val="dk1"/>
              </a:solidFill>
              <a:latin typeface="Roboto Slab"/>
              <a:ea typeface="Roboto Slab"/>
              <a:cs typeface="Roboto Slab"/>
              <a:sym typeface="Roboto Slab"/>
            </a:endParaRPr>
          </a:p>
        </p:txBody>
      </p:sp>
      <p:pic>
        <p:nvPicPr>
          <p:cNvPr id="220" name="Google Shape;220;g2704d0173a5_0_60"/>
          <p:cNvPicPr preferRelativeResize="0"/>
          <p:nvPr/>
        </p:nvPicPr>
        <p:blipFill>
          <a:blip r:embed="rId3">
            <a:alphaModFix/>
          </a:blip>
          <a:stretch>
            <a:fillRect/>
          </a:stretch>
        </p:blipFill>
        <p:spPr>
          <a:xfrm>
            <a:off x="5491754" y="1078600"/>
            <a:ext cx="2748450" cy="31694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g2704d0173a5_0_72"/>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2800">
                <a:solidFill>
                  <a:srgbClr val="0000AA"/>
                </a:solidFill>
                <a:latin typeface="Roboto Slab"/>
                <a:ea typeface="Roboto Slab"/>
                <a:cs typeface="Roboto Slab"/>
                <a:sym typeface="Roboto Slab"/>
              </a:rPr>
              <a:t>Các yếu tố mô hình hóa trong biểu đồ cài đặt</a:t>
            </a:r>
            <a:endParaRPr b="1" i="0" sz="2800" u="none" cap="none" strike="noStrike">
              <a:solidFill>
                <a:srgbClr val="0000AA"/>
              </a:solidFill>
              <a:latin typeface="Roboto Slab"/>
              <a:ea typeface="Roboto Slab"/>
              <a:cs typeface="Roboto Slab"/>
              <a:sym typeface="Roboto Slab"/>
            </a:endParaRPr>
          </a:p>
        </p:txBody>
      </p:sp>
      <p:sp>
        <p:nvSpPr>
          <p:cNvPr id="226" name="Google Shape;226;g2704d0173a5_0_72"/>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g2704d0173a5_0_72"/>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g2704d0173a5_0_72"/>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1" i="0" lang="en" sz="900" u="none" cap="none" strike="noStrike">
                <a:solidFill>
                  <a:srgbClr val="FFFFFF"/>
                </a:solidFill>
                <a:latin typeface="Roboto Slab"/>
                <a:ea typeface="Roboto Slab"/>
                <a:cs typeface="Roboto Slab"/>
                <a:sym typeface="Roboto Slab"/>
              </a:rPr>
              <a:t>‹#›</a:t>
            </a:fld>
            <a:endParaRPr b="1" i="0" sz="900" u="none" cap="none" strike="noStrike">
              <a:solidFill>
                <a:srgbClr val="FFFFFF"/>
              </a:solidFill>
              <a:latin typeface="Roboto Slab"/>
              <a:ea typeface="Roboto Slab"/>
              <a:cs typeface="Roboto Slab"/>
              <a:sym typeface="Roboto Slab"/>
            </a:endParaRPr>
          </a:p>
        </p:txBody>
      </p:sp>
      <p:sp>
        <p:nvSpPr>
          <p:cNvPr id="229" name="Google Shape;229;g2704d0173a5_0_72"/>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Roboto Slab"/>
                <a:ea typeface="Roboto Slab"/>
                <a:cs typeface="Roboto Slab"/>
                <a:sym typeface="Roboto Slab"/>
              </a:rPr>
              <a:t>Object-Oriented Analysis and Design</a:t>
            </a:r>
            <a:endParaRPr b="1" i="0" sz="900" u="none" cap="none" strike="noStrike">
              <a:solidFill>
                <a:srgbClr val="FFFFFF"/>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230" name="Google Shape;230;g2704d0173a5_0_72"/>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231" name="Google Shape;231;g2704d0173a5_0_72"/>
          <p:cNvSpPr txBox="1"/>
          <p:nvPr/>
        </p:nvSpPr>
        <p:spPr>
          <a:xfrm>
            <a:off x="311775" y="1078600"/>
            <a:ext cx="8520600" cy="32325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Node</a:t>
            </a:r>
            <a:endParaRPr sz="1800">
              <a:solidFill>
                <a:schemeClr val="dk1"/>
              </a:solidFill>
              <a:latin typeface="Roboto Slab"/>
              <a:ea typeface="Roboto Slab"/>
              <a:cs typeface="Roboto Slab"/>
              <a:sym typeface="Roboto Slab"/>
            </a:endParaRPr>
          </a:p>
          <a:p>
            <a:pPr indent="-342900" lvl="1" marL="9144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Tài nguyên tính toán thời gian chạy vật lý</a:t>
            </a:r>
            <a:endParaRPr sz="1800">
              <a:solidFill>
                <a:schemeClr val="dk1"/>
              </a:solidFill>
              <a:latin typeface="Roboto Slab"/>
              <a:ea typeface="Roboto Slab"/>
              <a:cs typeface="Roboto Slab"/>
              <a:sym typeface="Roboto Slab"/>
            </a:endParaRPr>
          </a:p>
          <a:p>
            <a:pPr indent="-342900" lvl="1" marL="9144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Node xử lý</a:t>
            </a:r>
            <a:endParaRPr sz="1800">
              <a:solidFill>
                <a:schemeClr val="dk1"/>
              </a:solidFill>
              <a:latin typeface="Roboto Slab"/>
              <a:ea typeface="Roboto Slab"/>
              <a:cs typeface="Roboto Slab"/>
              <a:sym typeface="Roboto Slab"/>
            </a:endParaRPr>
          </a:p>
          <a:p>
            <a:pPr indent="-342900" lvl="2" marL="13716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Thực thi phần mềm hệ thống</a:t>
            </a:r>
            <a:endParaRPr sz="1800">
              <a:solidFill>
                <a:schemeClr val="dk1"/>
              </a:solidFill>
              <a:latin typeface="Roboto Slab"/>
              <a:ea typeface="Roboto Slab"/>
              <a:cs typeface="Roboto Slab"/>
              <a:sym typeface="Roboto Slab"/>
            </a:endParaRPr>
          </a:p>
          <a:p>
            <a:pPr indent="-342900" lvl="1" marL="9144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Node thiết bị</a:t>
            </a:r>
            <a:endParaRPr sz="1800">
              <a:solidFill>
                <a:schemeClr val="dk1"/>
              </a:solidFill>
              <a:latin typeface="Roboto Slab"/>
              <a:ea typeface="Roboto Slab"/>
              <a:cs typeface="Roboto Slab"/>
              <a:sym typeface="Roboto Slab"/>
            </a:endParaRPr>
          </a:p>
          <a:p>
            <a:pPr indent="-342900" lvl="2" marL="13716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Thiết bị hỗ trợ</a:t>
            </a:r>
            <a:endParaRPr sz="1800">
              <a:solidFill>
                <a:schemeClr val="dk1"/>
              </a:solidFill>
              <a:latin typeface="Roboto Slab"/>
              <a:ea typeface="Roboto Slab"/>
              <a:cs typeface="Roboto Slab"/>
              <a:sym typeface="Roboto Slab"/>
            </a:endParaRPr>
          </a:p>
          <a:p>
            <a:pPr indent="-342900" lvl="2" marL="13716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Thường được điều khiển bởi bộ xử lý</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Connection</a:t>
            </a:r>
            <a:endParaRPr sz="1800">
              <a:solidFill>
                <a:schemeClr val="dk1"/>
              </a:solidFill>
              <a:latin typeface="Roboto Slab"/>
              <a:ea typeface="Roboto Slab"/>
              <a:cs typeface="Roboto Slab"/>
              <a:sym typeface="Roboto Slab"/>
            </a:endParaRPr>
          </a:p>
          <a:p>
            <a:pPr indent="-342900" lvl="1" marL="9144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Cơ chế giao tiếp</a:t>
            </a:r>
            <a:endParaRPr sz="1800">
              <a:solidFill>
                <a:schemeClr val="dk1"/>
              </a:solidFill>
              <a:latin typeface="Roboto Slab"/>
              <a:ea typeface="Roboto Slab"/>
              <a:cs typeface="Roboto Slab"/>
              <a:sym typeface="Roboto Slab"/>
            </a:endParaRPr>
          </a:p>
          <a:p>
            <a:pPr indent="-342900" lvl="1" marL="9144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Môi trường vật chất</a:t>
            </a:r>
            <a:endParaRPr sz="1800">
              <a:solidFill>
                <a:schemeClr val="dk1"/>
              </a:solidFill>
              <a:latin typeface="Roboto Slab"/>
              <a:ea typeface="Roboto Slab"/>
              <a:cs typeface="Roboto Slab"/>
              <a:sym typeface="Roboto Slab"/>
            </a:endParaRPr>
          </a:p>
          <a:p>
            <a:pPr indent="-342900" lvl="1" marL="9144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Giao thức phần mềm</a:t>
            </a:r>
            <a:endParaRPr sz="1800">
              <a:solidFill>
                <a:schemeClr val="dk1"/>
              </a:solidFill>
              <a:latin typeface="Roboto Slab"/>
              <a:ea typeface="Roboto Slab"/>
              <a:cs typeface="Roboto Slab"/>
              <a:sym typeface="Roboto Slab"/>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g2704d0173a5_0_84"/>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2800">
                <a:solidFill>
                  <a:srgbClr val="0000AA"/>
                </a:solidFill>
                <a:latin typeface="Roboto Slab"/>
                <a:ea typeface="Roboto Slab"/>
                <a:cs typeface="Roboto Slab"/>
                <a:sym typeface="Roboto Slab"/>
              </a:rPr>
              <a:t>Ví dụ: Cấu hình mạng của GRIB</a:t>
            </a:r>
            <a:endParaRPr b="1" i="0" sz="2800" u="none" cap="none" strike="noStrike">
              <a:solidFill>
                <a:srgbClr val="0000AA"/>
              </a:solidFill>
              <a:latin typeface="Roboto Slab"/>
              <a:ea typeface="Roboto Slab"/>
              <a:cs typeface="Roboto Slab"/>
              <a:sym typeface="Roboto Slab"/>
            </a:endParaRPr>
          </a:p>
        </p:txBody>
      </p:sp>
      <p:sp>
        <p:nvSpPr>
          <p:cNvPr id="237" name="Google Shape;237;g2704d0173a5_0_84"/>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g2704d0173a5_0_84"/>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g2704d0173a5_0_84"/>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1" i="0" lang="en" sz="900" u="none" cap="none" strike="noStrike">
                <a:solidFill>
                  <a:srgbClr val="FFFFFF"/>
                </a:solidFill>
                <a:latin typeface="Roboto Slab"/>
                <a:ea typeface="Roboto Slab"/>
                <a:cs typeface="Roboto Slab"/>
                <a:sym typeface="Roboto Slab"/>
              </a:rPr>
              <a:t>‹#›</a:t>
            </a:fld>
            <a:endParaRPr b="1" i="0" sz="900" u="none" cap="none" strike="noStrike">
              <a:solidFill>
                <a:srgbClr val="FFFFFF"/>
              </a:solidFill>
              <a:latin typeface="Roboto Slab"/>
              <a:ea typeface="Roboto Slab"/>
              <a:cs typeface="Roboto Slab"/>
              <a:sym typeface="Roboto Slab"/>
            </a:endParaRPr>
          </a:p>
        </p:txBody>
      </p:sp>
      <p:sp>
        <p:nvSpPr>
          <p:cNvPr id="240" name="Google Shape;240;g2704d0173a5_0_84"/>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Roboto Slab"/>
                <a:ea typeface="Roboto Slab"/>
                <a:cs typeface="Roboto Slab"/>
                <a:sym typeface="Roboto Slab"/>
              </a:rPr>
              <a:t>Object-Oriented Analysis and Design</a:t>
            </a:r>
            <a:endParaRPr b="1" i="0" sz="900" u="none" cap="none" strike="noStrike">
              <a:solidFill>
                <a:srgbClr val="FFFFFF"/>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241" name="Google Shape;241;g2704d0173a5_0_84"/>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242" name="Google Shape;242;g2704d0173a5_0_84"/>
          <p:cNvSpPr txBox="1"/>
          <p:nvPr/>
        </p:nvSpPr>
        <p:spPr>
          <a:xfrm>
            <a:off x="311775" y="1078600"/>
            <a:ext cx="8520600" cy="4617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sz="1800">
              <a:solidFill>
                <a:schemeClr val="dk1"/>
              </a:solidFill>
              <a:latin typeface="Roboto Slab"/>
              <a:ea typeface="Roboto Slab"/>
              <a:cs typeface="Roboto Slab"/>
              <a:sym typeface="Roboto Slab"/>
            </a:endParaRPr>
          </a:p>
        </p:txBody>
      </p:sp>
      <p:pic>
        <p:nvPicPr>
          <p:cNvPr id="243" name="Google Shape;243;g2704d0173a5_0_84"/>
          <p:cNvPicPr preferRelativeResize="0"/>
          <p:nvPr/>
        </p:nvPicPr>
        <p:blipFill>
          <a:blip r:embed="rId3">
            <a:alphaModFix/>
          </a:blip>
          <a:stretch>
            <a:fillRect/>
          </a:stretch>
        </p:blipFill>
        <p:spPr>
          <a:xfrm>
            <a:off x="2382363" y="1202750"/>
            <a:ext cx="4379269" cy="299634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g270491a6639_1_0"/>
          <p:cNvSpPr txBox="1"/>
          <p:nvPr/>
        </p:nvSpPr>
        <p:spPr>
          <a:xfrm>
            <a:off x="3326525" y="1264625"/>
            <a:ext cx="3481500" cy="1569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27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2700" u="none" cap="none" strike="noStrike">
                <a:solidFill>
                  <a:schemeClr val="dk1"/>
                </a:solidFill>
                <a:latin typeface="Arial"/>
                <a:ea typeface="Arial"/>
                <a:cs typeface="Arial"/>
                <a:sym typeface="Arial"/>
              </a:rPr>
              <a:t>Tùng </a:t>
            </a:r>
            <a:r>
              <a:rPr lang="en" sz="2700">
                <a:solidFill>
                  <a:schemeClr val="dk1"/>
                </a:solidFill>
              </a:rPr>
              <a:t>18</a:t>
            </a:r>
            <a:r>
              <a:rPr b="0" i="0" lang="en" sz="2700" u="none" cap="none" strike="noStrike">
                <a:solidFill>
                  <a:schemeClr val="dk1"/>
                </a:solidFill>
                <a:latin typeface="Arial"/>
                <a:ea typeface="Arial"/>
                <a:cs typeface="Arial"/>
                <a:sym typeface="Arial"/>
              </a:rPr>
              <a:t> - </a:t>
            </a:r>
            <a:r>
              <a:rPr lang="en" sz="2700">
                <a:solidFill>
                  <a:schemeClr val="dk1"/>
                </a:solidFill>
              </a:rPr>
              <a:t>23</a:t>
            </a:r>
            <a:endParaRPr b="0" i="0" sz="2700" u="none" cap="none" strike="noStrike">
              <a:solidFill>
                <a:schemeClr val="dk1"/>
              </a:solidFill>
              <a:latin typeface="Arial"/>
              <a:ea typeface="Arial"/>
              <a:cs typeface="Arial"/>
              <a:sym typeface="Arial"/>
            </a:endParaRPr>
          </a:p>
          <a:p>
            <a:pPr indent="0" lvl="0" marL="0" rtl="0" algn="l">
              <a:spcBef>
                <a:spcPts val="0"/>
              </a:spcBef>
              <a:spcAft>
                <a:spcPts val="0"/>
              </a:spcAft>
              <a:buClr>
                <a:srgbClr val="000000"/>
              </a:buClr>
              <a:buSzPts val="1800"/>
              <a:buFont typeface="Arial"/>
              <a:buNone/>
            </a:pPr>
            <a:r>
              <a:t/>
            </a:r>
            <a:endParaRPr sz="1800">
              <a:solidFill>
                <a:schemeClr val="dk1"/>
              </a:solidFil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g2c8e8a0445a_1_0"/>
          <p:cNvSpPr txBox="1"/>
          <p:nvPr/>
        </p:nvSpPr>
        <p:spPr>
          <a:xfrm>
            <a:off x="1604675" y="1525050"/>
            <a:ext cx="66444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800"/>
              <a:buFont typeface="Arial"/>
              <a:buNone/>
            </a:pPr>
            <a:r>
              <a:rPr b="1" i="0" lang="en" sz="2800" u="none" cap="none" strike="noStrike">
                <a:solidFill>
                  <a:srgbClr val="0000AA"/>
                </a:solidFill>
                <a:latin typeface="Roboto Slab"/>
                <a:ea typeface="Roboto Slab"/>
                <a:cs typeface="Roboto Slab"/>
                <a:sym typeface="Roboto Slab"/>
              </a:rPr>
              <a:t>Bài </a:t>
            </a:r>
            <a:r>
              <a:rPr b="1" lang="en" sz="2800">
                <a:solidFill>
                  <a:srgbClr val="0000AA"/>
                </a:solidFill>
                <a:latin typeface="Roboto Slab"/>
                <a:ea typeface="Roboto Slab"/>
                <a:cs typeface="Roboto Slab"/>
                <a:sym typeface="Roboto Slab"/>
              </a:rPr>
              <a:t>10</a:t>
            </a:r>
            <a:r>
              <a:rPr b="1" i="0" lang="en" sz="2800" u="none" cap="none" strike="noStrike">
                <a:solidFill>
                  <a:srgbClr val="0000AA"/>
                </a:solidFill>
                <a:latin typeface="Roboto Slab"/>
                <a:ea typeface="Roboto Slab"/>
                <a:cs typeface="Roboto Slab"/>
                <a:sym typeface="Roboto Slab"/>
              </a:rPr>
              <a:t>: Mô tả kiến trúc </a:t>
            </a:r>
            <a:r>
              <a:rPr b="1" lang="en" sz="2800">
                <a:solidFill>
                  <a:srgbClr val="0000AA"/>
                </a:solidFill>
                <a:latin typeface="Roboto Slab"/>
                <a:ea typeface="Roboto Slab"/>
                <a:cs typeface="Roboto Slab"/>
                <a:sym typeface="Roboto Slab"/>
              </a:rPr>
              <a:t>phân tán</a:t>
            </a:r>
            <a:endParaRPr b="1" i="0" sz="2800" u="none" cap="none" strike="noStrike">
              <a:solidFill>
                <a:srgbClr val="0000AA"/>
              </a:solidFill>
              <a:latin typeface="Roboto Slab"/>
              <a:ea typeface="Roboto Slab"/>
              <a:cs typeface="Roboto Slab"/>
              <a:sym typeface="Roboto Slab"/>
            </a:endParaRPr>
          </a:p>
        </p:txBody>
      </p:sp>
      <p:sp>
        <p:nvSpPr>
          <p:cNvPr id="60" name="Google Shape;60;g2c8e8a0445a_1_0"/>
          <p:cNvSpPr txBox="1"/>
          <p:nvPr/>
        </p:nvSpPr>
        <p:spPr>
          <a:xfrm>
            <a:off x="2449325" y="4712400"/>
            <a:ext cx="4336200" cy="431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600"/>
              <a:buFont typeface="Arial"/>
              <a:buNone/>
            </a:pPr>
            <a:r>
              <a:rPr b="1" i="0" lang="en" sz="1600" u="none" cap="none" strike="noStrike">
                <a:solidFill>
                  <a:srgbClr val="000000"/>
                </a:solidFill>
                <a:latin typeface="Roboto Slab"/>
                <a:ea typeface="Roboto Slab"/>
                <a:cs typeface="Roboto Slab"/>
                <a:sym typeface="Roboto Slab"/>
              </a:rPr>
              <a:t>Phân tích và thiết kế hướng đối tượng</a:t>
            </a:r>
            <a:endParaRPr b="1" i="0" sz="1600" u="none" cap="none" strike="noStrike">
              <a:solidFill>
                <a:srgbClr val="000000"/>
              </a:solidFill>
              <a:latin typeface="Roboto Slab"/>
              <a:ea typeface="Roboto Slab"/>
              <a:cs typeface="Roboto Slab"/>
              <a:sym typeface="Roboto Slab"/>
            </a:endParaRPr>
          </a:p>
        </p:txBody>
      </p:sp>
      <p:grpSp>
        <p:nvGrpSpPr>
          <p:cNvPr id="61" name="Google Shape;61;g2c8e8a0445a_1_0"/>
          <p:cNvGrpSpPr/>
          <p:nvPr/>
        </p:nvGrpSpPr>
        <p:grpSpPr>
          <a:xfrm>
            <a:off x="0" y="4250"/>
            <a:ext cx="9144002" cy="1073675"/>
            <a:chOff x="0" y="4250"/>
            <a:chExt cx="9144002" cy="1073675"/>
          </a:xfrm>
        </p:grpSpPr>
        <p:pic>
          <p:nvPicPr>
            <p:cNvPr id="62" name="Google Shape;62;g2c8e8a0445a_1_0"/>
            <p:cNvPicPr preferRelativeResize="0"/>
            <p:nvPr/>
          </p:nvPicPr>
          <p:blipFill rotWithShape="1">
            <a:blip r:embed="rId3">
              <a:alphaModFix/>
            </a:blip>
            <a:srcRect b="0" l="0" r="0" t="0"/>
            <a:stretch/>
          </p:blipFill>
          <p:spPr>
            <a:xfrm>
              <a:off x="6473200" y="4250"/>
              <a:ext cx="2670802" cy="1068050"/>
            </a:xfrm>
            <a:prstGeom prst="rect">
              <a:avLst/>
            </a:prstGeom>
            <a:noFill/>
            <a:ln>
              <a:noFill/>
            </a:ln>
          </p:spPr>
        </p:pic>
        <p:pic>
          <p:nvPicPr>
            <p:cNvPr id="63" name="Google Shape;63;g2c8e8a0445a_1_0"/>
            <p:cNvPicPr preferRelativeResize="0"/>
            <p:nvPr/>
          </p:nvPicPr>
          <p:blipFill rotWithShape="1">
            <a:blip r:embed="rId4">
              <a:alphaModFix/>
            </a:blip>
            <a:srcRect b="0" l="0" r="0" t="0"/>
            <a:stretch/>
          </p:blipFill>
          <p:spPr>
            <a:xfrm>
              <a:off x="193200" y="140951"/>
              <a:ext cx="790025" cy="794650"/>
            </a:xfrm>
            <a:prstGeom prst="rect">
              <a:avLst/>
            </a:prstGeom>
            <a:noFill/>
            <a:ln>
              <a:noFill/>
            </a:ln>
          </p:spPr>
        </p:pic>
        <p:sp>
          <p:nvSpPr>
            <p:cNvPr id="64" name="Google Shape;64;g2c8e8a0445a_1_0"/>
            <p:cNvSpPr/>
            <p:nvPr/>
          </p:nvSpPr>
          <p:spPr>
            <a:xfrm>
              <a:off x="0" y="990325"/>
              <a:ext cx="9144000" cy="876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g2c8e8a0445a_1_0"/>
            <p:cNvSpPr txBox="1"/>
            <p:nvPr/>
          </p:nvSpPr>
          <p:spPr>
            <a:xfrm>
              <a:off x="983225" y="58450"/>
              <a:ext cx="27795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rPr b="1" i="0" lang="en" sz="3600" u="none" cap="none" strike="noStrike">
                  <a:solidFill>
                    <a:srgbClr val="1C4587"/>
                  </a:solidFill>
                  <a:latin typeface="Roboto Slab"/>
                  <a:ea typeface="Roboto Slab"/>
                  <a:cs typeface="Roboto Slab"/>
                  <a:sym typeface="Roboto Slab"/>
                </a:rPr>
                <a:t>UET</a:t>
              </a:r>
              <a:endParaRPr b="0" i="0" sz="800" u="none" cap="none" strike="noStrike">
                <a:solidFill>
                  <a:srgbClr val="1C4587"/>
                </a:solidFill>
                <a:latin typeface="Roboto Slab"/>
                <a:ea typeface="Roboto Slab"/>
                <a:cs typeface="Roboto Slab"/>
                <a:sym typeface="Roboto Slab"/>
              </a:endParaRPr>
            </a:p>
          </p:txBody>
        </p:sp>
        <p:sp>
          <p:nvSpPr>
            <p:cNvPr id="66" name="Google Shape;66;g2c8e8a0445a_1_0"/>
            <p:cNvSpPr/>
            <p:nvPr/>
          </p:nvSpPr>
          <p:spPr>
            <a:xfrm>
              <a:off x="4572000" y="990325"/>
              <a:ext cx="4572000" cy="87600"/>
            </a:xfrm>
            <a:prstGeom prst="rect">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g2c8e8a0445a_1_0"/>
            <p:cNvSpPr txBox="1"/>
            <p:nvPr/>
          </p:nvSpPr>
          <p:spPr>
            <a:xfrm>
              <a:off x="1574975" y="58450"/>
              <a:ext cx="1468500" cy="269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550"/>
                <a:buFont typeface="Arial"/>
                <a:buNone/>
              </a:pPr>
              <a:r>
                <a:rPr b="0" i="1" lang="en" sz="550" u="none" cap="none" strike="noStrike">
                  <a:solidFill>
                    <a:srgbClr val="1C4587"/>
                  </a:solidFill>
                  <a:latin typeface="Roboto"/>
                  <a:ea typeface="Roboto"/>
                  <a:cs typeface="Roboto"/>
                  <a:sym typeface="Roboto"/>
                </a:rPr>
                <a:t>Since 2004</a:t>
              </a:r>
              <a:endParaRPr b="0" i="1" sz="550" u="none" cap="none" strike="noStrike">
                <a:solidFill>
                  <a:srgbClr val="1C4587"/>
                </a:solidFill>
                <a:latin typeface="Roboto"/>
                <a:ea typeface="Roboto"/>
                <a:cs typeface="Roboto"/>
                <a:sym typeface="Roboto"/>
              </a:endParaRPr>
            </a:p>
          </p:txBody>
        </p:sp>
        <p:sp>
          <p:nvSpPr>
            <p:cNvPr id="68" name="Google Shape;68;g2c8e8a0445a_1_0"/>
            <p:cNvSpPr txBox="1"/>
            <p:nvPr/>
          </p:nvSpPr>
          <p:spPr>
            <a:xfrm>
              <a:off x="1027075" y="543925"/>
              <a:ext cx="2779500" cy="446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1C4587"/>
                  </a:solidFill>
                  <a:latin typeface="Roboto Slab"/>
                  <a:ea typeface="Roboto Slab"/>
                  <a:cs typeface="Roboto Slab"/>
                  <a:sym typeface="Roboto Slab"/>
                </a:rPr>
                <a:t>ĐẠI HỌC CÔNG NGHỆ, ĐHQGHN</a:t>
              </a:r>
              <a:endParaRPr b="1" i="0" sz="900" u="none" cap="none" strike="noStrike">
                <a:solidFill>
                  <a:srgbClr val="1C4587"/>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1C4587"/>
                  </a:solidFill>
                  <a:latin typeface="Roboto Slab"/>
                  <a:ea typeface="Roboto Slab"/>
                  <a:cs typeface="Roboto Slab"/>
                  <a:sym typeface="Roboto Slab"/>
                </a:rPr>
                <a:t>VNU-University of Engineering and Technology</a:t>
              </a:r>
              <a:endParaRPr b="0" i="0" sz="800" u="none" cap="none" strike="noStrike">
                <a:solidFill>
                  <a:srgbClr val="1C4587"/>
                </a:solidFill>
                <a:latin typeface="Roboto Slab"/>
                <a:ea typeface="Roboto Slab"/>
                <a:cs typeface="Roboto Slab"/>
                <a:sym typeface="Roboto Slab"/>
              </a:endParaRPr>
            </a:p>
          </p:txBody>
        </p:sp>
      </p:grpSp>
      <p:sp>
        <p:nvSpPr>
          <p:cNvPr id="69" name="Google Shape;69;g2c8e8a0445a_1_0"/>
          <p:cNvSpPr txBox="1"/>
          <p:nvPr/>
        </p:nvSpPr>
        <p:spPr>
          <a:xfrm>
            <a:off x="4280950" y="2483950"/>
            <a:ext cx="10302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1"/>
                </a:solidFill>
                <a:latin typeface="Roboto"/>
                <a:ea typeface="Roboto"/>
                <a:cs typeface="Roboto"/>
                <a:sym typeface="Roboto"/>
              </a:rPr>
              <a:t>Nhóm 3</a:t>
            </a:r>
            <a:endParaRPr b="1" i="0" sz="1800" u="none" cap="none" strike="noStrike">
              <a:solidFill>
                <a:schemeClr val="dk1"/>
              </a:solidFill>
              <a:latin typeface="Roboto"/>
              <a:ea typeface="Roboto"/>
              <a:cs typeface="Roboto"/>
              <a:sym typeface="Roboto"/>
            </a:endParaRPr>
          </a:p>
        </p:txBody>
      </p:sp>
      <p:sp>
        <p:nvSpPr>
          <p:cNvPr id="70" name="Google Shape;70;g2c8e8a0445a_1_0"/>
          <p:cNvSpPr txBox="1"/>
          <p:nvPr/>
        </p:nvSpPr>
        <p:spPr>
          <a:xfrm>
            <a:off x="3815550" y="2838025"/>
            <a:ext cx="2556600" cy="1662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Roboto"/>
                <a:ea typeface="Roboto"/>
                <a:cs typeface="Roboto"/>
                <a:sym typeface="Roboto"/>
              </a:rPr>
              <a:t>Nguyễn Đăng Quang</a:t>
            </a:r>
            <a:endParaRPr b="0"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Roboto"/>
                <a:ea typeface="Roboto"/>
                <a:cs typeface="Roboto"/>
                <a:sym typeface="Roboto"/>
              </a:rPr>
              <a:t>Vũ Thị Thành Vinh</a:t>
            </a:r>
            <a:endParaRPr b="0"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0" i="0" lang="en" sz="1600" u="none" cap="none" strike="noStrike">
                <a:solidFill>
                  <a:schemeClr val="dk1"/>
                </a:solidFill>
                <a:latin typeface="Roboto"/>
                <a:ea typeface="Roboto"/>
                <a:cs typeface="Roboto"/>
                <a:sym typeface="Roboto"/>
              </a:rPr>
              <a:t>Cao Tiến Thắng</a:t>
            </a:r>
            <a:endParaRPr b="0"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Roboto"/>
                <a:ea typeface="Roboto"/>
                <a:cs typeface="Roboto"/>
                <a:sym typeface="Roboto"/>
              </a:rPr>
              <a:t>Hoàng Văn Quyền</a:t>
            </a:r>
            <a:endParaRPr b="0"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0" i="0" lang="en" sz="1600" u="none" cap="none" strike="noStrike">
                <a:solidFill>
                  <a:schemeClr val="dk1"/>
                </a:solidFill>
                <a:latin typeface="Roboto"/>
                <a:ea typeface="Roboto"/>
                <a:cs typeface="Roboto"/>
                <a:sym typeface="Roboto"/>
              </a:rPr>
              <a:t>Nguyễn Vũ Thanh Tùng</a:t>
            </a:r>
            <a:endParaRPr b="0"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g2702a674379_0_0"/>
          <p:cNvSpPr txBox="1"/>
          <p:nvPr/>
        </p:nvSpPr>
        <p:spPr>
          <a:xfrm>
            <a:off x="1521475" y="2043425"/>
            <a:ext cx="71583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2800">
                <a:solidFill>
                  <a:srgbClr val="0000AA"/>
                </a:solidFill>
                <a:latin typeface="Roboto Slab"/>
                <a:ea typeface="Roboto Slab"/>
                <a:cs typeface="Roboto Slab"/>
                <a:sym typeface="Roboto Slab"/>
              </a:rPr>
              <a:t>Phân bổ các tiến trình về các Nodes</a:t>
            </a:r>
            <a:endParaRPr b="1" i="0" sz="2800" u="none" cap="none" strike="noStrike">
              <a:solidFill>
                <a:srgbClr val="0000AA"/>
              </a:solidFill>
              <a:latin typeface="Roboto Slab"/>
              <a:ea typeface="Roboto Slab"/>
              <a:cs typeface="Roboto Slab"/>
              <a:sym typeface="Roboto Slab"/>
            </a:endParaRPr>
          </a:p>
        </p:txBody>
      </p:sp>
      <p:sp>
        <p:nvSpPr>
          <p:cNvPr id="254" name="Google Shape;254;g2702a674379_0_0"/>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1" i="0" lang="en" sz="900" u="none" cap="none" strike="noStrike">
                <a:solidFill>
                  <a:srgbClr val="FFFFFF"/>
                </a:solidFill>
                <a:latin typeface="Roboto Slab"/>
                <a:ea typeface="Roboto Slab"/>
                <a:cs typeface="Roboto Slab"/>
                <a:sym typeface="Roboto Slab"/>
              </a:rPr>
              <a:t>‹#›</a:t>
            </a:fld>
            <a:endParaRPr b="1" i="0" sz="900" u="none" cap="none" strike="noStrike">
              <a:solidFill>
                <a:srgbClr val="FFFFFF"/>
              </a:solidFill>
              <a:latin typeface="Roboto Slab"/>
              <a:ea typeface="Roboto Slab"/>
              <a:cs typeface="Roboto Slab"/>
              <a:sym typeface="Roboto Slab"/>
            </a:endParaRPr>
          </a:p>
        </p:txBody>
      </p:sp>
      <p:sp>
        <p:nvSpPr>
          <p:cNvPr id="255" name="Google Shape;255;g2702a674379_0_0"/>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g270491a6639_1_4"/>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2800">
                <a:solidFill>
                  <a:srgbClr val="0000AA"/>
                </a:solidFill>
                <a:latin typeface="Roboto Slab"/>
                <a:ea typeface="Roboto Slab"/>
                <a:cs typeface="Roboto Slab"/>
                <a:sym typeface="Roboto Slab"/>
              </a:rPr>
              <a:t>Cân nhắc cho việc phân bổ</a:t>
            </a:r>
            <a:endParaRPr b="1" i="0" sz="2800" u="none" cap="none" strike="noStrike">
              <a:solidFill>
                <a:srgbClr val="0000AA"/>
              </a:solidFill>
              <a:latin typeface="Roboto Slab"/>
              <a:ea typeface="Roboto Slab"/>
              <a:cs typeface="Roboto Slab"/>
              <a:sym typeface="Roboto Slab"/>
            </a:endParaRPr>
          </a:p>
        </p:txBody>
      </p:sp>
      <p:sp>
        <p:nvSpPr>
          <p:cNvPr id="261" name="Google Shape;261;g270491a6639_1_4"/>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g270491a6639_1_4"/>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g270491a6639_1_4"/>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1" i="0" lang="en" sz="900" u="none" cap="none" strike="noStrike">
                <a:solidFill>
                  <a:srgbClr val="FFFFFF"/>
                </a:solidFill>
                <a:latin typeface="Roboto Slab"/>
                <a:ea typeface="Roboto Slab"/>
                <a:cs typeface="Roboto Slab"/>
                <a:sym typeface="Roboto Slab"/>
              </a:rPr>
              <a:t>‹#›</a:t>
            </a:fld>
            <a:endParaRPr b="1" i="0" sz="900" u="none" cap="none" strike="noStrike">
              <a:solidFill>
                <a:srgbClr val="FFFFFF"/>
              </a:solidFill>
              <a:latin typeface="Roboto Slab"/>
              <a:ea typeface="Roboto Slab"/>
              <a:cs typeface="Roboto Slab"/>
              <a:sym typeface="Roboto Slab"/>
            </a:endParaRPr>
          </a:p>
        </p:txBody>
      </p:sp>
      <p:sp>
        <p:nvSpPr>
          <p:cNvPr id="264" name="Google Shape;264;g270491a6639_1_4"/>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Roboto Slab"/>
                <a:ea typeface="Roboto Slab"/>
                <a:cs typeface="Roboto Slab"/>
                <a:sym typeface="Roboto Slab"/>
              </a:rPr>
              <a:t>Object-Oriented Analysis and Design</a:t>
            </a:r>
            <a:endParaRPr b="1" i="0" sz="900" u="none" cap="none" strike="noStrike">
              <a:solidFill>
                <a:srgbClr val="FFFFFF"/>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265" name="Google Shape;265;g270491a6639_1_4"/>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266" name="Google Shape;266;g270491a6639_1_4"/>
          <p:cNvSpPr txBox="1"/>
          <p:nvPr/>
        </p:nvSpPr>
        <p:spPr>
          <a:xfrm>
            <a:off x="311775" y="1078600"/>
            <a:ext cx="8520600" cy="26781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Các mẫu phân tán </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Thời gian phản hồi và thông lượng hệ thống</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Cực tiểu hóa lưu lượng của liên mạng</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Dung lượng các Nodes</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Băng thông giao tiếp trung bình</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Sự sẵn sàng của phần cứng và các liên kết giao tiếp</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Yêu cầu định tuyến lại</a:t>
            </a:r>
            <a:endParaRPr sz="1800">
              <a:solidFill>
                <a:schemeClr val="dk1"/>
              </a:solidFill>
              <a:latin typeface="Roboto Slab"/>
              <a:ea typeface="Roboto Slab"/>
              <a:cs typeface="Roboto Slab"/>
              <a:sym typeface="Roboto Slab"/>
            </a:endParaRPr>
          </a:p>
          <a:p>
            <a:pPr indent="0" lvl="0" marL="45720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914400" rtl="0" algn="l">
              <a:spcBef>
                <a:spcPts val="0"/>
              </a:spcBef>
              <a:spcAft>
                <a:spcPts val="0"/>
              </a:spcAft>
              <a:buNone/>
            </a:pPr>
            <a:r>
              <a:t/>
            </a:r>
            <a:endParaRPr sz="1800">
              <a:solidFill>
                <a:schemeClr val="dk1"/>
              </a:solidFill>
              <a:latin typeface="Roboto Slab"/>
              <a:ea typeface="Roboto Slab"/>
              <a:cs typeface="Roboto Slab"/>
              <a:sym typeface="Roboto Slab"/>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g2702a674379_0_110"/>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2800">
                <a:solidFill>
                  <a:srgbClr val="0000AA"/>
                </a:solidFill>
                <a:latin typeface="Roboto Slab"/>
                <a:ea typeface="Roboto Slab"/>
                <a:cs typeface="Roboto Slab"/>
                <a:sym typeface="Roboto Slab"/>
              </a:rPr>
              <a:t>Cơ chế phân tán</a:t>
            </a:r>
            <a:endParaRPr b="1" i="0" sz="2800" u="none" cap="none" strike="noStrike">
              <a:solidFill>
                <a:srgbClr val="0000AA"/>
              </a:solidFill>
              <a:latin typeface="Roboto Slab"/>
              <a:ea typeface="Roboto Slab"/>
              <a:cs typeface="Roboto Slab"/>
              <a:sym typeface="Roboto Slab"/>
            </a:endParaRPr>
          </a:p>
        </p:txBody>
      </p:sp>
      <p:sp>
        <p:nvSpPr>
          <p:cNvPr id="272" name="Google Shape;272;g2702a674379_0_110"/>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g2702a674379_0_110"/>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g2702a674379_0_110"/>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1" i="0" lang="en" sz="900" u="none" cap="none" strike="noStrike">
                <a:solidFill>
                  <a:srgbClr val="FFFFFF"/>
                </a:solidFill>
                <a:latin typeface="Roboto Slab"/>
                <a:ea typeface="Roboto Slab"/>
                <a:cs typeface="Roboto Slab"/>
                <a:sym typeface="Roboto Slab"/>
              </a:rPr>
              <a:t>‹#›</a:t>
            </a:fld>
            <a:endParaRPr b="1" i="0" sz="900" u="none" cap="none" strike="noStrike">
              <a:solidFill>
                <a:srgbClr val="FFFFFF"/>
              </a:solidFill>
              <a:latin typeface="Roboto Slab"/>
              <a:ea typeface="Roboto Slab"/>
              <a:cs typeface="Roboto Slab"/>
              <a:sym typeface="Roboto Slab"/>
            </a:endParaRPr>
          </a:p>
        </p:txBody>
      </p:sp>
      <p:sp>
        <p:nvSpPr>
          <p:cNvPr id="275" name="Google Shape;275;g2702a674379_0_110"/>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Roboto Slab"/>
                <a:ea typeface="Roboto Slab"/>
                <a:cs typeface="Roboto Slab"/>
                <a:sym typeface="Roboto Slab"/>
              </a:rPr>
              <a:t>Object-Oriented Analysis and Design</a:t>
            </a:r>
            <a:endParaRPr b="1" i="0" sz="900" u="none" cap="none" strike="noStrike">
              <a:solidFill>
                <a:srgbClr val="FFFFFF"/>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276" name="Google Shape;276;g2702a674379_0_110"/>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277" name="Google Shape;277;g2702a674379_0_110"/>
          <p:cNvSpPr txBox="1"/>
          <p:nvPr/>
        </p:nvSpPr>
        <p:spPr>
          <a:xfrm>
            <a:off x="311775" y="1078600"/>
            <a:ext cx="8520600" cy="7389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RMI được chọn làm cơ chế cài đặt cho cơ chế phân tán</a:t>
            </a:r>
            <a:endParaRPr sz="1800">
              <a:solidFill>
                <a:schemeClr val="dk1"/>
              </a:solidFill>
              <a:latin typeface="Roboto Slab"/>
              <a:ea typeface="Roboto Slab"/>
              <a:cs typeface="Roboto Slab"/>
              <a:sym typeface="Roboto Slab"/>
            </a:endParaRPr>
          </a:p>
          <a:p>
            <a:pPr indent="0" lvl="0" marL="914400" rtl="0" algn="l">
              <a:spcBef>
                <a:spcPts val="0"/>
              </a:spcBef>
              <a:spcAft>
                <a:spcPts val="0"/>
              </a:spcAft>
              <a:buNone/>
            </a:pPr>
            <a:r>
              <a:t/>
            </a:r>
            <a:endParaRPr sz="1800">
              <a:solidFill>
                <a:schemeClr val="dk1"/>
              </a:solidFill>
              <a:latin typeface="Roboto Slab"/>
              <a:ea typeface="Roboto Slab"/>
              <a:cs typeface="Roboto Slab"/>
              <a:sym typeface="Roboto Slab"/>
            </a:endParaRPr>
          </a:p>
        </p:txBody>
      </p:sp>
      <p:pic>
        <p:nvPicPr>
          <p:cNvPr id="278" name="Google Shape;278;g2702a674379_0_110"/>
          <p:cNvPicPr preferRelativeResize="0"/>
          <p:nvPr/>
        </p:nvPicPr>
        <p:blipFill>
          <a:blip r:embed="rId3">
            <a:alphaModFix/>
          </a:blip>
          <a:stretch>
            <a:fillRect/>
          </a:stretch>
        </p:blipFill>
        <p:spPr>
          <a:xfrm>
            <a:off x="2150475" y="1817500"/>
            <a:ext cx="5158530" cy="27544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g2702a674379_0_121"/>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2800">
                <a:solidFill>
                  <a:srgbClr val="0000AA"/>
                </a:solidFill>
                <a:latin typeface="Roboto Slab"/>
                <a:ea typeface="Roboto Slab"/>
                <a:cs typeface="Roboto Slab"/>
                <a:sym typeface="Roboto Slab"/>
              </a:rPr>
              <a:t>Cơ chế thiết kế: Phân tán: RMI</a:t>
            </a:r>
            <a:endParaRPr b="1" i="0" sz="2800" u="none" cap="none" strike="noStrike">
              <a:solidFill>
                <a:srgbClr val="0000AA"/>
              </a:solidFill>
              <a:latin typeface="Roboto Slab"/>
              <a:ea typeface="Roboto Slab"/>
              <a:cs typeface="Roboto Slab"/>
              <a:sym typeface="Roboto Slab"/>
            </a:endParaRPr>
          </a:p>
        </p:txBody>
      </p:sp>
      <p:sp>
        <p:nvSpPr>
          <p:cNvPr id="284" name="Google Shape;284;g2702a674379_0_121"/>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g2702a674379_0_121"/>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g2702a674379_0_121"/>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1" i="0" lang="en" sz="900" u="none" cap="none" strike="noStrike">
                <a:solidFill>
                  <a:srgbClr val="FFFFFF"/>
                </a:solidFill>
                <a:latin typeface="Roboto Slab"/>
                <a:ea typeface="Roboto Slab"/>
                <a:cs typeface="Roboto Slab"/>
                <a:sym typeface="Roboto Slab"/>
              </a:rPr>
              <a:t>‹#›</a:t>
            </a:fld>
            <a:endParaRPr b="1" i="0" sz="900" u="none" cap="none" strike="noStrike">
              <a:solidFill>
                <a:srgbClr val="FFFFFF"/>
              </a:solidFill>
              <a:latin typeface="Roboto Slab"/>
              <a:ea typeface="Roboto Slab"/>
              <a:cs typeface="Roboto Slab"/>
              <a:sym typeface="Roboto Slab"/>
            </a:endParaRPr>
          </a:p>
        </p:txBody>
      </p:sp>
      <p:sp>
        <p:nvSpPr>
          <p:cNvPr id="287" name="Google Shape;287;g2702a674379_0_121"/>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Roboto Slab"/>
                <a:ea typeface="Roboto Slab"/>
                <a:cs typeface="Roboto Slab"/>
                <a:sym typeface="Roboto Slab"/>
              </a:rPr>
              <a:t>Object-Oriented Analysis and Design</a:t>
            </a:r>
            <a:endParaRPr b="1" i="0" sz="900" u="none" cap="none" strike="noStrike">
              <a:solidFill>
                <a:srgbClr val="FFFFFF"/>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288" name="Google Shape;288;g2702a674379_0_121"/>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289" name="Google Shape;289;g2702a674379_0_121"/>
          <p:cNvSpPr txBox="1"/>
          <p:nvPr/>
        </p:nvSpPr>
        <p:spPr>
          <a:xfrm>
            <a:off x="311775" y="1078600"/>
            <a:ext cx="8520600" cy="18471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Đặc trưng của phân tán</a:t>
            </a:r>
            <a:endParaRPr sz="1800">
              <a:solidFill>
                <a:schemeClr val="dk1"/>
              </a:solidFill>
              <a:latin typeface="Roboto Slab"/>
              <a:ea typeface="Roboto Slab"/>
              <a:cs typeface="Roboto Slab"/>
              <a:sym typeface="Roboto Slab"/>
            </a:endParaRPr>
          </a:p>
          <a:p>
            <a:pPr indent="-342900" lvl="1" marL="9144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Độ trễ</a:t>
            </a:r>
            <a:endParaRPr sz="1800">
              <a:solidFill>
                <a:schemeClr val="dk1"/>
              </a:solidFill>
              <a:latin typeface="Roboto Slab"/>
              <a:ea typeface="Roboto Slab"/>
              <a:cs typeface="Roboto Slab"/>
              <a:sym typeface="Roboto Slab"/>
            </a:endParaRPr>
          </a:p>
          <a:p>
            <a:pPr indent="-342900" lvl="1" marL="9144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Sự đồng bộ</a:t>
            </a:r>
            <a:endParaRPr sz="1800">
              <a:solidFill>
                <a:schemeClr val="dk1"/>
              </a:solidFill>
              <a:latin typeface="Roboto Slab"/>
              <a:ea typeface="Roboto Slab"/>
              <a:cs typeface="Roboto Slab"/>
              <a:sym typeface="Roboto Slab"/>
            </a:endParaRPr>
          </a:p>
          <a:p>
            <a:pPr indent="-342900" lvl="1" marL="9144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Kích thước của thông điệp truyền đi</a:t>
            </a:r>
            <a:endParaRPr sz="1800">
              <a:solidFill>
                <a:schemeClr val="dk1"/>
              </a:solidFill>
              <a:latin typeface="Roboto Slab"/>
              <a:ea typeface="Roboto Slab"/>
              <a:cs typeface="Roboto Slab"/>
              <a:sym typeface="Roboto Slab"/>
            </a:endParaRPr>
          </a:p>
          <a:p>
            <a:pPr indent="-342900" lvl="1" marL="9144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Giao thức</a:t>
            </a:r>
            <a:endParaRPr sz="1800">
              <a:solidFill>
                <a:schemeClr val="dk1"/>
              </a:solidFill>
              <a:latin typeface="Roboto Slab"/>
              <a:ea typeface="Roboto Slab"/>
              <a:cs typeface="Roboto Slab"/>
              <a:sym typeface="Roboto Slab"/>
            </a:endParaRPr>
          </a:p>
          <a:p>
            <a:pPr indent="0" lvl="0" marL="914400" rtl="0" algn="l">
              <a:spcBef>
                <a:spcPts val="0"/>
              </a:spcBef>
              <a:spcAft>
                <a:spcPts val="0"/>
              </a:spcAft>
              <a:buNone/>
            </a:pPr>
            <a:r>
              <a:t/>
            </a:r>
            <a:endParaRPr sz="1800">
              <a:solidFill>
                <a:schemeClr val="dk1"/>
              </a:solidFill>
              <a:latin typeface="Roboto Slab"/>
              <a:ea typeface="Roboto Slab"/>
              <a:cs typeface="Roboto Slab"/>
              <a:sym typeface="Roboto Slab"/>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g2702a674379_0_132"/>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2800">
                <a:solidFill>
                  <a:srgbClr val="0000AA"/>
                </a:solidFill>
                <a:latin typeface="Roboto Slab"/>
                <a:ea typeface="Roboto Slab"/>
                <a:cs typeface="Roboto Slab"/>
                <a:sym typeface="Roboto Slab"/>
              </a:rPr>
              <a:t>Remote Method Invocation (RMI)</a:t>
            </a:r>
            <a:endParaRPr b="1" i="0" sz="2800" u="none" cap="none" strike="noStrike">
              <a:solidFill>
                <a:srgbClr val="0000AA"/>
              </a:solidFill>
              <a:latin typeface="Roboto Slab"/>
              <a:ea typeface="Roboto Slab"/>
              <a:cs typeface="Roboto Slab"/>
              <a:sym typeface="Roboto Slab"/>
            </a:endParaRPr>
          </a:p>
        </p:txBody>
      </p:sp>
      <p:sp>
        <p:nvSpPr>
          <p:cNvPr id="295" name="Google Shape;295;g2702a674379_0_132"/>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g2702a674379_0_132"/>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g2702a674379_0_132"/>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1" i="0" lang="en" sz="900" u="none" cap="none" strike="noStrike">
                <a:solidFill>
                  <a:srgbClr val="FFFFFF"/>
                </a:solidFill>
                <a:latin typeface="Roboto Slab"/>
                <a:ea typeface="Roboto Slab"/>
                <a:cs typeface="Roboto Slab"/>
                <a:sym typeface="Roboto Slab"/>
              </a:rPr>
              <a:t>‹#›</a:t>
            </a:fld>
            <a:endParaRPr b="1" i="0" sz="900" u="none" cap="none" strike="noStrike">
              <a:solidFill>
                <a:srgbClr val="FFFFFF"/>
              </a:solidFill>
              <a:latin typeface="Roboto Slab"/>
              <a:ea typeface="Roboto Slab"/>
              <a:cs typeface="Roboto Slab"/>
              <a:sym typeface="Roboto Slab"/>
            </a:endParaRPr>
          </a:p>
        </p:txBody>
      </p:sp>
      <p:sp>
        <p:nvSpPr>
          <p:cNvPr id="298" name="Google Shape;298;g2702a674379_0_132"/>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Roboto Slab"/>
                <a:ea typeface="Roboto Slab"/>
                <a:cs typeface="Roboto Slab"/>
                <a:sym typeface="Roboto Slab"/>
              </a:rPr>
              <a:t>Object-Oriented Analysis and Design</a:t>
            </a:r>
            <a:endParaRPr b="1" i="0" sz="900" u="none" cap="none" strike="noStrike">
              <a:solidFill>
                <a:srgbClr val="FFFFFF"/>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299" name="Google Shape;299;g2702a674379_0_132"/>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pic>
        <p:nvPicPr>
          <p:cNvPr id="300" name="Google Shape;300;g2702a674379_0_132"/>
          <p:cNvPicPr preferRelativeResize="0"/>
          <p:nvPr/>
        </p:nvPicPr>
        <p:blipFill>
          <a:blip r:embed="rId3">
            <a:alphaModFix/>
          </a:blip>
          <a:stretch>
            <a:fillRect/>
          </a:stretch>
        </p:blipFill>
        <p:spPr>
          <a:xfrm>
            <a:off x="698750" y="949275"/>
            <a:ext cx="7600891" cy="377502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g2702a674379_0_166"/>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2800">
                <a:solidFill>
                  <a:srgbClr val="0000AA"/>
                </a:solidFill>
                <a:latin typeface="Roboto Slab"/>
                <a:ea typeface="Roboto Slab"/>
                <a:cs typeface="Roboto Slab"/>
                <a:sym typeface="Roboto Slab"/>
              </a:rPr>
              <a:t>Remote Method Invocation (RMI)</a:t>
            </a:r>
            <a:endParaRPr b="1" i="0" sz="2800" u="none" cap="none" strike="noStrike">
              <a:solidFill>
                <a:srgbClr val="0000AA"/>
              </a:solidFill>
              <a:latin typeface="Roboto Slab"/>
              <a:ea typeface="Roboto Slab"/>
              <a:cs typeface="Roboto Slab"/>
              <a:sym typeface="Roboto Slab"/>
            </a:endParaRPr>
          </a:p>
        </p:txBody>
      </p:sp>
      <p:sp>
        <p:nvSpPr>
          <p:cNvPr id="306" name="Google Shape;306;g2702a674379_0_166"/>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g2702a674379_0_166"/>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g2702a674379_0_166"/>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1" i="0" lang="en" sz="900" u="none" cap="none" strike="noStrike">
                <a:solidFill>
                  <a:srgbClr val="FFFFFF"/>
                </a:solidFill>
                <a:latin typeface="Roboto Slab"/>
                <a:ea typeface="Roboto Slab"/>
                <a:cs typeface="Roboto Slab"/>
                <a:sym typeface="Roboto Slab"/>
              </a:rPr>
              <a:t>‹#›</a:t>
            </a:fld>
            <a:endParaRPr b="1" i="0" sz="900" u="none" cap="none" strike="noStrike">
              <a:solidFill>
                <a:srgbClr val="FFFFFF"/>
              </a:solidFill>
              <a:latin typeface="Roboto Slab"/>
              <a:ea typeface="Roboto Slab"/>
              <a:cs typeface="Roboto Slab"/>
              <a:sym typeface="Roboto Slab"/>
            </a:endParaRPr>
          </a:p>
        </p:txBody>
      </p:sp>
      <p:sp>
        <p:nvSpPr>
          <p:cNvPr id="309" name="Google Shape;309;g2702a674379_0_166"/>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Roboto Slab"/>
                <a:ea typeface="Roboto Slab"/>
                <a:cs typeface="Roboto Slab"/>
                <a:sym typeface="Roboto Slab"/>
              </a:rPr>
              <a:t>Object-Oriented Analysis and Design</a:t>
            </a:r>
            <a:endParaRPr b="1" i="0" sz="900" u="none" cap="none" strike="noStrike">
              <a:solidFill>
                <a:srgbClr val="FFFFFF"/>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310" name="Google Shape;310;g2702a674379_0_166"/>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pic>
        <p:nvPicPr>
          <p:cNvPr id="311" name="Google Shape;311;g2702a674379_0_166"/>
          <p:cNvPicPr preferRelativeResize="0"/>
          <p:nvPr/>
        </p:nvPicPr>
        <p:blipFill>
          <a:blip r:embed="rId3">
            <a:alphaModFix/>
          </a:blip>
          <a:stretch>
            <a:fillRect/>
          </a:stretch>
        </p:blipFill>
        <p:spPr>
          <a:xfrm>
            <a:off x="2139625" y="1157680"/>
            <a:ext cx="5092099" cy="1751945"/>
          </a:xfrm>
          <a:prstGeom prst="rect">
            <a:avLst/>
          </a:prstGeom>
          <a:noFill/>
          <a:ln>
            <a:noFill/>
          </a:ln>
        </p:spPr>
      </p:pic>
      <p:pic>
        <p:nvPicPr>
          <p:cNvPr id="312" name="Google Shape;312;g2702a674379_0_166"/>
          <p:cNvPicPr preferRelativeResize="0"/>
          <p:nvPr/>
        </p:nvPicPr>
        <p:blipFill>
          <a:blip r:embed="rId4">
            <a:alphaModFix/>
          </a:blip>
          <a:stretch>
            <a:fillRect/>
          </a:stretch>
        </p:blipFill>
        <p:spPr>
          <a:xfrm>
            <a:off x="2139625" y="2983000"/>
            <a:ext cx="5092093" cy="1751942"/>
          </a:xfrm>
          <a:prstGeom prst="rect">
            <a:avLst/>
          </a:prstGeom>
          <a:noFill/>
          <a:ln>
            <a:noFill/>
          </a:ln>
        </p:spPr>
      </p:pic>
      <p:sp>
        <p:nvSpPr>
          <p:cNvPr id="313" name="Google Shape;313;g2702a674379_0_166"/>
          <p:cNvSpPr txBox="1"/>
          <p:nvPr/>
        </p:nvSpPr>
        <p:spPr>
          <a:xfrm>
            <a:off x="3981175" y="796875"/>
            <a:ext cx="1108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Roboto Slab"/>
                <a:ea typeface="Roboto Slab"/>
                <a:cs typeface="Roboto Slab"/>
                <a:sym typeface="Roboto Slab"/>
              </a:rPr>
              <a:t>Interface</a:t>
            </a:r>
            <a:endParaRPr b="1" sz="1600">
              <a:latin typeface="Roboto Slab"/>
              <a:ea typeface="Roboto Slab"/>
              <a:cs typeface="Roboto Slab"/>
              <a:sym typeface="Roboto Slab"/>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g2702a674379_0_154"/>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2800">
                <a:solidFill>
                  <a:srgbClr val="0000AA"/>
                </a:solidFill>
                <a:latin typeface="Roboto Slab"/>
                <a:ea typeface="Roboto Slab"/>
                <a:cs typeface="Roboto Slab"/>
                <a:sym typeface="Roboto Slab"/>
              </a:rPr>
              <a:t>Remote Method Invocation (RMI)</a:t>
            </a:r>
            <a:endParaRPr b="1" i="0" sz="2800" u="none" cap="none" strike="noStrike">
              <a:solidFill>
                <a:srgbClr val="0000AA"/>
              </a:solidFill>
              <a:latin typeface="Roboto Slab"/>
              <a:ea typeface="Roboto Slab"/>
              <a:cs typeface="Roboto Slab"/>
              <a:sym typeface="Roboto Slab"/>
            </a:endParaRPr>
          </a:p>
        </p:txBody>
      </p:sp>
      <p:sp>
        <p:nvSpPr>
          <p:cNvPr id="319" name="Google Shape;319;g2702a674379_0_154"/>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g2702a674379_0_154"/>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g2702a674379_0_154"/>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1" i="0" lang="en" sz="900" u="none" cap="none" strike="noStrike">
                <a:solidFill>
                  <a:srgbClr val="FFFFFF"/>
                </a:solidFill>
                <a:latin typeface="Roboto Slab"/>
                <a:ea typeface="Roboto Slab"/>
                <a:cs typeface="Roboto Slab"/>
                <a:sym typeface="Roboto Slab"/>
              </a:rPr>
              <a:t>‹#›</a:t>
            </a:fld>
            <a:endParaRPr b="1" i="0" sz="900" u="none" cap="none" strike="noStrike">
              <a:solidFill>
                <a:srgbClr val="FFFFFF"/>
              </a:solidFill>
              <a:latin typeface="Roboto Slab"/>
              <a:ea typeface="Roboto Slab"/>
              <a:cs typeface="Roboto Slab"/>
              <a:sym typeface="Roboto Slab"/>
            </a:endParaRPr>
          </a:p>
        </p:txBody>
      </p:sp>
      <p:sp>
        <p:nvSpPr>
          <p:cNvPr id="322" name="Google Shape;322;g2702a674379_0_154"/>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Roboto Slab"/>
                <a:ea typeface="Roboto Slab"/>
                <a:cs typeface="Roboto Slab"/>
                <a:sym typeface="Roboto Slab"/>
              </a:rPr>
              <a:t>Object-Oriented Analysis and Design</a:t>
            </a:r>
            <a:endParaRPr b="1" i="0" sz="900" u="none" cap="none" strike="noStrike">
              <a:solidFill>
                <a:srgbClr val="FFFFFF"/>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323" name="Google Shape;323;g2702a674379_0_154"/>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pic>
        <p:nvPicPr>
          <p:cNvPr id="324" name="Google Shape;324;g2702a674379_0_154"/>
          <p:cNvPicPr preferRelativeResize="0"/>
          <p:nvPr/>
        </p:nvPicPr>
        <p:blipFill>
          <a:blip r:embed="rId3">
            <a:alphaModFix/>
          </a:blip>
          <a:stretch>
            <a:fillRect/>
          </a:stretch>
        </p:blipFill>
        <p:spPr>
          <a:xfrm>
            <a:off x="1296298" y="1414885"/>
            <a:ext cx="6883601" cy="2978400"/>
          </a:xfrm>
          <a:prstGeom prst="rect">
            <a:avLst/>
          </a:prstGeom>
          <a:noFill/>
          <a:ln>
            <a:noFill/>
          </a:ln>
        </p:spPr>
      </p:pic>
      <p:sp>
        <p:nvSpPr>
          <p:cNvPr id="325" name="Google Shape;325;g2702a674379_0_154"/>
          <p:cNvSpPr txBox="1"/>
          <p:nvPr/>
        </p:nvSpPr>
        <p:spPr>
          <a:xfrm>
            <a:off x="3489475" y="890325"/>
            <a:ext cx="31221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Roboto Slab"/>
                <a:ea typeface="Roboto Slab"/>
                <a:cs typeface="Roboto Slab"/>
                <a:sym typeface="Roboto Slab"/>
              </a:rPr>
              <a:t>CustomerServiceImpl.java</a:t>
            </a:r>
            <a:endParaRPr b="1" sz="1600">
              <a:latin typeface="Roboto Slab"/>
              <a:ea typeface="Roboto Slab"/>
              <a:cs typeface="Roboto Slab"/>
              <a:sym typeface="Roboto Slab"/>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g2702a674379_0_180"/>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2800">
                <a:solidFill>
                  <a:srgbClr val="0000AA"/>
                </a:solidFill>
                <a:latin typeface="Roboto Slab"/>
                <a:ea typeface="Roboto Slab"/>
                <a:cs typeface="Roboto Slab"/>
                <a:sym typeface="Roboto Slab"/>
              </a:rPr>
              <a:t>Remote Method Invocation (RMI)</a:t>
            </a:r>
            <a:endParaRPr b="1" i="0" sz="2800" u="none" cap="none" strike="noStrike">
              <a:solidFill>
                <a:srgbClr val="0000AA"/>
              </a:solidFill>
              <a:latin typeface="Roboto Slab"/>
              <a:ea typeface="Roboto Slab"/>
              <a:cs typeface="Roboto Slab"/>
              <a:sym typeface="Roboto Slab"/>
            </a:endParaRPr>
          </a:p>
        </p:txBody>
      </p:sp>
      <p:sp>
        <p:nvSpPr>
          <p:cNvPr id="331" name="Google Shape;331;g2702a674379_0_180"/>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g2702a674379_0_180"/>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g2702a674379_0_180"/>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1" i="0" lang="en" sz="900" u="none" cap="none" strike="noStrike">
                <a:solidFill>
                  <a:srgbClr val="FFFFFF"/>
                </a:solidFill>
                <a:latin typeface="Roboto Slab"/>
                <a:ea typeface="Roboto Slab"/>
                <a:cs typeface="Roboto Slab"/>
                <a:sym typeface="Roboto Slab"/>
              </a:rPr>
              <a:t>‹#›</a:t>
            </a:fld>
            <a:endParaRPr b="1" i="0" sz="900" u="none" cap="none" strike="noStrike">
              <a:solidFill>
                <a:srgbClr val="FFFFFF"/>
              </a:solidFill>
              <a:latin typeface="Roboto Slab"/>
              <a:ea typeface="Roboto Slab"/>
              <a:cs typeface="Roboto Slab"/>
              <a:sym typeface="Roboto Slab"/>
            </a:endParaRPr>
          </a:p>
        </p:txBody>
      </p:sp>
      <p:sp>
        <p:nvSpPr>
          <p:cNvPr id="334" name="Google Shape;334;g2702a674379_0_180"/>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Roboto Slab"/>
                <a:ea typeface="Roboto Slab"/>
                <a:cs typeface="Roboto Slab"/>
                <a:sym typeface="Roboto Slab"/>
              </a:rPr>
              <a:t>Object-Oriented Analysis and Design</a:t>
            </a:r>
            <a:endParaRPr b="1" i="0" sz="900" u="none" cap="none" strike="noStrike">
              <a:solidFill>
                <a:srgbClr val="FFFFFF"/>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335" name="Google Shape;335;g2702a674379_0_180"/>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336" name="Google Shape;336;g2702a674379_0_180"/>
          <p:cNvSpPr txBox="1"/>
          <p:nvPr/>
        </p:nvSpPr>
        <p:spPr>
          <a:xfrm>
            <a:off x="3489475" y="890325"/>
            <a:ext cx="31221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Roboto Slab"/>
                <a:ea typeface="Roboto Slab"/>
                <a:cs typeface="Roboto Slab"/>
                <a:sym typeface="Roboto Slab"/>
              </a:rPr>
              <a:t>Driver</a:t>
            </a:r>
            <a:r>
              <a:rPr b="1" lang="en" sz="1600">
                <a:latin typeface="Roboto Slab"/>
                <a:ea typeface="Roboto Slab"/>
                <a:cs typeface="Roboto Slab"/>
                <a:sym typeface="Roboto Slab"/>
              </a:rPr>
              <a:t>ServiceImpl.java</a:t>
            </a:r>
            <a:endParaRPr b="1" sz="1600">
              <a:latin typeface="Roboto Slab"/>
              <a:ea typeface="Roboto Slab"/>
              <a:cs typeface="Roboto Slab"/>
              <a:sym typeface="Roboto Slab"/>
            </a:endParaRPr>
          </a:p>
        </p:txBody>
      </p:sp>
      <p:pic>
        <p:nvPicPr>
          <p:cNvPr id="337" name="Google Shape;337;g2702a674379_0_180"/>
          <p:cNvPicPr preferRelativeResize="0"/>
          <p:nvPr/>
        </p:nvPicPr>
        <p:blipFill>
          <a:blip r:embed="rId3">
            <a:alphaModFix/>
          </a:blip>
          <a:stretch>
            <a:fillRect/>
          </a:stretch>
        </p:blipFill>
        <p:spPr>
          <a:xfrm>
            <a:off x="1090825" y="1414887"/>
            <a:ext cx="7260801" cy="3141613"/>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g2702a674379_0_193"/>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2800">
                <a:solidFill>
                  <a:srgbClr val="0000AA"/>
                </a:solidFill>
                <a:latin typeface="Roboto Slab"/>
                <a:ea typeface="Roboto Slab"/>
                <a:cs typeface="Roboto Slab"/>
                <a:sym typeface="Roboto Slab"/>
              </a:rPr>
              <a:t>Remote Method Invocation (RMI)</a:t>
            </a:r>
            <a:endParaRPr b="1" i="0" sz="2800" u="none" cap="none" strike="noStrike">
              <a:solidFill>
                <a:srgbClr val="0000AA"/>
              </a:solidFill>
              <a:latin typeface="Roboto Slab"/>
              <a:ea typeface="Roboto Slab"/>
              <a:cs typeface="Roboto Slab"/>
              <a:sym typeface="Roboto Slab"/>
            </a:endParaRPr>
          </a:p>
        </p:txBody>
      </p:sp>
      <p:sp>
        <p:nvSpPr>
          <p:cNvPr id="343" name="Google Shape;343;g2702a674379_0_193"/>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g2702a674379_0_193"/>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g2702a674379_0_193"/>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1" i="0" lang="en" sz="900" u="none" cap="none" strike="noStrike">
                <a:solidFill>
                  <a:srgbClr val="FFFFFF"/>
                </a:solidFill>
                <a:latin typeface="Roboto Slab"/>
                <a:ea typeface="Roboto Slab"/>
                <a:cs typeface="Roboto Slab"/>
                <a:sym typeface="Roboto Slab"/>
              </a:rPr>
              <a:t>‹#›</a:t>
            </a:fld>
            <a:endParaRPr b="1" i="0" sz="900" u="none" cap="none" strike="noStrike">
              <a:solidFill>
                <a:srgbClr val="FFFFFF"/>
              </a:solidFill>
              <a:latin typeface="Roboto Slab"/>
              <a:ea typeface="Roboto Slab"/>
              <a:cs typeface="Roboto Slab"/>
              <a:sym typeface="Roboto Slab"/>
            </a:endParaRPr>
          </a:p>
        </p:txBody>
      </p:sp>
      <p:sp>
        <p:nvSpPr>
          <p:cNvPr id="346" name="Google Shape;346;g2702a674379_0_193"/>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Roboto Slab"/>
                <a:ea typeface="Roboto Slab"/>
                <a:cs typeface="Roboto Slab"/>
                <a:sym typeface="Roboto Slab"/>
              </a:rPr>
              <a:t>Object-Oriented Analysis and Design</a:t>
            </a:r>
            <a:endParaRPr b="1" i="0" sz="900" u="none" cap="none" strike="noStrike">
              <a:solidFill>
                <a:srgbClr val="FFFFFF"/>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347" name="Google Shape;347;g2702a674379_0_193"/>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348" name="Google Shape;348;g2702a674379_0_193"/>
          <p:cNvSpPr txBox="1"/>
          <p:nvPr/>
        </p:nvSpPr>
        <p:spPr>
          <a:xfrm>
            <a:off x="3489475" y="890325"/>
            <a:ext cx="31221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Roboto Slab"/>
                <a:ea typeface="Roboto Slab"/>
                <a:cs typeface="Roboto Slab"/>
                <a:sym typeface="Roboto Slab"/>
              </a:rPr>
              <a:t>DriverServiceImpl.java</a:t>
            </a:r>
            <a:endParaRPr b="1" sz="1600">
              <a:latin typeface="Roboto Slab"/>
              <a:ea typeface="Roboto Slab"/>
              <a:cs typeface="Roboto Slab"/>
              <a:sym typeface="Roboto Slab"/>
            </a:endParaRPr>
          </a:p>
        </p:txBody>
      </p:sp>
      <p:pic>
        <p:nvPicPr>
          <p:cNvPr id="349" name="Google Shape;349;g2702a674379_0_193"/>
          <p:cNvPicPr preferRelativeResize="0"/>
          <p:nvPr/>
        </p:nvPicPr>
        <p:blipFill>
          <a:blip r:embed="rId3">
            <a:alphaModFix/>
          </a:blip>
          <a:stretch>
            <a:fillRect/>
          </a:stretch>
        </p:blipFill>
        <p:spPr>
          <a:xfrm>
            <a:off x="1090825" y="1414887"/>
            <a:ext cx="7260801" cy="3141613"/>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g2702a674379_0_204"/>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2800">
                <a:solidFill>
                  <a:srgbClr val="0000AA"/>
                </a:solidFill>
                <a:latin typeface="Roboto Slab"/>
                <a:ea typeface="Roboto Slab"/>
                <a:cs typeface="Roboto Slab"/>
                <a:sym typeface="Roboto Slab"/>
              </a:rPr>
              <a:t>Remote Method Invocation (RMI)</a:t>
            </a:r>
            <a:endParaRPr b="1" i="0" sz="2800" u="none" cap="none" strike="noStrike">
              <a:solidFill>
                <a:srgbClr val="0000AA"/>
              </a:solidFill>
              <a:latin typeface="Roboto Slab"/>
              <a:ea typeface="Roboto Slab"/>
              <a:cs typeface="Roboto Slab"/>
              <a:sym typeface="Roboto Slab"/>
            </a:endParaRPr>
          </a:p>
        </p:txBody>
      </p:sp>
      <p:sp>
        <p:nvSpPr>
          <p:cNvPr id="355" name="Google Shape;355;g2702a674379_0_204"/>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g2702a674379_0_204"/>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g2702a674379_0_204"/>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1" i="0" lang="en" sz="900" u="none" cap="none" strike="noStrike">
                <a:solidFill>
                  <a:srgbClr val="FFFFFF"/>
                </a:solidFill>
                <a:latin typeface="Roboto Slab"/>
                <a:ea typeface="Roboto Slab"/>
                <a:cs typeface="Roboto Slab"/>
                <a:sym typeface="Roboto Slab"/>
              </a:rPr>
              <a:t>‹#›</a:t>
            </a:fld>
            <a:endParaRPr b="1" i="0" sz="900" u="none" cap="none" strike="noStrike">
              <a:solidFill>
                <a:srgbClr val="FFFFFF"/>
              </a:solidFill>
              <a:latin typeface="Roboto Slab"/>
              <a:ea typeface="Roboto Slab"/>
              <a:cs typeface="Roboto Slab"/>
              <a:sym typeface="Roboto Slab"/>
            </a:endParaRPr>
          </a:p>
        </p:txBody>
      </p:sp>
      <p:sp>
        <p:nvSpPr>
          <p:cNvPr id="358" name="Google Shape;358;g2702a674379_0_204"/>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Roboto Slab"/>
                <a:ea typeface="Roboto Slab"/>
                <a:cs typeface="Roboto Slab"/>
                <a:sym typeface="Roboto Slab"/>
              </a:rPr>
              <a:t>Object-Oriented Analysis and Design</a:t>
            </a:r>
            <a:endParaRPr b="1" i="0" sz="900" u="none" cap="none" strike="noStrike">
              <a:solidFill>
                <a:srgbClr val="FFFFFF"/>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359" name="Google Shape;359;g2702a674379_0_204"/>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360" name="Google Shape;360;g2702a674379_0_204"/>
          <p:cNvSpPr txBox="1"/>
          <p:nvPr/>
        </p:nvSpPr>
        <p:spPr>
          <a:xfrm>
            <a:off x="3489475" y="890325"/>
            <a:ext cx="31221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Roboto Slab"/>
                <a:ea typeface="Roboto Slab"/>
                <a:cs typeface="Roboto Slab"/>
                <a:sym typeface="Roboto Slab"/>
              </a:rPr>
              <a:t>Server</a:t>
            </a:r>
            <a:r>
              <a:rPr b="1" lang="en" sz="1600">
                <a:latin typeface="Roboto Slab"/>
                <a:ea typeface="Roboto Slab"/>
                <a:cs typeface="Roboto Slab"/>
                <a:sym typeface="Roboto Slab"/>
              </a:rPr>
              <a:t>.java</a:t>
            </a:r>
            <a:endParaRPr b="1" sz="1600">
              <a:latin typeface="Roboto Slab"/>
              <a:ea typeface="Roboto Slab"/>
              <a:cs typeface="Roboto Slab"/>
              <a:sym typeface="Roboto Slab"/>
            </a:endParaRPr>
          </a:p>
        </p:txBody>
      </p:sp>
      <p:pic>
        <p:nvPicPr>
          <p:cNvPr id="361" name="Google Shape;361;g2702a674379_0_204"/>
          <p:cNvPicPr preferRelativeResize="0"/>
          <p:nvPr/>
        </p:nvPicPr>
        <p:blipFill>
          <a:blip r:embed="rId3">
            <a:alphaModFix/>
          </a:blip>
          <a:stretch>
            <a:fillRect/>
          </a:stretch>
        </p:blipFill>
        <p:spPr>
          <a:xfrm>
            <a:off x="2372100" y="1254725"/>
            <a:ext cx="4498731" cy="36219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g2702a674379_0_55"/>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2800">
                <a:solidFill>
                  <a:srgbClr val="0000AA"/>
                </a:solidFill>
                <a:latin typeface="Roboto Slab"/>
                <a:ea typeface="Roboto Slab"/>
                <a:cs typeface="Roboto Slab"/>
                <a:sym typeface="Roboto Slab"/>
              </a:rPr>
              <a:t>Mục tiêu: Mô tả phân tán</a:t>
            </a:r>
            <a:endParaRPr b="1" i="0" sz="2800" u="none" cap="none" strike="noStrike">
              <a:solidFill>
                <a:srgbClr val="0000AA"/>
              </a:solidFill>
              <a:latin typeface="Roboto Slab"/>
              <a:ea typeface="Roboto Slab"/>
              <a:cs typeface="Roboto Slab"/>
              <a:sym typeface="Roboto Slab"/>
            </a:endParaRPr>
          </a:p>
        </p:txBody>
      </p:sp>
      <p:sp>
        <p:nvSpPr>
          <p:cNvPr id="76" name="Google Shape;76;g2702a674379_0_55"/>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g2702a674379_0_55"/>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g2702a674379_0_55"/>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1" i="0" lang="en" sz="900" u="none" cap="none" strike="noStrike">
                <a:solidFill>
                  <a:srgbClr val="FFFFFF"/>
                </a:solidFill>
                <a:latin typeface="Roboto Slab"/>
                <a:ea typeface="Roboto Slab"/>
                <a:cs typeface="Roboto Slab"/>
                <a:sym typeface="Roboto Slab"/>
              </a:rPr>
              <a:t>‹#›</a:t>
            </a:fld>
            <a:endParaRPr b="1" i="0" sz="900" u="none" cap="none" strike="noStrike">
              <a:solidFill>
                <a:srgbClr val="FFFFFF"/>
              </a:solidFill>
              <a:latin typeface="Roboto Slab"/>
              <a:ea typeface="Roboto Slab"/>
              <a:cs typeface="Roboto Slab"/>
              <a:sym typeface="Roboto Slab"/>
            </a:endParaRPr>
          </a:p>
        </p:txBody>
      </p:sp>
      <p:sp>
        <p:nvSpPr>
          <p:cNvPr id="79" name="Google Shape;79;g2702a674379_0_55"/>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Roboto Slab"/>
                <a:ea typeface="Roboto Slab"/>
                <a:cs typeface="Roboto Slab"/>
                <a:sym typeface="Roboto Slab"/>
              </a:rPr>
              <a:t>Object-Oriented Analysis and Design</a:t>
            </a:r>
            <a:endParaRPr b="1" i="0" sz="900" u="none" cap="none" strike="noStrike">
              <a:solidFill>
                <a:srgbClr val="FFFFFF"/>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80" name="Google Shape;80;g2702a674379_0_55"/>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81" name="Google Shape;81;g2702a674379_0_55"/>
          <p:cNvSpPr txBox="1"/>
          <p:nvPr/>
        </p:nvSpPr>
        <p:spPr>
          <a:xfrm>
            <a:off x="311700" y="1016000"/>
            <a:ext cx="8520600" cy="2124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Giải thích mục đích của hoạt động Mô tả phân tán và thời điểm nó được thực hiện trong vòng đời phân tích thiết kế.</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Mô tả cách mà các chức năng của hệ thống được phân tán qua nhiều node vật lý.</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Mô hình hóa quyết định phân tán của hệ thống trong Mô hình triển khai (Deployment Model).</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Trình bày lý do và các yếu tố hỗ trợ cho các quyết định kiến trúc.</a:t>
            </a:r>
            <a:endParaRPr sz="1800">
              <a:solidFill>
                <a:schemeClr val="dk1"/>
              </a:solidFill>
              <a:latin typeface="Roboto Slab"/>
              <a:ea typeface="Roboto Slab"/>
              <a:cs typeface="Roboto Slab"/>
              <a:sym typeface="Roboto Slab"/>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g2702a674379_0_216"/>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2800">
                <a:solidFill>
                  <a:srgbClr val="0000AA"/>
                </a:solidFill>
                <a:latin typeface="Roboto Slab"/>
                <a:ea typeface="Roboto Slab"/>
                <a:cs typeface="Roboto Slab"/>
                <a:sym typeface="Roboto Slab"/>
              </a:rPr>
              <a:t>Remote Method Invocation (RMI)</a:t>
            </a:r>
            <a:endParaRPr b="1" i="0" sz="2800" u="none" cap="none" strike="noStrike">
              <a:solidFill>
                <a:srgbClr val="0000AA"/>
              </a:solidFill>
              <a:latin typeface="Roboto Slab"/>
              <a:ea typeface="Roboto Slab"/>
              <a:cs typeface="Roboto Slab"/>
              <a:sym typeface="Roboto Slab"/>
            </a:endParaRPr>
          </a:p>
        </p:txBody>
      </p:sp>
      <p:sp>
        <p:nvSpPr>
          <p:cNvPr id="367" name="Google Shape;367;g2702a674379_0_216"/>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g2702a674379_0_216"/>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g2702a674379_0_216"/>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1" i="0" lang="en" sz="900" u="none" cap="none" strike="noStrike">
                <a:solidFill>
                  <a:srgbClr val="FFFFFF"/>
                </a:solidFill>
                <a:latin typeface="Roboto Slab"/>
                <a:ea typeface="Roboto Slab"/>
                <a:cs typeface="Roboto Slab"/>
                <a:sym typeface="Roboto Slab"/>
              </a:rPr>
              <a:t>‹#›</a:t>
            </a:fld>
            <a:endParaRPr b="1" i="0" sz="900" u="none" cap="none" strike="noStrike">
              <a:solidFill>
                <a:srgbClr val="FFFFFF"/>
              </a:solidFill>
              <a:latin typeface="Roboto Slab"/>
              <a:ea typeface="Roboto Slab"/>
              <a:cs typeface="Roboto Slab"/>
              <a:sym typeface="Roboto Slab"/>
            </a:endParaRPr>
          </a:p>
        </p:txBody>
      </p:sp>
      <p:sp>
        <p:nvSpPr>
          <p:cNvPr id="370" name="Google Shape;370;g2702a674379_0_216"/>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Roboto Slab"/>
                <a:ea typeface="Roboto Slab"/>
                <a:cs typeface="Roboto Slab"/>
                <a:sym typeface="Roboto Slab"/>
              </a:rPr>
              <a:t>Object-Oriented Analysis and Design</a:t>
            </a:r>
            <a:endParaRPr b="1" i="0" sz="900" u="none" cap="none" strike="noStrike">
              <a:solidFill>
                <a:srgbClr val="FFFFFF"/>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371" name="Google Shape;371;g2702a674379_0_216"/>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372" name="Google Shape;372;g2702a674379_0_216"/>
          <p:cNvSpPr txBox="1"/>
          <p:nvPr/>
        </p:nvSpPr>
        <p:spPr>
          <a:xfrm>
            <a:off x="3520700" y="796875"/>
            <a:ext cx="31221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Roboto Slab"/>
                <a:ea typeface="Roboto Slab"/>
                <a:cs typeface="Roboto Slab"/>
                <a:sym typeface="Roboto Slab"/>
              </a:rPr>
              <a:t>Client.</a:t>
            </a:r>
            <a:r>
              <a:rPr b="1" lang="en" sz="1600">
                <a:latin typeface="Roboto Slab"/>
                <a:ea typeface="Roboto Slab"/>
                <a:cs typeface="Roboto Slab"/>
                <a:sym typeface="Roboto Slab"/>
              </a:rPr>
              <a:t>java</a:t>
            </a:r>
            <a:endParaRPr b="1" sz="1600">
              <a:latin typeface="Roboto Slab"/>
              <a:ea typeface="Roboto Slab"/>
              <a:cs typeface="Roboto Slab"/>
              <a:sym typeface="Roboto Slab"/>
            </a:endParaRPr>
          </a:p>
        </p:txBody>
      </p:sp>
      <p:pic>
        <p:nvPicPr>
          <p:cNvPr id="373" name="Google Shape;373;g2702a674379_0_216"/>
          <p:cNvPicPr preferRelativeResize="0"/>
          <p:nvPr/>
        </p:nvPicPr>
        <p:blipFill>
          <a:blip r:embed="rId3">
            <a:alphaModFix/>
          </a:blip>
          <a:stretch>
            <a:fillRect/>
          </a:stretch>
        </p:blipFill>
        <p:spPr>
          <a:xfrm>
            <a:off x="1810413" y="1155000"/>
            <a:ext cx="5523168" cy="372170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g2702a674379_0_228"/>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2800">
                <a:solidFill>
                  <a:srgbClr val="0000AA"/>
                </a:solidFill>
                <a:latin typeface="Roboto Slab"/>
                <a:ea typeface="Roboto Slab"/>
                <a:cs typeface="Roboto Slab"/>
                <a:sym typeface="Roboto Slab"/>
              </a:rPr>
              <a:t>Distribution Describe: GRIB</a:t>
            </a:r>
            <a:endParaRPr b="1" i="0" sz="2800" u="none" cap="none" strike="noStrike">
              <a:solidFill>
                <a:srgbClr val="0000AA"/>
              </a:solidFill>
              <a:latin typeface="Roboto Slab"/>
              <a:ea typeface="Roboto Slab"/>
              <a:cs typeface="Roboto Slab"/>
              <a:sym typeface="Roboto Slab"/>
            </a:endParaRPr>
          </a:p>
        </p:txBody>
      </p:sp>
      <p:sp>
        <p:nvSpPr>
          <p:cNvPr id="379" name="Google Shape;379;g2702a674379_0_228"/>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g2702a674379_0_228"/>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g2702a674379_0_228"/>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1" i="0" lang="en" sz="900" u="none" cap="none" strike="noStrike">
                <a:solidFill>
                  <a:srgbClr val="FFFFFF"/>
                </a:solidFill>
                <a:latin typeface="Roboto Slab"/>
                <a:ea typeface="Roboto Slab"/>
                <a:cs typeface="Roboto Slab"/>
                <a:sym typeface="Roboto Slab"/>
              </a:rPr>
              <a:t>‹#›</a:t>
            </a:fld>
            <a:endParaRPr b="1" i="0" sz="900" u="none" cap="none" strike="noStrike">
              <a:solidFill>
                <a:srgbClr val="FFFFFF"/>
              </a:solidFill>
              <a:latin typeface="Roboto Slab"/>
              <a:ea typeface="Roboto Slab"/>
              <a:cs typeface="Roboto Slab"/>
              <a:sym typeface="Roboto Slab"/>
            </a:endParaRPr>
          </a:p>
        </p:txBody>
      </p:sp>
      <p:sp>
        <p:nvSpPr>
          <p:cNvPr id="382" name="Google Shape;382;g2702a674379_0_228"/>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Roboto Slab"/>
                <a:ea typeface="Roboto Slab"/>
                <a:cs typeface="Roboto Slab"/>
                <a:sym typeface="Roboto Slab"/>
              </a:rPr>
              <a:t>Object-Oriented Analysis and Design</a:t>
            </a:r>
            <a:endParaRPr b="1" i="0" sz="900" u="none" cap="none" strike="noStrike">
              <a:solidFill>
                <a:srgbClr val="FFFFFF"/>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383" name="Google Shape;383;g2702a674379_0_228"/>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pic>
        <p:nvPicPr>
          <p:cNvPr id="384" name="Google Shape;384;g2702a674379_0_228"/>
          <p:cNvPicPr preferRelativeResize="0"/>
          <p:nvPr/>
        </p:nvPicPr>
        <p:blipFill>
          <a:blip r:embed="rId3">
            <a:alphaModFix/>
          </a:blip>
          <a:stretch>
            <a:fillRect/>
          </a:stretch>
        </p:blipFill>
        <p:spPr>
          <a:xfrm>
            <a:off x="2771425" y="796875"/>
            <a:ext cx="2427350" cy="413637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g2704d0173a5_3_0"/>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2800">
                <a:solidFill>
                  <a:srgbClr val="0000AA"/>
                </a:solidFill>
                <a:latin typeface="Roboto Slab"/>
                <a:ea typeface="Roboto Slab"/>
                <a:cs typeface="Roboto Slab"/>
                <a:sym typeface="Roboto Slab"/>
              </a:rPr>
              <a:t>Checkpoints</a:t>
            </a:r>
            <a:r>
              <a:rPr b="1" lang="en" sz="2800">
                <a:solidFill>
                  <a:srgbClr val="0000AA"/>
                </a:solidFill>
                <a:latin typeface="Roboto Slab"/>
                <a:ea typeface="Roboto Slab"/>
                <a:cs typeface="Roboto Slab"/>
                <a:sym typeface="Roboto Slab"/>
              </a:rPr>
              <a:t>: Deployment View</a:t>
            </a:r>
            <a:endParaRPr b="1" i="0" sz="2800" u="none" cap="none" strike="noStrike">
              <a:solidFill>
                <a:srgbClr val="0000AA"/>
              </a:solidFill>
              <a:latin typeface="Roboto Slab"/>
              <a:ea typeface="Roboto Slab"/>
              <a:cs typeface="Roboto Slab"/>
              <a:sym typeface="Roboto Slab"/>
            </a:endParaRPr>
          </a:p>
        </p:txBody>
      </p:sp>
      <p:sp>
        <p:nvSpPr>
          <p:cNvPr id="390" name="Google Shape;390;g2704d0173a5_3_0"/>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g2704d0173a5_3_0"/>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g2704d0173a5_3_0"/>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1" i="0" lang="en" sz="900" u="none" cap="none" strike="noStrike">
                <a:solidFill>
                  <a:srgbClr val="FFFFFF"/>
                </a:solidFill>
                <a:latin typeface="Roboto Slab"/>
                <a:ea typeface="Roboto Slab"/>
                <a:cs typeface="Roboto Slab"/>
                <a:sym typeface="Roboto Slab"/>
              </a:rPr>
              <a:t>‹#›</a:t>
            </a:fld>
            <a:endParaRPr b="1" i="0" sz="900" u="none" cap="none" strike="noStrike">
              <a:solidFill>
                <a:srgbClr val="FFFFFF"/>
              </a:solidFill>
              <a:latin typeface="Roboto Slab"/>
              <a:ea typeface="Roboto Slab"/>
              <a:cs typeface="Roboto Slab"/>
              <a:sym typeface="Roboto Slab"/>
            </a:endParaRPr>
          </a:p>
        </p:txBody>
      </p:sp>
      <p:sp>
        <p:nvSpPr>
          <p:cNvPr id="393" name="Google Shape;393;g2704d0173a5_3_0"/>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Roboto Slab"/>
                <a:ea typeface="Roboto Slab"/>
                <a:cs typeface="Roboto Slab"/>
                <a:sym typeface="Roboto Slab"/>
              </a:rPr>
              <a:t>Object-Oriented Analysis and Design</a:t>
            </a:r>
            <a:endParaRPr b="1" i="0" sz="900" u="none" cap="none" strike="noStrike">
              <a:solidFill>
                <a:srgbClr val="FFFFFF"/>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394" name="Google Shape;394;g2704d0173a5_3_0"/>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395" name="Google Shape;395;g2704d0173a5_3_0"/>
          <p:cNvSpPr txBox="1"/>
          <p:nvPr/>
        </p:nvSpPr>
        <p:spPr>
          <a:xfrm>
            <a:off x="311775" y="1078600"/>
            <a:ext cx="8520600" cy="24012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Các vấn đề liên quan đến đồng bộ hóa và phối hợp cập nhật dữ liệu phân tán đã được giải quyết và được tài liệu hóa chưa?</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Các dịch vụ cần tốc độ phản hồi nhanh hơn bình thường có sẵn sàng ở chế độ cục bộ không? (LAN vs WAN)</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Tất cả vấn đề liên quan đến máy chủ dự phòng đã được giải quyết và tài liệu hóa chưa?</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Các chế độ lỗi đã được tài liệu hóa chưa?</a:t>
            </a:r>
            <a:endParaRPr sz="1800">
              <a:solidFill>
                <a:schemeClr val="dk1"/>
              </a:solidFill>
              <a:latin typeface="Roboto Slab"/>
              <a:ea typeface="Roboto Slab"/>
              <a:cs typeface="Roboto Slab"/>
              <a:sym typeface="Roboto Slab"/>
            </a:endParaRPr>
          </a:p>
          <a:p>
            <a:pPr indent="0" lvl="0" marL="914400" rtl="0" algn="l">
              <a:spcBef>
                <a:spcPts val="0"/>
              </a:spcBef>
              <a:spcAft>
                <a:spcPts val="0"/>
              </a:spcAft>
              <a:buNone/>
            </a:pPr>
            <a:r>
              <a:t/>
            </a:r>
            <a:endParaRPr sz="1800">
              <a:solidFill>
                <a:schemeClr val="dk1"/>
              </a:solidFill>
              <a:latin typeface="Roboto Slab"/>
              <a:ea typeface="Roboto Slab"/>
              <a:cs typeface="Roboto Slab"/>
              <a:sym typeface="Roboto Slab"/>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g2704d0173a5_3_11"/>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2800">
                <a:solidFill>
                  <a:srgbClr val="0000AA"/>
                </a:solidFill>
                <a:latin typeface="Roboto Slab"/>
                <a:ea typeface="Roboto Slab"/>
                <a:cs typeface="Roboto Slab"/>
                <a:sym typeface="Roboto Slab"/>
              </a:rPr>
              <a:t>Ôn tập</a:t>
            </a:r>
            <a:r>
              <a:rPr b="1" lang="en" sz="2800">
                <a:solidFill>
                  <a:srgbClr val="0000AA"/>
                </a:solidFill>
                <a:latin typeface="Roboto Slab"/>
                <a:ea typeface="Roboto Slab"/>
                <a:cs typeface="Roboto Slab"/>
                <a:sym typeface="Roboto Slab"/>
              </a:rPr>
              <a:t>: Mô tả phân tán</a:t>
            </a:r>
            <a:endParaRPr b="1" i="0" sz="2800" u="none" cap="none" strike="noStrike">
              <a:solidFill>
                <a:srgbClr val="0000AA"/>
              </a:solidFill>
              <a:latin typeface="Roboto Slab"/>
              <a:ea typeface="Roboto Slab"/>
              <a:cs typeface="Roboto Slab"/>
              <a:sym typeface="Roboto Slab"/>
            </a:endParaRPr>
          </a:p>
        </p:txBody>
      </p:sp>
      <p:sp>
        <p:nvSpPr>
          <p:cNvPr id="401" name="Google Shape;401;g2704d0173a5_3_11"/>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g2704d0173a5_3_11"/>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g2704d0173a5_3_11"/>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1" i="0" lang="en" sz="900" u="none" cap="none" strike="noStrike">
                <a:solidFill>
                  <a:srgbClr val="FFFFFF"/>
                </a:solidFill>
                <a:latin typeface="Roboto Slab"/>
                <a:ea typeface="Roboto Slab"/>
                <a:cs typeface="Roboto Slab"/>
                <a:sym typeface="Roboto Slab"/>
              </a:rPr>
              <a:t>‹#›</a:t>
            </a:fld>
            <a:endParaRPr b="1" i="0" sz="900" u="none" cap="none" strike="noStrike">
              <a:solidFill>
                <a:srgbClr val="FFFFFF"/>
              </a:solidFill>
              <a:latin typeface="Roboto Slab"/>
              <a:ea typeface="Roboto Slab"/>
              <a:cs typeface="Roboto Slab"/>
              <a:sym typeface="Roboto Slab"/>
            </a:endParaRPr>
          </a:p>
        </p:txBody>
      </p:sp>
      <p:sp>
        <p:nvSpPr>
          <p:cNvPr id="404" name="Google Shape;404;g2704d0173a5_3_11"/>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Roboto Slab"/>
                <a:ea typeface="Roboto Slab"/>
                <a:cs typeface="Roboto Slab"/>
                <a:sym typeface="Roboto Slab"/>
              </a:rPr>
              <a:t>Object-Oriented Analysis and Design</a:t>
            </a:r>
            <a:endParaRPr b="1" i="0" sz="900" u="none" cap="none" strike="noStrike">
              <a:solidFill>
                <a:srgbClr val="FFFFFF"/>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405" name="Google Shape;405;g2704d0173a5_3_11"/>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406" name="Google Shape;406;g2704d0173a5_3_11"/>
          <p:cNvSpPr txBox="1"/>
          <p:nvPr/>
        </p:nvSpPr>
        <p:spPr>
          <a:xfrm>
            <a:off x="311775" y="1078600"/>
            <a:ext cx="8520600" cy="2124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Mục đích của hoạt động mô tả phân tán là gì?</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Một node là gì? Mô tả hai loại node khác nhau.</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Liệt kê một số yếu tố cần xem xét khi thực hiện ánh xạ các tiến trình đến các node.</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Làm thế nào để mô hình hóa Deployment View? Các phần tử mô hình và biểu đồ nào được sử dụng?</a:t>
            </a:r>
            <a:endParaRPr sz="1800">
              <a:solidFill>
                <a:schemeClr val="dk1"/>
              </a:solidFill>
              <a:latin typeface="Roboto Slab"/>
              <a:ea typeface="Roboto Slab"/>
              <a:cs typeface="Roboto Slab"/>
              <a:sym typeface="Roboto Slab"/>
            </a:endParaRPr>
          </a:p>
          <a:p>
            <a:pPr indent="0" lvl="0" marL="914400" rtl="0" algn="l">
              <a:spcBef>
                <a:spcPts val="0"/>
              </a:spcBef>
              <a:spcAft>
                <a:spcPts val="0"/>
              </a:spcAft>
              <a:buNone/>
            </a:pPr>
            <a:r>
              <a:t/>
            </a:r>
            <a:endParaRPr sz="1800">
              <a:solidFill>
                <a:schemeClr val="dk1"/>
              </a:solidFill>
              <a:latin typeface="Roboto Slab"/>
              <a:ea typeface="Roboto Slab"/>
              <a:cs typeface="Roboto Slab"/>
              <a:sym typeface="Roboto Slab"/>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g2704d0173a5_3_21"/>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2800">
                <a:solidFill>
                  <a:srgbClr val="0000AA"/>
                </a:solidFill>
                <a:latin typeface="Roboto Slab"/>
                <a:ea typeface="Roboto Slab"/>
                <a:cs typeface="Roboto Slab"/>
                <a:sym typeface="Roboto Slab"/>
              </a:rPr>
              <a:t>Bài tập</a:t>
            </a:r>
            <a:r>
              <a:rPr b="1" lang="en" sz="2800">
                <a:solidFill>
                  <a:srgbClr val="0000AA"/>
                </a:solidFill>
                <a:latin typeface="Roboto Slab"/>
                <a:ea typeface="Roboto Slab"/>
                <a:cs typeface="Roboto Slab"/>
                <a:sym typeface="Roboto Slab"/>
              </a:rPr>
              <a:t>: Mô tả phân tán</a:t>
            </a:r>
            <a:endParaRPr b="1" i="0" sz="2800" u="none" cap="none" strike="noStrike">
              <a:solidFill>
                <a:srgbClr val="0000AA"/>
              </a:solidFill>
              <a:latin typeface="Roboto Slab"/>
              <a:ea typeface="Roboto Slab"/>
              <a:cs typeface="Roboto Slab"/>
              <a:sym typeface="Roboto Slab"/>
            </a:endParaRPr>
          </a:p>
        </p:txBody>
      </p:sp>
      <p:sp>
        <p:nvSpPr>
          <p:cNvPr id="412" name="Google Shape;412;g2704d0173a5_3_21"/>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g2704d0173a5_3_21"/>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g2704d0173a5_3_21"/>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1" i="0" lang="en" sz="900" u="none" cap="none" strike="noStrike">
                <a:solidFill>
                  <a:srgbClr val="FFFFFF"/>
                </a:solidFill>
                <a:latin typeface="Roboto Slab"/>
                <a:ea typeface="Roboto Slab"/>
                <a:cs typeface="Roboto Slab"/>
                <a:sym typeface="Roboto Slab"/>
              </a:rPr>
              <a:t>‹#›</a:t>
            </a:fld>
            <a:endParaRPr b="1" i="0" sz="900" u="none" cap="none" strike="noStrike">
              <a:solidFill>
                <a:srgbClr val="FFFFFF"/>
              </a:solidFill>
              <a:latin typeface="Roboto Slab"/>
              <a:ea typeface="Roboto Slab"/>
              <a:cs typeface="Roboto Slab"/>
              <a:sym typeface="Roboto Slab"/>
            </a:endParaRPr>
          </a:p>
        </p:txBody>
      </p:sp>
      <p:sp>
        <p:nvSpPr>
          <p:cNvPr id="415" name="Google Shape;415;g2704d0173a5_3_21"/>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Roboto Slab"/>
                <a:ea typeface="Roboto Slab"/>
                <a:cs typeface="Roboto Slab"/>
                <a:sym typeface="Roboto Slab"/>
              </a:rPr>
              <a:t>Object-Oriented Analysis and Design</a:t>
            </a:r>
            <a:endParaRPr b="1" i="0" sz="900" u="none" cap="none" strike="noStrike">
              <a:solidFill>
                <a:srgbClr val="FFFFFF"/>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416" name="Google Shape;416;g2704d0173a5_3_21"/>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417" name="Google Shape;417;g2704d0173a5_3_21"/>
          <p:cNvSpPr txBox="1"/>
          <p:nvPr/>
        </p:nvSpPr>
        <p:spPr>
          <a:xfrm>
            <a:off x="311775" y="1078600"/>
            <a:ext cx="8520600" cy="26781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Cho những thông tin dạng văn bản sau:</a:t>
            </a:r>
            <a:endParaRPr sz="1800">
              <a:solidFill>
                <a:schemeClr val="dk1"/>
              </a:solidFill>
              <a:latin typeface="Roboto Slab"/>
              <a:ea typeface="Roboto Slab"/>
              <a:cs typeface="Roboto Slab"/>
              <a:sym typeface="Roboto Slab"/>
            </a:endParaRPr>
          </a:p>
          <a:p>
            <a:pPr indent="-342900" lvl="1" marL="9144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Cấu hình mạng (các node và kết nối giữa chúng)</a:t>
            </a:r>
            <a:endParaRPr sz="1800">
              <a:solidFill>
                <a:schemeClr val="dk1"/>
              </a:solidFill>
              <a:latin typeface="Roboto Slab"/>
              <a:ea typeface="Roboto Slab"/>
              <a:cs typeface="Roboto Slab"/>
              <a:sym typeface="Roboto Slab"/>
            </a:endParaRPr>
          </a:p>
          <a:p>
            <a:pPr indent="-342900" lvl="2" marL="13716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Tiến trình nào chạy trên node nào</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Đưa ra:</a:t>
            </a:r>
            <a:endParaRPr sz="1800">
              <a:solidFill>
                <a:schemeClr val="dk1"/>
              </a:solidFill>
              <a:latin typeface="Roboto Slab"/>
              <a:ea typeface="Roboto Slab"/>
              <a:cs typeface="Roboto Slab"/>
              <a:sym typeface="Roboto Slab"/>
            </a:endParaRPr>
          </a:p>
          <a:p>
            <a:pPr indent="-342900" lvl="1" marL="9144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Biểu đồ triển khai (deployment diagram) mô tả:</a:t>
            </a:r>
            <a:endParaRPr sz="1800">
              <a:solidFill>
                <a:schemeClr val="dk1"/>
              </a:solidFill>
              <a:latin typeface="Roboto Slab"/>
              <a:ea typeface="Roboto Slab"/>
              <a:cs typeface="Roboto Slab"/>
              <a:sym typeface="Roboto Slab"/>
            </a:endParaRPr>
          </a:p>
          <a:p>
            <a:pPr indent="-342900" lvl="2" marL="13716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Các node</a:t>
            </a:r>
            <a:endParaRPr sz="1800">
              <a:solidFill>
                <a:schemeClr val="dk1"/>
              </a:solidFill>
              <a:latin typeface="Roboto Slab"/>
              <a:ea typeface="Roboto Slab"/>
              <a:cs typeface="Roboto Slab"/>
              <a:sym typeface="Roboto Slab"/>
            </a:endParaRPr>
          </a:p>
          <a:p>
            <a:pPr indent="-342900" lvl="2" marL="13716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Các kết nối</a:t>
            </a:r>
            <a:endParaRPr sz="1800">
              <a:solidFill>
                <a:schemeClr val="dk1"/>
              </a:solidFill>
              <a:latin typeface="Roboto Slab"/>
              <a:ea typeface="Roboto Slab"/>
              <a:cs typeface="Roboto Slab"/>
              <a:sym typeface="Roboto Slab"/>
            </a:endParaRPr>
          </a:p>
          <a:p>
            <a:pPr indent="-342900" lvl="2" marL="13716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Tiến trình nào chạy trên node nào</a:t>
            </a:r>
            <a:endParaRPr sz="1800">
              <a:solidFill>
                <a:schemeClr val="dk1"/>
              </a:solidFill>
              <a:latin typeface="Roboto Slab"/>
              <a:ea typeface="Roboto Slab"/>
              <a:cs typeface="Roboto Slab"/>
              <a:sym typeface="Roboto Slab"/>
            </a:endParaRPr>
          </a:p>
          <a:p>
            <a:pPr indent="0" lvl="0" marL="914400" rtl="0" algn="l">
              <a:spcBef>
                <a:spcPts val="0"/>
              </a:spcBef>
              <a:spcAft>
                <a:spcPts val="0"/>
              </a:spcAft>
              <a:buNone/>
            </a:pPr>
            <a:r>
              <a:t/>
            </a:r>
            <a:endParaRPr sz="1800">
              <a:solidFill>
                <a:schemeClr val="dk1"/>
              </a:solidFill>
              <a:latin typeface="Roboto Slab"/>
              <a:ea typeface="Roboto Slab"/>
              <a:cs typeface="Roboto Slab"/>
              <a:sym typeface="Roboto Slab"/>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g2705ecff741_1_2"/>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2800">
                <a:solidFill>
                  <a:srgbClr val="0000AA"/>
                </a:solidFill>
                <a:latin typeface="Roboto Slab"/>
                <a:ea typeface="Roboto Slab"/>
                <a:cs typeface="Roboto Slab"/>
                <a:sym typeface="Roboto Slab"/>
              </a:rPr>
              <a:t>Mô tả phân tán trong bối cảnh</a:t>
            </a:r>
            <a:endParaRPr b="1" i="0" sz="2800" u="none" cap="none" strike="noStrike">
              <a:solidFill>
                <a:srgbClr val="0000AA"/>
              </a:solidFill>
              <a:latin typeface="Roboto Slab"/>
              <a:ea typeface="Roboto Slab"/>
              <a:cs typeface="Roboto Slab"/>
              <a:sym typeface="Roboto Slab"/>
            </a:endParaRPr>
          </a:p>
        </p:txBody>
      </p:sp>
      <p:sp>
        <p:nvSpPr>
          <p:cNvPr id="87" name="Google Shape;87;g2705ecff741_1_2"/>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g2705ecff741_1_2"/>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g2705ecff741_1_2"/>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1" i="0" lang="en" sz="900" u="none" cap="none" strike="noStrike">
                <a:solidFill>
                  <a:srgbClr val="FFFFFF"/>
                </a:solidFill>
                <a:latin typeface="Roboto Slab"/>
                <a:ea typeface="Roboto Slab"/>
                <a:cs typeface="Roboto Slab"/>
                <a:sym typeface="Roboto Slab"/>
              </a:rPr>
              <a:t>‹#›</a:t>
            </a:fld>
            <a:endParaRPr b="1" i="0" sz="900" u="none" cap="none" strike="noStrike">
              <a:solidFill>
                <a:srgbClr val="FFFFFF"/>
              </a:solidFill>
              <a:latin typeface="Roboto Slab"/>
              <a:ea typeface="Roboto Slab"/>
              <a:cs typeface="Roboto Slab"/>
              <a:sym typeface="Roboto Slab"/>
            </a:endParaRPr>
          </a:p>
        </p:txBody>
      </p:sp>
      <p:sp>
        <p:nvSpPr>
          <p:cNvPr id="90" name="Google Shape;90;g2705ecff741_1_2"/>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Roboto Slab"/>
                <a:ea typeface="Roboto Slab"/>
                <a:cs typeface="Roboto Slab"/>
                <a:sym typeface="Roboto Slab"/>
              </a:rPr>
              <a:t>Object-Oriented Analysis and Design</a:t>
            </a:r>
            <a:endParaRPr b="1" i="0" sz="900" u="none" cap="none" strike="noStrike">
              <a:solidFill>
                <a:srgbClr val="FFFFFF"/>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91" name="Google Shape;91;g2705ecff741_1_2"/>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pic>
        <p:nvPicPr>
          <p:cNvPr id="92" name="Google Shape;92;g2705ecff741_1_2"/>
          <p:cNvPicPr preferRelativeResize="0"/>
          <p:nvPr/>
        </p:nvPicPr>
        <p:blipFill>
          <a:blip r:embed="rId3">
            <a:alphaModFix/>
          </a:blip>
          <a:stretch>
            <a:fillRect/>
          </a:stretch>
        </p:blipFill>
        <p:spPr>
          <a:xfrm>
            <a:off x="2454975" y="860900"/>
            <a:ext cx="4234047" cy="3951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g2705ecff741_1_14"/>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2800">
                <a:solidFill>
                  <a:srgbClr val="0000AA"/>
                </a:solidFill>
                <a:latin typeface="Roboto Slab"/>
                <a:ea typeface="Roboto Slab"/>
                <a:cs typeface="Roboto Slab"/>
                <a:sym typeface="Roboto Slab"/>
              </a:rPr>
              <a:t>Tổng quan mô tả phân tán</a:t>
            </a:r>
            <a:endParaRPr b="1" i="0" sz="2800" u="none" cap="none" strike="noStrike">
              <a:solidFill>
                <a:srgbClr val="0000AA"/>
              </a:solidFill>
              <a:latin typeface="Roboto Slab"/>
              <a:ea typeface="Roboto Slab"/>
              <a:cs typeface="Roboto Slab"/>
              <a:sym typeface="Roboto Slab"/>
            </a:endParaRPr>
          </a:p>
        </p:txBody>
      </p:sp>
      <p:sp>
        <p:nvSpPr>
          <p:cNvPr id="98" name="Google Shape;98;g2705ecff741_1_14"/>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g2705ecff741_1_14"/>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g2705ecff741_1_14"/>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1" i="0" lang="en" sz="900" u="none" cap="none" strike="noStrike">
                <a:solidFill>
                  <a:srgbClr val="FFFFFF"/>
                </a:solidFill>
                <a:latin typeface="Roboto Slab"/>
                <a:ea typeface="Roboto Slab"/>
                <a:cs typeface="Roboto Slab"/>
                <a:sym typeface="Roboto Slab"/>
              </a:rPr>
              <a:t>‹#›</a:t>
            </a:fld>
            <a:endParaRPr b="1" i="0" sz="900" u="none" cap="none" strike="noStrike">
              <a:solidFill>
                <a:srgbClr val="FFFFFF"/>
              </a:solidFill>
              <a:latin typeface="Roboto Slab"/>
              <a:ea typeface="Roboto Slab"/>
              <a:cs typeface="Roboto Slab"/>
              <a:sym typeface="Roboto Slab"/>
            </a:endParaRPr>
          </a:p>
        </p:txBody>
      </p:sp>
      <p:sp>
        <p:nvSpPr>
          <p:cNvPr id="101" name="Google Shape;101;g2705ecff741_1_14"/>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Roboto Slab"/>
                <a:ea typeface="Roboto Slab"/>
                <a:cs typeface="Roboto Slab"/>
                <a:sym typeface="Roboto Slab"/>
              </a:rPr>
              <a:t>Object-Oriented Analysis and Design</a:t>
            </a:r>
            <a:endParaRPr b="1" i="0" sz="900" u="none" cap="none" strike="noStrike">
              <a:solidFill>
                <a:srgbClr val="FFFFFF"/>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102" name="Google Shape;102;g2705ecff741_1_14"/>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pic>
        <p:nvPicPr>
          <p:cNvPr id="103" name="Google Shape;103;g2705ecff741_1_14"/>
          <p:cNvPicPr preferRelativeResize="0"/>
          <p:nvPr/>
        </p:nvPicPr>
        <p:blipFill>
          <a:blip r:embed="rId3">
            <a:alphaModFix/>
          </a:blip>
          <a:stretch>
            <a:fillRect/>
          </a:stretch>
        </p:blipFill>
        <p:spPr>
          <a:xfrm>
            <a:off x="1657350" y="1028550"/>
            <a:ext cx="5829300" cy="3495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g2705ecff741_1_25"/>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2800">
                <a:solidFill>
                  <a:srgbClr val="0000AA"/>
                </a:solidFill>
                <a:latin typeface="Roboto Slab"/>
                <a:ea typeface="Roboto Slab"/>
                <a:cs typeface="Roboto Slab"/>
                <a:sym typeface="Roboto Slab"/>
              </a:rPr>
              <a:t>Key Concepts: The Deployment View</a:t>
            </a:r>
            <a:endParaRPr b="1" i="0" sz="2800" u="none" cap="none" strike="noStrike">
              <a:solidFill>
                <a:srgbClr val="0000AA"/>
              </a:solidFill>
              <a:latin typeface="Roboto Slab"/>
              <a:ea typeface="Roboto Slab"/>
              <a:cs typeface="Roboto Slab"/>
              <a:sym typeface="Roboto Slab"/>
            </a:endParaRPr>
          </a:p>
        </p:txBody>
      </p:sp>
      <p:sp>
        <p:nvSpPr>
          <p:cNvPr id="109" name="Google Shape;109;g2705ecff741_1_25"/>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g2705ecff741_1_25"/>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g2705ecff741_1_25"/>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1" i="0" lang="en" sz="900" u="none" cap="none" strike="noStrike">
                <a:solidFill>
                  <a:srgbClr val="FFFFFF"/>
                </a:solidFill>
                <a:latin typeface="Roboto Slab"/>
                <a:ea typeface="Roboto Slab"/>
                <a:cs typeface="Roboto Slab"/>
                <a:sym typeface="Roboto Slab"/>
              </a:rPr>
              <a:t>‹#›</a:t>
            </a:fld>
            <a:endParaRPr b="1" i="0" sz="900" u="none" cap="none" strike="noStrike">
              <a:solidFill>
                <a:srgbClr val="FFFFFF"/>
              </a:solidFill>
              <a:latin typeface="Roboto Slab"/>
              <a:ea typeface="Roboto Slab"/>
              <a:cs typeface="Roboto Slab"/>
              <a:sym typeface="Roboto Slab"/>
            </a:endParaRPr>
          </a:p>
        </p:txBody>
      </p:sp>
      <p:sp>
        <p:nvSpPr>
          <p:cNvPr id="112" name="Google Shape;112;g2705ecff741_1_25"/>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Roboto Slab"/>
                <a:ea typeface="Roboto Slab"/>
                <a:cs typeface="Roboto Slab"/>
                <a:sym typeface="Roboto Slab"/>
              </a:rPr>
              <a:t>Object-Oriented Analysis and Design</a:t>
            </a:r>
            <a:endParaRPr b="1" i="0" sz="900" u="none" cap="none" strike="noStrike">
              <a:solidFill>
                <a:srgbClr val="FFFFFF"/>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113" name="Google Shape;113;g2705ecff741_1_25"/>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pic>
        <p:nvPicPr>
          <p:cNvPr id="114" name="Google Shape;114;g2705ecff741_1_25"/>
          <p:cNvPicPr preferRelativeResize="0"/>
          <p:nvPr/>
        </p:nvPicPr>
        <p:blipFill>
          <a:blip r:embed="rId3">
            <a:alphaModFix/>
          </a:blip>
          <a:stretch>
            <a:fillRect/>
          </a:stretch>
        </p:blipFill>
        <p:spPr>
          <a:xfrm>
            <a:off x="4073725" y="1474463"/>
            <a:ext cx="4947424" cy="2781200"/>
          </a:xfrm>
          <a:prstGeom prst="rect">
            <a:avLst/>
          </a:prstGeom>
          <a:noFill/>
          <a:ln>
            <a:noFill/>
          </a:ln>
        </p:spPr>
      </p:pic>
      <p:sp>
        <p:nvSpPr>
          <p:cNvPr id="115" name="Google Shape;115;g2705ecff741_1_25"/>
          <p:cNvSpPr txBox="1"/>
          <p:nvPr/>
        </p:nvSpPr>
        <p:spPr>
          <a:xfrm>
            <a:off x="311700" y="991050"/>
            <a:ext cx="3504000" cy="18471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Deployment View chứa mô tả của nhiều node vật lý và các kết nối giữa chúng, cùng với việc phân bổ các luồng điều khiển cho các node vật lý.</a:t>
            </a:r>
            <a:endParaRPr sz="1800">
              <a:solidFill>
                <a:schemeClr val="dk1"/>
              </a:solidFill>
              <a:latin typeface="Roboto Slab"/>
              <a:ea typeface="Roboto Slab"/>
              <a:cs typeface="Roboto Slab"/>
              <a:sym typeface="Roboto Slab"/>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2705ecff741_5_0"/>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2800">
                <a:solidFill>
                  <a:srgbClr val="0000AA"/>
                </a:solidFill>
                <a:latin typeface="Roboto Slab"/>
                <a:ea typeface="Roboto Slab"/>
                <a:cs typeface="Roboto Slab"/>
                <a:sym typeface="Roboto Slab"/>
              </a:rPr>
              <a:t>Tại sao phải phân tán?</a:t>
            </a:r>
            <a:endParaRPr b="1" i="0" sz="2800" u="none" cap="none" strike="noStrike">
              <a:solidFill>
                <a:srgbClr val="0000AA"/>
              </a:solidFill>
              <a:latin typeface="Roboto Slab"/>
              <a:ea typeface="Roboto Slab"/>
              <a:cs typeface="Roboto Slab"/>
              <a:sym typeface="Roboto Slab"/>
            </a:endParaRPr>
          </a:p>
        </p:txBody>
      </p:sp>
      <p:sp>
        <p:nvSpPr>
          <p:cNvPr id="121" name="Google Shape;121;g2705ecff741_5_0"/>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g2705ecff741_5_0"/>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g2705ecff741_5_0"/>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1" i="0" lang="en" sz="900" u="none" cap="none" strike="noStrike">
                <a:solidFill>
                  <a:srgbClr val="FFFFFF"/>
                </a:solidFill>
                <a:latin typeface="Roboto Slab"/>
                <a:ea typeface="Roboto Slab"/>
                <a:cs typeface="Roboto Slab"/>
                <a:sym typeface="Roboto Slab"/>
              </a:rPr>
              <a:t>‹#›</a:t>
            </a:fld>
            <a:endParaRPr b="1" i="0" sz="900" u="none" cap="none" strike="noStrike">
              <a:solidFill>
                <a:srgbClr val="FFFFFF"/>
              </a:solidFill>
              <a:latin typeface="Roboto Slab"/>
              <a:ea typeface="Roboto Slab"/>
              <a:cs typeface="Roboto Slab"/>
              <a:sym typeface="Roboto Slab"/>
            </a:endParaRPr>
          </a:p>
        </p:txBody>
      </p:sp>
      <p:sp>
        <p:nvSpPr>
          <p:cNvPr id="124" name="Google Shape;124;g2705ecff741_5_0"/>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Roboto Slab"/>
                <a:ea typeface="Roboto Slab"/>
                <a:cs typeface="Roboto Slab"/>
                <a:sym typeface="Roboto Slab"/>
              </a:rPr>
              <a:t>Object-Oriented Analysis and Design</a:t>
            </a:r>
            <a:endParaRPr b="1" i="0" sz="900" u="none" cap="none" strike="noStrike">
              <a:solidFill>
                <a:srgbClr val="FFFFFF"/>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125" name="Google Shape;125;g2705ecff741_5_0"/>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126" name="Google Shape;126;g2705ecff741_5_0"/>
          <p:cNvSpPr txBox="1"/>
          <p:nvPr/>
        </p:nvSpPr>
        <p:spPr>
          <a:xfrm>
            <a:off x="311700" y="991050"/>
            <a:ext cx="8520600" cy="15699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Giảm tải cho vi xử lý</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Yêu cầu xử lý đặc biệt</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Vấn đề về mở rộng</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Vấn đề về kinh tế</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Phân tán truy cập vào hệ thống</a:t>
            </a:r>
            <a:endParaRPr sz="1800">
              <a:solidFill>
                <a:schemeClr val="dk1"/>
              </a:solidFill>
              <a:latin typeface="Roboto Slab"/>
              <a:ea typeface="Roboto Slab"/>
              <a:cs typeface="Roboto Slab"/>
              <a:sym typeface="Roboto Slab"/>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g2705ecff741_5_11"/>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2800">
                <a:solidFill>
                  <a:srgbClr val="0000AA"/>
                </a:solidFill>
                <a:latin typeface="Roboto Slab"/>
                <a:ea typeface="Roboto Slab"/>
                <a:cs typeface="Roboto Slab"/>
                <a:sym typeface="Roboto Slab"/>
              </a:rPr>
              <a:t>Mẫu phân tán</a:t>
            </a:r>
            <a:endParaRPr b="1" i="0" sz="2800" u="none" cap="none" strike="noStrike">
              <a:solidFill>
                <a:srgbClr val="0000AA"/>
              </a:solidFill>
              <a:latin typeface="Roboto Slab"/>
              <a:ea typeface="Roboto Slab"/>
              <a:cs typeface="Roboto Slab"/>
              <a:sym typeface="Roboto Slab"/>
            </a:endParaRPr>
          </a:p>
        </p:txBody>
      </p:sp>
      <p:sp>
        <p:nvSpPr>
          <p:cNvPr id="132" name="Google Shape;132;g2705ecff741_5_11"/>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g2705ecff741_5_11"/>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g2705ecff741_5_11"/>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1" i="0" lang="en" sz="900" u="none" cap="none" strike="noStrike">
                <a:solidFill>
                  <a:srgbClr val="FFFFFF"/>
                </a:solidFill>
                <a:latin typeface="Roboto Slab"/>
                <a:ea typeface="Roboto Slab"/>
                <a:cs typeface="Roboto Slab"/>
                <a:sym typeface="Roboto Slab"/>
              </a:rPr>
              <a:t>‹#›</a:t>
            </a:fld>
            <a:endParaRPr b="1" i="0" sz="900" u="none" cap="none" strike="noStrike">
              <a:solidFill>
                <a:srgbClr val="FFFFFF"/>
              </a:solidFill>
              <a:latin typeface="Roboto Slab"/>
              <a:ea typeface="Roboto Slab"/>
              <a:cs typeface="Roboto Slab"/>
              <a:sym typeface="Roboto Slab"/>
            </a:endParaRPr>
          </a:p>
        </p:txBody>
      </p:sp>
      <p:sp>
        <p:nvSpPr>
          <p:cNvPr id="135" name="Google Shape;135;g2705ecff741_5_11"/>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Roboto Slab"/>
                <a:ea typeface="Roboto Slab"/>
                <a:cs typeface="Roboto Slab"/>
                <a:sym typeface="Roboto Slab"/>
              </a:rPr>
              <a:t>Object-Oriented Analysis and Design</a:t>
            </a:r>
            <a:endParaRPr b="1" i="0" sz="900" u="none" cap="none" strike="noStrike">
              <a:solidFill>
                <a:srgbClr val="FFFFFF"/>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136" name="Google Shape;136;g2705ecff741_5_11"/>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137" name="Google Shape;137;g2705ecff741_5_11"/>
          <p:cNvSpPr txBox="1"/>
          <p:nvPr/>
        </p:nvSpPr>
        <p:spPr>
          <a:xfrm>
            <a:off x="311700" y="991050"/>
            <a:ext cx="8520600" cy="18471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Client/Server</a:t>
            </a:r>
            <a:endParaRPr sz="1800">
              <a:solidFill>
                <a:schemeClr val="dk1"/>
              </a:solidFill>
              <a:latin typeface="Roboto Slab"/>
              <a:ea typeface="Roboto Slab"/>
              <a:cs typeface="Roboto Slab"/>
              <a:sym typeface="Roboto Slab"/>
            </a:endParaRPr>
          </a:p>
          <a:p>
            <a:pPr indent="-342900" lvl="1" marL="9144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3-tier</a:t>
            </a:r>
            <a:endParaRPr sz="1800">
              <a:solidFill>
                <a:schemeClr val="dk1"/>
              </a:solidFill>
              <a:latin typeface="Roboto Slab"/>
              <a:ea typeface="Roboto Slab"/>
              <a:cs typeface="Roboto Slab"/>
              <a:sym typeface="Roboto Slab"/>
            </a:endParaRPr>
          </a:p>
          <a:p>
            <a:pPr indent="-342900" lvl="1" marL="9144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Fat Client</a:t>
            </a:r>
            <a:endParaRPr sz="1800">
              <a:solidFill>
                <a:schemeClr val="dk1"/>
              </a:solidFill>
              <a:latin typeface="Roboto Slab"/>
              <a:ea typeface="Roboto Slab"/>
              <a:cs typeface="Roboto Slab"/>
              <a:sym typeface="Roboto Slab"/>
            </a:endParaRPr>
          </a:p>
          <a:p>
            <a:pPr indent="-342900" lvl="1" marL="9144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Fat Server</a:t>
            </a:r>
            <a:endParaRPr sz="1800">
              <a:solidFill>
                <a:schemeClr val="dk1"/>
              </a:solidFill>
              <a:latin typeface="Roboto Slab"/>
              <a:ea typeface="Roboto Slab"/>
              <a:cs typeface="Roboto Slab"/>
              <a:sym typeface="Roboto Slab"/>
            </a:endParaRPr>
          </a:p>
          <a:p>
            <a:pPr indent="-342900" lvl="1" marL="9144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Client/Server phân tán</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Peer-to-peer</a:t>
            </a:r>
            <a:endParaRPr sz="1800">
              <a:solidFill>
                <a:schemeClr val="dk1"/>
              </a:solidFill>
              <a:latin typeface="Roboto Slab"/>
              <a:ea typeface="Roboto Slab"/>
              <a:cs typeface="Roboto Slab"/>
              <a:sym typeface="Roboto Slab"/>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g2d1b6b24715_0_55"/>
          <p:cNvSpPr txBox="1"/>
          <p:nvPr/>
        </p:nvSpPr>
        <p:spPr>
          <a:xfrm>
            <a:off x="3326525" y="1264625"/>
            <a:ext cx="3481500" cy="600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lang="en" sz="2700">
                <a:solidFill>
                  <a:schemeClr val="dk1"/>
                </a:solidFill>
              </a:rPr>
              <a:t>Quang + Vinh 8 - 17</a:t>
            </a:r>
            <a:endParaRPr b="0" i="0" sz="1800" u="none" cap="none" strike="noStrik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