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Slab"/>
      <p:regular r:id="rId41"/>
      <p:bold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7" roundtripDataSignature="AMtx7mjoi5K5mDAvISaamRgkaTt3qn/A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dcfe5ab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cdcfe5abd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2ac9a88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d2ac9a881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02f029d3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702f029d3d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2719ac11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d2719ac117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2719ac117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d2719ac117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9bcd18f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d9bcd18f8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2719ac117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d2719ac117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2719ac11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d2719ac117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2719ac117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d2719ac117_5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03139fd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703139fd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03139fd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703139fd1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8e8a044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2c8e8a0445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049fd6c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7049fd6c9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02f029d3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702f029d3d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049fd6c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7049fd6c9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702f029d3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702f029d3d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02f029d3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702f029d3d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702f029d3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2702f029d3d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02f029d3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702f029d3d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2719ac11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d2719ac117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2719ac117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d2719ac117_4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2719ac117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2d2719ac117_4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2719ac1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d2719ac11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2719ac117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2d2719ac117_4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d2719ac117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2d2719ac117_4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2719ac117_4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d2719ac117_4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2719ac117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d2719ac117_4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d2719ac117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2d2719ac117_4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d2719ac117_4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d2719ac117_4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2ac9a88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d2ac9a881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Trong Thiết kế Use-Case, ta tập trung vào cách use-case được cài đặt và đảm bảo rằng nó nhất quán từ đầu đến cuối.</a:t>
            </a:r>
            <a:endParaRPr sz="1200">
              <a:solidFill>
                <a:schemeClr val="dk1"/>
              </a:solidFill>
              <a:latin typeface="Roboto Slab"/>
              <a:ea typeface="Roboto Slab"/>
              <a:cs typeface="Roboto Slab"/>
              <a:sym typeface="Roboto Slab"/>
            </a:endParaRPr>
          </a:p>
          <a:p>
            <a:pPr indent="-304800" lvl="0" marL="457200" rtl="0" algn="l">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Thiết kế Use-Case là lúc các phần thử thiết kế (lớp thiết kế và hệ thống con) đáp ứng cơ chế kiến trúc.</a:t>
            </a:r>
            <a:endParaRPr sz="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2ac9a881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d2ac9a881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Trong Thiết kế Use-Case, ta tập trung vào cách use-case được cài đặt và đảm bảo rằng nó nhất quán từ đầu đến cuối.</a:t>
            </a:r>
            <a:endParaRPr sz="1200">
              <a:solidFill>
                <a:schemeClr val="dk1"/>
              </a:solidFill>
              <a:latin typeface="Roboto Slab"/>
              <a:ea typeface="Roboto Slab"/>
              <a:cs typeface="Roboto Slab"/>
              <a:sym typeface="Roboto Slab"/>
            </a:endParaRPr>
          </a:p>
          <a:p>
            <a:pPr indent="-304800" lvl="0" marL="457200" rtl="0" algn="l">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Thiết kế Use-Case là lúc các phần thử thiết kế (lớp thiết kế và hệ thống con) đáp ứng cơ chế kiến trúc.</a:t>
            </a:r>
            <a:endParaRPr sz="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2ac9a881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d2ac9a881e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Trong Thiết kế Use-Case, ta tập trung vào cách use-case được cài đặt và đảm bảo rằng nó nhất quán từ đầu đến cuối.</a:t>
            </a:r>
            <a:endParaRPr sz="1200">
              <a:solidFill>
                <a:schemeClr val="dk1"/>
              </a:solidFill>
              <a:latin typeface="Roboto Slab"/>
              <a:ea typeface="Roboto Slab"/>
              <a:cs typeface="Roboto Slab"/>
              <a:sym typeface="Roboto Slab"/>
            </a:endParaRPr>
          </a:p>
          <a:p>
            <a:pPr indent="-304800" lvl="0" marL="457200" rtl="0" algn="l">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Thiết kế Use-Case là lúc các phần thử thiết kế (lớp thiết kế và hệ thống con) đáp ứng cơ chế kiến trúc.</a:t>
            </a:r>
            <a:endParaRPr sz="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2ac9a881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d2ac9a881e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Trong Thiết kế Use-Case, ta tập trung vào cách use-case được cài đặt và đảm bảo rằng nó nhất quán từ đầu đến cuối.</a:t>
            </a:r>
            <a:endParaRPr sz="1200">
              <a:solidFill>
                <a:schemeClr val="dk1"/>
              </a:solidFill>
              <a:latin typeface="Roboto Slab"/>
              <a:ea typeface="Roboto Slab"/>
              <a:cs typeface="Roboto Slab"/>
              <a:sym typeface="Roboto Slab"/>
            </a:endParaRPr>
          </a:p>
          <a:p>
            <a:pPr indent="-304800" lvl="0" marL="457200" rtl="0" algn="l">
              <a:spcBef>
                <a:spcPts val="0"/>
              </a:spcBef>
              <a:spcAft>
                <a:spcPts val="0"/>
              </a:spcAft>
              <a:buClr>
                <a:schemeClr val="dk1"/>
              </a:buClr>
              <a:buSzPts val="1200"/>
              <a:buFont typeface="Roboto Slab"/>
              <a:buChar char="●"/>
            </a:pPr>
            <a:r>
              <a:rPr lang="en" sz="1200">
                <a:solidFill>
                  <a:schemeClr val="dk1"/>
                </a:solidFill>
                <a:latin typeface="Roboto Slab"/>
                <a:ea typeface="Roboto Slab"/>
                <a:cs typeface="Roboto Slab"/>
                <a:sym typeface="Roboto Slab"/>
              </a:rPr>
              <a:t>Thiết kế Use-Case là lúc các phần thử thiết kế (lớp thiết kế và hệ thống con) đáp ứng cơ chế kiến trúc.</a:t>
            </a:r>
            <a:endParaRPr sz="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2ac9a88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d2ac9a881e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Roboto Slab"/>
              <a:buChar char="●"/>
            </a:pPr>
            <a:r>
              <a:rPr lang="en" sz="1300"/>
              <a:t>Trong</a:t>
            </a:r>
            <a:r>
              <a:rPr lang="en" sz="1700"/>
              <a:t> </a:t>
            </a:r>
            <a:r>
              <a:rPr lang="en" sz="1300">
                <a:solidFill>
                  <a:schemeClr val="dk1"/>
                </a:solidFill>
              </a:rPr>
              <a:t>Identify Design Elements, ta quyết định lớp phân tích nào là lớp thật, lớp pt nào là subsystem, và cái nào là component đã tồn tại, ko cần thiết kế nữa</a:t>
            </a:r>
            <a:endParaRP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02f029d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702f029d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 name="Shape 53"/>
        <p:cNvGrpSpPr/>
        <p:nvPr/>
      </p:nvGrpSpPr>
      <p:grpSpPr>
        <a:xfrm>
          <a:off x="0" y="0"/>
          <a:ext cx="0" cy="0"/>
          <a:chOff x="0" y="0"/>
          <a:chExt cx="0" cy="0"/>
        </a:xfrm>
      </p:grpSpPr>
      <p:sp>
        <p:nvSpPr>
          <p:cNvPr id="54" name="Google Shape;54;g2cdcfe5abd4_1_0"/>
          <p:cNvSpPr txBox="1"/>
          <p:nvPr/>
        </p:nvSpPr>
        <p:spPr>
          <a:xfrm>
            <a:off x="2241650" y="1085100"/>
            <a:ext cx="34815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Thắng 2 - </a:t>
            </a:r>
            <a:r>
              <a:rPr lang="en" sz="1800">
                <a:solidFill>
                  <a:schemeClr val="dk1"/>
                </a:solidFill>
              </a:rPr>
              <a:t> 8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Quang + Vinh </a:t>
            </a:r>
            <a:r>
              <a:rPr lang="en" sz="1800">
                <a:solidFill>
                  <a:schemeClr val="dk1"/>
                </a:solidFill>
              </a:rPr>
              <a:t>9</a:t>
            </a:r>
            <a:r>
              <a:rPr b="0" i="0" lang="en" sz="1800" u="none" cap="none" strike="noStrike">
                <a:solidFill>
                  <a:schemeClr val="dk1"/>
                </a:solidFill>
                <a:latin typeface="Arial"/>
                <a:ea typeface="Arial"/>
                <a:cs typeface="Arial"/>
                <a:sym typeface="Arial"/>
              </a:rPr>
              <a:t> - </a:t>
            </a:r>
            <a:r>
              <a:rPr lang="en" sz="1800">
                <a:solidFill>
                  <a:schemeClr val="dk1"/>
                </a:solidFill>
              </a:rPr>
              <a:t>21</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Tùng </a:t>
            </a:r>
            <a:r>
              <a:rPr lang="en" sz="1800">
                <a:solidFill>
                  <a:schemeClr val="dk1"/>
                </a:solidFill>
              </a:rPr>
              <a:t>22 - 28</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Quyền </a:t>
            </a:r>
            <a:r>
              <a:rPr lang="en" sz="1800">
                <a:solidFill>
                  <a:schemeClr val="dk1"/>
                </a:solidFill>
              </a:rPr>
              <a:t>29 - 37</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d2ac9a881e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Làm mịn các hiện thực hóa ca sử dụng</a:t>
            </a:r>
            <a:endParaRPr b="1" i="0" sz="2800" u="none" cap="none" strike="noStrike">
              <a:solidFill>
                <a:srgbClr val="0000AA"/>
              </a:solidFill>
              <a:latin typeface="Roboto Slab"/>
              <a:ea typeface="Roboto Slab"/>
              <a:cs typeface="Roboto Slab"/>
              <a:sym typeface="Roboto Slab"/>
            </a:endParaRPr>
          </a:p>
        </p:txBody>
      </p:sp>
      <p:sp>
        <p:nvSpPr>
          <p:cNvPr id="147" name="Google Shape;147;g2d2ac9a881e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2d2ac9a881e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d2ac9a881e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50" name="Google Shape;150;g2d2ac9a881e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51" name="Google Shape;151;g2d2ac9a881e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52" name="Google Shape;152;g2d2ac9a881e_0_0"/>
          <p:cNvSpPr txBox="1"/>
          <p:nvPr/>
        </p:nvSpPr>
        <p:spPr>
          <a:xfrm>
            <a:off x="311775" y="1078600"/>
            <a:ext cx="8520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 các đối tượng tham gia</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Phân chia trách nhiệm giữa các đối tượng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 thông điệp giữa các đối tượng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Mô tả quá trình xử lý kết quả từ thông điệp</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Mô hình hóa các mối quan hệ lớp liên kết</a:t>
            </a:r>
            <a:endParaRPr sz="1800">
              <a:solidFill>
                <a:schemeClr val="dk1"/>
              </a:solidFill>
              <a:latin typeface="Roboto Slab"/>
              <a:ea typeface="Roboto Slab"/>
              <a:cs typeface="Roboto Slab"/>
              <a:sym typeface="Roboto Slab"/>
            </a:endParaRPr>
          </a:p>
        </p:txBody>
      </p:sp>
      <p:pic>
        <p:nvPicPr>
          <p:cNvPr id="153" name="Google Shape;153;g2d2ac9a881e_0_0"/>
          <p:cNvPicPr preferRelativeResize="0"/>
          <p:nvPr/>
        </p:nvPicPr>
        <p:blipFill>
          <a:blip r:embed="rId3">
            <a:alphaModFix/>
          </a:blip>
          <a:stretch>
            <a:fillRect/>
          </a:stretch>
        </p:blipFill>
        <p:spPr>
          <a:xfrm>
            <a:off x="1410000" y="2680075"/>
            <a:ext cx="6140350" cy="21650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702f029d3d_0_11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Các bước làm mịn các hiện thực hóa ca sử dụng</a:t>
            </a:r>
            <a:endParaRPr b="1" i="0" sz="2800" u="none" cap="none" strike="noStrike">
              <a:solidFill>
                <a:srgbClr val="0000AA"/>
              </a:solidFill>
              <a:latin typeface="Roboto Slab"/>
              <a:ea typeface="Roboto Slab"/>
              <a:cs typeface="Roboto Slab"/>
              <a:sym typeface="Roboto Slab"/>
            </a:endParaRPr>
          </a:p>
        </p:txBody>
      </p:sp>
      <p:sp>
        <p:nvSpPr>
          <p:cNvPr id="159" name="Google Shape;159;g2702f029d3d_0_1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702f029d3d_0_1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702f029d3d_0_11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62" name="Google Shape;162;g2702f029d3d_0_1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63" name="Google Shape;163;g2702f029d3d_0_1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64" name="Google Shape;164;g2702f029d3d_0_112"/>
          <p:cNvSpPr txBox="1"/>
          <p:nvPr/>
        </p:nvSpPr>
        <p:spPr>
          <a:xfrm>
            <a:off x="311775" y="1078600"/>
            <a:ext cx="85206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 từng đối tượng tham gia vào luồng của ca sử dụng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Biểu diễn mỗi đối tượng tham gia trong một biểu đồ tuần tự</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Tích hợp dần khả năng áp dụng cơ chế kiến trúc </a:t>
            </a:r>
            <a:endParaRPr sz="1800">
              <a:solidFill>
                <a:schemeClr val="dk1"/>
              </a:solidFill>
              <a:latin typeface="Roboto Slab"/>
              <a:ea typeface="Roboto Slab"/>
              <a:cs typeface="Roboto Slab"/>
              <a:sym typeface="Roboto Slab"/>
            </a:endParaRPr>
          </a:p>
        </p:txBody>
      </p:sp>
      <p:pic>
        <p:nvPicPr>
          <p:cNvPr id="165" name="Google Shape;165;g2702f029d3d_0_112"/>
          <p:cNvPicPr preferRelativeResize="0"/>
          <p:nvPr/>
        </p:nvPicPr>
        <p:blipFill>
          <a:blip r:embed="rId3">
            <a:alphaModFix/>
          </a:blip>
          <a:stretch>
            <a:fillRect/>
          </a:stretch>
        </p:blipFill>
        <p:spPr>
          <a:xfrm>
            <a:off x="804850" y="1916575"/>
            <a:ext cx="7534275" cy="207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d2719ac117_2_1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Biểu diễn các hệ thống con trên biểu đồ tuần tự</a:t>
            </a:r>
            <a:endParaRPr b="1" i="0" sz="2800" u="none" cap="none" strike="noStrike">
              <a:solidFill>
                <a:srgbClr val="0000AA"/>
              </a:solidFill>
              <a:latin typeface="Roboto Slab"/>
              <a:ea typeface="Roboto Slab"/>
              <a:cs typeface="Roboto Slab"/>
              <a:sym typeface="Roboto Slab"/>
            </a:endParaRPr>
          </a:p>
        </p:txBody>
      </p:sp>
      <p:sp>
        <p:nvSpPr>
          <p:cNvPr id="171" name="Google Shape;171;g2d2719ac117_2_1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d2719ac117_2_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d2719ac117_2_1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74" name="Google Shape;174;g2d2719ac117_2_1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75" name="Google Shape;175;g2d2719ac117_2_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76" name="Google Shape;176;g2d2719ac117_2_13"/>
          <p:cNvSpPr txBox="1"/>
          <p:nvPr/>
        </p:nvSpPr>
        <p:spPr>
          <a:xfrm>
            <a:off x="311775" y="1078600"/>
            <a:ext cx="85206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Giao diện</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Biểu diễn cho bất kỳ phần tử mô hình nào thực hiện giao diện</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Không có thông điệp nào được rút ra từ giao diện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Lớp proxy</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Biểu diễn cho một hệ thống con cụ thể</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Thông điệp có thể được rút ra từ proxy</a:t>
            </a:r>
            <a:endParaRPr sz="1800">
              <a:solidFill>
                <a:schemeClr val="dk1"/>
              </a:solidFill>
              <a:latin typeface="Roboto Slab"/>
              <a:ea typeface="Roboto Slab"/>
              <a:cs typeface="Roboto Slab"/>
              <a:sym typeface="Roboto Slab"/>
            </a:endParaRPr>
          </a:p>
        </p:txBody>
      </p:sp>
      <p:pic>
        <p:nvPicPr>
          <p:cNvPr id="177" name="Google Shape;177;g2d2719ac117_2_13"/>
          <p:cNvPicPr preferRelativeResize="0"/>
          <p:nvPr/>
        </p:nvPicPr>
        <p:blipFill>
          <a:blip r:embed="rId3">
            <a:alphaModFix/>
          </a:blip>
          <a:stretch>
            <a:fillRect/>
          </a:stretch>
        </p:blipFill>
        <p:spPr>
          <a:xfrm>
            <a:off x="2076975" y="2925700"/>
            <a:ext cx="4990044" cy="164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d2719ac117_2_2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Ví dụ: Kết hợp các giao diện hệ thống con</a:t>
            </a:r>
            <a:endParaRPr b="1" i="0" sz="2800" u="none" cap="none" strike="noStrike">
              <a:solidFill>
                <a:srgbClr val="0000AA"/>
              </a:solidFill>
              <a:latin typeface="Roboto Slab"/>
              <a:ea typeface="Roboto Slab"/>
              <a:cs typeface="Roboto Slab"/>
              <a:sym typeface="Roboto Slab"/>
            </a:endParaRPr>
          </a:p>
        </p:txBody>
      </p:sp>
      <p:sp>
        <p:nvSpPr>
          <p:cNvPr id="183" name="Google Shape;183;g2d2719ac117_2_2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2d2719ac117_2_2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2d2719ac117_2_2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86" name="Google Shape;186;g2d2719ac117_2_2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87" name="Google Shape;187;g2d2719ac117_2_2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88" name="Google Shape;188;g2d2719ac117_2_25"/>
          <p:cNvSpPr txBox="1"/>
          <p:nvPr/>
        </p:nvSpPr>
        <p:spPr>
          <a:xfrm>
            <a:off x="311775" y="1078600"/>
            <a:ext cx="85206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189" name="Google Shape;189;g2d2719ac117_2_25"/>
          <p:cNvPicPr preferRelativeResize="0"/>
          <p:nvPr/>
        </p:nvPicPr>
        <p:blipFill>
          <a:blip r:embed="rId3">
            <a:alphaModFix/>
          </a:blip>
          <a:stretch>
            <a:fillRect/>
          </a:stretch>
        </p:blipFill>
        <p:spPr>
          <a:xfrm>
            <a:off x="2059400" y="1016850"/>
            <a:ext cx="5025200" cy="369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d9bcd18f8a_2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Ví dụ: Kết hợp các giao diện hệ thống con (VOPC)</a:t>
            </a:r>
            <a:endParaRPr b="1" i="0" sz="2800" u="none" cap="none" strike="noStrike">
              <a:solidFill>
                <a:srgbClr val="0000AA"/>
              </a:solidFill>
              <a:latin typeface="Roboto Slab"/>
              <a:ea typeface="Roboto Slab"/>
              <a:cs typeface="Roboto Slab"/>
              <a:sym typeface="Roboto Slab"/>
            </a:endParaRPr>
          </a:p>
        </p:txBody>
      </p:sp>
      <p:sp>
        <p:nvSpPr>
          <p:cNvPr id="195" name="Google Shape;195;g2d9bcd18f8a_2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d9bcd18f8a_2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2d9bcd18f8a_2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98" name="Google Shape;198;g2d9bcd18f8a_2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99" name="Google Shape;199;g2d9bcd18f8a_2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00" name="Google Shape;200;g2d9bcd18f8a_2_0"/>
          <p:cNvSpPr txBox="1"/>
          <p:nvPr/>
        </p:nvSpPr>
        <p:spPr>
          <a:xfrm>
            <a:off x="311775" y="1078600"/>
            <a:ext cx="85206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201" name="Google Shape;201;g2d9bcd18f8a_2_0"/>
          <p:cNvPicPr preferRelativeResize="0"/>
          <p:nvPr/>
        </p:nvPicPr>
        <p:blipFill>
          <a:blip r:embed="rId3">
            <a:alphaModFix/>
          </a:blip>
          <a:stretch>
            <a:fillRect/>
          </a:stretch>
        </p:blipFill>
        <p:spPr>
          <a:xfrm>
            <a:off x="2345336" y="995437"/>
            <a:ext cx="4453476" cy="368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d2719ac117_2_36"/>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hợp các cơ chế kiến trúc: Bảo mật</a:t>
            </a:r>
            <a:endParaRPr b="1" i="0" sz="2800" u="none" cap="none" strike="noStrike">
              <a:solidFill>
                <a:srgbClr val="0000AA"/>
              </a:solidFill>
              <a:latin typeface="Roboto Slab"/>
              <a:ea typeface="Roboto Slab"/>
              <a:cs typeface="Roboto Slab"/>
              <a:sym typeface="Roboto Slab"/>
            </a:endParaRPr>
          </a:p>
        </p:txBody>
      </p:sp>
      <p:sp>
        <p:nvSpPr>
          <p:cNvPr id="207" name="Google Shape;207;g2d2719ac117_2_3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d2719ac117_2_3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2d2719ac117_2_3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10" name="Google Shape;210;g2d2719ac117_2_3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11" name="Google Shape;211;g2d2719ac117_2_3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12" name="Google Shape;212;g2d2719ac117_2_36"/>
          <p:cNvSpPr txBox="1"/>
          <p:nvPr/>
        </p:nvSpPr>
        <p:spPr>
          <a:xfrm>
            <a:off x="311775" y="1078600"/>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Ánh xạ từ lớp phân tích đến cơ chế kiến trúc từ phân tích ca sử dụng</a:t>
            </a:r>
            <a:endParaRPr sz="1800">
              <a:solidFill>
                <a:schemeClr val="dk1"/>
              </a:solidFill>
              <a:latin typeface="Roboto Slab"/>
              <a:ea typeface="Roboto Slab"/>
              <a:cs typeface="Roboto Slab"/>
              <a:sym typeface="Roboto Slab"/>
            </a:endParaRPr>
          </a:p>
        </p:txBody>
      </p:sp>
      <p:pic>
        <p:nvPicPr>
          <p:cNvPr id="213" name="Google Shape;213;g2d2719ac117_2_36"/>
          <p:cNvPicPr preferRelativeResize="0"/>
          <p:nvPr/>
        </p:nvPicPr>
        <p:blipFill>
          <a:blip r:embed="rId3">
            <a:alphaModFix/>
          </a:blip>
          <a:stretch>
            <a:fillRect/>
          </a:stretch>
        </p:blipFill>
        <p:spPr>
          <a:xfrm>
            <a:off x="2170613" y="1460500"/>
            <a:ext cx="4802924" cy="3088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d2719ac117_5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hợp các cơ chế kiến trúc: Phân tán</a:t>
            </a:r>
            <a:endParaRPr b="1" i="0" sz="2800" u="none" cap="none" strike="noStrike">
              <a:solidFill>
                <a:srgbClr val="0000AA"/>
              </a:solidFill>
              <a:latin typeface="Roboto Slab"/>
              <a:ea typeface="Roboto Slab"/>
              <a:cs typeface="Roboto Slab"/>
              <a:sym typeface="Roboto Slab"/>
            </a:endParaRPr>
          </a:p>
        </p:txBody>
      </p:sp>
      <p:sp>
        <p:nvSpPr>
          <p:cNvPr id="219" name="Google Shape;219;g2d2719ac117_5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2d2719ac117_5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2d2719ac117_5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22" name="Google Shape;222;g2d2719ac117_5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23" name="Google Shape;223;g2d2719ac117_5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24" name="Google Shape;224;g2d2719ac117_5_0"/>
          <p:cNvSpPr txBox="1"/>
          <p:nvPr/>
        </p:nvSpPr>
        <p:spPr>
          <a:xfrm>
            <a:off x="311775" y="1078600"/>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Ánh xạ từ lớp phân tích đến cơ chế kiến trúc từ phân tích ca sử dụng</a:t>
            </a:r>
            <a:endParaRPr sz="1800">
              <a:solidFill>
                <a:schemeClr val="dk1"/>
              </a:solidFill>
              <a:latin typeface="Roboto Slab"/>
              <a:ea typeface="Roboto Slab"/>
              <a:cs typeface="Roboto Slab"/>
              <a:sym typeface="Roboto Slab"/>
            </a:endParaRPr>
          </a:p>
        </p:txBody>
      </p:sp>
      <p:pic>
        <p:nvPicPr>
          <p:cNvPr id="225" name="Google Shape;225;g2d2719ac117_5_0"/>
          <p:cNvPicPr preferRelativeResize="0"/>
          <p:nvPr/>
        </p:nvPicPr>
        <p:blipFill>
          <a:blip r:embed="rId3">
            <a:alphaModFix/>
          </a:blip>
          <a:stretch>
            <a:fillRect/>
          </a:stretch>
        </p:blipFill>
        <p:spPr>
          <a:xfrm>
            <a:off x="2659636" y="1588812"/>
            <a:ext cx="3824725" cy="323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d2719ac117_5_1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hợp RMI: Các bước</a:t>
            </a:r>
            <a:endParaRPr b="1" i="0" sz="2800" u="none" cap="none" strike="noStrike">
              <a:solidFill>
                <a:srgbClr val="0000AA"/>
              </a:solidFill>
              <a:latin typeface="Roboto Slab"/>
              <a:ea typeface="Roboto Slab"/>
              <a:cs typeface="Roboto Slab"/>
              <a:sym typeface="Roboto Slab"/>
            </a:endParaRPr>
          </a:p>
        </p:txBody>
      </p:sp>
      <p:sp>
        <p:nvSpPr>
          <p:cNvPr id="231" name="Google Shape;231;g2d2719ac117_5_1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2d2719ac117_5_1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2d2719ac117_5_1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34" name="Google Shape;234;g2d2719ac117_5_1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35" name="Google Shape;235;g2d2719ac117_5_1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36" name="Google Shape;236;g2d2719ac117_5_12"/>
          <p:cNvSpPr txBox="1"/>
          <p:nvPr/>
        </p:nvSpPr>
        <p:spPr>
          <a:xfrm>
            <a:off x="311775" y="1078600"/>
            <a:ext cx="8520600" cy="351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Cung cấp quyền truy cập vào các lớp hỗ trợ RMI (ví dụ: Giao diện từ xa và có thể tuần tự hóa, dịch vụ Naming)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Sử dụng gói java.rmi và java.io trong lớp Middleware</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Đối với mỗi lớp được phân phối</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Bộ điều khiển sẽ được phân phối nằm trong lớp Application</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Cần có sự phụ thuộc từ lớp Application vào lớp Middleware để truy cập các gói java</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định giao diện cho các lớp thực hiện remote</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Có lớp kế thừa từ UnicastRemoteObject</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703139fd1c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hợp RMI: Các bước (tiếp)</a:t>
            </a:r>
            <a:endParaRPr b="1" i="0" sz="2800" u="none" cap="none" strike="noStrike">
              <a:solidFill>
                <a:srgbClr val="0000AA"/>
              </a:solidFill>
              <a:latin typeface="Roboto Slab"/>
              <a:ea typeface="Roboto Slab"/>
              <a:cs typeface="Roboto Slab"/>
              <a:sym typeface="Roboto Slab"/>
            </a:endParaRPr>
          </a:p>
        </p:txBody>
      </p:sp>
      <p:sp>
        <p:nvSpPr>
          <p:cNvPr id="242" name="Google Shape;242;g2703139fd1c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2703139fd1c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2703139fd1c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45" name="Google Shape;245;g2703139fd1c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46" name="Google Shape;246;g2703139fd1c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47" name="Google Shape;247;g2703139fd1c_0_0"/>
          <p:cNvSpPr txBox="1"/>
          <p:nvPr/>
        </p:nvSpPr>
        <p:spPr>
          <a:xfrm>
            <a:off x="311775" y="1078600"/>
            <a:ext cx="8520600" cy="351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Có các lớp dành cho dữ liệu được truyền tới các đối tượng phân tán realize giao diện Serializable</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kiểu dữ liệu cốt lõi nằm trong lớp Business Services</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Cần có sự phụ thuộc từ lớp Business Services vào lớp Middleware để có quyền truy cập vào java.rmi</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Thêm các mối quan hệ realization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Chạy bộ xử lý trước - ngoài phạm vi</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703139fd1c_0_1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hợp RMI: Các bước (tiếp)</a:t>
            </a:r>
            <a:endParaRPr b="1" i="0" sz="2800" u="none" cap="none" strike="noStrike">
              <a:solidFill>
                <a:srgbClr val="0000AA"/>
              </a:solidFill>
              <a:latin typeface="Roboto Slab"/>
              <a:ea typeface="Roboto Slab"/>
              <a:cs typeface="Roboto Slab"/>
              <a:sym typeface="Roboto Slab"/>
            </a:endParaRPr>
          </a:p>
        </p:txBody>
      </p:sp>
      <p:sp>
        <p:nvSpPr>
          <p:cNvPr id="253" name="Google Shape;253;g2703139fd1c_0_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2703139fd1c_0_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2703139fd1c_0_1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56" name="Google Shape;256;g2703139fd1c_0_1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57" name="Google Shape;257;g2703139fd1c_0_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58" name="Google Shape;258;g2703139fd1c_0_10"/>
          <p:cNvSpPr txBox="1"/>
          <p:nvPr/>
        </p:nvSpPr>
        <p:spPr>
          <a:xfrm>
            <a:off x="311775" y="1078600"/>
            <a:ext cx="8520600" cy="351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Yêu cầu các máy client lớp phân tán tra cứu các đối tượng từ xa bằng dịch vụ Naming</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Hầu hết các máy client của lớp phân tán đều là forms</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forms nằm trong Application layer</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Cần có sự phụ thuộc từ lớp Application vào lớp Middleware để có quyền truy cập vào java.rmi</a:t>
            </a:r>
            <a:endParaRPr sz="1800">
              <a:solidFill>
                <a:schemeClr val="dk1"/>
              </a:solidFill>
              <a:latin typeface="Roboto Slab"/>
              <a:ea typeface="Roboto Slab"/>
              <a:cs typeface="Roboto Slab"/>
              <a:sym typeface="Roboto Slab"/>
            </a:endParaRPr>
          </a:p>
          <a:p>
            <a:pPr indent="-342900" lvl="1" marL="9144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Thêm mối quan hệ từ client lớp phân tán vào dịch vụ Naming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Tạo / Cập nhật các biểu đồ </a:t>
            </a:r>
            <a:r>
              <a:rPr lang="en" sz="1800">
                <a:solidFill>
                  <a:schemeClr val="dk1"/>
                </a:solidFill>
                <a:latin typeface="Roboto Slab"/>
                <a:ea typeface="Roboto Slab"/>
                <a:cs typeface="Roboto Slab"/>
                <a:sym typeface="Roboto Slab"/>
              </a:rPr>
              <a:t>tương</a:t>
            </a:r>
            <a:r>
              <a:rPr lang="en" sz="1800">
                <a:solidFill>
                  <a:schemeClr val="dk1"/>
                </a:solidFill>
                <a:latin typeface="Roboto Slab"/>
                <a:ea typeface="Roboto Slab"/>
                <a:cs typeface="Roboto Slab"/>
                <a:sym typeface="Roboto Slab"/>
              </a:rPr>
              <a:t> tác với quá trình xử lý phân phối (optional)</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2c8e8a0445a_1_0"/>
          <p:cNvSpPr txBox="1"/>
          <p:nvPr/>
        </p:nvSpPr>
        <p:spPr>
          <a:xfrm>
            <a:off x="1604675" y="1525050"/>
            <a:ext cx="6644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Bài 1</a:t>
            </a:r>
            <a:r>
              <a:rPr b="1" lang="en" sz="2800">
                <a:solidFill>
                  <a:srgbClr val="0000AA"/>
                </a:solidFill>
                <a:latin typeface="Roboto Slab"/>
                <a:ea typeface="Roboto Slab"/>
                <a:cs typeface="Roboto Slab"/>
                <a:sym typeface="Roboto Slab"/>
              </a:rPr>
              <a:t>1</a:t>
            </a:r>
            <a:r>
              <a:rPr b="1" i="0" lang="en" sz="2800" u="none" cap="none" strike="noStrike">
                <a:solidFill>
                  <a:srgbClr val="0000AA"/>
                </a:solidFill>
                <a:latin typeface="Roboto Slab"/>
                <a:ea typeface="Roboto Slab"/>
                <a:cs typeface="Roboto Slab"/>
                <a:sym typeface="Roboto Slab"/>
              </a:rPr>
              <a:t>: </a:t>
            </a:r>
            <a:r>
              <a:rPr b="1" lang="en" sz="2800">
                <a:solidFill>
                  <a:srgbClr val="0000AA"/>
                </a:solidFill>
                <a:latin typeface="Roboto Slab"/>
                <a:ea typeface="Roboto Slab"/>
                <a:cs typeface="Roboto Slab"/>
                <a:sym typeface="Roboto Slab"/>
              </a:rPr>
              <a:t>Thiết kế ca sử dụng</a:t>
            </a:r>
            <a:endParaRPr b="1" i="0" sz="2800" u="none" cap="none" strike="noStrike">
              <a:solidFill>
                <a:srgbClr val="0000AA"/>
              </a:solidFill>
              <a:latin typeface="Roboto Slab"/>
              <a:ea typeface="Roboto Slab"/>
              <a:cs typeface="Roboto Slab"/>
              <a:sym typeface="Roboto Slab"/>
            </a:endParaRPr>
          </a:p>
        </p:txBody>
      </p:sp>
      <p:sp>
        <p:nvSpPr>
          <p:cNvPr id="60" name="Google Shape;60;g2c8e8a0445a_1_0"/>
          <p:cNvSpPr txBox="1"/>
          <p:nvPr/>
        </p:nvSpPr>
        <p:spPr>
          <a:xfrm>
            <a:off x="2449325"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61" name="Google Shape;61;g2c8e8a0445a_1_0"/>
          <p:cNvGrpSpPr/>
          <p:nvPr/>
        </p:nvGrpSpPr>
        <p:grpSpPr>
          <a:xfrm>
            <a:off x="0" y="4250"/>
            <a:ext cx="9144002" cy="1073675"/>
            <a:chOff x="0" y="4250"/>
            <a:chExt cx="9144002" cy="1073675"/>
          </a:xfrm>
        </p:grpSpPr>
        <p:pic>
          <p:nvPicPr>
            <p:cNvPr id="62" name="Google Shape;62;g2c8e8a0445a_1_0"/>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63" name="Google Shape;63;g2c8e8a0445a_1_0"/>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64" name="Google Shape;64;g2c8e8a0445a_1_0"/>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2c8e8a0445a_1_0"/>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6" name="Google Shape;66;g2c8e8a0445a_1_0"/>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2c8e8a0445a_1_0"/>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8" name="Google Shape;68;g2c8e8a0445a_1_0"/>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9" name="Google Shape;69;g2c8e8a0445a_1_0"/>
          <p:cNvSpPr txBox="1"/>
          <p:nvPr/>
        </p:nvSpPr>
        <p:spPr>
          <a:xfrm>
            <a:off x="4280950" y="2483950"/>
            <a:ext cx="1030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Nhóm 3</a:t>
            </a:r>
            <a:endParaRPr b="1" i="0" sz="1800" u="none" cap="none" strike="noStrike">
              <a:solidFill>
                <a:schemeClr val="dk1"/>
              </a:solidFill>
              <a:latin typeface="Roboto"/>
              <a:ea typeface="Roboto"/>
              <a:cs typeface="Roboto"/>
              <a:sym typeface="Roboto"/>
            </a:endParaRPr>
          </a:p>
        </p:txBody>
      </p:sp>
      <p:sp>
        <p:nvSpPr>
          <p:cNvPr id="70" name="Google Shape;70;g2c8e8a0445a_1_0"/>
          <p:cNvSpPr txBox="1"/>
          <p:nvPr/>
        </p:nvSpPr>
        <p:spPr>
          <a:xfrm>
            <a:off x="3815550" y="2838025"/>
            <a:ext cx="2556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Nguyễn Đăng Quang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Vũ Thị Thành Vinh</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Cao Tiến Thắng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Hoàng Văn Quyền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Nguyễn Vũ Thanh Tùng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2" name="Shape 262"/>
        <p:cNvGrpSpPr/>
        <p:nvPr/>
      </p:nvGrpSpPr>
      <p:grpSpPr>
        <a:xfrm>
          <a:off x="0" y="0"/>
          <a:ext cx="0" cy="0"/>
          <a:chOff x="0" y="0"/>
          <a:chExt cx="0" cy="0"/>
        </a:xfrm>
      </p:grpSpPr>
      <p:sp>
        <p:nvSpPr>
          <p:cNvPr id="263" name="Google Shape;263;g27049fd6c92_0_11"/>
          <p:cNvSpPr txBox="1"/>
          <p:nvPr/>
        </p:nvSpPr>
        <p:spPr>
          <a:xfrm>
            <a:off x="3278750" y="1741825"/>
            <a:ext cx="449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Tungf 22 - 28</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702f029d3d_0_56"/>
          <p:cNvSpPr txBox="1"/>
          <p:nvPr/>
        </p:nvSpPr>
        <p:spPr>
          <a:xfrm>
            <a:off x="675025" y="1941275"/>
            <a:ext cx="7887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Đơn giản hóa biểu đồ tuần tự sử dụng hệ thống con</a:t>
            </a:r>
            <a:endParaRPr b="1" i="0" sz="2800" u="none" cap="none" strike="noStrike">
              <a:solidFill>
                <a:srgbClr val="0000AA"/>
              </a:solidFill>
              <a:latin typeface="Roboto Slab"/>
              <a:ea typeface="Roboto Slab"/>
              <a:cs typeface="Roboto Slab"/>
              <a:sym typeface="Roboto Slab"/>
            </a:endParaRPr>
          </a:p>
        </p:txBody>
      </p:sp>
      <p:sp>
        <p:nvSpPr>
          <p:cNvPr id="269" name="Google Shape;269;g2702f029d3d_0_5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70" name="Google Shape;270;g2702f029d3d_0_5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7049fd6c92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Bao gói các tương tác của hệ thống con</a:t>
            </a:r>
            <a:endParaRPr b="1" i="0" sz="2800" u="none" cap="none" strike="noStrike">
              <a:solidFill>
                <a:srgbClr val="0000AA"/>
              </a:solidFill>
              <a:latin typeface="Roboto Slab"/>
              <a:ea typeface="Roboto Slab"/>
              <a:cs typeface="Roboto Slab"/>
              <a:sym typeface="Roboto Slab"/>
            </a:endParaRPr>
          </a:p>
        </p:txBody>
      </p:sp>
      <p:sp>
        <p:nvSpPr>
          <p:cNvPr id="276" name="Google Shape;276;g27049fd6c92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7049fd6c92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27049fd6c92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79" name="Google Shape;279;g27049fd6c92_0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80" name="Google Shape;280;g27049fd6c92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81" name="Google Shape;281;g27049fd6c92_0_0"/>
          <p:cNvSpPr txBox="1"/>
          <p:nvPr/>
        </p:nvSpPr>
        <p:spPr>
          <a:xfrm>
            <a:off x="311775" y="1078600"/>
            <a:ext cx="85206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tương tác có thể được biểu diễn ở nhiều mức độ khác nhau</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Các tương tác của hệ thống con có thể được biểu diễn trong chính biểu đồ tương tác của chúng</a:t>
            </a:r>
            <a:endParaRPr sz="1800">
              <a:solidFill>
                <a:schemeClr val="dk1"/>
              </a:solidFill>
              <a:latin typeface="Roboto Slab"/>
              <a:ea typeface="Roboto Slab"/>
              <a:cs typeface="Roboto Slab"/>
              <a:sym typeface="Roboto Slab"/>
            </a:endParaRPr>
          </a:p>
        </p:txBody>
      </p:sp>
      <p:pic>
        <p:nvPicPr>
          <p:cNvPr id="282" name="Google Shape;282;g27049fd6c92_0_0"/>
          <p:cNvPicPr preferRelativeResize="0"/>
          <p:nvPr/>
        </p:nvPicPr>
        <p:blipFill>
          <a:blip r:embed="rId3">
            <a:alphaModFix/>
          </a:blip>
          <a:stretch>
            <a:fillRect/>
          </a:stretch>
        </p:blipFill>
        <p:spPr>
          <a:xfrm>
            <a:off x="759850" y="2036075"/>
            <a:ext cx="7499460" cy="2477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702f029d3d_0_16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Khi nào thì bao gói 1 luồng con vào hệ thống con</a:t>
            </a:r>
            <a:endParaRPr b="1" i="0" sz="2800" u="none" cap="none" strike="noStrike">
              <a:solidFill>
                <a:srgbClr val="0000AA"/>
              </a:solidFill>
              <a:latin typeface="Roboto Slab"/>
              <a:ea typeface="Roboto Slab"/>
              <a:cs typeface="Roboto Slab"/>
              <a:sym typeface="Roboto Slab"/>
            </a:endParaRPr>
          </a:p>
        </p:txBody>
      </p:sp>
      <p:sp>
        <p:nvSpPr>
          <p:cNvPr id="288" name="Google Shape;288;g2702f029d3d_0_16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702f029d3d_0_16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2702f029d3d_0_16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91" name="Google Shape;291;g2702f029d3d_0_16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92" name="Google Shape;292;g2702f029d3d_0_16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93" name="Google Shape;293;g2702f029d3d_0_168"/>
          <p:cNvSpPr txBox="1"/>
          <p:nvPr/>
        </p:nvSpPr>
        <p:spPr>
          <a:xfrm>
            <a:off x="311775" y="1078600"/>
            <a:ext cx="8520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Xảy ra ở nhiều use-case realizations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Có khả năng tái sử dụng</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Phức tạp nhưng dễ bao gói</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Là trách nhiệm của 1 người/ 1 team</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Tạo ra một kết quả được xác định rõ ràng</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Được bao gói trong một lần triển khai thành phần mô hình</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solidFill>
                <a:srgbClr val="000000"/>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702f029d3d_0_18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Hướng dẫn: Bao gói tương tác hệ thống con</a:t>
            </a:r>
            <a:endParaRPr b="1" i="0" sz="2800" u="none" cap="none" strike="noStrike">
              <a:solidFill>
                <a:srgbClr val="0000AA"/>
              </a:solidFill>
              <a:latin typeface="Roboto Slab"/>
              <a:ea typeface="Roboto Slab"/>
              <a:cs typeface="Roboto Slab"/>
              <a:sym typeface="Roboto Slab"/>
            </a:endParaRPr>
          </a:p>
        </p:txBody>
      </p:sp>
      <p:sp>
        <p:nvSpPr>
          <p:cNvPr id="299" name="Google Shape;299;g2702f029d3d_0_18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702f029d3d_0_18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2702f029d3d_0_18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02" name="Google Shape;302;g2702f029d3d_0_18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03" name="Google Shape;303;g2702f029d3d_0_18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04" name="Google Shape;304;g2702f029d3d_0_180"/>
          <p:cNvSpPr txBox="1"/>
          <p:nvPr/>
        </p:nvSpPr>
        <p:spPr>
          <a:xfrm>
            <a:off x="311775" y="1078600"/>
            <a:ext cx="8520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Các hệ thống con nên được đại diện bởi interfaces trên biểu đồ tương tác.</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Thông điệp tới hệ thống con được mô hình hóa như thông điệp tới các interfaces của hệ thống con.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Thông điệp tới hệ thống con tương ứng với các hành động của các interfaces của hệ thống con.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Các tương tác bên trong các hệ thống con được mô hình hóa trong Subsystem Design.</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solidFill>
                <a:srgbClr val="000000"/>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702f029d3d_0_19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Lợi ích của việc bao gói tương tác hệ thống con</a:t>
            </a:r>
            <a:endParaRPr b="1" i="0" sz="2800" u="none" cap="none" strike="noStrike">
              <a:solidFill>
                <a:srgbClr val="0000AA"/>
              </a:solidFill>
              <a:latin typeface="Roboto Slab"/>
              <a:ea typeface="Roboto Slab"/>
              <a:cs typeface="Roboto Slab"/>
              <a:sym typeface="Roboto Slab"/>
            </a:endParaRPr>
          </a:p>
        </p:txBody>
      </p:sp>
      <p:sp>
        <p:nvSpPr>
          <p:cNvPr id="310" name="Google Shape;310;g2702f029d3d_0_19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2702f029d3d_0_19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2702f029d3d_0_19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13" name="Google Shape;313;g2702f029d3d_0_19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14" name="Google Shape;314;g2702f029d3d_0_19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15" name="Google Shape;315;g2702f029d3d_0_190"/>
          <p:cNvSpPr txBox="1"/>
          <p:nvPr/>
        </p:nvSpPr>
        <p:spPr>
          <a:xfrm>
            <a:off x="311775" y="1078600"/>
            <a:ext cx="8520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Hiện thực các ca sử dụng</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Ít lộn xộn hơn.</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Có thể được tạo trước khi thiết kế nội bộ của các hệ thống con được tạo ra (phát triển song song).</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Tổng quát hơn và dễ thay đổi hơn (Các hệ thống con có thể được thay thế).</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solidFill>
                <a:srgbClr val="000000"/>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702f029d3d_0_20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Phát triển hệ thống con song song</a:t>
            </a:r>
            <a:endParaRPr b="1" i="0" sz="2800" u="none" cap="none" strike="noStrike">
              <a:solidFill>
                <a:srgbClr val="0000AA"/>
              </a:solidFill>
              <a:latin typeface="Roboto Slab"/>
              <a:ea typeface="Roboto Slab"/>
              <a:cs typeface="Roboto Slab"/>
              <a:sym typeface="Roboto Slab"/>
            </a:endParaRPr>
          </a:p>
        </p:txBody>
      </p:sp>
      <p:sp>
        <p:nvSpPr>
          <p:cNvPr id="321" name="Google Shape;321;g2702f029d3d_0_20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2702f029d3d_0_20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2702f029d3d_0_20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24" name="Google Shape;324;g2702f029d3d_0_20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25" name="Google Shape;325;g2702f029d3d_0_20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26" name="Google Shape;326;g2702f029d3d_0_200"/>
          <p:cNvSpPr txBox="1"/>
          <p:nvPr/>
        </p:nvSpPr>
        <p:spPr>
          <a:xfrm>
            <a:off x="311775" y="1078600"/>
            <a:ext cx="86256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Tập trung vào các yêu cầu ảnh hưởng tới các interface của hệ thống con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Phác thảo các interfaces cần thiết.</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Mô hình hóa các thông điệp giữa các hệ thống con với nhau</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Vẽ các biểu đồ tương tác theo interfaces hệ thống con đối với từng ca sử dụng</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Tinh chỉnh các giao diện cần thiết để cung cấp các thông điệp</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Phát triển song song từng hệ thống con</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solidFill>
                <a:srgbClr val="000000"/>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327" name="Google Shape;327;g2702f029d3d_0_200"/>
          <p:cNvSpPr txBox="1"/>
          <p:nvPr/>
        </p:nvSpPr>
        <p:spPr>
          <a:xfrm>
            <a:off x="1374325" y="3786725"/>
            <a:ext cx="782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AA"/>
                </a:solidFill>
                <a:latin typeface="Roboto Slab"/>
                <a:ea typeface="Roboto Slab"/>
                <a:cs typeface="Roboto Slab"/>
                <a:sym typeface="Roboto Slab"/>
              </a:rPr>
              <a:t>Sử dụng subsystem interfaces làm điểm đồng bộ hóa</a:t>
            </a:r>
            <a:endParaRPr b="1" sz="1800">
              <a:solidFill>
                <a:srgbClr val="0000AA"/>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 name="Shape 331"/>
        <p:cNvGrpSpPr/>
        <p:nvPr/>
      </p:nvGrpSpPr>
      <p:grpSpPr>
        <a:xfrm>
          <a:off x="0" y="0"/>
          <a:ext cx="0" cy="0"/>
          <a:chOff x="0" y="0"/>
          <a:chExt cx="0" cy="0"/>
        </a:xfrm>
      </p:grpSpPr>
      <p:sp>
        <p:nvSpPr>
          <p:cNvPr id="332" name="Google Shape;332;g2d2719ac117_4_0"/>
          <p:cNvSpPr txBox="1"/>
          <p:nvPr/>
        </p:nvSpPr>
        <p:spPr>
          <a:xfrm>
            <a:off x="3278750" y="1741825"/>
            <a:ext cx="449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Quyền 29-37</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d2719ac117_4_20"/>
          <p:cNvSpPr txBox="1"/>
          <p:nvPr/>
        </p:nvSpPr>
        <p:spPr>
          <a:xfrm>
            <a:off x="675025" y="1941275"/>
            <a:ext cx="7887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Mô tả các hành vi liên quan dữ liệu bền vững</a:t>
            </a:r>
            <a:endParaRPr b="1" i="0" sz="2800" u="none" cap="none" strike="noStrike">
              <a:solidFill>
                <a:srgbClr val="0000AA"/>
              </a:solidFill>
              <a:latin typeface="Roboto Slab"/>
              <a:ea typeface="Roboto Slab"/>
              <a:cs typeface="Roboto Slab"/>
              <a:sym typeface="Roboto Slab"/>
            </a:endParaRPr>
          </a:p>
        </p:txBody>
      </p:sp>
      <p:sp>
        <p:nvSpPr>
          <p:cNvPr id="338" name="Google Shape;338;g2d2719ac117_4_2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39" name="Google Shape;339;g2d2719ac117_4_2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d2719ac117_4_9"/>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800">
                <a:solidFill>
                  <a:srgbClr val="0000AA"/>
                </a:solidFill>
                <a:latin typeface="Roboto Slab"/>
                <a:ea typeface="Roboto Slab"/>
                <a:cs typeface="Roboto Slab"/>
                <a:sym typeface="Roboto Slab"/>
              </a:rPr>
              <a:t>Mô tả các hành vi liên quan dữ liệu bền vững</a:t>
            </a:r>
            <a:endParaRPr b="1" sz="2800">
              <a:solidFill>
                <a:srgbClr val="0000AA"/>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2800"/>
              <a:buFont typeface="Arial"/>
              <a:buNone/>
            </a:pPr>
            <a:r>
              <a:t/>
            </a:r>
            <a:endParaRPr b="1" sz="2800">
              <a:solidFill>
                <a:srgbClr val="0000AA"/>
              </a:solidFill>
              <a:latin typeface="Roboto Slab"/>
              <a:ea typeface="Roboto Slab"/>
              <a:cs typeface="Roboto Slab"/>
              <a:sym typeface="Roboto Slab"/>
            </a:endParaRPr>
          </a:p>
        </p:txBody>
      </p:sp>
      <p:sp>
        <p:nvSpPr>
          <p:cNvPr id="345" name="Google Shape;345;g2d2719ac117_4_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2d2719ac117_4_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2d2719ac117_4_9"/>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48" name="Google Shape;348;g2d2719ac117_4_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49" name="Google Shape;349;g2d2719ac117_4_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50" name="Google Shape;350;g2d2719ac117_4_9"/>
          <p:cNvSpPr txBox="1"/>
          <p:nvPr/>
        </p:nvSpPr>
        <p:spPr>
          <a:xfrm>
            <a:off x="311775" y="1078600"/>
            <a:ext cx="8625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Mô tả các hành vi liên quan dữ liệu bền vững:</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Mô hình hóa giao dịch (transaction)</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Viết (Writing) các đối tượng bền vững</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Đọc (Reading) các đối tượng bền vững</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Xóa (Deleting) các đối tượng bền vững</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solidFill>
                <a:srgbClr val="000000"/>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d2719ac117_2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Mục tiêu: Thiết kế Use-Case</a:t>
            </a:r>
            <a:endParaRPr b="1" i="0" sz="2800" u="none" cap="none" strike="noStrike">
              <a:solidFill>
                <a:srgbClr val="0000AA"/>
              </a:solidFill>
              <a:latin typeface="Roboto Slab"/>
              <a:ea typeface="Roboto Slab"/>
              <a:cs typeface="Roboto Slab"/>
              <a:sym typeface="Roboto Slab"/>
            </a:endParaRPr>
          </a:p>
        </p:txBody>
      </p:sp>
      <p:sp>
        <p:nvSpPr>
          <p:cNvPr id="76" name="Google Shape;76;g2d2719ac117_2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d2719ac117_2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d2719ac117_2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79" name="Google Shape;79;g2d2719ac117_2_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80" name="Google Shape;80;g2d2719ac117_2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81" name="Google Shape;81;g2d2719ac117_2_0"/>
          <p:cNvSpPr txBox="1"/>
          <p:nvPr/>
        </p:nvSpPr>
        <p:spPr>
          <a:xfrm>
            <a:off x="311775" y="1078600"/>
            <a:ext cx="8520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Định nghĩa mục đích của Thiết kế Use-Case và thời điểm nó được thực hiện trong vòng đời phân tích thiết kế.</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Xác minh tính nhất quán trong cài đặt use-case.</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Làm mịn hiện thực hóa Use-Case từ Phân tích Use-Case, sử dụng Design Model đã được xác định</a:t>
            </a:r>
            <a:endParaRPr sz="1800">
              <a:solidFill>
                <a:schemeClr val="dk1"/>
              </a:solidFill>
              <a:latin typeface="Roboto Slab"/>
              <a:ea typeface="Roboto Slab"/>
              <a:cs typeface="Roboto Slab"/>
              <a:sym typeface="Roboto Sla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d2719ac117_4_2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Mô hình hóa giao dịch (transaction)</a:t>
            </a:r>
            <a:endParaRPr b="1" sz="2800">
              <a:solidFill>
                <a:srgbClr val="0000AA"/>
              </a:solidFill>
              <a:latin typeface="Roboto Slab"/>
              <a:ea typeface="Roboto Slab"/>
              <a:cs typeface="Roboto Slab"/>
              <a:sym typeface="Roboto Slab"/>
            </a:endParaRPr>
          </a:p>
        </p:txBody>
      </p:sp>
      <p:sp>
        <p:nvSpPr>
          <p:cNvPr id="356" name="Google Shape;356;g2d2719ac117_4_2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2d2719ac117_4_2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2d2719ac117_4_2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59" name="Google Shape;359;g2d2719ac117_4_2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60" name="Google Shape;360;g2d2719ac117_4_2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61" name="Google Shape;361;g2d2719ac117_4_28"/>
          <p:cNvSpPr txBox="1"/>
          <p:nvPr/>
        </p:nvSpPr>
        <p:spPr>
          <a:xfrm>
            <a:off x="311775" y="1078600"/>
            <a:ext cx="86256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Giao dịch là gì?</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Các thao tác có tính nguyên tử (atomic)</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Hoàn thiện hoặc không gì cả</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Cung cấp tính nhất quán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Các phương án mô hình hóa:</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Văn bản</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Thông điệp rõ ràng</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Các điều kiện lỗi</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Quay trở lại (rollback)</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Các chế độ lỗi</a:t>
            </a:r>
            <a:endParaRPr sz="1800">
              <a:latin typeface="Roboto Slab"/>
              <a:ea typeface="Roboto Slab"/>
              <a:cs typeface="Roboto Slab"/>
              <a:sym typeface="Roboto Slab"/>
            </a:endParaRPr>
          </a:p>
          <a:p>
            <a:pPr indent="-342900" lvl="1" marL="914400" rtl="0" algn="l">
              <a:spcBef>
                <a:spcPts val="0"/>
              </a:spcBef>
              <a:spcAft>
                <a:spcPts val="0"/>
              </a:spcAft>
              <a:buSzPts val="1800"/>
              <a:buFont typeface="Roboto Slab"/>
              <a:buChar char="○"/>
            </a:pPr>
            <a:r>
              <a:rPr lang="en" sz="1800">
                <a:latin typeface="Roboto Slab"/>
                <a:ea typeface="Roboto Slab"/>
                <a:cs typeface="Roboto Slab"/>
                <a:sym typeface="Roboto Slab"/>
              </a:rPr>
              <a:t>Có thể yêu cầu các biểu đồ tương tác riêng biệt</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solidFill>
                <a:srgbClr val="000000"/>
              </a:solidFill>
              <a:latin typeface="Roboto Slab"/>
              <a:ea typeface="Roboto Slab"/>
              <a:cs typeface="Roboto Slab"/>
              <a:sym typeface="Roboto Slab"/>
            </a:endParaRPr>
          </a:p>
          <a:p>
            <a:pPr indent="0" lvl="0" marL="91440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pic>
        <p:nvPicPr>
          <p:cNvPr id="362" name="Google Shape;362;g2d2719ac117_4_28"/>
          <p:cNvPicPr preferRelativeResize="0"/>
          <p:nvPr/>
        </p:nvPicPr>
        <p:blipFill>
          <a:blip r:embed="rId3">
            <a:alphaModFix/>
          </a:blip>
          <a:stretch>
            <a:fillRect/>
          </a:stretch>
        </p:blipFill>
        <p:spPr>
          <a:xfrm>
            <a:off x="5754950" y="1213000"/>
            <a:ext cx="2717500" cy="2717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d2719ac117_4_39"/>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300">
                <a:solidFill>
                  <a:srgbClr val="0000AA"/>
                </a:solidFill>
                <a:latin typeface="Roboto Slab"/>
                <a:ea typeface="Roboto Slab"/>
                <a:cs typeface="Roboto Slab"/>
                <a:sym typeface="Roboto Slab"/>
              </a:rPr>
              <a:t>Incorporating the Architectural Mechanisms: Persistency</a:t>
            </a:r>
            <a:endParaRPr b="1" sz="2300">
              <a:solidFill>
                <a:srgbClr val="0000AA"/>
              </a:solidFill>
              <a:latin typeface="Roboto Slab"/>
              <a:ea typeface="Roboto Slab"/>
              <a:cs typeface="Roboto Slab"/>
              <a:sym typeface="Roboto Slab"/>
            </a:endParaRPr>
          </a:p>
        </p:txBody>
      </p:sp>
      <p:sp>
        <p:nvSpPr>
          <p:cNvPr id="368" name="Google Shape;368;g2d2719ac117_4_3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2d2719ac117_4_3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2d2719ac117_4_39"/>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71" name="Google Shape;371;g2d2719ac117_4_3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72" name="Google Shape;372;g2d2719ac117_4_3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d2719ac117_4_70"/>
          <p:cNvSpPr txBox="1"/>
          <p:nvPr/>
        </p:nvSpPr>
        <p:spPr>
          <a:xfrm>
            <a:off x="675025" y="1941275"/>
            <a:ext cx="7887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Làm mịn mô tả của các luồng sự kiện</a:t>
            </a:r>
            <a:endParaRPr b="1" i="0" sz="2800" u="none" cap="none" strike="noStrike">
              <a:solidFill>
                <a:srgbClr val="0000AA"/>
              </a:solidFill>
              <a:latin typeface="Roboto Slab"/>
              <a:ea typeface="Roboto Slab"/>
              <a:cs typeface="Roboto Slab"/>
              <a:sym typeface="Roboto Slab"/>
            </a:endParaRPr>
          </a:p>
        </p:txBody>
      </p:sp>
      <p:sp>
        <p:nvSpPr>
          <p:cNvPr id="378" name="Google Shape;378;g2d2719ac117_4_7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79" name="Google Shape;379;g2d2719ac117_4_7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d2719ac117_4_6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Làm mịn mô tả của các luồng sự kiện</a:t>
            </a:r>
            <a:endParaRPr b="1" sz="2800">
              <a:solidFill>
                <a:srgbClr val="0000AA"/>
              </a:solidFill>
              <a:latin typeface="Roboto Slab"/>
              <a:ea typeface="Roboto Slab"/>
              <a:cs typeface="Roboto Slab"/>
              <a:sym typeface="Roboto Slab"/>
            </a:endParaRPr>
          </a:p>
        </p:txBody>
      </p:sp>
      <p:sp>
        <p:nvSpPr>
          <p:cNvPr id="385" name="Google Shape;385;g2d2719ac117_4_6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2d2719ac117_4_6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2d2719ac117_4_6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88" name="Google Shape;388;g2d2719ac117_4_6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89" name="Google Shape;389;g2d2719ac117_4_6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90" name="Google Shape;390;g2d2719ac117_4_60"/>
          <p:cNvSpPr txBox="1"/>
          <p:nvPr/>
        </p:nvSpPr>
        <p:spPr>
          <a:xfrm>
            <a:off x="311775" y="1078600"/>
            <a:ext cx="8625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Thông thường, tên của các thao tác trong biểu đồ tương tác không thể hiện đầy đủ những gì thao tác thực hiện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Thêm các chú thích để làm rõ hơn các biểu đồ tương tác, ngoài ra còn có thể dùng để biểu diễn thêm các luồng điều khiển như các quyết định, vòng lặp, rẽ nhánh</a:t>
            </a:r>
            <a:endParaRPr sz="1800">
              <a:latin typeface="Roboto Slab"/>
              <a:ea typeface="Roboto Slab"/>
              <a:cs typeface="Roboto Slab"/>
              <a:sym typeface="Roboto Slab"/>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d2719ac117_4_76"/>
          <p:cNvSpPr txBox="1"/>
          <p:nvPr/>
        </p:nvSpPr>
        <p:spPr>
          <a:xfrm>
            <a:off x="675025" y="1941275"/>
            <a:ext cx="7887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Thống nhất giữa các lớp và các hệ thống con</a:t>
            </a:r>
            <a:endParaRPr b="1" i="0" sz="2800" u="none" cap="none" strike="noStrike">
              <a:solidFill>
                <a:srgbClr val="0000AA"/>
              </a:solidFill>
              <a:latin typeface="Roboto Slab"/>
              <a:ea typeface="Roboto Slab"/>
              <a:cs typeface="Roboto Slab"/>
              <a:sym typeface="Roboto Slab"/>
            </a:endParaRPr>
          </a:p>
        </p:txBody>
      </p:sp>
      <p:sp>
        <p:nvSpPr>
          <p:cNvPr id="396" name="Google Shape;396;g2d2719ac117_4_7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97" name="Google Shape;397;g2d2719ac117_4_7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d2719ac117_4_8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Thống nhất giữa các lớp và các hệ thống con</a:t>
            </a:r>
            <a:endParaRPr b="1" sz="2800">
              <a:solidFill>
                <a:srgbClr val="0000AA"/>
              </a:solidFill>
              <a:latin typeface="Roboto Slab"/>
              <a:ea typeface="Roboto Slab"/>
              <a:cs typeface="Roboto Slab"/>
              <a:sym typeface="Roboto Slab"/>
            </a:endParaRPr>
          </a:p>
        </p:txBody>
      </p:sp>
      <p:sp>
        <p:nvSpPr>
          <p:cNvPr id="403" name="Google Shape;403;g2d2719ac117_4_8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2d2719ac117_4_8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2d2719ac117_4_8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06" name="Google Shape;406;g2d2719ac117_4_8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07" name="Google Shape;407;g2d2719ac117_4_8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08" name="Google Shape;408;g2d2719ac117_4_82"/>
          <p:cNvSpPr txBox="1"/>
          <p:nvPr/>
        </p:nvSpPr>
        <p:spPr>
          <a:xfrm>
            <a:off x="311775" y="1078600"/>
            <a:ext cx="8625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Slab"/>
                <a:ea typeface="Roboto Slab"/>
                <a:cs typeface="Roboto Slab"/>
                <a:sym typeface="Roboto Slab"/>
              </a:rPr>
              <a:t>Mục đích: đảm bảo các phần tử thiết kế thể hiện một khái niệm chính xác, không trùng lặp về trách nhiệm, đảm bảo tính đồng nhất và nhất quán trong mô hình.</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Các vấn đề cần xem xét:</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Tên của các phần tử mô hình cần mô tả chức năng của nó.</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Hợp nhất các phần tử mô hình tương tự.</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Sử dụng kế thừa để trừu tượng hóa các phần tử mô hình.</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 sz="1800">
                <a:latin typeface="Roboto Slab"/>
                <a:ea typeface="Roboto Slab"/>
                <a:cs typeface="Roboto Slab"/>
                <a:sym typeface="Roboto Slab"/>
              </a:rPr>
              <a:t>Giữ cho các phần tử mô hình và luồng sự kiện nhất quán.</a:t>
            </a:r>
            <a:endParaRPr sz="1800">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d2ac9a881e_0_1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Thiết kế Use-Case trong bối cảnh</a:t>
            </a:r>
            <a:endParaRPr b="1" i="0" sz="2800" u="none" cap="none" strike="noStrike">
              <a:solidFill>
                <a:srgbClr val="0000AA"/>
              </a:solidFill>
              <a:latin typeface="Roboto Slab"/>
              <a:ea typeface="Roboto Slab"/>
              <a:cs typeface="Roboto Slab"/>
              <a:sym typeface="Roboto Slab"/>
            </a:endParaRPr>
          </a:p>
        </p:txBody>
      </p:sp>
      <p:sp>
        <p:nvSpPr>
          <p:cNvPr id="87" name="Google Shape;87;g2d2ac9a881e_0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2d2ac9a881e_0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2d2ac9a881e_0_1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90" name="Google Shape;90;g2d2ac9a881e_0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91" name="Google Shape;91;g2d2ac9a881e_0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92" name="Google Shape;92;g2d2ac9a881e_0_11"/>
          <p:cNvPicPr preferRelativeResize="0"/>
          <p:nvPr/>
        </p:nvPicPr>
        <p:blipFill>
          <a:blip r:embed="rId3">
            <a:alphaModFix/>
          </a:blip>
          <a:stretch>
            <a:fillRect/>
          </a:stretch>
        </p:blipFill>
        <p:spPr>
          <a:xfrm>
            <a:off x="2829675" y="949275"/>
            <a:ext cx="3484638" cy="3775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d2ac9a881e_0_2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Tổng quan thiết kế Use-Case</a:t>
            </a:r>
            <a:endParaRPr b="1" i="0" sz="2800" u="none" cap="none" strike="noStrike">
              <a:solidFill>
                <a:srgbClr val="0000AA"/>
              </a:solidFill>
              <a:latin typeface="Roboto Slab"/>
              <a:ea typeface="Roboto Slab"/>
              <a:cs typeface="Roboto Slab"/>
              <a:sym typeface="Roboto Slab"/>
            </a:endParaRPr>
          </a:p>
        </p:txBody>
      </p:sp>
      <p:sp>
        <p:nvSpPr>
          <p:cNvPr id="98" name="Google Shape;98;g2d2ac9a881e_0_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d2ac9a881e_0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2d2ac9a881e_0_2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01" name="Google Shape;101;g2d2ac9a881e_0_2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02" name="Google Shape;102;g2d2ac9a881e_0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03" name="Google Shape;103;g2d2ac9a881e_0_22"/>
          <p:cNvPicPr preferRelativeResize="0"/>
          <p:nvPr/>
        </p:nvPicPr>
        <p:blipFill>
          <a:blip r:embed="rId3">
            <a:alphaModFix/>
          </a:blip>
          <a:stretch>
            <a:fillRect/>
          </a:stretch>
        </p:blipFill>
        <p:spPr>
          <a:xfrm>
            <a:off x="1309380" y="1006350"/>
            <a:ext cx="6525250" cy="371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d2ac9a881e_0_3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Các bước</a:t>
            </a:r>
            <a:r>
              <a:rPr b="1" lang="en" sz="2800">
                <a:solidFill>
                  <a:srgbClr val="0000AA"/>
                </a:solidFill>
                <a:latin typeface="Roboto Slab"/>
                <a:ea typeface="Roboto Slab"/>
                <a:cs typeface="Roboto Slab"/>
                <a:sym typeface="Roboto Slab"/>
              </a:rPr>
              <a:t> thiết kế Use-Case</a:t>
            </a:r>
            <a:endParaRPr b="1" i="0" sz="2800" u="none" cap="none" strike="noStrike">
              <a:solidFill>
                <a:srgbClr val="0000AA"/>
              </a:solidFill>
              <a:latin typeface="Roboto Slab"/>
              <a:ea typeface="Roboto Slab"/>
              <a:cs typeface="Roboto Slab"/>
              <a:sym typeface="Roboto Slab"/>
            </a:endParaRPr>
          </a:p>
        </p:txBody>
      </p:sp>
      <p:sp>
        <p:nvSpPr>
          <p:cNvPr id="109" name="Google Shape;109;g2d2ac9a881e_0_3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d2ac9a881e_0_3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d2ac9a881e_0_3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12" name="Google Shape;112;g2d2ac9a881e_0_3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13" name="Google Shape;113;g2d2ac9a881e_0_3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14" name="Google Shape;114;g2d2ac9a881e_0_33"/>
          <p:cNvSpPr txBox="1"/>
          <p:nvPr/>
        </p:nvSpPr>
        <p:spPr>
          <a:xfrm>
            <a:off x="311700" y="1041725"/>
            <a:ext cx="83337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Mô tả sự tương tác giữa các thực thể thiết kế</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Đơn giản hóa biểu đồ tuần tự, sử dụng hệ thống con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Mô tả hành vi liên quan đến tính bền vững</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Làm mịn tài liệu mô luồng sự kiện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Thống nhất các lớp và hệ thống con</a:t>
            </a:r>
            <a:endParaRPr sz="1800">
              <a:solidFill>
                <a:schemeClr val="dk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d2ac9a881e_0_4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Review: Hiện thực hóa Use-Case</a:t>
            </a:r>
            <a:endParaRPr b="1" i="0" sz="2800" u="none" cap="none" strike="noStrike">
              <a:solidFill>
                <a:srgbClr val="0000AA"/>
              </a:solidFill>
              <a:latin typeface="Roboto Slab"/>
              <a:ea typeface="Roboto Slab"/>
              <a:cs typeface="Roboto Slab"/>
              <a:sym typeface="Roboto Slab"/>
            </a:endParaRPr>
          </a:p>
        </p:txBody>
      </p:sp>
      <p:sp>
        <p:nvSpPr>
          <p:cNvPr id="120" name="Google Shape;120;g2d2ac9a881e_0_4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d2ac9a881e_0_4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d2ac9a881e_0_4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23" name="Google Shape;123;g2d2ac9a881e_0_4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24" name="Google Shape;124;g2d2ac9a881e_0_4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25" name="Google Shape;125;g2d2ac9a881e_0_44"/>
          <p:cNvPicPr preferRelativeResize="0"/>
          <p:nvPr/>
        </p:nvPicPr>
        <p:blipFill>
          <a:blip r:embed="rId3">
            <a:alphaModFix/>
          </a:blip>
          <a:stretch>
            <a:fillRect/>
          </a:stretch>
        </p:blipFill>
        <p:spPr>
          <a:xfrm>
            <a:off x="1748163" y="988950"/>
            <a:ext cx="5647679" cy="349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d2ac9a881e_0_6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Review: Từ Lớp phân tích đến Phần tử thiết kế</a:t>
            </a:r>
            <a:endParaRPr b="1" i="0" sz="2800" u="none" cap="none" strike="noStrike">
              <a:solidFill>
                <a:srgbClr val="0000AA"/>
              </a:solidFill>
              <a:latin typeface="Roboto Slab"/>
              <a:ea typeface="Roboto Slab"/>
              <a:cs typeface="Roboto Slab"/>
              <a:sym typeface="Roboto Slab"/>
            </a:endParaRPr>
          </a:p>
        </p:txBody>
      </p:sp>
      <p:sp>
        <p:nvSpPr>
          <p:cNvPr id="131" name="Google Shape;131;g2d2ac9a881e_0_6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d2ac9a881e_0_6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2d2ac9a881e_0_6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34" name="Google Shape;134;g2d2ac9a881e_0_6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Roboto Slab"/>
                <a:ea typeface="Roboto Slab"/>
                <a:cs typeface="Roboto Slab"/>
                <a:sym typeface="Roboto Slab"/>
              </a:rPr>
              <a:t>Object-Oriented Analysis and Design</a:t>
            </a:r>
            <a:endParaRPr b="1" i="0" sz="900" u="none" cap="none" strike="noStrike">
              <a:solidFill>
                <a:srgbClr val="FFFFFF"/>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35" name="Google Shape;135;g2d2ac9a881e_0_6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36" name="Google Shape;136;g2d2ac9a881e_0_60"/>
          <p:cNvPicPr preferRelativeResize="0"/>
          <p:nvPr/>
        </p:nvPicPr>
        <p:blipFill>
          <a:blip r:embed="rId3">
            <a:alphaModFix/>
          </a:blip>
          <a:stretch>
            <a:fillRect/>
          </a:stretch>
        </p:blipFill>
        <p:spPr>
          <a:xfrm>
            <a:off x="1786888" y="936950"/>
            <a:ext cx="5570215" cy="360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 name="Shape 140"/>
        <p:cNvGrpSpPr/>
        <p:nvPr/>
      </p:nvGrpSpPr>
      <p:grpSpPr>
        <a:xfrm>
          <a:off x="0" y="0"/>
          <a:ext cx="0" cy="0"/>
          <a:chOff x="0" y="0"/>
          <a:chExt cx="0" cy="0"/>
        </a:xfrm>
      </p:grpSpPr>
      <p:sp>
        <p:nvSpPr>
          <p:cNvPr id="141" name="Google Shape;141;g2702f029d3d_0_0"/>
          <p:cNvSpPr txBox="1"/>
          <p:nvPr/>
        </p:nvSpPr>
        <p:spPr>
          <a:xfrm>
            <a:off x="3278750" y="1741825"/>
            <a:ext cx="449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Quang + Vinh: 9-21</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