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GsGqageZxEpZWvzWTs0qT0luP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dcfe5ab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cdcfe5ab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279f8a96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d279f8a96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279f8a96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d279f8a96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279f8a96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d279f8a96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279f8a96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d279f8a96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9c0bbe35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d9c0bbe35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279f8a96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d279f8a96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279f8a96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d279f8a96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279f8a96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d279f8a96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279f8a96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d279f8a96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8e8a044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2c8e8a044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279f8a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d279f8a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2b36b65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d2b36b65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2b36b65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d2b36b65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2b36b65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d2b36b65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2b36b650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d2b36b65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031941b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7031941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279f8a96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d279f8a96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cdcfe5abd4_1_0"/>
          <p:cNvSpPr txBox="1"/>
          <p:nvPr/>
        </p:nvSpPr>
        <p:spPr>
          <a:xfrm>
            <a:off x="2241650" y="1085100"/>
            <a:ext cx="3481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Thắng 2 -  </a:t>
            </a:r>
            <a:r>
              <a:rPr lang="en" sz="1800">
                <a:solidFill>
                  <a:schemeClr val="dk1"/>
                </a:solidFill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Quang + Vinh </a:t>
            </a:r>
            <a:r>
              <a:rPr lang="en" sz="1800">
                <a:solidFill>
                  <a:schemeClr val="dk1"/>
                </a:solidFill>
              </a:rPr>
              <a:t>7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800">
                <a:solidFill>
                  <a:schemeClr val="dk1"/>
                </a:solidFill>
              </a:rPr>
              <a:t>16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Tùng </a:t>
            </a:r>
            <a:r>
              <a:rPr lang="en" sz="1800">
                <a:solidFill>
                  <a:schemeClr val="dk1"/>
                </a:solidFill>
              </a:rPr>
              <a:t>17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800">
                <a:solidFill>
                  <a:schemeClr val="dk1"/>
                </a:solidFill>
              </a:rPr>
              <a:t>21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Quyền </a:t>
            </a:r>
            <a:r>
              <a:rPr lang="en" sz="1800">
                <a:solidFill>
                  <a:schemeClr val="dk1"/>
                </a:solidFill>
              </a:rPr>
              <a:t>22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800">
                <a:solidFill>
                  <a:schemeClr val="dk1"/>
                </a:solidFill>
              </a:rPr>
              <a:t>26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279f8a968_0_74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Trách nhiệm của hệ thống con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0" name="Google Shape;150;g2d279f8a968_0_74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d279f8a968_0_74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d279f8a968_0_74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3" name="Google Shape;153;g2d279f8a968_0_74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4" name="Google Shape;154;g2d279f8a968_0_74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5" name="Google Shape;155;g2d279f8a968_0_74"/>
          <p:cNvSpPr txBox="1"/>
          <p:nvPr/>
        </p:nvSpPr>
        <p:spPr>
          <a:xfrm>
            <a:off x="311775" y="1078600"/>
            <a:ext cx="852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Trách nhiệm của hệ thống con được xác định bởi các hoạt động trong giao diện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Mô hình hóa các hiện thực hóa giao diện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Hoạt động trong giao diện có thể được thực hiện bởi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Hoạt động trong lớp nội bộ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Hoạt động của hệ thống con nội bộ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279f8a968_0_86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Trách nhiệm của hệ thống con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1" name="Google Shape;161;g2d279f8a968_0_86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d279f8a968_0_86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d279f8a968_0_86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4" name="Google Shape;164;g2d279f8a968_0_86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g2d279f8a968_0_86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6" name="Google Shape;166;g2d279f8a968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313" y="1135550"/>
            <a:ext cx="5903387" cy="35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279f8a968_0_97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Phân bổ trách nhiệm của hệ thống con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2" name="Google Shape;172;g2d279f8a968_0_97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d279f8a968_0_97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d279f8a968_0_97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g2d279f8a968_0_97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6" name="Google Shape;176;g2d279f8a968_0_97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7" name="Google Shape;177;g2d279f8a968_0_97"/>
          <p:cNvSpPr txBox="1"/>
          <p:nvPr/>
        </p:nvSpPr>
        <p:spPr>
          <a:xfrm>
            <a:off x="311775" y="1078600"/>
            <a:ext cx="8520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Xác định mới hoặc tái sử dụng các thành phần thiết kế hiện có (ví dụ: các lớp / hệ thống con)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Phân bổ trách nhiệm của hệ thống con cho các thành phần thiết kế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Kết hợp các cơ chế có thể áp dụng như persistence, distribution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Tài liệu hóa sự hợp tác của các phần tử thiết kế trong hiện thực hóa hệ thống con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Một hoặc nhiều biểu đồ tương tác cho mỗi hoạt động trong giao diện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Các biểu đồ lớp chứa các mối quan hệ phần tử thiết kế được yêu cầu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Xem lại “Xác định phần tử thiết kế”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Điều chỉnh ranh giới và phụ thuộc của hệ thống con nếu cần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279f8a968_0_107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Quy tắc mô hình hóa: Biểu đồ tuần tự Payment Subsystem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3" name="Google Shape;183;g2d279f8a968_0_107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d279f8a968_0_107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d279f8a968_0_107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6" name="Google Shape;186;g2d279f8a968_0_107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7" name="Google Shape;187;g2d279f8a968_0_107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8" name="Google Shape;188;g2d279f8a968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75" y="1540300"/>
            <a:ext cx="8315799" cy="27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9c0bbe359_4_0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Biểu diễn các sự phụ thuộc của các hệ thống con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4" name="Google Shape;194;g2d9c0bbe359_4_0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d9c0bbe359_4_0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d9c0bbe359_4_0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7" name="Google Shape;197;g2d9c0bbe359_4_0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8" name="Google Shape;198;g2d9c0bbe359_4_0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9" name="Google Shape;199;g2d9c0bbe359_4_0"/>
          <p:cNvSpPr txBox="1"/>
          <p:nvPr/>
        </p:nvSpPr>
        <p:spPr>
          <a:xfrm>
            <a:off x="921775" y="1244700"/>
            <a:ext cx="6159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Quan hệ phụ thuộc giữa hai hệ thống con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Quan hệ phụ thuộc giữa hệ thống con và gói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0" name="Google Shape;200;g2d9c0bbe359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425" y="1642950"/>
            <a:ext cx="4950001" cy="11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d9c0bbe359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963" y="3368696"/>
            <a:ext cx="4151833" cy="11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d9c0bbe359_4_0"/>
          <p:cNvSpPr txBox="1"/>
          <p:nvPr/>
        </p:nvSpPr>
        <p:spPr>
          <a:xfrm>
            <a:off x="6663700" y="1937250"/>
            <a:ext cx="204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AA"/>
                </a:solidFill>
              </a:rPr>
              <a:t>Linh hoạt, ưu tiên sử dụng</a:t>
            </a:r>
            <a:endParaRPr sz="1800">
              <a:solidFill>
                <a:srgbClr val="0000AA"/>
              </a:solidFill>
            </a:endParaRPr>
          </a:p>
        </p:txBody>
      </p:sp>
      <p:sp>
        <p:nvSpPr>
          <p:cNvPr id="203" name="Google Shape;203;g2d9c0bbe359_4_0"/>
          <p:cNvSpPr txBox="1"/>
          <p:nvPr/>
        </p:nvSpPr>
        <p:spPr>
          <a:xfrm>
            <a:off x="6548750" y="3479800"/>
            <a:ext cx="232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AA"/>
                </a:solidFill>
              </a:rPr>
              <a:t>Cẩn trọng khi sử dụng</a:t>
            </a:r>
            <a:endParaRPr sz="1800">
              <a:solidFill>
                <a:srgbClr val="0000AA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279f8a968_0_117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Ví dụ: Biểu đồ lớp cho Payment SubSystem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9" name="Google Shape;209;g2d279f8a968_0_117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d279f8a968_0_117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d279f8a968_0_117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2" name="Google Shape;212;g2d279f8a968_0_117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3" name="Google Shape;213;g2d279f8a968_0_117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4" name="Google Shape;214;g2d279f8a968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525" y="1540300"/>
            <a:ext cx="4426674" cy="30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279f8a968_0_127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Kết hợp các cơ chế kiến trúc: Persistency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0" name="Google Shape;220;g2d279f8a968_0_127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d279f8a968_0_127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d279f8a968_0_127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3" name="Google Shape;223;g2d279f8a968_0_127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4" name="Google Shape;224;g2d279f8a968_0_127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5" name="Google Shape;225;g2d279f8a968_0_127"/>
          <p:cNvSpPr txBox="1"/>
          <p:nvPr/>
        </p:nvSpPr>
        <p:spPr>
          <a:xfrm>
            <a:off x="311775" y="107860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Ánh xạ lớp phân tích đến cơ chế kiến trúc từ việc phân tích ca sử dụng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6" name="Google Shape;226;g2d279f8a968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475" y="1467900"/>
            <a:ext cx="4849050" cy="311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279f8a968_0_138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Ôn tập: Các bước kết hợp JDBC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2" name="Google Shape;232;g2d279f8a968_0_138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d279f8a968_0_138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d279f8a968_0_138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5" name="Google Shape;235;g2d279f8a968_0_138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6" name="Google Shape;236;g2d279f8a968_0_138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7" name="Google Shape;237;g2d279f8a968_0_138"/>
          <p:cNvSpPr txBox="1"/>
          <p:nvPr/>
        </p:nvSpPr>
        <p:spPr>
          <a:xfrm>
            <a:off x="311775" y="1078600"/>
            <a:ext cx="8520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Cung cấp quyền truy cập vào các thư viện lớp cần thiết để triển khai JDBC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Cung cấp gói java.sql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Tạo các DBClass cần thiết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Một DBClass cho một lớp persistent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Kết hợp DBClass vào thiết kế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Phân bổ cho package / layer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Thêm các mối quan hệ từ các persistency clients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Tạo / Cập nhật biểu đồ tương tác, miêu tả thêm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Khởi tạo CSDL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Truy cập các lớp persistent: Tạo, đọc, cập nhật, xóa (CRUD)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279f8a968_0_60"/>
          <p:cNvSpPr txBox="1"/>
          <p:nvPr/>
        </p:nvSpPr>
        <p:spPr>
          <a:xfrm>
            <a:off x="1101150" y="1812075"/>
            <a:ext cx="449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Tùng 17 - 21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8e8a0445a_1_0"/>
          <p:cNvSpPr txBox="1"/>
          <p:nvPr/>
        </p:nvSpPr>
        <p:spPr>
          <a:xfrm>
            <a:off x="1604675" y="1525050"/>
            <a:ext cx="664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Bài 1</a:t>
            </a:r>
            <a:r>
              <a:rPr b="1" lang="en" sz="28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r>
              <a:rPr b="1" i="0" lang="en" sz="2800" u="none" cap="none" strike="noStrike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: Thiết kế </a:t>
            </a:r>
            <a:r>
              <a:rPr b="1" lang="en" sz="28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hệ thống con</a:t>
            </a:r>
            <a:endParaRPr b="1" i="0" sz="28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0" name="Google Shape;60;g2c8e8a0445a_1_0"/>
          <p:cNvSpPr txBox="1"/>
          <p:nvPr/>
        </p:nvSpPr>
        <p:spPr>
          <a:xfrm>
            <a:off x="2449325" y="4712400"/>
            <a:ext cx="43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Phân tích và thiết kế hướng đối tượng</a:t>
            </a:r>
            <a:endParaRPr b="1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61" name="Google Shape;61;g2c8e8a0445a_1_0"/>
          <p:cNvGrpSpPr/>
          <p:nvPr/>
        </p:nvGrpSpPr>
        <p:grpSpPr>
          <a:xfrm>
            <a:off x="0" y="4250"/>
            <a:ext cx="9144002" cy="1073675"/>
            <a:chOff x="0" y="4250"/>
            <a:chExt cx="9144002" cy="1073675"/>
          </a:xfrm>
        </p:grpSpPr>
        <p:pic>
          <p:nvPicPr>
            <p:cNvPr id="62" name="Google Shape;62;g2c8e8a0445a_1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73200" y="4250"/>
              <a:ext cx="2670802" cy="10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g2c8e8a0445a_1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3200" y="140951"/>
              <a:ext cx="790025" cy="794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g2c8e8a0445a_1_0"/>
            <p:cNvSpPr/>
            <p:nvPr/>
          </p:nvSpPr>
          <p:spPr>
            <a:xfrm>
              <a:off x="0" y="990325"/>
              <a:ext cx="9144000" cy="87600"/>
            </a:xfrm>
            <a:prstGeom prst="rect">
              <a:avLst/>
            </a:prstGeom>
            <a:solidFill>
              <a:srgbClr val="0000AA"/>
            </a:solidFill>
            <a:ln cap="flat" cmpd="sng" w="9525">
              <a:solidFill>
                <a:srgbClr val="0000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2c8e8a0445a_1_0"/>
            <p:cNvSpPr txBox="1"/>
            <p:nvPr/>
          </p:nvSpPr>
          <p:spPr>
            <a:xfrm>
              <a:off x="983225" y="58450"/>
              <a:ext cx="2779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1C4587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UET</a:t>
              </a:r>
              <a:endParaRPr b="0" i="0" sz="800" u="none" cap="none" strike="noStrike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66" name="Google Shape;66;g2c8e8a0445a_1_0"/>
            <p:cNvSpPr/>
            <p:nvPr/>
          </p:nvSpPr>
          <p:spPr>
            <a:xfrm>
              <a:off x="4572000" y="990325"/>
              <a:ext cx="4572000" cy="876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2c8e8a0445a_1_0"/>
            <p:cNvSpPr txBox="1"/>
            <p:nvPr/>
          </p:nvSpPr>
          <p:spPr>
            <a:xfrm>
              <a:off x="1574975" y="58450"/>
              <a:ext cx="14685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0" i="1" lang="en" sz="550" u="none" cap="none" strike="noStrike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Since 2004</a:t>
              </a:r>
              <a:endParaRPr b="0" i="1" sz="55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g2c8e8a0445a_1_0"/>
            <p:cNvSpPr txBox="1"/>
            <p:nvPr/>
          </p:nvSpPr>
          <p:spPr>
            <a:xfrm>
              <a:off x="1027075" y="543925"/>
              <a:ext cx="2779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1C4587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ĐẠI HỌC CÔNG NGHỆ, ĐHQGHN</a:t>
              </a:r>
              <a:endParaRPr b="1" i="0" sz="900" u="none" cap="none" strike="noStrike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1C4587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VNU-University of Engineering and Technology</a:t>
              </a:r>
              <a:endParaRPr b="0" i="0" sz="800" u="none" cap="none" strike="noStrike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69" name="Google Shape;69;g2c8e8a0445a_1_0"/>
          <p:cNvSpPr txBox="1"/>
          <p:nvPr/>
        </p:nvSpPr>
        <p:spPr>
          <a:xfrm>
            <a:off x="4280950" y="2483950"/>
            <a:ext cx="103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Nhóm 3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2c8e8a0445a_1_0"/>
          <p:cNvSpPr txBox="1"/>
          <p:nvPr/>
        </p:nvSpPr>
        <p:spPr>
          <a:xfrm>
            <a:off x="3815550" y="2838025"/>
            <a:ext cx="2556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Nguyễn Đăng Quang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Vũ Thị Thành Vinh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Cao Tiến Thắng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Hoàng Văn Quyền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Nguyễn Vũ Thanh Tùng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279f8a968_0_0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Mục tiêu: Thiết kế hệ thống con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g2d279f8a968_0_0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d279f8a968_0_0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d279f8a968_0_0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" name="Google Shape;79;g2d279f8a968_0_0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0" name="Google Shape;80;g2d279f8a968_0_0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1" name="Google Shape;81;g2d279f8a968_0_0"/>
          <p:cNvSpPr txBox="1"/>
          <p:nvPr/>
        </p:nvSpPr>
        <p:spPr>
          <a:xfrm>
            <a:off x="311775" y="1078600"/>
            <a:ext cx="852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Mô tả mục đích của Thiết kế hệ thống con và thời điểm nó được thực hiện trong vòng đời phân tích thiết kế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Xác định các hành vi cụ thể trong giao diện của hệ thống con dựa trên sự cộng tác của các lớp chứa nó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Tài liệu hóa cấu trúc nội bộ của hệ thống con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Xác định các sự phụ thuộc vào các phần tử bên ngoài của hệ thống con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2b36b6508_0_10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Thiết kế hệ thống con trong bối cảnh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" name="Google Shape;87;g2d2b36b6508_0_10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d2b36b6508_0_10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d2b36b6508_0_10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0" name="Google Shape;90;g2d2b36b6508_0_10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" name="Google Shape;91;g2d2b36b6508_0_10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g2d2b36b6508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525" y="890700"/>
            <a:ext cx="3738938" cy="3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2b36b6508_0_21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Tổng quan thiết kế hệ thống con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g2d2b36b6508_0_21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d2b36b6508_0_21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d2b36b6508_0_21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1" name="Google Shape;101;g2d2b36b6508_0_21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2" name="Google Shape;102;g2d2b36b6508_0_21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3" name="Google Shape;103;g2d2b36b6508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250" y="949275"/>
            <a:ext cx="6053492" cy="37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2b36b6508_0_32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Review: Hệ thống con và giao diện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9" name="Google Shape;109;g2d2b36b6508_0_32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d2b36b6508_0_32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d2b36b6508_0_32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Google Shape;112;g2d2b36b6508_0_32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3" name="Google Shape;113;g2d2b36b6508_0_32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4" name="Google Shape;114;g2d2b36b6508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213" y="2183375"/>
            <a:ext cx="5971576" cy="25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d2b36b6508_0_32"/>
          <p:cNvSpPr txBox="1"/>
          <p:nvPr/>
        </p:nvSpPr>
        <p:spPr>
          <a:xfrm>
            <a:off x="311700" y="983850"/>
            <a:ext cx="833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Một hệ thống con: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Là sự kết hợp giữa một gói và một lớp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Thực hiện một hoặc nhiều giao diện mà định nghĩa hành vi của nó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2b36b6508_0_44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Hướng dẫn về hệ thống con 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" name="Google Shape;121;g2d2b36b6508_0_44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d2b36b6508_0_44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d2b36b6508_0_44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4" name="Google Shape;124;g2d2b36b6508_0_44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5" name="Google Shape;125;g2d2b36b6508_0_44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6" name="Google Shape;126;g2d2b36b6508_0_44"/>
          <p:cNvSpPr txBox="1"/>
          <p:nvPr/>
        </p:nvSpPr>
        <p:spPr>
          <a:xfrm>
            <a:off x="311700" y="983850"/>
            <a:ext cx="7096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Mục tiêu: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Ràng buộc lỏng lẻo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Tính di động, khả năng kết nối và sử dụng ngay lập tức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Cô lập khỏi sự thay đổi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Tiến hóa độc lập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Gợi ý quan trọng: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Không nên để lộ chi tiết, chỉ giao diện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Chỉ phụ thuộc vào giao diện khác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7" name="Google Shape;127;g2d2b36b6508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500" y="957050"/>
            <a:ext cx="1260800" cy="38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d2b36b6508_0_44"/>
          <p:cNvSpPr txBox="1"/>
          <p:nvPr/>
        </p:nvSpPr>
        <p:spPr>
          <a:xfrm>
            <a:off x="1689900" y="3928300"/>
            <a:ext cx="45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Quan trọng là tính trừu tượng và đóng gói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031941b36_0_0"/>
          <p:cNvSpPr txBox="1"/>
          <p:nvPr/>
        </p:nvSpPr>
        <p:spPr>
          <a:xfrm>
            <a:off x="1101150" y="1812075"/>
            <a:ext cx="449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Quang + Vinh 7 -&gt; 16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279f8a968_0_64"/>
          <p:cNvSpPr txBox="1"/>
          <p:nvPr/>
        </p:nvSpPr>
        <p:spPr>
          <a:xfrm>
            <a:off x="311700" y="22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200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Các bước thiết kế hệ thống con</a:t>
            </a:r>
            <a:endParaRPr b="1" i="0" sz="2200" u="none" cap="none" strike="noStrike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9" name="Google Shape;139;g2d279f8a968_0_64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d279f8a968_0_64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cap="flat" cmpd="sng" w="9525">
            <a:solidFill>
              <a:srgbClr val="0000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d279f8a968_0_64"/>
          <p:cNvSpPr txBox="1"/>
          <p:nvPr/>
        </p:nvSpPr>
        <p:spPr>
          <a:xfrm>
            <a:off x="8472458" y="4841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2" name="Google Shape;142;g2d279f8a968_0_64"/>
          <p:cNvSpPr txBox="1"/>
          <p:nvPr/>
        </p:nvSpPr>
        <p:spPr>
          <a:xfrm>
            <a:off x="131500" y="4876700"/>
            <a:ext cx="32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Object-Oriented Analysis and Design</a:t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3" name="Google Shape;143;g2d279f8a968_0_64"/>
          <p:cNvSpPr txBox="1"/>
          <p:nvPr/>
        </p:nvSpPr>
        <p:spPr>
          <a:xfrm>
            <a:off x="3815850" y="4876700"/>
            <a:ext cx="15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4" name="Google Shape;144;g2d279f8a968_0_64"/>
          <p:cNvSpPr txBox="1"/>
          <p:nvPr/>
        </p:nvSpPr>
        <p:spPr>
          <a:xfrm>
            <a:off x="311775" y="1078600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Phân bổ hành vi vào các phần tử hệ thống con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Tài liệu hóa các phần tử hệ thống con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Mô tả sự phụ thuộc các hệ thống con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