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Roboto Slab"/>
      <p:regular r:id="rId63"/>
      <p:bold r:id="rId64"/>
    </p:embeddedFont>
    <p:embeddedFont>
      <p:font typeface="Roboto"/>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69" roundtripDataSignature="AMtx7mg9t0yjGz+roBo+CFVVzH22yngn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obotoSlab-bold.fntdata"/><Relationship Id="rId63" Type="http://schemas.openxmlformats.org/officeDocument/2006/relationships/font" Target="fonts/RobotoSlab-regular.fntdata"/><Relationship Id="rId22" Type="http://schemas.openxmlformats.org/officeDocument/2006/relationships/slide" Target="slides/slide17.xml"/><Relationship Id="rId66" Type="http://schemas.openxmlformats.org/officeDocument/2006/relationships/font" Target="fonts/Roboto-bold.fntdata"/><Relationship Id="rId21" Type="http://schemas.openxmlformats.org/officeDocument/2006/relationships/slide" Target="slides/slide16.xml"/><Relationship Id="rId65" Type="http://schemas.openxmlformats.org/officeDocument/2006/relationships/font" Target="fonts/Roboto-regular.fntdata"/><Relationship Id="rId24" Type="http://schemas.openxmlformats.org/officeDocument/2006/relationships/slide" Target="slides/slide19.xml"/><Relationship Id="rId68" Type="http://schemas.openxmlformats.org/officeDocument/2006/relationships/font" Target="fonts/Roboto-boldItalic.fntdata"/><Relationship Id="rId23" Type="http://schemas.openxmlformats.org/officeDocument/2006/relationships/slide" Target="slides/slide18.xml"/><Relationship Id="rId67" Type="http://schemas.openxmlformats.org/officeDocument/2006/relationships/font" Target="fonts/Roboto-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beb710246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2beb7102465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beb71024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beb710246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a8361190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26a8361190e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a8361190e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26a8361190e_1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6a8361190e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26a8361190e_1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6a8865b8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26a8865b83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a8865b83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6a8865b838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6a8865b83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26a8865b838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a8865b83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26a8865b838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a8865b83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26a8865b838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6a8865b83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26a8865b838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6a8865b83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26a8865b838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6a8865b83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26a8865b838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bea566e3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2bea566e32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bea566e32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2bea566e325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bea566e32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2bea566e325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bea566e32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2bea566e325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bea566e32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2bea566e325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bea566e32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2bea566e325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Ví dụ trong OOP: 2 đối tượng có tất cả các thuộc tính giống nhau nhưng lưu ở 2 vùng nhớ khác nhau -&gt; Vùng nhớ ở đây đóng vai trò là danh tính</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bcbcc3313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2bcbcc33139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a8361190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26a8361190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bcbcc3313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2bcbcc33139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bcbcc3313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2bcbcc33139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bcbcc3313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2bcbcc33139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bcbcc3313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g2bcbcc33139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bcbcc3313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g2bcbcc33139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bcbcc3313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g2bcbcc33139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bcbcc3313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g2bcbcc33139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bcbcc3313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g2bcbcc33139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6a343448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g26a343448b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6a343448b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2" name="Google Shape;502;g26a343448bc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eb710246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2beb7102465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6a343448b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g26a343448bc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6a343448bc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g26a343448bc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6a68b07c7d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g26a68b07c7d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6a68b07c7d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g26a68b07c7d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6a68b07c7d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g26a68b07c7d_1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Ví dụ, hãy tưởng tượng mối quan hệ giữa bác sĩ và bệnh nhân. Một bác sĩ có thể được liên kết với nhiều bệnh nhân. Đồng thời, một bệnh nhân có thể đến nhiều bác sĩ để điều trị hoặc tư vấn. Mỗi đối tượng này có vòng đời riêng và không có “chủ sở hữu” hay cha mẹ. Các đối tượng là một phần của mối quan hệ liên kết có thể được tạo và hủy một cách độc lập.</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6a68b07c7d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8" name="Google Shape;578;g26a68b07c7d_1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Ví dụ, hãy tưởng tượng mối quan hệ giữa bác sĩ và bệnh nhân. Một bác sĩ có thể được liên kết với nhiều bệnh nhân. Đồng thời, một bệnh nhân có thể đến nhiều bác sĩ để điều trị hoặc tư vấn. Mỗi đối tượng này có vòng đời riêng và không có “chủ sở hữu” hay cha mẹ. Các đối tượng là một phần của mối quan hệ liên kết có thể được tạo và hủy một cách độc lập.</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6a68b07c7d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0" name="Google Shape;590;g26a68b07c7d_1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Ví dụ, hãy tưởng tượng mối quan hệ giữa bác sĩ và bệnh nhân. Một bác sĩ có thể được liên kết với nhiều bệnh nhân. Đồng thời, một bệnh nhân có thể đến nhiều bác sĩ để điều trị hoặc tư vấn. Mỗi đối tượng này có vòng đời riêng và không có “chủ sở hữu” hay cha mẹ. Các đối tượng là một phần của mối quan hệ liên kết có thể được tạo và hủy một cách độc lập.</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6a68b07c7d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1" name="Google Shape;601;g26a68b07c7d_1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Ví dụ, hãy tưởng tượng mối quan hệ giữa bác sĩ và bệnh nhân. Một bác sĩ có thể được liên kết với nhiều bệnh nhân. Đồng thời, một bệnh nhân có thể đến nhiều bác sĩ để điều trị hoặc tư vấn. Mỗi đối tượng này có vòng đời riêng và không có “chủ sở hữu” hay cha mẹ. Các đối tượng là một phần của mối quan hệ liên kết có thể được tạo và hủy một cách độc lập.</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6a68b07c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3" name="Google Shape;613;g26a68b07c7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6a68b07c7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5" name="Google Shape;625;g26a68b07c7d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eb710246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2beb7102465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6a68b07c7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7" name="Google Shape;637;g26a68b07c7d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6a68b07c7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8" name="Google Shape;648;g26a68b07c7d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26a68b07c7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0" name="Google Shape;660;g26a68b07c7d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26a68b07c7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3" name="Google Shape;673;g26a68b07c7d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26a68b07c7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5" name="Google Shape;685;g26a68b07c7d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26a68b07c7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6" name="Google Shape;696;g26a68b07c7d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26a68b07c7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9" name="Google Shape;709;g26a68b07c7d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26a68b07c7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1" name="Google Shape;721;g26a68b07c7d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eb710246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2beb7102465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eb710246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2beb7102465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beb710246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beb7102465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eb710246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2beb7102465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6.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2.png"/><Relationship Id="rId4" Type="http://schemas.openxmlformats.org/officeDocument/2006/relationships/image" Target="../media/image3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nvSpPr>
        <p:spPr>
          <a:xfrm>
            <a:off x="1323400" y="1512400"/>
            <a:ext cx="66444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1" i="0" lang="en" sz="2800" u="none" cap="none" strike="noStrike">
                <a:solidFill>
                  <a:srgbClr val="0000AA"/>
                </a:solidFill>
                <a:latin typeface="Roboto Slab"/>
                <a:ea typeface="Roboto Slab"/>
                <a:cs typeface="Roboto Slab"/>
                <a:sym typeface="Roboto Slab"/>
              </a:rPr>
              <a:t>Bài </a:t>
            </a:r>
            <a:r>
              <a:rPr b="1" lang="en" sz="2800">
                <a:solidFill>
                  <a:srgbClr val="0000AA"/>
                </a:solidFill>
                <a:latin typeface="Roboto Slab"/>
                <a:ea typeface="Roboto Slab"/>
                <a:cs typeface="Roboto Slab"/>
                <a:sym typeface="Roboto Slab"/>
              </a:rPr>
              <a:t>2: Mô hình hóa hướng đối tượng</a:t>
            </a:r>
            <a:endParaRPr b="1" i="0" sz="2800" u="none" cap="none" strike="noStrike">
              <a:solidFill>
                <a:srgbClr val="0000AA"/>
              </a:solidFill>
              <a:latin typeface="Roboto Slab"/>
              <a:ea typeface="Roboto Slab"/>
              <a:cs typeface="Roboto Slab"/>
              <a:sym typeface="Roboto Slab"/>
            </a:endParaRPr>
          </a:p>
        </p:txBody>
      </p:sp>
      <p:sp>
        <p:nvSpPr>
          <p:cNvPr id="55" name="Google Shape;55;p1"/>
          <p:cNvSpPr txBox="1"/>
          <p:nvPr/>
        </p:nvSpPr>
        <p:spPr>
          <a:xfrm>
            <a:off x="2360475" y="4712400"/>
            <a:ext cx="43362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Roboto Slab"/>
                <a:ea typeface="Roboto Slab"/>
                <a:cs typeface="Roboto Slab"/>
                <a:sym typeface="Roboto Slab"/>
              </a:rPr>
              <a:t>Phân tích và thiết kế hướng đối tượng</a:t>
            </a:r>
            <a:endParaRPr b="1" i="0" sz="1600" u="none" cap="none" strike="noStrike">
              <a:solidFill>
                <a:srgbClr val="000000"/>
              </a:solidFill>
              <a:latin typeface="Roboto Slab"/>
              <a:ea typeface="Roboto Slab"/>
              <a:cs typeface="Roboto Slab"/>
              <a:sym typeface="Roboto Slab"/>
            </a:endParaRPr>
          </a:p>
        </p:txBody>
      </p:sp>
      <p:grpSp>
        <p:nvGrpSpPr>
          <p:cNvPr id="56" name="Google Shape;56;p1"/>
          <p:cNvGrpSpPr/>
          <p:nvPr/>
        </p:nvGrpSpPr>
        <p:grpSpPr>
          <a:xfrm>
            <a:off x="0" y="4250"/>
            <a:ext cx="9144002" cy="1073675"/>
            <a:chOff x="0" y="4250"/>
            <a:chExt cx="9144002" cy="1073675"/>
          </a:xfrm>
        </p:grpSpPr>
        <p:pic>
          <p:nvPicPr>
            <p:cNvPr id="57" name="Google Shape;57;p1"/>
            <p:cNvPicPr preferRelativeResize="0"/>
            <p:nvPr/>
          </p:nvPicPr>
          <p:blipFill rotWithShape="1">
            <a:blip r:embed="rId3">
              <a:alphaModFix/>
            </a:blip>
            <a:srcRect b="0" l="0" r="0" t="0"/>
            <a:stretch/>
          </p:blipFill>
          <p:spPr>
            <a:xfrm>
              <a:off x="6473200" y="4250"/>
              <a:ext cx="2670802" cy="1068050"/>
            </a:xfrm>
            <a:prstGeom prst="rect">
              <a:avLst/>
            </a:prstGeom>
            <a:noFill/>
            <a:ln>
              <a:noFill/>
            </a:ln>
          </p:spPr>
        </p:pic>
        <p:pic>
          <p:nvPicPr>
            <p:cNvPr id="58" name="Google Shape;58;p1"/>
            <p:cNvPicPr preferRelativeResize="0"/>
            <p:nvPr/>
          </p:nvPicPr>
          <p:blipFill rotWithShape="1">
            <a:blip r:embed="rId4">
              <a:alphaModFix/>
            </a:blip>
            <a:srcRect b="0" l="0" r="0" t="0"/>
            <a:stretch/>
          </p:blipFill>
          <p:spPr>
            <a:xfrm>
              <a:off x="193200" y="140951"/>
              <a:ext cx="790025" cy="794650"/>
            </a:xfrm>
            <a:prstGeom prst="rect">
              <a:avLst/>
            </a:prstGeom>
            <a:noFill/>
            <a:ln>
              <a:noFill/>
            </a:ln>
          </p:spPr>
        </p:pic>
        <p:sp>
          <p:nvSpPr>
            <p:cNvPr id="59" name="Google Shape;59;p1"/>
            <p:cNvSpPr/>
            <p:nvPr/>
          </p:nvSpPr>
          <p:spPr>
            <a:xfrm>
              <a:off x="0" y="990325"/>
              <a:ext cx="9144000" cy="876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
            <p:cNvSpPr txBox="1"/>
            <p:nvPr/>
          </p:nvSpPr>
          <p:spPr>
            <a:xfrm>
              <a:off x="983225" y="58450"/>
              <a:ext cx="27795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1C4587"/>
                  </a:solidFill>
                  <a:latin typeface="Roboto Slab"/>
                  <a:ea typeface="Roboto Slab"/>
                  <a:cs typeface="Roboto Slab"/>
                  <a:sym typeface="Roboto Slab"/>
                </a:rPr>
                <a:t>U</a:t>
              </a:r>
              <a:r>
                <a:rPr b="1" i="0" lang="en" sz="3600" u="none" cap="none" strike="noStrike">
                  <a:solidFill>
                    <a:srgbClr val="1C4587"/>
                  </a:solidFill>
                  <a:latin typeface="Roboto Slab"/>
                  <a:ea typeface="Roboto Slab"/>
                  <a:cs typeface="Roboto Slab"/>
                  <a:sym typeface="Roboto Slab"/>
                </a:rPr>
                <a:t>E</a:t>
              </a:r>
              <a:r>
                <a:rPr b="1" i="0" lang="en" sz="3600" u="none" cap="none" strike="noStrike">
                  <a:solidFill>
                    <a:srgbClr val="1C4587"/>
                  </a:solidFill>
                  <a:latin typeface="Roboto Slab"/>
                  <a:ea typeface="Roboto Slab"/>
                  <a:cs typeface="Roboto Slab"/>
                  <a:sym typeface="Roboto Slab"/>
                </a:rPr>
                <a:t>T</a:t>
              </a:r>
              <a:endParaRPr b="0" i="0" sz="800" u="none" cap="none" strike="noStrike">
                <a:solidFill>
                  <a:srgbClr val="1C4587"/>
                </a:solidFill>
                <a:latin typeface="Roboto Slab"/>
                <a:ea typeface="Roboto Slab"/>
                <a:cs typeface="Roboto Slab"/>
                <a:sym typeface="Roboto Slab"/>
              </a:endParaRPr>
            </a:p>
          </p:txBody>
        </p:sp>
        <p:sp>
          <p:nvSpPr>
            <p:cNvPr id="61" name="Google Shape;61;p1"/>
            <p:cNvSpPr/>
            <p:nvPr/>
          </p:nvSpPr>
          <p:spPr>
            <a:xfrm>
              <a:off x="4572000" y="990325"/>
              <a:ext cx="4572000" cy="87600"/>
            </a:xfrm>
            <a:prstGeom prst="re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
            <p:cNvSpPr txBox="1"/>
            <p:nvPr/>
          </p:nvSpPr>
          <p:spPr>
            <a:xfrm>
              <a:off x="1574975" y="58450"/>
              <a:ext cx="1468500" cy="2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50"/>
                <a:buFont typeface="Arial"/>
                <a:buNone/>
              </a:pPr>
              <a:r>
                <a:rPr b="0" i="1" lang="en" sz="550" u="none" cap="none" strike="noStrike">
                  <a:solidFill>
                    <a:srgbClr val="1C4587"/>
                  </a:solidFill>
                  <a:latin typeface="Roboto"/>
                  <a:ea typeface="Roboto"/>
                  <a:cs typeface="Roboto"/>
                  <a:sym typeface="Roboto"/>
                </a:rPr>
                <a:t>Since 2004</a:t>
              </a:r>
              <a:endParaRPr b="0" i="1" sz="550" u="none" cap="none" strike="noStrike">
                <a:solidFill>
                  <a:srgbClr val="1C4587"/>
                </a:solidFill>
                <a:latin typeface="Roboto"/>
                <a:ea typeface="Roboto"/>
                <a:cs typeface="Roboto"/>
                <a:sym typeface="Roboto"/>
              </a:endParaRPr>
            </a:p>
          </p:txBody>
        </p:sp>
        <p:sp>
          <p:nvSpPr>
            <p:cNvPr id="63" name="Google Shape;63;p1"/>
            <p:cNvSpPr txBox="1"/>
            <p:nvPr/>
          </p:nvSpPr>
          <p:spPr>
            <a:xfrm>
              <a:off x="1027075" y="543925"/>
              <a:ext cx="2779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1C4587"/>
                  </a:solidFill>
                  <a:latin typeface="Roboto Slab"/>
                  <a:ea typeface="Roboto Slab"/>
                  <a:cs typeface="Roboto Slab"/>
                  <a:sym typeface="Roboto Slab"/>
                </a:rPr>
                <a:t>ĐẠI HỌC CÔNG NGHỆ, ĐHQGHN</a:t>
              </a:r>
              <a:endParaRPr b="1" i="0" sz="900" u="none" cap="none" strike="noStrike">
                <a:solidFill>
                  <a:srgbClr val="1C4587"/>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1C4587"/>
                  </a:solidFill>
                  <a:latin typeface="Roboto Slab"/>
                  <a:ea typeface="Roboto Slab"/>
                  <a:cs typeface="Roboto Slab"/>
                  <a:sym typeface="Roboto Slab"/>
                </a:rPr>
                <a:t>VNU-University of Engineering and Technology</a:t>
              </a:r>
              <a:endParaRPr b="0" i="0" sz="800" u="none" cap="none" strike="noStrike">
                <a:solidFill>
                  <a:srgbClr val="1C4587"/>
                </a:solidFill>
                <a:latin typeface="Roboto Slab"/>
                <a:ea typeface="Roboto Slab"/>
                <a:cs typeface="Roboto Slab"/>
                <a:sym typeface="Roboto Slab"/>
              </a:endParaRPr>
            </a:p>
          </p:txBody>
        </p:sp>
      </p:grpSp>
      <p:sp>
        <p:nvSpPr>
          <p:cNvPr id="64" name="Google Shape;64;p1"/>
          <p:cNvSpPr txBox="1"/>
          <p:nvPr/>
        </p:nvSpPr>
        <p:spPr>
          <a:xfrm>
            <a:off x="3759100" y="2507125"/>
            <a:ext cx="1030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Roboto"/>
                <a:ea typeface="Roboto"/>
                <a:cs typeface="Roboto"/>
                <a:sym typeface="Roboto"/>
              </a:rPr>
              <a:t>Nhóm 3</a:t>
            </a:r>
            <a:endParaRPr b="1" i="0" sz="1800" u="none" cap="none" strike="noStrike">
              <a:solidFill>
                <a:schemeClr val="dk1"/>
              </a:solidFill>
              <a:latin typeface="Roboto"/>
              <a:ea typeface="Roboto"/>
              <a:cs typeface="Roboto"/>
              <a:sym typeface="Roboto"/>
            </a:endParaRPr>
          </a:p>
        </p:txBody>
      </p:sp>
      <p:sp>
        <p:nvSpPr>
          <p:cNvPr id="65" name="Google Shape;65;p1"/>
          <p:cNvSpPr txBox="1"/>
          <p:nvPr/>
        </p:nvSpPr>
        <p:spPr>
          <a:xfrm>
            <a:off x="3293700" y="2861200"/>
            <a:ext cx="25566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Nguyễ</a:t>
            </a:r>
            <a:r>
              <a:rPr i="0" lang="en" sz="1600" u="none" cap="none" strike="noStrike">
                <a:solidFill>
                  <a:schemeClr val="dk1"/>
                </a:solidFill>
                <a:latin typeface="Roboto"/>
                <a:ea typeface="Roboto"/>
                <a:cs typeface="Roboto"/>
                <a:sym typeface="Roboto"/>
              </a:rPr>
              <a:t>n Đăng Quan</a:t>
            </a:r>
            <a:r>
              <a:rPr b="0" i="0" lang="en" sz="1600" u="none" cap="none" strike="noStrike">
                <a:solidFill>
                  <a:schemeClr val="dk1"/>
                </a:solidFill>
                <a:latin typeface="Roboto"/>
                <a:ea typeface="Roboto"/>
                <a:cs typeface="Roboto"/>
                <a:sym typeface="Roboto"/>
              </a:rPr>
              <a:t>g</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Vũ Thị Thành Vinh</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chemeClr val="dk1"/>
                </a:solidFill>
                <a:latin typeface="Roboto"/>
                <a:ea typeface="Roboto"/>
                <a:cs typeface="Roboto"/>
                <a:sym typeface="Roboto"/>
              </a:rPr>
              <a:t>Cao Tiến Thắng</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Hoàng Văn Quyền</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chemeClr val="dk1"/>
                </a:solidFill>
                <a:latin typeface="Roboto"/>
                <a:ea typeface="Roboto"/>
                <a:cs typeface="Roboto"/>
                <a:sym typeface="Roboto"/>
              </a:rPr>
              <a:t>Nguyễn Vũ Thanh Tùng</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beb7102465_0_8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Áp dụng các bài học thực tiễn</a:t>
            </a:r>
            <a:endParaRPr b="1">
              <a:solidFill>
                <a:srgbClr val="0000AA"/>
              </a:solidFill>
              <a:latin typeface="Roboto Slab"/>
              <a:ea typeface="Roboto Slab"/>
              <a:cs typeface="Roboto Slab"/>
              <a:sym typeface="Roboto Slab"/>
            </a:endParaRPr>
          </a:p>
        </p:txBody>
      </p:sp>
      <p:sp>
        <p:nvSpPr>
          <p:cNvPr id="164" name="Google Shape;164;g2beb7102465_0_8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2beb7102465_0_8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2beb7102465_0_8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67" name="Google Shape;167;g2beb7102465_0_8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68" name="Google Shape;168;g2beb7102465_0_8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69" name="Google Shape;169;g2beb7102465_0_80"/>
          <p:cNvSpPr txBox="1"/>
          <p:nvPr/>
        </p:nvSpPr>
        <p:spPr>
          <a:xfrm>
            <a:off x="511175" y="1276850"/>
            <a:ext cx="83211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Công nghệ đối tượng giúp áp dụng các bài học thực tiễn sau:</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Phát triển tăng dần: thích nghi nhanh với những thay đổi trong yêu cầu, </a:t>
            </a:r>
            <a:r>
              <a:rPr lang="en" sz="1800">
                <a:solidFill>
                  <a:schemeClr val="dk2"/>
                </a:solidFill>
              </a:rPr>
              <a:t>dần dần</a:t>
            </a:r>
            <a:r>
              <a:rPr lang="en" sz="1800">
                <a:solidFill>
                  <a:schemeClr val="dk2"/>
                </a:solidFill>
              </a:rPr>
              <a:t> tích hợp các thành phần, dễ dàng tái sử dụng các thành phần</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Sử dụng kiến trúc hướng thành phần: nhấn mạnh về kiến trúc, phát triển dựa trên thành phần</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Trực quan hóa mô hình: dễ hiểu, dễ thay đổi</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beb7102465_0_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Các nguyên tắc cơ bản của hướng đối tượng</a:t>
            </a:r>
            <a:endParaRPr b="1">
              <a:solidFill>
                <a:srgbClr val="0000AA"/>
              </a:solidFill>
              <a:latin typeface="Roboto Slab"/>
              <a:ea typeface="Roboto Slab"/>
              <a:cs typeface="Roboto Slab"/>
              <a:sym typeface="Roboto Slab"/>
            </a:endParaRPr>
          </a:p>
        </p:txBody>
      </p:sp>
      <p:sp>
        <p:nvSpPr>
          <p:cNvPr id="175" name="Google Shape;175;g2beb7102465_0_0"/>
          <p:cNvSpPr txBox="1"/>
          <p:nvPr>
            <p:ph idx="1" type="body"/>
          </p:nvPr>
        </p:nvSpPr>
        <p:spPr>
          <a:xfrm>
            <a:off x="4950600" y="1686888"/>
            <a:ext cx="4193400" cy="22998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a:solidFill>
                  <a:schemeClr val="dk1"/>
                </a:solidFill>
                <a:latin typeface="Roboto Slab"/>
                <a:ea typeface="Roboto Slab"/>
                <a:cs typeface="Roboto Slab"/>
                <a:sym typeface="Roboto Slab"/>
              </a:rPr>
              <a:t>4 nguyên tắc cơ bản</a:t>
            </a:r>
            <a:endParaRPr b="1">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AutoNum type="arabicPeriod"/>
            </a:pPr>
            <a:r>
              <a:rPr b="1" lang="en">
                <a:solidFill>
                  <a:schemeClr val="dk1"/>
                </a:solidFill>
                <a:latin typeface="Roboto Slab"/>
                <a:ea typeface="Roboto Slab"/>
                <a:cs typeface="Roboto Slab"/>
                <a:sym typeface="Roboto Slab"/>
              </a:rPr>
              <a:t>Abstraction (Tính trừu tượng)</a:t>
            </a:r>
            <a:endParaRPr b="1">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AutoNum type="arabicPeriod"/>
            </a:pPr>
            <a:r>
              <a:rPr b="1" lang="en">
                <a:solidFill>
                  <a:schemeClr val="dk1"/>
                </a:solidFill>
                <a:latin typeface="Roboto Slab"/>
                <a:ea typeface="Roboto Slab"/>
                <a:cs typeface="Roboto Slab"/>
                <a:sym typeface="Roboto Slab"/>
              </a:rPr>
              <a:t>Encapsulation (Tính đóng gói)</a:t>
            </a:r>
            <a:endParaRPr b="1">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AutoNum type="arabicPeriod"/>
            </a:pPr>
            <a:r>
              <a:rPr b="1" lang="en">
                <a:solidFill>
                  <a:schemeClr val="dk1"/>
                </a:solidFill>
                <a:latin typeface="Roboto Slab"/>
                <a:ea typeface="Roboto Slab"/>
                <a:cs typeface="Roboto Slab"/>
                <a:sym typeface="Roboto Slab"/>
              </a:rPr>
              <a:t>Modularity (Tính module)</a:t>
            </a:r>
            <a:endParaRPr b="1">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AutoNum type="arabicPeriod"/>
            </a:pPr>
            <a:r>
              <a:rPr b="1" lang="en">
                <a:solidFill>
                  <a:schemeClr val="dk1"/>
                </a:solidFill>
                <a:latin typeface="Roboto Slab"/>
                <a:ea typeface="Roboto Slab"/>
                <a:cs typeface="Roboto Slab"/>
                <a:sym typeface="Roboto Slab"/>
              </a:rPr>
              <a:t>Hierarchy (Tính phân cấp)</a:t>
            </a:r>
            <a:endParaRPr b="1">
              <a:solidFill>
                <a:schemeClr val="dk1"/>
              </a:solidFill>
              <a:latin typeface="Roboto Slab"/>
              <a:ea typeface="Roboto Slab"/>
              <a:cs typeface="Roboto Slab"/>
              <a:sym typeface="Roboto Slab"/>
            </a:endParaRPr>
          </a:p>
        </p:txBody>
      </p:sp>
      <p:sp>
        <p:nvSpPr>
          <p:cNvPr id="176" name="Google Shape;176;g2beb7102465_0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2beb7102465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g2beb7102465_0_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79" name="Google Shape;179;g2beb7102465_0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80" name="Google Shape;180;g2beb7102465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181" name="Google Shape;181;g2beb7102465_0_0"/>
          <p:cNvPicPr preferRelativeResize="0"/>
          <p:nvPr/>
        </p:nvPicPr>
        <p:blipFill>
          <a:blip r:embed="rId3">
            <a:alphaModFix/>
          </a:blip>
          <a:stretch>
            <a:fillRect/>
          </a:stretch>
        </p:blipFill>
        <p:spPr>
          <a:xfrm>
            <a:off x="557150" y="1292575"/>
            <a:ext cx="4193300" cy="3144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6a8361190e_1_12"/>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Tính trừu tượng là gì ?</a:t>
            </a:r>
            <a:endParaRPr b="1">
              <a:solidFill>
                <a:srgbClr val="0000AA"/>
              </a:solidFill>
              <a:latin typeface="Roboto Slab"/>
              <a:ea typeface="Roboto Slab"/>
              <a:cs typeface="Roboto Slab"/>
              <a:sym typeface="Roboto Slab"/>
            </a:endParaRPr>
          </a:p>
        </p:txBody>
      </p:sp>
      <p:sp>
        <p:nvSpPr>
          <p:cNvPr id="187" name="Google Shape;187;g26a8361190e_1_12"/>
          <p:cNvSpPr txBox="1"/>
          <p:nvPr>
            <p:ph idx="1" type="body"/>
          </p:nvPr>
        </p:nvSpPr>
        <p:spPr>
          <a:xfrm>
            <a:off x="311700" y="1184850"/>
            <a:ext cx="8520600" cy="28020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Theo </a:t>
            </a:r>
            <a:r>
              <a:rPr b="1" lang="en">
                <a:solidFill>
                  <a:schemeClr val="dk1"/>
                </a:solidFill>
                <a:latin typeface="Roboto Slab"/>
                <a:ea typeface="Roboto Slab"/>
                <a:cs typeface="Roboto Slab"/>
                <a:sym typeface="Roboto Slab"/>
              </a:rPr>
              <a:t>Dictionary Of Object Technology, Firesmith, Eykholt, 1995</a:t>
            </a:r>
            <a:r>
              <a:rPr lang="en">
                <a:solidFill>
                  <a:schemeClr val="dk1"/>
                </a:solidFill>
                <a:latin typeface="Roboto Slab"/>
                <a:ea typeface="Roboto Slab"/>
                <a:cs typeface="Roboto Slab"/>
                <a:sym typeface="Roboto Slab"/>
              </a:rPr>
              <a:t>: Tính trừu tượng được định nghĩa là bất kỳ mô hình nào bao gồm các khía cạnh quan trọng nhất, thiết yếu hoặc khác biệt nhất của một cái gì đó trong khi loại bỏ hoặc bỏ qua các chi tiết quan trọng hơn, phi vật chất hoặc gây nhầm lẫn. Đó là kết quả của việc loại bỏ những khác biệt để nhấn mạnh những điểm chung.</a:t>
            </a:r>
            <a:endParaRPr>
              <a:solidFill>
                <a:schemeClr val="dk1"/>
              </a:solidFill>
              <a:latin typeface="Roboto Slab"/>
              <a:ea typeface="Roboto Slab"/>
              <a:cs typeface="Roboto Slab"/>
              <a:sym typeface="Roboto Slab"/>
            </a:endParaRPr>
          </a:p>
        </p:txBody>
      </p:sp>
      <p:sp>
        <p:nvSpPr>
          <p:cNvPr id="188" name="Google Shape;188;g26a8361190e_1_1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g26a8361190e_1_1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26a8361190e_1_1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91" name="Google Shape;191;g26a8361190e_1_1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92" name="Google Shape;192;g26a8361190e_1_1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6a8361190e_1_34"/>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Tính trừu tượng là gì ?</a:t>
            </a:r>
            <a:endParaRPr b="1">
              <a:solidFill>
                <a:srgbClr val="0000AA"/>
              </a:solidFill>
              <a:latin typeface="Roboto Slab"/>
              <a:ea typeface="Roboto Slab"/>
              <a:cs typeface="Roboto Slab"/>
              <a:sym typeface="Roboto Slab"/>
            </a:endParaRPr>
          </a:p>
        </p:txBody>
      </p:sp>
      <p:sp>
        <p:nvSpPr>
          <p:cNvPr id="198" name="Google Shape;198;g26a8361190e_1_34"/>
          <p:cNvSpPr txBox="1"/>
          <p:nvPr>
            <p:ph idx="1" type="body"/>
          </p:nvPr>
        </p:nvSpPr>
        <p:spPr>
          <a:xfrm>
            <a:off x="311700" y="1184850"/>
            <a:ext cx="8520600" cy="28020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Xác định các đặc điểm cơ bản của một thực thể để phân biệt nó với tất cả các thực thể khác</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Xác định một ranh giới liên quan đến quan điểm, góc nhìn của người xem</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Không phải là một biểu hiện cụ thể, hay biểu thị bản chất lý tưởng của một cái gì đó</a:t>
            </a:r>
            <a:endParaRPr>
              <a:solidFill>
                <a:schemeClr val="dk1"/>
              </a:solidFill>
              <a:latin typeface="Roboto Slab"/>
              <a:ea typeface="Roboto Slab"/>
              <a:cs typeface="Roboto Slab"/>
              <a:sym typeface="Roboto Slab"/>
            </a:endParaRPr>
          </a:p>
        </p:txBody>
      </p:sp>
      <p:sp>
        <p:nvSpPr>
          <p:cNvPr id="199" name="Google Shape;199;g26a8361190e_1_3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26a8361190e_1_3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g26a8361190e_1_34"/>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02" name="Google Shape;202;g26a8361190e_1_3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03" name="Google Shape;203;g26a8361190e_1_3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6a8361190e_1_44"/>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Tính trừu tượng là gì ?</a:t>
            </a:r>
            <a:endParaRPr b="1">
              <a:solidFill>
                <a:srgbClr val="0000AA"/>
              </a:solidFill>
              <a:latin typeface="Roboto Slab"/>
              <a:ea typeface="Roboto Slab"/>
              <a:cs typeface="Roboto Slab"/>
              <a:sym typeface="Roboto Slab"/>
            </a:endParaRPr>
          </a:p>
        </p:txBody>
      </p:sp>
      <p:sp>
        <p:nvSpPr>
          <p:cNvPr id="209" name="Google Shape;209;g26a8361190e_1_44"/>
          <p:cNvSpPr txBox="1"/>
          <p:nvPr>
            <p:ph idx="1" type="body"/>
          </p:nvPr>
        </p:nvSpPr>
        <p:spPr>
          <a:xfrm>
            <a:off x="311700" y="4268650"/>
            <a:ext cx="8520600" cy="461700"/>
          </a:xfrm>
          <a:prstGeom prst="rect">
            <a:avLst/>
          </a:prstGeom>
          <a:noFill/>
          <a:ln>
            <a:noFill/>
          </a:ln>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
                <a:solidFill>
                  <a:schemeClr val="dk1"/>
                </a:solidFill>
                <a:latin typeface="Roboto Slab"/>
                <a:ea typeface="Roboto Slab"/>
                <a:cs typeface="Roboto Slab"/>
                <a:sym typeface="Roboto Slab"/>
              </a:rPr>
              <a:t>Dollar, Pounds hay Euro đều có điểm chung là những đơn vị tiền tệ</a:t>
            </a:r>
            <a:endParaRPr>
              <a:solidFill>
                <a:schemeClr val="dk1"/>
              </a:solidFill>
              <a:latin typeface="Roboto Slab"/>
              <a:ea typeface="Roboto Slab"/>
              <a:cs typeface="Roboto Slab"/>
              <a:sym typeface="Roboto Slab"/>
            </a:endParaRPr>
          </a:p>
        </p:txBody>
      </p:sp>
      <p:sp>
        <p:nvSpPr>
          <p:cNvPr id="210" name="Google Shape;210;g26a8361190e_1_4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26a8361190e_1_4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26a8361190e_1_44"/>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13" name="Google Shape;213;g26a8361190e_1_4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14" name="Google Shape;214;g26a8361190e_1_4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215" name="Google Shape;215;g26a8361190e_1_44"/>
          <p:cNvPicPr preferRelativeResize="0"/>
          <p:nvPr/>
        </p:nvPicPr>
        <p:blipFill>
          <a:blip r:embed="rId3">
            <a:alphaModFix/>
          </a:blip>
          <a:stretch>
            <a:fillRect/>
          </a:stretch>
        </p:blipFill>
        <p:spPr>
          <a:xfrm>
            <a:off x="1756913" y="955325"/>
            <a:ext cx="5630177" cy="3166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6a8865b838_0_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Tính đóng gói là gì ?</a:t>
            </a:r>
            <a:endParaRPr b="1">
              <a:solidFill>
                <a:srgbClr val="0000AA"/>
              </a:solidFill>
              <a:latin typeface="Roboto Slab"/>
              <a:ea typeface="Roboto Slab"/>
              <a:cs typeface="Roboto Slab"/>
              <a:sym typeface="Roboto Slab"/>
            </a:endParaRPr>
          </a:p>
        </p:txBody>
      </p:sp>
      <p:sp>
        <p:nvSpPr>
          <p:cNvPr id="221" name="Google Shape;221;g26a8865b838_0_0"/>
          <p:cNvSpPr txBox="1"/>
          <p:nvPr>
            <p:ph idx="1" type="body"/>
          </p:nvPr>
        </p:nvSpPr>
        <p:spPr>
          <a:xfrm>
            <a:off x="311700" y="1184850"/>
            <a:ext cx="8520600" cy="3569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Theo </a:t>
            </a:r>
            <a:r>
              <a:rPr b="1" lang="en">
                <a:solidFill>
                  <a:schemeClr val="dk1"/>
                </a:solidFill>
                <a:latin typeface="Roboto Slab"/>
                <a:ea typeface="Roboto Slab"/>
                <a:cs typeface="Roboto Slab"/>
                <a:sym typeface="Roboto Slab"/>
              </a:rPr>
              <a:t>Dictionary of Object Technology, Firesmith, Eykholt, 1995</a:t>
            </a:r>
            <a:r>
              <a:rPr lang="en">
                <a:solidFill>
                  <a:schemeClr val="dk1"/>
                </a:solidFill>
                <a:latin typeface="Roboto Slab"/>
                <a:ea typeface="Roboto Slab"/>
                <a:cs typeface="Roboto Slab"/>
                <a:sym typeface="Roboto Slab"/>
              </a:rPr>
              <a:t>, tính đóng gói có thể được định nghĩa là: Việc nội địa hóa một cách vật lý các tính năng (thuộc tính, hành vi, …) thành một bản tóm tắt hộp đen duy nhất ẩn giấu việc triển khai chúng (và các thiết kế liên quan) đằng sau giao diện chung</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Tính đóng gói sẽ ẩn đi việc triển khai hệ thống đối với khách hàng</a:t>
            </a:r>
            <a:endParaRPr>
              <a:solidFill>
                <a:schemeClr val="dk1"/>
              </a:solidFill>
              <a:latin typeface="Roboto Slab"/>
              <a:ea typeface="Roboto Slab"/>
              <a:cs typeface="Roboto Slab"/>
              <a:sym typeface="Roboto Slab"/>
            </a:endParaRPr>
          </a:p>
          <a:p>
            <a:pPr indent="-342900" lvl="0" marL="9144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Khách hàng sẽ phải phụ thuộc vào giao diện bên ngoài</a:t>
            </a:r>
            <a:endParaRPr>
              <a:solidFill>
                <a:schemeClr val="dk1"/>
              </a:solidFill>
              <a:latin typeface="Roboto Slab"/>
              <a:ea typeface="Roboto Slab"/>
              <a:cs typeface="Roboto Slab"/>
              <a:sym typeface="Roboto Slab"/>
            </a:endParaRPr>
          </a:p>
        </p:txBody>
      </p:sp>
      <p:sp>
        <p:nvSpPr>
          <p:cNvPr id="222" name="Google Shape;222;g26a8865b838_0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26a8865b838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26a8865b838_0_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25" name="Google Shape;225;g26a8865b838_0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26" name="Google Shape;226;g26a8865b838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6a8865b838_0_1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Tính đóng gói là gì ?</a:t>
            </a:r>
            <a:endParaRPr b="1">
              <a:solidFill>
                <a:srgbClr val="0000AA"/>
              </a:solidFill>
              <a:latin typeface="Roboto Slab"/>
              <a:ea typeface="Roboto Slab"/>
              <a:cs typeface="Roboto Slab"/>
              <a:sym typeface="Roboto Slab"/>
            </a:endParaRPr>
          </a:p>
        </p:txBody>
      </p:sp>
      <p:sp>
        <p:nvSpPr>
          <p:cNvPr id="232" name="Google Shape;232;g26a8865b838_0_10"/>
          <p:cNvSpPr txBox="1"/>
          <p:nvPr>
            <p:ph idx="1" type="body"/>
          </p:nvPr>
        </p:nvSpPr>
        <p:spPr>
          <a:xfrm>
            <a:off x="311700" y="4268650"/>
            <a:ext cx="8520600" cy="461700"/>
          </a:xfrm>
          <a:prstGeom prst="rect">
            <a:avLst/>
          </a:prstGeom>
          <a:noFill/>
          <a:ln>
            <a:noFill/>
          </a:ln>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
                <a:solidFill>
                  <a:schemeClr val="dk1"/>
                </a:solidFill>
                <a:latin typeface="Roboto Slab"/>
                <a:ea typeface="Roboto Slab"/>
                <a:cs typeface="Roboto Slab"/>
                <a:sym typeface="Roboto Slab"/>
              </a:rPr>
              <a:t>Người dùng sẽ không thể nhìn thấy cấu tạo bên trong của ti vi</a:t>
            </a:r>
            <a:endParaRPr>
              <a:solidFill>
                <a:schemeClr val="dk1"/>
              </a:solidFill>
              <a:latin typeface="Roboto Slab"/>
              <a:ea typeface="Roboto Slab"/>
              <a:cs typeface="Roboto Slab"/>
              <a:sym typeface="Roboto Slab"/>
            </a:endParaRPr>
          </a:p>
        </p:txBody>
      </p:sp>
      <p:sp>
        <p:nvSpPr>
          <p:cNvPr id="233" name="Google Shape;233;g26a8865b838_0_1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26a8865b838_0_1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26a8865b838_0_1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36" name="Google Shape;236;g26a8865b838_0_1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37" name="Google Shape;237;g26a8865b838_0_1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238" name="Google Shape;238;g26a8865b838_0_10"/>
          <p:cNvPicPr preferRelativeResize="0"/>
          <p:nvPr/>
        </p:nvPicPr>
        <p:blipFill>
          <a:blip r:embed="rId3">
            <a:alphaModFix/>
          </a:blip>
          <a:stretch>
            <a:fillRect/>
          </a:stretch>
        </p:blipFill>
        <p:spPr>
          <a:xfrm>
            <a:off x="2241588" y="898775"/>
            <a:ext cx="4660831" cy="3166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6a8865b838_0_23"/>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Minh họa về đóng gói</a:t>
            </a:r>
            <a:endParaRPr b="1">
              <a:solidFill>
                <a:srgbClr val="0000AA"/>
              </a:solidFill>
              <a:latin typeface="Roboto Slab"/>
              <a:ea typeface="Roboto Slab"/>
              <a:cs typeface="Roboto Slab"/>
              <a:sym typeface="Roboto Slab"/>
            </a:endParaRPr>
          </a:p>
        </p:txBody>
      </p:sp>
      <p:sp>
        <p:nvSpPr>
          <p:cNvPr id="244" name="Google Shape;244;g26a8865b838_0_23"/>
          <p:cNvSpPr txBox="1"/>
          <p:nvPr>
            <p:ph idx="1" type="body"/>
          </p:nvPr>
        </p:nvSpPr>
        <p:spPr>
          <a:xfrm>
            <a:off x="3692900" y="939025"/>
            <a:ext cx="5139300" cy="35502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solidFill>
                  <a:schemeClr val="dk1"/>
                </a:solidFill>
                <a:latin typeface="Roboto Slab"/>
                <a:ea typeface="Roboto Slab"/>
                <a:cs typeface="Roboto Slab"/>
                <a:sym typeface="Roboto Slab"/>
              </a:rPr>
              <a:t>Giáo sư Clark cần tăng số lượng lớp học tối đa từ 3 thành 4 lớp. Khi đó, một đối tượng khác sẽ yêu cầu giáo sư Clark đắt số lượng khóa học tối đa thành 4.</a:t>
            </a:r>
            <a:endParaRPr>
              <a:solidFill>
                <a:schemeClr val="dk1"/>
              </a:solidFill>
              <a:latin typeface="Roboto Slab"/>
              <a:ea typeface="Roboto Slab"/>
              <a:cs typeface="Roboto Slab"/>
              <a:sym typeface="Roboto Slab"/>
            </a:endParaRPr>
          </a:p>
          <a:p>
            <a:pPr indent="0" lvl="0" marL="0" rtl="0" algn="l">
              <a:lnSpc>
                <a:spcPct val="150000"/>
              </a:lnSpc>
              <a:spcBef>
                <a:spcPts val="0"/>
              </a:spcBef>
              <a:spcAft>
                <a:spcPts val="0"/>
              </a:spcAft>
              <a:buNone/>
            </a:pPr>
            <a:r>
              <a:t/>
            </a:r>
            <a:endParaRPr>
              <a:solidFill>
                <a:schemeClr val="dk1"/>
              </a:solidFill>
              <a:latin typeface="Roboto Slab"/>
              <a:ea typeface="Roboto Slab"/>
              <a:cs typeface="Roboto Slab"/>
              <a:sym typeface="Roboto Slab"/>
            </a:endParaRPr>
          </a:p>
          <a:p>
            <a:pPr indent="0" lvl="0" marL="0" rtl="0" algn="l">
              <a:lnSpc>
                <a:spcPct val="150000"/>
              </a:lnSpc>
              <a:spcBef>
                <a:spcPts val="0"/>
              </a:spcBef>
              <a:spcAft>
                <a:spcPts val="0"/>
              </a:spcAft>
              <a:buNone/>
            </a:pPr>
            <a:r>
              <a:rPr lang="en">
                <a:solidFill>
                  <a:schemeClr val="dk1"/>
                </a:solidFill>
                <a:latin typeface="Roboto Slab"/>
                <a:ea typeface="Roboto Slab"/>
                <a:cs typeface="Roboto Slab"/>
                <a:sym typeface="Roboto Slab"/>
              </a:rPr>
              <a:t>Thuộc tính MaxLoad sau đó sẽ được thay đổi bằng thao tác (phương thức) setMaxLoad()</a:t>
            </a:r>
            <a:endParaRPr>
              <a:solidFill>
                <a:schemeClr val="dk1"/>
              </a:solidFill>
              <a:latin typeface="Roboto Slab"/>
              <a:ea typeface="Roboto Slab"/>
              <a:cs typeface="Roboto Slab"/>
              <a:sym typeface="Roboto Slab"/>
            </a:endParaRPr>
          </a:p>
        </p:txBody>
      </p:sp>
      <p:sp>
        <p:nvSpPr>
          <p:cNvPr id="245" name="Google Shape;245;g26a8865b838_0_2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g26a8865b838_0_2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g26a8865b838_0_23"/>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48" name="Google Shape;248;g26a8865b838_0_2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49" name="Google Shape;249;g26a8865b838_0_2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250" name="Google Shape;250;g26a8865b838_0_23"/>
          <p:cNvPicPr preferRelativeResize="0"/>
          <p:nvPr/>
        </p:nvPicPr>
        <p:blipFill>
          <a:blip r:embed="rId3">
            <a:alphaModFix/>
          </a:blip>
          <a:stretch>
            <a:fillRect/>
          </a:stretch>
        </p:blipFill>
        <p:spPr>
          <a:xfrm>
            <a:off x="311700" y="939025"/>
            <a:ext cx="3256500" cy="35503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6a8865b838_0_36"/>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Minh họa về đóng gói</a:t>
            </a:r>
            <a:endParaRPr b="1">
              <a:solidFill>
                <a:srgbClr val="0000AA"/>
              </a:solidFill>
              <a:latin typeface="Roboto Slab"/>
              <a:ea typeface="Roboto Slab"/>
              <a:cs typeface="Roboto Slab"/>
              <a:sym typeface="Roboto Slab"/>
            </a:endParaRPr>
          </a:p>
        </p:txBody>
      </p:sp>
      <p:sp>
        <p:nvSpPr>
          <p:cNvPr id="256" name="Google Shape;256;g26a8865b838_0_36"/>
          <p:cNvSpPr txBox="1"/>
          <p:nvPr>
            <p:ph idx="1" type="body"/>
          </p:nvPr>
        </p:nvSpPr>
        <p:spPr>
          <a:xfrm>
            <a:off x="3692900" y="939025"/>
            <a:ext cx="5139300" cy="35502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solidFill>
                  <a:schemeClr val="dk1"/>
                </a:solidFill>
                <a:latin typeface="Roboto Slab"/>
                <a:ea typeface="Roboto Slab"/>
                <a:cs typeface="Roboto Slab"/>
                <a:sym typeface="Roboto Slab"/>
              </a:rPr>
              <a:t>Ưu điểm của tính đóng gói trong trường hợp này vì đối tượng yêu cầu không cần biết cách thay đổi biến MaxLoad. Trong tương lai, có thể số lượng biến được sử dụng để định nghĩa số lượng khóa học tối đa sẽ nhiều lên. Tuy nhiên, điều đó không ảnh hưởng đến đối tượng yêu cầu. Đối tượng yêu cầu phụ thuộc vào giao diện hoạt động của Clark</a:t>
            </a:r>
            <a:endParaRPr>
              <a:solidFill>
                <a:schemeClr val="dk1"/>
              </a:solidFill>
              <a:latin typeface="Roboto Slab"/>
              <a:ea typeface="Roboto Slab"/>
              <a:cs typeface="Roboto Slab"/>
              <a:sym typeface="Roboto Slab"/>
            </a:endParaRPr>
          </a:p>
        </p:txBody>
      </p:sp>
      <p:sp>
        <p:nvSpPr>
          <p:cNvPr id="257" name="Google Shape;257;g26a8865b838_0_3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26a8865b838_0_3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26a8865b838_0_3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60" name="Google Shape;260;g26a8865b838_0_36"/>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61" name="Google Shape;261;g26a8865b838_0_3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262" name="Google Shape;262;g26a8865b838_0_36"/>
          <p:cNvPicPr preferRelativeResize="0"/>
          <p:nvPr/>
        </p:nvPicPr>
        <p:blipFill>
          <a:blip r:embed="rId3">
            <a:alphaModFix/>
          </a:blip>
          <a:stretch>
            <a:fillRect/>
          </a:stretch>
        </p:blipFill>
        <p:spPr>
          <a:xfrm>
            <a:off x="311700" y="939025"/>
            <a:ext cx="3256500" cy="35503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6a8865b838_0_47"/>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Tính module là gì ?</a:t>
            </a:r>
            <a:endParaRPr b="1">
              <a:solidFill>
                <a:srgbClr val="0000AA"/>
              </a:solidFill>
              <a:latin typeface="Roboto Slab"/>
              <a:ea typeface="Roboto Slab"/>
              <a:cs typeface="Roboto Slab"/>
              <a:sym typeface="Roboto Slab"/>
            </a:endParaRPr>
          </a:p>
        </p:txBody>
      </p:sp>
      <p:sp>
        <p:nvSpPr>
          <p:cNvPr id="268" name="Google Shape;268;g26a8865b838_0_47"/>
          <p:cNvSpPr txBox="1"/>
          <p:nvPr>
            <p:ph idx="1" type="body"/>
          </p:nvPr>
        </p:nvSpPr>
        <p:spPr>
          <a:xfrm>
            <a:off x="311700" y="1184850"/>
            <a:ext cx="8520600" cy="3569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Theo </a:t>
            </a:r>
            <a:r>
              <a:rPr b="1" lang="en">
                <a:solidFill>
                  <a:schemeClr val="dk1"/>
                </a:solidFill>
                <a:latin typeface="Roboto Slab"/>
                <a:ea typeface="Roboto Slab"/>
                <a:cs typeface="Roboto Slab"/>
                <a:sym typeface="Roboto Slab"/>
              </a:rPr>
              <a:t>Dictionary of Object Technology, Firesmith, Eykholt, 1995</a:t>
            </a:r>
            <a:r>
              <a:rPr lang="en">
                <a:solidFill>
                  <a:schemeClr val="dk1"/>
                </a:solidFill>
                <a:latin typeface="Roboto Slab"/>
                <a:ea typeface="Roboto Slab"/>
                <a:cs typeface="Roboto Slab"/>
                <a:sym typeface="Roboto Slab"/>
              </a:rPr>
              <a:t>, tính module được định nghĩa là: Sự phá vỡ về logic và vật lý của mọi thứ (như phần mềm, trách nhiệm (responsibilities), …) thành các nhóm nhỏ và đơn giản (như các yêu cầu, lớp tương ứng, …) làm tăng thành tựu của các mục tiêu kỹ thuật phần mềm</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Tính module là sự chia nhỏ một thứ phức tạp thành những phần có thể quản lý được</a:t>
            </a:r>
            <a:endParaRPr>
              <a:solidFill>
                <a:schemeClr val="dk1"/>
              </a:solidFill>
              <a:latin typeface="Roboto Slab"/>
              <a:ea typeface="Roboto Slab"/>
              <a:cs typeface="Roboto Slab"/>
              <a:sym typeface="Roboto Slab"/>
            </a:endParaRPr>
          </a:p>
          <a:p>
            <a:pPr indent="457200" lvl="0" marL="0" rtl="0" algn="l">
              <a:lnSpc>
                <a:spcPct val="150000"/>
              </a:lnSpc>
              <a:spcBef>
                <a:spcPts val="0"/>
              </a:spcBef>
              <a:spcAft>
                <a:spcPts val="0"/>
              </a:spcAft>
              <a:buNone/>
            </a:pPr>
            <a:r>
              <a:rPr lang="en">
                <a:solidFill>
                  <a:schemeClr val="dk1"/>
                </a:solidFill>
                <a:latin typeface="Roboto Slab"/>
                <a:ea typeface="Roboto Slab"/>
                <a:cs typeface="Roboto Slab"/>
                <a:sym typeface="Roboto Slab"/>
              </a:rPr>
              <a:t>=&gt; Giúp cho mọi người có thể dễ dàng hiểu được các hệ thống phức tạp</a:t>
            </a:r>
            <a:endParaRPr>
              <a:solidFill>
                <a:schemeClr val="dk1"/>
              </a:solidFill>
              <a:latin typeface="Roboto Slab"/>
              <a:ea typeface="Roboto Slab"/>
              <a:cs typeface="Roboto Slab"/>
              <a:sym typeface="Roboto Slab"/>
            </a:endParaRPr>
          </a:p>
        </p:txBody>
      </p:sp>
      <p:sp>
        <p:nvSpPr>
          <p:cNvPr id="269" name="Google Shape;269;g26a8865b838_0_47"/>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26a8865b838_0_47"/>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g26a8865b838_0_47"/>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72" name="Google Shape;272;g26a8865b838_0_47"/>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73" name="Google Shape;273;g26a8865b838_0_47"/>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4"/>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M</a:t>
            </a:r>
            <a:r>
              <a:rPr b="1" lang="en">
                <a:solidFill>
                  <a:srgbClr val="0000AA"/>
                </a:solidFill>
                <a:latin typeface="Roboto Slab"/>
                <a:ea typeface="Roboto Slab"/>
                <a:cs typeface="Roboto Slab"/>
                <a:sym typeface="Roboto Slab"/>
              </a:rPr>
              <a:t>ục tiêu bài học</a:t>
            </a:r>
            <a:endParaRPr b="1">
              <a:solidFill>
                <a:srgbClr val="0000AA"/>
              </a:solidFill>
              <a:latin typeface="Roboto Slab"/>
              <a:ea typeface="Roboto Slab"/>
              <a:cs typeface="Roboto Slab"/>
              <a:sym typeface="Roboto Slab"/>
            </a:endParaRPr>
          </a:p>
        </p:txBody>
      </p:sp>
      <p:sp>
        <p:nvSpPr>
          <p:cNvPr id="71" name="Google Shape;71;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Giải thích những nguyên lý cơ bản của hướng đối tượng</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Định nghĩa các khái niệm và thuật ngữ cơ bản của hướng đối tượng và các ký hiệu UML tương ứng</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Giới thiệu các điểm mạnh của hướng đối tượng</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Trình bày vài ký hiệu mô hình UML đơn giản</a:t>
            </a:r>
            <a:endParaRPr>
              <a:solidFill>
                <a:schemeClr val="dk1"/>
              </a:solidFill>
              <a:latin typeface="Roboto Slab"/>
              <a:ea typeface="Roboto Slab"/>
              <a:cs typeface="Roboto Slab"/>
              <a:sym typeface="Roboto Slab"/>
            </a:endParaRPr>
          </a:p>
        </p:txBody>
      </p:sp>
      <p:sp>
        <p:nvSpPr>
          <p:cNvPr id="72" name="Google Shape;72;p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75" name="Google Shape;75;p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76" name="Google Shape;76;p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26a8865b838_0_57"/>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Tính module là gì ?</a:t>
            </a:r>
            <a:endParaRPr b="1">
              <a:solidFill>
                <a:srgbClr val="0000AA"/>
              </a:solidFill>
              <a:latin typeface="Roboto Slab"/>
              <a:ea typeface="Roboto Slab"/>
              <a:cs typeface="Roboto Slab"/>
              <a:sym typeface="Roboto Slab"/>
            </a:endParaRPr>
          </a:p>
        </p:txBody>
      </p:sp>
      <p:sp>
        <p:nvSpPr>
          <p:cNvPr id="279" name="Google Shape;279;g26a8865b838_0_57"/>
          <p:cNvSpPr txBox="1"/>
          <p:nvPr>
            <p:ph idx="1" type="body"/>
          </p:nvPr>
        </p:nvSpPr>
        <p:spPr>
          <a:xfrm>
            <a:off x="311700" y="4268650"/>
            <a:ext cx="8520600" cy="461700"/>
          </a:xfrm>
          <a:prstGeom prst="rect">
            <a:avLst/>
          </a:prstGeom>
          <a:noFill/>
          <a:ln>
            <a:noFill/>
          </a:ln>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
                <a:solidFill>
                  <a:schemeClr val="dk1"/>
                </a:solidFill>
                <a:latin typeface="Roboto Slab"/>
                <a:ea typeface="Roboto Slab"/>
                <a:cs typeface="Roboto Slab"/>
                <a:sym typeface="Roboto Slab"/>
              </a:rPr>
              <a:t>Các module đơn giản hơn của mô hình nhận biết giọng nói</a:t>
            </a:r>
            <a:endParaRPr>
              <a:solidFill>
                <a:schemeClr val="dk1"/>
              </a:solidFill>
              <a:latin typeface="Roboto Slab"/>
              <a:ea typeface="Roboto Slab"/>
              <a:cs typeface="Roboto Slab"/>
              <a:sym typeface="Roboto Slab"/>
            </a:endParaRPr>
          </a:p>
        </p:txBody>
      </p:sp>
      <p:sp>
        <p:nvSpPr>
          <p:cNvPr id="280" name="Google Shape;280;g26a8865b838_0_57"/>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g26a8865b838_0_57"/>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g26a8865b838_0_57"/>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83" name="Google Shape;283;g26a8865b838_0_57"/>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84" name="Google Shape;284;g26a8865b838_0_57"/>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285" name="Google Shape;285;g26a8865b838_0_57"/>
          <p:cNvPicPr preferRelativeResize="0"/>
          <p:nvPr/>
        </p:nvPicPr>
        <p:blipFill>
          <a:blip r:embed="rId3">
            <a:alphaModFix/>
          </a:blip>
          <a:stretch>
            <a:fillRect/>
          </a:stretch>
        </p:blipFill>
        <p:spPr>
          <a:xfrm>
            <a:off x="1600200" y="1070675"/>
            <a:ext cx="5943600" cy="2924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6a8865b838_0_7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Tính phân cấp là gì ?</a:t>
            </a:r>
            <a:endParaRPr b="1">
              <a:solidFill>
                <a:srgbClr val="0000AA"/>
              </a:solidFill>
              <a:latin typeface="Roboto Slab"/>
              <a:ea typeface="Roboto Slab"/>
              <a:cs typeface="Roboto Slab"/>
              <a:sym typeface="Roboto Slab"/>
            </a:endParaRPr>
          </a:p>
        </p:txBody>
      </p:sp>
      <p:sp>
        <p:nvSpPr>
          <p:cNvPr id="291" name="Google Shape;291;g26a8865b838_0_70"/>
          <p:cNvSpPr txBox="1"/>
          <p:nvPr>
            <p:ph idx="1" type="body"/>
          </p:nvPr>
        </p:nvSpPr>
        <p:spPr>
          <a:xfrm>
            <a:off x="311700" y="1184850"/>
            <a:ext cx="8520600" cy="3569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Theo </a:t>
            </a:r>
            <a:r>
              <a:rPr b="1" lang="en">
                <a:solidFill>
                  <a:schemeClr val="dk1"/>
                </a:solidFill>
                <a:latin typeface="Roboto Slab"/>
                <a:ea typeface="Roboto Slab"/>
                <a:cs typeface="Roboto Slab"/>
                <a:sym typeface="Roboto Slab"/>
              </a:rPr>
              <a:t>Dictionary of Object Technology, Firesmith, Eykholt, 1995</a:t>
            </a:r>
            <a:r>
              <a:rPr lang="en">
                <a:solidFill>
                  <a:schemeClr val="dk1"/>
                </a:solidFill>
                <a:latin typeface="Roboto Slab"/>
                <a:ea typeface="Roboto Slab"/>
                <a:cs typeface="Roboto Slab"/>
                <a:sym typeface="Roboto Slab"/>
              </a:rPr>
              <a:t>, tính phân cấp có thể được định nghĩa là: Bất kỳ thứ hạng hoặc thứ tự trừu tượng nào trong một cấu trúc dạng cây</a:t>
            </a:r>
            <a:endParaRPr>
              <a:solidFill>
                <a:schemeClr val="dk1"/>
              </a:solidFill>
              <a:latin typeface="Roboto Slab"/>
              <a:ea typeface="Roboto Slab"/>
              <a:cs typeface="Roboto Slab"/>
              <a:sym typeface="Roboto Slab"/>
            </a:endParaRPr>
          </a:p>
          <a:p>
            <a:pPr indent="-342900" lvl="0" marL="9144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Có một số loại phân cấp như: Phân cấp lớp, phân cấp kế thừa, phân </a:t>
            </a:r>
            <a:r>
              <a:rPr lang="en">
                <a:solidFill>
                  <a:schemeClr val="dk1"/>
                </a:solidFill>
                <a:latin typeface="Roboto Slab"/>
                <a:ea typeface="Roboto Slab"/>
                <a:cs typeface="Roboto Slab"/>
                <a:sym typeface="Roboto Slab"/>
              </a:rPr>
              <a:t>cấp phân vùng, phân cấp chuyên môn hóa, …</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Hệ thống phân cấp tổ chức các mục theo thứ tự hoặc cấp bậc cụ thể. Việc sử dụng hệ thống phân cấp để mô tả sự khác biệt hoặc biến thể của một khái niệm cụ thể sẽ mang lại sự trừu tượng mang tính mô tả và gắn kết hơn cũng như phân bổ trách nhiệm tốt hơn</a:t>
            </a:r>
            <a:endParaRPr>
              <a:solidFill>
                <a:schemeClr val="dk1"/>
              </a:solidFill>
              <a:latin typeface="Roboto Slab"/>
              <a:ea typeface="Roboto Slab"/>
              <a:cs typeface="Roboto Slab"/>
              <a:sym typeface="Roboto Slab"/>
            </a:endParaRPr>
          </a:p>
        </p:txBody>
      </p:sp>
      <p:sp>
        <p:nvSpPr>
          <p:cNvPr id="292" name="Google Shape;292;g26a8865b838_0_7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g26a8865b838_0_7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g26a8865b838_0_7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95" name="Google Shape;295;g26a8865b838_0_7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96" name="Google Shape;296;g26a8865b838_0_7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26a8865b838_0_8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Tính phân cấp là gì ?</a:t>
            </a:r>
            <a:endParaRPr b="1">
              <a:solidFill>
                <a:srgbClr val="0000AA"/>
              </a:solidFill>
              <a:latin typeface="Roboto Slab"/>
              <a:ea typeface="Roboto Slab"/>
              <a:cs typeface="Roboto Slab"/>
              <a:sym typeface="Roboto Slab"/>
            </a:endParaRPr>
          </a:p>
        </p:txBody>
      </p:sp>
      <p:sp>
        <p:nvSpPr>
          <p:cNvPr id="302" name="Google Shape;302;g26a8865b838_0_80"/>
          <p:cNvSpPr txBox="1"/>
          <p:nvPr>
            <p:ph idx="1" type="body"/>
          </p:nvPr>
        </p:nvSpPr>
        <p:spPr>
          <a:xfrm>
            <a:off x="311700" y="4268650"/>
            <a:ext cx="8520600" cy="461700"/>
          </a:xfrm>
          <a:prstGeom prst="rect">
            <a:avLst/>
          </a:prstGeom>
          <a:noFill/>
          <a:ln>
            <a:noFill/>
          </a:ln>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
                <a:solidFill>
                  <a:schemeClr val="dk1"/>
                </a:solidFill>
                <a:latin typeface="Roboto Slab"/>
                <a:ea typeface="Roboto Slab"/>
                <a:cs typeface="Roboto Slab"/>
                <a:sym typeface="Roboto Slab"/>
              </a:rPr>
              <a:t>Tính phân cấp trong danh mục hàng của 1 website bán giày</a:t>
            </a:r>
            <a:endParaRPr>
              <a:solidFill>
                <a:schemeClr val="dk1"/>
              </a:solidFill>
              <a:latin typeface="Roboto Slab"/>
              <a:ea typeface="Roboto Slab"/>
              <a:cs typeface="Roboto Slab"/>
              <a:sym typeface="Roboto Slab"/>
            </a:endParaRPr>
          </a:p>
        </p:txBody>
      </p:sp>
      <p:sp>
        <p:nvSpPr>
          <p:cNvPr id="303" name="Google Shape;303;g26a8865b838_0_8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g26a8865b838_0_8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g26a8865b838_0_8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06" name="Google Shape;306;g26a8865b838_0_8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07" name="Google Shape;307;g26a8865b838_0_8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308" name="Google Shape;308;g26a8865b838_0_80"/>
          <p:cNvPicPr preferRelativeResize="0"/>
          <p:nvPr/>
        </p:nvPicPr>
        <p:blipFill>
          <a:blip r:embed="rId3">
            <a:alphaModFix/>
          </a:blip>
          <a:stretch>
            <a:fillRect/>
          </a:stretch>
        </p:blipFill>
        <p:spPr>
          <a:xfrm>
            <a:off x="1850725" y="1133275"/>
            <a:ext cx="5442538" cy="3135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2bea566e325_0_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Các khái niệm cơ bản về hướng đối tượng</a:t>
            </a:r>
            <a:endParaRPr b="1">
              <a:solidFill>
                <a:srgbClr val="0000AA"/>
              </a:solidFill>
              <a:latin typeface="Roboto Slab"/>
              <a:ea typeface="Roboto Slab"/>
              <a:cs typeface="Roboto Slab"/>
              <a:sym typeface="Roboto Slab"/>
            </a:endParaRPr>
          </a:p>
        </p:txBody>
      </p:sp>
      <p:sp>
        <p:nvSpPr>
          <p:cNvPr id="314" name="Google Shape;314;g2bea566e325_0_0"/>
          <p:cNvSpPr txBox="1"/>
          <p:nvPr>
            <p:ph idx="1" type="body"/>
          </p:nvPr>
        </p:nvSpPr>
        <p:spPr>
          <a:xfrm>
            <a:off x="311700" y="1011575"/>
            <a:ext cx="8520600" cy="37188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Roboto Slab"/>
              <a:buChar char="-"/>
            </a:pPr>
            <a:r>
              <a:rPr b="1" lang="en">
                <a:solidFill>
                  <a:schemeClr val="dk1"/>
                </a:solidFill>
                <a:latin typeface="Roboto Slab"/>
                <a:ea typeface="Roboto Slab"/>
                <a:cs typeface="Roboto Slab"/>
                <a:sym typeface="Roboto Slab"/>
              </a:rPr>
              <a:t>Đối tượng</a:t>
            </a:r>
            <a:r>
              <a:rPr lang="en">
                <a:solidFill>
                  <a:schemeClr val="dk1"/>
                </a:solidFill>
                <a:latin typeface="Roboto Slab"/>
                <a:ea typeface="Roboto Slab"/>
                <a:cs typeface="Roboto Slab"/>
                <a:sym typeface="Roboto Slab"/>
              </a:rPr>
              <a:t> (Object)</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b="1" lang="en">
                <a:solidFill>
                  <a:schemeClr val="dk1"/>
                </a:solidFill>
                <a:latin typeface="Roboto Slab"/>
                <a:ea typeface="Roboto Slab"/>
                <a:cs typeface="Roboto Slab"/>
                <a:sym typeface="Roboto Slab"/>
              </a:rPr>
              <a:t>Lớp</a:t>
            </a:r>
            <a:r>
              <a:rPr lang="en">
                <a:solidFill>
                  <a:schemeClr val="dk1"/>
                </a:solidFill>
                <a:latin typeface="Roboto Slab"/>
                <a:ea typeface="Roboto Slab"/>
                <a:cs typeface="Roboto Slab"/>
                <a:sym typeface="Roboto Slab"/>
              </a:rPr>
              <a:t> (Class)</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b="1" lang="en">
                <a:solidFill>
                  <a:schemeClr val="dk1"/>
                </a:solidFill>
                <a:latin typeface="Roboto Slab"/>
                <a:ea typeface="Roboto Slab"/>
                <a:cs typeface="Roboto Slab"/>
                <a:sym typeface="Roboto Slab"/>
              </a:rPr>
              <a:t>Thuộc tính</a:t>
            </a:r>
            <a:r>
              <a:rPr lang="en">
                <a:solidFill>
                  <a:schemeClr val="dk1"/>
                </a:solidFill>
                <a:latin typeface="Roboto Slab"/>
                <a:ea typeface="Roboto Slab"/>
                <a:cs typeface="Roboto Slab"/>
                <a:sym typeface="Roboto Slab"/>
              </a:rPr>
              <a:t> (Attribute)</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b="1" lang="en">
                <a:solidFill>
                  <a:schemeClr val="dk1"/>
                </a:solidFill>
                <a:latin typeface="Roboto Slab"/>
                <a:ea typeface="Roboto Slab"/>
                <a:cs typeface="Roboto Slab"/>
                <a:sym typeface="Roboto Slab"/>
              </a:rPr>
              <a:t>Thao tác</a:t>
            </a:r>
            <a:r>
              <a:rPr lang="en">
                <a:solidFill>
                  <a:schemeClr val="dk1"/>
                </a:solidFill>
                <a:latin typeface="Roboto Slab"/>
                <a:ea typeface="Roboto Slab"/>
                <a:cs typeface="Roboto Slab"/>
                <a:sym typeface="Roboto Slab"/>
              </a:rPr>
              <a:t> (Operation)</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b="1" lang="en">
                <a:solidFill>
                  <a:schemeClr val="dk1"/>
                </a:solidFill>
                <a:latin typeface="Roboto Slab"/>
                <a:ea typeface="Roboto Slab"/>
                <a:cs typeface="Roboto Slab"/>
                <a:sym typeface="Roboto Slab"/>
              </a:rPr>
              <a:t>Đa hình</a:t>
            </a:r>
            <a:r>
              <a:rPr lang="en">
                <a:solidFill>
                  <a:schemeClr val="dk1"/>
                </a:solidFill>
                <a:latin typeface="Roboto Slab"/>
                <a:ea typeface="Roboto Slab"/>
                <a:cs typeface="Roboto Slab"/>
                <a:sym typeface="Roboto Slab"/>
              </a:rPr>
              <a:t> (Polymorphism)</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b="1" lang="en">
                <a:solidFill>
                  <a:schemeClr val="dk1"/>
                </a:solidFill>
                <a:latin typeface="Roboto Slab"/>
                <a:ea typeface="Roboto Slab"/>
                <a:cs typeface="Roboto Slab"/>
                <a:sym typeface="Roboto Slab"/>
              </a:rPr>
              <a:t>Giao diện</a:t>
            </a:r>
            <a:r>
              <a:rPr lang="en">
                <a:solidFill>
                  <a:schemeClr val="dk1"/>
                </a:solidFill>
                <a:latin typeface="Roboto Slab"/>
                <a:ea typeface="Roboto Slab"/>
                <a:cs typeface="Roboto Slab"/>
                <a:sym typeface="Roboto Slab"/>
              </a:rPr>
              <a:t> (Interface)</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Một số khái niệm khác: </a:t>
            </a:r>
            <a:r>
              <a:rPr b="1" lang="en">
                <a:solidFill>
                  <a:schemeClr val="dk1"/>
                </a:solidFill>
                <a:latin typeface="Roboto Slab"/>
                <a:ea typeface="Roboto Slab"/>
                <a:cs typeface="Roboto Slab"/>
                <a:sym typeface="Roboto Slab"/>
              </a:rPr>
              <a:t>Gói</a:t>
            </a:r>
            <a:r>
              <a:rPr lang="en">
                <a:solidFill>
                  <a:schemeClr val="dk1"/>
                </a:solidFill>
                <a:latin typeface="Roboto Slab"/>
                <a:ea typeface="Roboto Slab"/>
                <a:cs typeface="Roboto Slab"/>
                <a:sym typeface="Roboto Slab"/>
              </a:rPr>
              <a:t> (Package), </a:t>
            </a:r>
            <a:r>
              <a:rPr b="1" lang="en">
                <a:solidFill>
                  <a:schemeClr val="dk1"/>
                </a:solidFill>
                <a:latin typeface="Roboto Slab"/>
                <a:ea typeface="Roboto Slab"/>
                <a:cs typeface="Roboto Slab"/>
                <a:sym typeface="Roboto Slab"/>
              </a:rPr>
              <a:t>Thành phần</a:t>
            </a:r>
            <a:r>
              <a:rPr lang="en">
                <a:solidFill>
                  <a:schemeClr val="dk1"/>
                </a:solidFill>
                <a:latin typeface="Roboto Slab"/>
                <a:ea typeface="Roboto Slab"/>
                <a:cs typeface="Roboto Slab"/>
                <a:sym typeface="Roboto Slab"/>
              </a:rPr>
              <a:t> (Components), </a:t>
            </a:r>
            <a:r>
              <a:rPr b="1" lang="en">
                <a:solidFill>
                  <a:schemeClr val="dk1"/>
                </a:solidFill>
                <a:latin typeface="Roboto Slab"/>
                <a:ea typeface="Roboto Slab"/>
                <a:cs typeface="Roboto Slab"/>
                <a:sym typeface="Roboto Slab"/>
              </a:rPr>
              <a:t>Hệ thống con</a:t>
            </a:r>
            <a:r>
              <a:rPr lang="en">
                <a:solidFill>
                  <a:schemeClr val="dk1"/>
                </a:solidFill>
                <a:latin typeface="Roboto Slab"/>
                <a:ea typeface="Roboto Slab"/>
                <a:cs typeface="Roboto Slab"/>
                <a:sym typeface="Roboto Slab"/>
              </a:rPr>
              <a:t> (Subsystem), </a:t>
            </a:r>
            <a:r>
              <a:rPr b="1" lang="en">
                <a:solidFill>
                  <a:schemeClr val="dk1"/>
                </a:solidFill>
                <a:latin typeface="Roboto Slab"/>
                <a:ea typeface="Roboto Slab"/>
                <a:cs typeface="Roboto Slab"/>
                <a:sym typeface="Roboto Slab"/>
              </a:rPr>
              <a:t>Quan hệ</a:t>
            </a:r>
            <a:r>
              <a:rPr lang="en">
                <a:solidFill>
                  <a:schemeClr val="dk1"/>
                </a:solidFill>
                <a:latin typeface="Roboto Slab"/>
                <a:ea typeface="Roboto Slab"/>
                <a:cs typeface="Roboto Slab"/>
                <a:sym typeface="Roboto Slab"/>
              </a:rPr>
              <a:t> (Relationships)</a:t>
            </a:r>
            <a:endParaRPr>
              <a:solidFill>
                <a:schemeClr val="dk1"/>
              </a:solidFill>
              <a:latin typeface="Roboto Slab"/>
              <a:ea typeface="Roboto Slab"/>
              <a:cs typeface="Roboto Slab"/>
              <a:sym typeface="Roboto Slab"/>
            </a:endParaRPr>
          </a:p>
        </p:txBody>
      </p:sp>
      <p:sp>
        <p:nvSpPr>
          <p:cNvPr id="315" name="Google Shape;315;g2bea566e325_0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2bea566e325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2bea566e325_0_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18" name="Google Shape;318;g2bea566e325_0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19" name="Google Shape;319;g2bea566e325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2bea566e325_0_11"/>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Đối tượng (Object) là gì ?</a:t>
            </a:r>
            <a:endParaRPr b="1">
              <a:solidFill>
                <a:srgbClr val="0000AA"/>
              </a:solidFill>
              <a:latin typeface="Roboto Slab"/>
              <a:ea typeface="Roboto Slab"/>
              <a:cs typeface="Roboto Slab"/>
              <a:sym typeface="Roboto Slab"/>
            </a:endParaRPr>
          </a:p>
        </p:txBody>
      </p:sp>
      <p:sp>
        <p:nvSpPr>
          <p:cNvPr id="325" name="Google Shape;325;g2bea566e325_0_11"/>
          <p:cNvSpPr txBox="1"/>
          <p:nvPr>
            <p:ph idx="1" type="body"/>
          </p:nvPr>
        </p:nvSpPr>
        <p:spPr>
          <a:xfrm>
            <a:off x="311700" y="1011575"/>
            <a:ext cx="8520600" cy="37188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Một cách không chính thức, một đối tượng đại diện cho một thực thể, có thể là vật lý, khái niệm hoặc phần mềm</a:t>
            </a:r>
            <a:endParaRPr>
              <a:solidFill>
                <a:schemeClr val="dk1"/>
              </a:solidFill>
              <a:latin typeface="Roboto Slab"/>
              <a:ea typeface="Roboto Slab"/>
              <a:cs typeface="Roboto Slab"/>
              <a:sym typeface="Roboto Slab"/>
            </a:endParaRPr>
          </a:p>
        </p:txBody>
      </p:sp>
      <p:sp>
        <p:nvSpPr>
          <p:cNvPr id="326" name="Google Shape;326;g2bea566e325_0_1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g2bea566e325_0_1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g2bea566e325_0_11"/>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29" name="Google Shape;329;g2bea566e325_0_1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30" name="Google Shape;330;g2bea566e325_0_1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331" name="Google Shape;331;g2bea566e325_0_11"/>
          <p:cNvPicPr preferRelativeResize="0"/>
          <p:nvPr/>
        </p:nvPicPr>
        <p:blipFill>
          <a:blip r:embed="rId3">
            <a:alphaModFix/>
          </a:blip>
          <a:stretch>
            <a:fillRect/>
          </a:stretch>
        </p:blipFill>
        <p:spPr>
          <a:xfrm>
            <a:off x="2016750" y="1968425"/>
            <a:ext cx="5110500" cy="2677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2bea566e325_0_22"/>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Đối tượng (Object) là gì ?</a:t>
            </a:r>
            <a:endParaRPr b="1">
              <a:solidFill>
                <a:srgbClr val="0000AA"/>
              </a:solidFill>
              <a:latin typeface="Roboto Slab"/>
              <a:ea typeface="Roboto Slab"/>
              <a:cs typeface="Roboto Slab"/>
              <a:sym typeface="Roboto Slab"/>
            </a:endParaRPr>
          </a:p>
        </p:txBody>
      </p:sp>
      <p:sp>
        <p:nvSpPr>
          <p:cNvPr id="337" name="Google Shape;337;g2bea566e325_0_22"/>
          <p:cNvSpPr txBox="1"/>
          <p:nvPr>
            <p:ph idx="1" type="body"/>
          </p:nvPr>
        </p:nvSpPr>
        <p:spPr>
          <a:xfrm>
            <a:off x="311700" y="1011575"/>
            <a:ext cx="5390100" cy="37188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Một cách chính thức, một đối tượng là một thực thể có ranh giới và nhận dạng được xác định rõ ràng, gói gọn trong trạng thái và hành vi</a:t>
            </a:r>
            <a:endParaRPr>
              <a:solidFill>
                <a:schemeClr val="dk1"/>
              </a:solidFill>
              <a:latin typeface="Roboto Slab"/>
              <a:ea typeface="Roboto Slab"/>
              <a:cs typeface="Roboto Slab"/>
              <a:sym typeface="Roboto Slab"/>
            </a:endParaRPr>
          </a:p>
          <a:p>
            <a:pPr indent="-342900" lvl="0" marL="9144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Trạng thái được thể hiện bằng các thuộc tính và mối quan hệ</a:t>
            </a:r>
            <a:endParaRPr>
              <a:solidFill>
                <a:schemeClr val="dk1"/>
              </a:solidFill>
              <a:latin typeface="Roboto Slab"/>
              <a:ea typeface="Roboto Slab"/>
              <a:cs typeface="Roboto Slab"/>
              <a:sym typeface="Roboto Slab"/>
            </a:endParaRPr>
          </a:p>
          <a:p>
            <a:pPr indent="-342900" lvl="0" marL="9144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Hành vi được thể hiện bằng các thao tác, phương thức và máy trạng thái</a:t>
            </a:r>
            <a:endParaRPr>
              <a:solidFill>
                <a:schemeClr val="dk1"/>
              </a:solidFill>
              <a:latin typeface="Roboto Slab"/>
              <a:ea typeface="Roboto Slab"/>
              <a:cs typeface="Roboto Slab"/>
              <a:sym typeface="Roboto Slab"/>
            </a:endParaRPr>
          </a:p>
        </p:txBody>
      </p:sp>
      <p:sp>
        <p:nvSpPr>
          <p:cNvPr id="338" name="Google Shape;338;g2bea566e325_0_2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g2bea566e325_0_2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g2bea566e325_0_2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41" name="Google Shape;341;g2bea566e325_0_2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42" name="Google Shape;342;g2bea566e325_0_2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343" name="Google Shape;343;g2bea566e325_0_22"/>
          <p:cNvPicPr preferRelativeResize="0"/>
          <p:nvPr/>
        </p:nvPicPr>
        <p:blipFill>
          <a:blip r:embed="rId3">
            <a:alphaModFix/>
          </a:blip>
          <a:stretch>
            <a:fillRect/>
          </a:stretch>
        </p:blipFill>
        <p:spPr>
          <a:xfrm>
            <a:off x="5975824" y="909082"/>
            <a:ext cx="2856469" cy="382018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2bea566e325_0_35"/>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Một đối tượng có trạng thái</a:t>
            </a:r>
            <a:endParaRPr b="1">
              <a:solidFill>
                <a:srgbClr val="0000AA"/>
              </a:solidFill>
              <a:latin typeface="Roboto Slab"/>
              <a:ea typeface="Roboto Slab"/>
              <a:cs typeface="Roboto Slab"/>
              <a:sym typeface="Roboto Slab"/>
            </a:endParaRPr>
          </a:p>
        </p:txBody>
      </p:sp>
      <p:sp>
        <p:nvSpPr>
          <p:cNvPr id="349" name="Google Shape;349;g2bea566e325_0_35"/>
          <p:cNvSpPr txBox="1"/>
          <p:nvPr>
            <p:ph idx="1" type="body"/>
          </p:nvPr>
        </p:nvSpPr>
        <p:spPr>
          <a:xfrm>
            <a:off x="311700" y="1011575"/>
            <a:ext cx="8460300" cy="37188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Trạng thái của một đối tượng là một trong những điều kiện có thể tồn tại của đối tượng đó</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Trạng thái của đối tượng thường thay đổi theo thời gian</a:t>
            </a:r>
            <a:endParaRPr>
              <a:solidFill>
                <a:schemeClr val="dk1"/>
              </a:solidFill>
              <a:latin typeface="Roboto Slab"/>
              <a:ea typeface="Roboto Slab"/>
              <a:cs typeface="Roboto Slab"/>
              <a:sym typeface="Roboto Slab"/>
            </a:endParaRPr>
          </a:p>
        </p:txBody>
      </p:sp>
      <p:sp>
        <p:nvSpPr>
          <p:cNvPr id="350" name="Google Shape;350;g2bea566e325_0_3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g2bea566e325_0_3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g2bea566e325_0_35"/>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53" name="Google Shape;353;g2bea566e325_0_3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54" name="Google Shape;354;g2bea566e325_0_3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355" name="Google Shape;355;g2bea566e325_0_35"/>
          <p:cNvPicPr preferRelativeResize="0"/>
          <p:nvPr/>
        </p:nvPicPr>
        <p:blipFill>
          <a:blip r:embed="rId3">
            <a:alphaModFix/>
          </a:blip>
          <a:stretch>
            <a:fillRect/>
          </a:stretch>
        </p:blipFill>
        <p:spPr>
          <a:xfrm>
            <a:off x="1709738" y="2476913"/>
            <a:ext cx="5724525" cy="2200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2bea566e325_0_47"/>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Một đối tượng có hành vi</a:t>
            </a:r>
            <a:endParaRPr b="1">
              <a:solidFill>
                <a:srgbClr val="0000AA"/>
              </a:solidFill>
              <a:latin typeface="Roboto Slab"/>
              <a:ea typeface="Roboto Slab"/>
              <a:cs typeface="Roboto Slab"/>
              <a:sym typeface="Roboto Slab"/>
            </a:endParaRPr>
          </a:p>
        </p:txBody>
      </p:sp>
      <p:sp>
        <p:nvSpPr>
          <p:cNvPr id="361" name="Google Shape;361;g2bea566e325_0_47"/>
          <p:cNvSpPr txBox="1"/>
          <p:nvPr>
            <p:ph idx="1" type="body"/>
          </p:nvPr>
        </p:nvSpPr>
        <p:spPr>
          <a:xfrm>
            <a:off x="311700" y="796875"/>
            <a:ext cx="8520600" cy="39276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Hành vi xác định cách một đối tượng hành động và phản ứng</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Hành vi hiển thị của một đối tượng được mô hình hóa bằng tập hợp các thông báo mà nó có thể phản hồi (các thao tác (operations) mà đối tượng có thể thực hiện</a:t>
            </a:r>
            <a:endParaRPr>
              <a:solidFill>
                <a:schemeClr val="dk1"/>
              </a:solidFill>
              <a:latin typeface="Roboto Slab"/>
              <a:ea typeface="Roboto Slab"/>
              <a:cs typeface="Roboto Slab"/>
              <a:sym typeface="Roboto Slab"/>
            </a:endParaRPr>
          </a:p>
        </p:txBody>
      </p:sp>
      <p:sp>
        <p:nvSpPr>
          <p:cNvPr id="362" name="Google Shape;362;g2bea566e325_0_47"/>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g2bea566e325_0_47"/>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g2bea566e325_0_47"/>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65" name="Google Shape;365;g2bea566e325_0_47"/>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66" name="Google Shape;366;g2bea566e325_0_47"/>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367" name="Google Shape;367;g2bea566e325_0_47"/>
          <p:cNvPicPr preferRelativeResize="0"/>
          <p:nvPr/>
        </p:nvPicPr>
        <p:blipFill>
          <a:blip r:embed="rId3">
            <a:alphaModFix/>
          </a:blip>
          <a:stretch>
            <a:fillRect/>
          </a:stretch>
        </p:blipFill>
        <p:spPr>
          <a:xfrm>
            <a:off x="3257650" y="2097300"/>
            <a:ext cx="5334425" cy="2744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2bea566e325_0_6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Một đối tượng có danh tính</a:t>
            </a:r>
            <a:endParaRPr b="1">
              <a:solidFill>
                <a:srgbClr val="0000AA"/>
              </a:solidFill>
              <a:latin typeface="Roboto Slab"/>
              <a:ea typeface="Roboto Slab"/>
              <a:cs typeface="Roboto Slab"/>
              <a:sym typeface="Roboto Slab"/>
            </a:endParaRPr>
          </a:p>
        </p:txBody>
      </p:sp>
      <p:sp>
        <p:nvSpPr>
          <p:cNvPr id="373" name="Google Shape;373;g2bea566e325_0_60"/>
          <p:cNvSpPr txBox="1"/>
          <p:nvPr>
            <p:ph idx="1" type="body"/>
          </p:nvPr>
        </p:nvSpPr>
        <p:spPr>
          <a:xfrm>
            <a:off x="311700" y="1054388"/>
            <a:ext cx="8520600" cy="36702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Một đối tượng có một danh tính duy nhất, ngay cả khi trạng thái giống hệt với đối tượng khác</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Ví dụ: 2 giáo sư J Clark</a:t>
            </a:r>
            <a:endParaRPr>
              <a:solidFill>
                <a:schemeClr val="dk1"/>
              </a:solidFill>
              <a:latin typeface="Roboto Slab"/>
              <a:ea typeface="Roboto Slab"/>
              <a:cs typeface="Roboto Slab"/>
              <a:sym typeface="Roboto Slab"/>
            </a:endParaRPr>
          </a:p>
          <a:p>
            <a:pPr indent="0" lvl="0" marL="0" rtl="0" algn="l">
              <a:lnSpc>
                <a:spcPct val="150000"/>
              </a:lnSpc>
              <a:spcBef>
                <a:spcPts val="0"/>
              </a:spcBef>
              <a:spcAft>
                <a:spcPts val="0"/>
              </a:spcAft>
              <a:buNone/>
            </a:pPr>
            <a:r>
              <a:rPr lang="en">
                <a:solidFill>
                  <a:schemeClr val="dk1"/>
                </a:solidFill>
                <a:latin typeface="Roboto Slab"/>
                <a:ea typeface="Roboto Slab"/>
                <a:cs typeface="Roboto Slab"/>
                <a:sym typeface="Roboto Slab"/>
              </a:rPr>
              <a:t>cùng dạy môn Sinh học, tuy</a:t>
            </a:r>
            <a:endParaRPr>
              <a:solidFill>
                <a:schemeClr val="dk1"/>
              </a:solidFill>
              <a:latin typeface="Roboto Slab"/>
              <a:ea typeface="Roboto Slab"/>
              <a:cs typeface="Roboto Slab"/>
              <a:sym typeface="Roboto Slab"/>
            </a:endParaRPr>
          </a:p>
          <a:p>
            <a:pPr indent="0" lvl="0" marL="0" rtl="0" algn="l">
              <a:lnSpc>
                <a:spcPct val="150000"/>
              </a:lnSpc>
              <a:spcBef>
                <a:spcPts val="0"/>
              </a:spcBef>
              <a:spcAft>
                <a:spcPts val="0"/>
              </a:spcAft>
              <a:buNone/>
            </a:pPr>
            <a:r>
              <a:rPr lang="en">
                <a:solidFill>
                  <a:schemeClr val="dk1"/>
                </a:solidFill>
                <a:latin typeface="Roboto Slab"/>
                <a:ea typeface="Roboto Slab"/>
                <a:cs typeface="Roboto Slab"/>
                <a:sym typeface="Roboto Slab"/>
              </a:rPr>
              <a:t>nhiên danh tính của họ là </a:t>
            </a:r>
            <a:endParaRPr>
              <a:solidFill>
                <a:schemeClr val="dk1"/>
              </a:solidFill>
              <a:latin typeface="Roboto Slab"/>
              <a:ea typeface="Roboto Slab"/>
              <a:cs typeface="Roboto Slab"/>
              <a:sym typeface="Roboto Slab"/>
            </a:endParaRPr>
          </a:p>
          <a:p>
            <a:pPr indent="0" lvl="0" marL="0" rtl="0" algn="l">
              <a:lnSpc>
                <a:spcPct val="150000"/>
              </a:lnSpc>
              <a:spcBef>
                <a:spcPts val="0"/>
              </a:spcBef>
              <a:spcAft>
                <a:spcPts val="0"/>
              </a:spcAft>
              <a:buNone/>
            </a:pPr>
            <a:r>
              <a:rPr lang="en">
                <a:solidFill>
                  <a:schemeClr val="dk1"/>
                </a:solidFill>
                <a:latin typeface="Roboto Slab"/>
                <a:ea typeface="Roboto Slab"/>
                <a:cs typeface="Roboto Slab"/>
                <a:sym typeface="Roboto Slab"/>
              </a:rPr>
              <a:t>khác nhau</a:t>
            </a:r>
            <a:endParaRPr>
              <a:solidFill>
                <a:schemeClr val="dk1"/>
              </a:solidFill>
              <a:latin typeface="Roboto Slab"/>
              <a:ea typeface="Roboto Slab"/>
              <a:cs typeface="Roboto Slab"/>
              <a:sym typeface="Roboto Slab"/>
            </a:endParaRPr>
          </a:p>
        </p:txBody>
      </p:sp>
      <p:sp>
        <p:nvSpPr>
          <p:cNvPr id="374" name="Google Shape;374;g2bea566e325_0_6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g2bea566e325_0_6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g2bea566e325_0_6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77" name="Google Shape;377;g2bea566e325_0_6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78" name="Google Shape;378;g2bea566e325_0_6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379" name="Google Shape;379;g2bea566e325_0_60"/>
          <p:cNvPicPr preferRelativeResize="0"/>
          <p:nvPr/>
        </p:nvPicPr>
        <p:blipFill>
          <a:blip r:embed="rId3">
            <a:alphaModFix/>
          </a:blip>
          <a:stretch>
            <a:fillRect/>
          </a:stretch>
        </p:blipFill>
        <p:spPr>
          <a:xfrm>
            <a:off x="3686047" y="1636822"/>
            <a:ext cx="5146250" cy="3087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2bcbcc33139_0_10"/>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Biểu diễn các đối tượng trong UML</a:t>
            </a:r>
            <a:endParaRPr b="1">
              <a:solidFill>
                <a:srgbClr val="0000AA"/>
              </a:solidFill>
              <a:latin typeface="Roboto Slab"/>
              <a:ea typeface="Roboto Slab"/>
              <a:cs typeface="Roboto Slab"/>
              <a:sym typeface="Roboto Slab"/>
            </a:endParaRPr>
          </a:p>
        </p:txBody>
      </p:sp>
      <p:sp>
        <p:nvSpPr>
          <p:cNvPr id="385" name="Google Shape;385;g2bcbcc33139_0_1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g2bcbcc33139_0_1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g2bcbcc33139_0_1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88" name="Google Shape;388;g2bcbcc33139_0_10"/>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389" name="Google Shape;389;g2bcbcc33139_0_1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90" name="Google Shape;390;g2bcbcc33139_0_10"/>
          <p:cNvSpPr txBox="1"/>
          <p:nvPr>
            <p:ph type="title"/>
          </p:nvPr>
        </p:nvSpPr>
        <p:spPr>
          <a:xfrm>
            <a:off x="311700" y="1071700"/>
            <a:ext cx="8340000" cy="34998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Một đối tượng được biểu diễn dưới dạng hình chữ nhật với phần tên được gạch chân</a:t>
            </a:r>
            <a:endParaRPr b="1" sz="14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b="1" sz="1400">
              <a:latin typeface="Roboto Slab"/>
              <a:ea typeface="Roboto Slab"/>
              <a:cs typeface="Roboto Slab"/>
              <a:sym typeface="Roboto Slab"/>
            </a:endParaRPr>
          </a:p>
        </p:txBody>
      </p:sp>
      <p:pic>
        <p:nvPicPr>
          <p:cNvPr id="391" name="Google Shape;391;g2bcbcc33139_0_10"/>
          <p:cNvPicPr preferRelativeResize="0"/>
          <p:nvPr/>
        </p:nvPicPr>
        <p:blipFill>
          <a:blip r:embed="rId3">
            <a:alphaModFix/>
          </a:blip>
          <a:stretch>
            <a:fillRect/>
          </a:stretch>
        </p:blipFill>
        <p:spPr>
          <a:xfrm>
            <a:off x="2172938" y="1934223"/>
            <a:ext cx="4798124" cy="29072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6a8361190e_1_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Mô hình là gì ?</a:t>
            </a:r>
            <a:endParaRPr b="1">
              <a:solidFill>
                <a:srgbClr val="0000AA"/>
              </a:solidFill>
              <a:latin typeface="Roboto Slab"/>
              <a:ea typeface="Roboto Slab"/>
              <a:cs typeface="Roboto Slab"/>
              <a:sym typeface="Roboto Slab"/>
            </a:endParaRPr>
          </a:p>
        </p:txBody>
      </p:sp>
      <p:sp>
        <p:nvSpPr>
          <p:cNvPr id="82" name="Google Shape;82;g26a8361190e_1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26a8361190e_1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26a8361190e_1_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85" name="Google Shape;85;g26a8361190e_1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86" name="Google Shape;86;g26a8361190e_1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87" name="Google Shape;87;g26a8361190e_1_0"/>
          <p:cNvSpPr txBox="1"/>
          <p:nvPr/>
        </p:nvSpPr>
        <p:spPr>
          <a:xfrm>
            <a:off x="511175" y="1276850"/>
            <a:ext cx="83211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Mô hình là một biểu diễn trừu tượng, khái quát của một quy trình, hệ thống</a:t>
            </a:r>
            <a:endParaRPr sz="1800">
              <a:solidFill>
                <a:schemeClr val="dk2"/>
              </a:solidFill>
            </a:endParaRPr>
          </a:p>
        </p:txBody>
      </p:sp>
      <p:pic>
        <p:nvPicPr>
          <p:cNvPr id="88" name="Google Shape;88;g26a8361190e_1_0"/>
          <p:cNvPicPr preferRelativeResize="0"/>
          <p:nvPr/>
        </p:nvPicPr>
        <p:blipFill>
          <a:blip r:embed="rId3">
            <a:alphaModFix/>
          </a:blip>
          <a:stretch>
            <a:fillRect/>
          </a:stretch>
        </p:blipFill>
        <p:spPr>
          <a:xfrm>
            <a:off x="1811163" y="1890950"/>
            <a:ext cx="5521664" cy="28333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2bcbcc33139_0_69"/>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Thế nào là một lớp ?</a:t>
            </a:r>
            <a:endParaRPr b="1">
              <a:solidFill>
                <a:srgbClr val="0000AA"/>
              </a:solidFill>
              <a:latin typeface="Roboto Slab"/>
              <a:ea typeface="Roboto Slab"/>
              <a:cs typeface="Roboto Slab"/>
              <a:sym typeface="Roboto Slab"/>
            </a:endParaRPr>
          </a:p>
        </p:txBody>
      </p:sp>
      <p:sp>
        <p:nvSpPr>
          <p:cNvPr id="397" name="Google Shape;397;g2bcbcc33139_0_69"/>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g2bcbcc33139_0_69"/>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g2bcbcc33139_0_69"/>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0" name="Google Shape;400;g2bcbcc33139_0_69"/>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401" name="Google Shape;401;g2bcbcc33139_0_69"/>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02" name="Google Shape;402;g2bcbcc33139_0_69"/>
          <p:cNvSpPr txBox="1"/>
          <p:nvPr>
            <p:ph type="title"/>
          </p:nvPr>
        </p:nvSpPr>
        <p:spPr>
          <a:xfrm>
            <a:off x="311700" y="1071700"/>
            <a:ext cx="8340000" cy="34998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Một lớp là một mô tả của một nhóm các đối tượng có cùng các thuộc tính, phương thức, mối quan hệ và ngữ nghĩa</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Một đối tượng là một thể hiện của một lớp</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Một lớp là sự trừu tượng hóa của các đối tượng</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Nhấn mạnh vào những đặc điểm quan trọng</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Loại bỏ các đặc điểm khác</a:t>
            </a:r>
            <a:endParaRPr b="1" sz="14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b="1" sz="1400">
              <a:latin typeface="Roboto Slab"/>
              <a:ea typeface="Roboto Slab"/>
              <a:cs typeface="Roboto Slab"/>
              <a:sym typeface="Roboto Slab"/>
            </a:endParaRPr>
          </a:p>
        </p:txBody>
      </p:sp>
      <p:pic>
        <p:nvPicPr>
          <p:cNvPr id="403" name="Google Shape;403;g2bcbcc33139_0_69"/>
          <p:cNvPicPr preferRelativeResize="0"/>
          <p:nvPr/>
        </p:nvPicPr>
        <p:blipFill>
          <a:blip r:embed="rId3">
            <a:alphaModFix/>
          </a:blip>
          <a:stretch>
            <a:fillRect/>
          </a:stretch>
        </p:blipFill>
        <p:spPr>
          <a:xfrm>
            <a:off x="6232350" y="2318963"/>
            <a:ext cx="2419350" cy="1704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g2bcbcc33139_0_82"/>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Biểu diễn các lớp trong UML</a:t>
            </a:r>
            <a:endParaRPr b="1">
              <a:solidFill>
                <a:srgbClr val="0000AA"/>
              </a:solidFill>
              <a:latin typeface="Roboto Slab"/>
              <a:ea typeface="Roboto Slab"/>
              <a:cs typeface="Roboto Slab"/>
              <a:sym typeface="Roboto Slab"/>
            </a:endParaRPr>
          </a:p>
        </p:txBody>
      </p:sp>
      <p:sp>
        <p:nvSpPr>
          <p:cNvPr id="409" name="Google Shape;409;g2bcbcc33139_0_8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g2bcbcc33139_0_8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g2bcbcc33139_0_8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12" name="Google Shape;412;g2bcbcc33139_0_82"/>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413" name="Google Shape;413;g2bcbcc33139_0_8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14" name="Google Shape;414;g2bcbcc33139_0_82"/>
          <p:cNvSpPr txBox="1"/>
          <p:nvPr>
            <p:ph type="title"/>
          </p:nvPr>
        </p:nvSpPr>
        <p:spPr>
          <a:xfrm>
            <a:off x="311700" y="1045113"/>
            <a:ext cx="8340000" cy="3526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Một lớp được biểu diễn bằng một hình chữ nhật có ngăn</a:t>
            </a:r>
            <a:endParaRPr b="1" sz="14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b="1" sz="1400">
              <a:latin typeface="Roboto Slab"/>
              <a:ea typeface="Roboto Slab"/>
              <a:cs typeface="Roboto Slab"/>
              <a:sym typeface="Roboto Slab"/>
            </a:endParaRPr>
          </a:p>
        </p:txBody>
      </p:sp>
      <p:pic>
        <p:nvPicPr>
          <p:cNvPr id="415" name="Google Shape;415;g2bcbcc33139_0_82"/>
          <p:cNvPicPr preferRelativeResize="0"/>
          <p:nvPr/>
        </p:nvPicPr>
        <p:blipFill>
          <a:blip r:embed="rId3">
            <a:alphaModFix/>
          </a:blip>
          <a:stretch>
            <a:fillRect/>
          </a:stretch>
        </p:blipFill>
        <p:spPr>
          <a:xfrm>
            <a:off x="1725650" y="1530473"/>
            <a:ext cx="5512100" cy="31601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2bcbcc33139_0_95"/>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Mối quan hệ giữa lớp và đối tượng</a:t>
            </a:r>
            <a:endParaRPr b="1">
              <a:solidFill>
                <a:srgbClr val="0000AA"/>
              </a:solidFill>
              <a:latin typeface="Roboto Slab"/>
              <a:ea typeface="Roboto Slab"/>
              <a:cs typeface="Roboto Slab"/>
              <a:sym typeface="Roboto Slab"/>
            </a:endParaRPr>
          </a:p>
        </p:txBody>
      </p:sp>
      <p:sp>
        <p:nvSpPr>
          <p:cNvPr id="421" name="Google Shape;421;g2bcbcc33139_0_9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g2bcbcc33139_0_9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g2bcbcc33139_0_95"/>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4" name="Google Shape;424;g2bcbcc33139_0_95"/>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425" name="Google Shape;425;g2bcbcc33139_0_9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26" name="Google Shape;426;g2bcbcc33139_0_95"/>
          <p:cNvSpPr txBox="1"/>
          <p:nvPr>
            <p:ph type="title"/>
          </p:nvPr>
        </p:nvSpPr>
        <p:spPr>
          <a:xfrm>
            <a:off x="311700" y="1078338"/>
            <a:ext cx="8340000" cy="34932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Một lớp là một định nghĩa trừu tượng của một đối tượng</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Nó xác định cấu trúc và hành vi của mỗi đối tượng trong lớp</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Nó phục vụ như một khuôn mẫu để tạo ra các đối tượng</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Các lớp không phải là tập hợp các đối tượng</a:t>
            </a:r>
            <a:endParaRPr b="1" sz="14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b="1" sz="1400">
              <a:latin typeface="Roboto Slab"/>
              <a:ea typeface="Roboto Slab"/>
              <a:cs typeface="Roboto Slab"/>
              <a:sym typeface="Roboto Slab"/>
            </a:endParaRPr>
          </a:p>
        </p:txBody>
      </p:sp>
      <p:pic>
        <p:nvPicPr>
          <p:cNvPr id="427" name="Google Shape;427;g2bcbcc33139_0_95"/>
          <p:cNvPicPr preferRelativeResize="0"/>
          <p:nvPr/>
        </p:nvPicPr>
        <p:blipFill>
          <a:blip r:embed="rId3">
            <a:alphaModFix/>
          </a:blip>
          <a:stretch>
            <a:fillRect/>
          </a:stretch>
        </p:blipFill>
        <p:spPr>
          <a:xfrm>
            <a:off x="1743800" y="2571750"/>
            <a:ext cx="5656400" cy="22147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2bcbcc33139_0_108"/>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Thuộc tính là gì ?</a:t>
            </a:r>
            <a:endParaRPr b="1">
              <a:solidFill>
                <a:srgbClr val="0000AA"/>
              </a:solidFill>
              <a:latin typeface="Roboto Slab"/>
              <a:ea typeface="Roboto Slab"/>
              <a:cs typeface="Roboto Slab"/>
              <a:sym typeface="Roboto Slab"/>
            </a:endParaRPr>
          </a:p>
        </p:txBody>
      </p:sp>
      <p:sp>
        <p:nvSpPr>
          <p:cNvPr id="433" name="Google Shape;433;g2bcbcc33139_0_108"/>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g2bcbcc33139_0_108"/>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g2bcbcc33139_0_108"/>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36" name="Google Shape;436;g2bcbcc33139_0_108"/>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437" name="Google Shape;437;g2bcbcc33139_0_108"/>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38" name="Google Shape;438;g2bcbcc33139_0_108"/>
          <p:cNvSpPr txBox="1"/>
          <p:nvPr>
            <p:ph type="title"/>
          </p:nvPr>
        </p:nvSpPr>
        <p:spPr>
          <a:xfrm>
            <a:off x="311700" y="1031825"/>
            <a:ext cx="8340000" cy="3539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Một thuộc tính là một thành phần của lớp được đặt tên, miêu tả một loạt các giá trị mà thực thể có thành phần đó có thể nắm giữ</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Một lớp có thể có nhiều thuộc tính hoặc không có thuộc tính nào cả</a:t>
            </a:r>
            <a:endParaRPr b="1" sz="14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b="1" sz="1400">
              <a:latin typeface="Roboto Slab"/>
              <a:ea typeface="Roboto Slab"/>
              <a:cs typeface="Roboto Slab"/>
              <a:sym typeface="Roboto Slab"/>
            </a:endParaRPr>
          </a:p>
        </p:txBody>
      </p:sp>
      <p:pic>
        <p:nvPicPr>
          <p:cNvPr id="439" name="Google Shape;439;g2bcbcc33139_0_108"/>
          <p:cNvPicPr preferRelativeResize="0"/>
          <p:nvPr/>
        </p:nvPicPr>
        <p:blipFill>
          <a:blip r:embed="rId3">
            <a:alphaModFix/>
          </a:blip>
          <a:stretch>
            <a:fillRect/>
          </a:stretch>
        </p:blipFill>
        <p:spPr>
          <a:xfrm>
            <a:off x="2795775" y="2418825"/>
            <a:ext cx="3371850" cy="21526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2bcbcc33139_0_122"/>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Phương thức là gì ?</a:t>
            </a:r>
            <a:endParaRPr b="1">
              <a:solidFill>
                <a:srgbClr val="0000AA"/>
              </a:solidFill>
              <a:latin typeface="Roboto Slab"/>
              <a:ea typeface="Roboto Slab"/>
              <a:cs typeface="Roboto Slab"/>
              <a:sym typeface="Roboto Slab"/>
            </a:endParaRPr>
          </a:p>
        </p:txBody>
      </p:sp>
      <p:sp>
        <p:nvSpPr>
          <p:cNvPr id="445" name="Google Shape;445;g2bcbcc33139_0_12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g2bcbcc33139_0_12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g2bcbcc33139_0_12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48" name="Google Shape;448;g2bcbcc33139_0_122"/>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449" name="Google Shape;449;g2bcbcc33139_0_12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50" name="Google Shape;450;g2bcbcc33139_0_122"/>
          <p:cNvSpPr txBox="1"/>
          <p:nvPr>
            <p:ph type="title"/>
          </p:nvPr>
        </p:nvSpPr>
        <p:spPr>
          <a:xfrm>
            <a:off x="311700" y="1018538"/>
            <a:ext cx="8340000" cy="3552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Một phương thức là việc thực hiện một dịch vụ có thể được yêu cầu từ bất kỳ đối tượng nào của lớp ảnh hưởng đến hành vi</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Một lớp có thể có nhiều phương thức hoặc không có phương thức nào cả</a:t>
            </a:r>
            <a:endParaRPr b="1" sz="14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b="1" sz="1400">
              <a:latin typeface="Roboto Slab"/>
              <a:ea typeface="Roboto Slab"/>
              <a:cs typeface="Roboto Slab"/>
              <a:sym typeface="Roboto Slab"/>
            </a:endParaRPr>
          </a:p>
        </p:txBody>
      </p:sp>
      <p:pic>
        <p:nvPicPr>
          <p:cNvPr id="451" name="Google Shape;451;g2bcbcc33139_0_122"/>
          <p:cNvPicPr preferRelativeResize="0"/>
          <p:nvPr/>
        </p:nvPicPr>
        <p:blipFill>
          <a:blip r:embed="rId3">
            <a:alphaModFix/>
          </a:blip>
          <a:stretch>
            <a:fillRect/>
          </a:stretch>
        </p:blipFill>
        <p:spPr>
          <a:xfrm>
            <a:off x="2081213" y="2338500"/>
            <a:ext cx="4981575" cy="2343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g2bcbcc33139_0_135"/>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Khuôn mẫu là gì ?</a:t>
            </a:r>
            <a:endParaRPr b="1">
              <a:solidFill>
                <a:srgbClr val="0000AA"/>
              </a:solidFill>
              <a:latin typeface="Roboto Slab"/>
              <a:ea typeface="Roboto Slab"/>
              <a:cs typeface="Roboto Slab"/>
              <a:sym typeface="Roboto Slab"/>
            </a:endParaRPr>
          </a:p>
        </p:txBody>
      </p:sp>
      <p:sp>
        <p:nvSpPr>
          <p:cNvPr id="457" name="Google Shape;457;g2bcbcc33139_0_13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g2bcbcc33139_0_13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g2bcbcc33139_0_135"/>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60" name="Google Shape;460;g2bcbcc33139_0_135"/>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461" name="Google Shape;461;g2bcbcc33139_0_13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62" name="Google Shape;462;g2bcbcc33139_0_135"/>
          <p:cNvSpPr txBox="1"/>
          <p:nvPr>
            <p:ph type="title"/>
          </p:nvPr>
        </p:nvSpPr>
        <p:spPr>
          <a:xfrm>
            <a:off x="311700" y="1058413"/>
            <a:ext cx="8340000" cy="35130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Khuôn mẫu định nghĩa một phần tử mô hình mới dựa trên một phần tử mô hình khác</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Đổi khi bạn cần giới thiệu các yếu tố mới phát triển theo ngôn ngữ của lĩnh vực của bạn và trông giống như các khối xây dựng nguyên thủy</a:t>
            </a:r>
            <a:endParaRPr b="1" sz="14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b="1" sz="1400">
              <a:latin typeface="Roboto Slab"/>
              <a:ea typeface="Roboto Slab"/>
              <a:cs typeface="Roboto Slab"/>
              <a:sym typeface="Roboto Slab"/>
            </a:endParaRPr>
          </a:p>
        </p:txBody>
      </p:sp>
      <p:pic>
        <p:nvPicPr>
          <p:cNvPr id="463" name="Google Shape;463;g2bcbcc33139_0_135"/>
          <p:cNvPicPr preferRelativeResize="0"/>
          <p:nvPr/>
        </p:nvPicPr>
        <p:blipFill>
          <a:blip r:embed="rId3">
            <a:alphaModFix/>
          </a:blip>
          <a:stretch>
            <a:fillRect/>
          </a:stretch>
        </p:blipFill>
        <p:spPr>
          <a:xfrm>
            <a:off x="2219325" y="2571750"/>
            <a:ext cx="4705350" cy="2076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g2bcbcc33139_0_148"/>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Đa hình là gì ?</a:t>
            </a:r>
            <a:endParaRPr b="1">
              <a:solidFill>
                <a:srgbClr val="0000AA"/>
              </a:solidFill>
              <a:latin typeface="Roboto Slab"/>
              <a:ea typeface="Roboto Slab"/>
              <a:cs typeface="Roboto Slab"/>
              <a:sym typeface="Roboto Slab"/>
            </a:endParaRPr>
          </a:p>
        </p:txBody>
      </p:sp>
      <p:sp>
        <p:nvSpPr>
          <p:cNvPr id="469" name="Google Shape;469;g2bcbcc33139_0_148"/>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g2bcbcc33139_0_148"/>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g2bcbcc33139_0_148"/>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72" name="Google Shape;472;g2bcbcc33139_0_148"/>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473" name="Google Shape;473;g2bcbcc33139_0_148"/>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74" name="Google Shape;474;g2bcbcc33139_0_148"/>
          <p:cNvSpPr txBox="1"/>
          <p:nvPr>
            <p:ph type="title"/>
          </p:nvPr>
        </p:nvSpPr>
        <p:spPr>
          <a:xfrm>
            <a:off x="311700" y="1038475"/>
            <a:ext cx="8340000" cy="35331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Khả năng ẩn đi nhiều thứ triển khai khác nhau đằng sau một giao diện duy nhất</a:t>
            </a:r>
            <a:endParaRPr b="1" sz="14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b="1" sz="1400">
              <a:latin typeface="Roboto Slab"/>
              <a:ea typeface="Roboto Slab"/>
              <a:cs typeface="Roboto Slab"/>
              <a:sym typeface="Roboto Slab"/>
            </a:endParaRPr>
          </a:p>
        </p:txBody>
      </p:sp>
      <p:pic>
        <p:nvPicPr>
          <p:cNvPr id="475" name="Google Shape;475;g2bcbcc33139_0_148"/>
          <p:cNvPicPr preferRelativeResize="0"/>
          <p:nvPr/>
        </p:nvPicPr>
        <p:blipFill>
          <a:blip r:embed="rId3">
            <a:alphaModFix/>
          </a:blip>
          <a:stretch>
            <a:fillRect/>
          </a:stretch>
        </p:blipFill>
        <p:spPr>
          <a:xfrm>
            <a:off x="1774238" y="1695011"/>
            <a:ext cx="5595535" cy="31464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g2bcbcc33139_0_161"/>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Ví dụ về đa hình</a:t>
            </a:r>
            <a:endParaRPr b="1">
              <a:solidFill>
                <a:srgbClr val="0000AA"/>
              </a:solidFill>
              <a:latin typeface="Roboto Slab"/>
              <a:ea typeface="Roboto Slab"/>
              <a:cs typeface="Roboto Slab"/>
              <a:sym typeface="Roboto Slab"/>
            </a:endParaRPr>
          </a:p>
        </p:txBody>
      </p:sp>
      <p:sp>
        <p:nvSpPr>
          <p:cNvPr id="481" name="Google Shape;481;g2bcbcc33139_0_16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g2bcbcc33139_0_16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g2bcbcc33139_0_161"/>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84" name="Google Shape;484;g2bcbcc33139_0_161"/>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485" name="Google Shape;485;g2bcbcc33139_0_16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86" name="Google Shape;486;g2bcbcc33139_0_161"/>
          <p:cNvSpPr txBox="1"/>
          <p:nvPr>
            <p:ph type="title"/>
          </p:nvPr>
        </p:nvSpPr>
        <p:spPr>
          <a:xfrm>
            <a:off x="311700" y="1258575"/>
            <a:ext cx="8340000" cy="33129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b="1" sz="1400">
              <a:latin typeface="Roboto Slab"/>
              <a:ea typeface="Roboto Slab"/>
              <a:cs typeface="Roboto Slab"/>
              <a:sym typeface="Roboto Slab"/>
            </a:endParaRPr>
          </a:p>
        </p:txBody>
      </p:sp>
      <p:pic>
        <p:nvPicPr>
          <p:cNvPr id="487" name="Google Shape;487;g2bcbcc33139_0_161"/>
          <p:cNvPicPr preferRelativeResize="0"/>
          <p:nvPr/>
        </p:nvPicPr>
        <p:blipFill>
          <a:blip r:embed="rId3">
            <a:alphaModFix/>
          </a:blip>
          <a:stretch>
            <a:fillRect/>
          </a:stretch>
        </p:blipFill>
        <p:spPr>
          <a:xfrm>
            <a:off x="1355700" y="1137875"/>
            <a:ext cx="6432601" cy="345438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g26a343448bc_0_0"/>
          <p:cNvSpPr txBox="1"/>
          <p:nvPr>
            <p:ph type="title"/>
          </p:nvPr>
        </p:nvSpPr>
        <p:spPr>
          <a:xfrm>
            <a:off x="311700" y="224175"/>
            <a:ext cx="87798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Interface là gì?</a:t>
            </a:r>
            <a:endParaRPr b="1">
              <a:solidFill>
                <a:srgbClr val="0000AA"/>
              </a:solidFill>
              <a:latin typeface="Roboto Slab"/>
              <a:ea typeface="Roboto Slab"/>
              <a:cs typeface="Roboto Slab"/>
              <a:sym typeface="Roboto Slab"/>
            </a:endParaRPr>
          </a:p>
        </p:txBody>
      </p:sp>
      <p:sp>
        <p:nvSpPr>
          <p:cNvPr id="493" name="Google Shape;493;g26a343448bc_0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g26a343448bc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g26a343448bc_0_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96" name="Google Shape;496;g26a343448bc_0_0"/>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497" name="Google Shape;497;g26a343448bc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98" name="Google Shape;498;g26a343448bc_0_0"/>
          <p:cNvSpPr txBox="1"/>
          <p:nvPr>
            <p:ph type="title"/>
          </p:nvPr>
        </p:nvSpPr>
        <p:spPr>
          <a:xfrm>
            <a:off x="311700" y="915300"/>
            <a:ext cx="8340000" cy="1118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Interface “chính thức hóa" tính đa hình.</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Interface giúp xác định hành vi đa hình (sự vật sẽ có khả năng nào đó)</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Hỗ trợ kiến trúc “plug-and-play"</a:t>
            </a:r>
            <a:endParaRPr b="1" sz="1400">
              <a:latin typeface="Roboto Slab"/>
              <a:ea typeface="Roboto Slab"/>
              <a:cs typeface="Roboto Slab"/>
              <a:sym typeface="Roboto Slab"/>
            </a:endParaRPr>
          </a:p>
        </p:txBody>
      </p:sp>
      <p:pic>
        <p:nvPicPr>
          <p:cNvPr id="499" name="Google Shape;499;g26a343448bc_0_0"/>
          <p:cNvPicPr preferRelativeResize="0"/>
          <p:nvPr/>
        </p:nvPicPr>
        <p:blipFill>
          <a:blip r:embed="rId3">
            <a:alphaModFix/>
          </a:blip>
          <a:stretch>
            <a:fillRect/>
          </a:stretch>
        </p:blipFill>
        <p:spPr>
          <a:xfrm>
            <a:off x="4052625" y="1532425"/>
            <a:ext cx="4389425" cy="34008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g26a343448bc_1_2"/>
          <p:cNvSpPr txBox="1"/>
          <p:nvPr>
            <p:ph type="title"/>
          </p:nvPr>
        </p:nvSpPr>
        <p:spPr>
          <a:xfrm>
            <a:off x="311700" y="224175"/>
            <a:ext cx="87798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Biểu diễn Interface như thế nào?</a:t>
            </a:r>
            <a:endParaRPr b="1">
              <a:solidFill>
                <a:srgbClr val="0000AA"/>
              </a:solidFill>
              <a:latin typeface="Roboto Slab"/>
              <a:ea typeface="Roboto Slab"/>
              <a:cs typeface="Roboto Slab"/>
              <a:sym typeface="Roboto Slab"/>
            </a:endParaRPr>
          </a:p>
        </p:txBody>
      </p:sp>
      <p:sp>
        <p:nvSpPr>
          <p:cNvPr id="505" name="Google Shape;505;g26a343448bc_1_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g26a343448bc_1_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g26a343448bc_1_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08" name="Google Shape;508;g26a343448bc_1_2"/>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509" name="Google Shape;509;g26a343448bc_1_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10" name="Google Shape;510;g26a343448bc_1_2"/>
          <p:cNvSpPr txBox="1"/>
          <p:nvPr/>
        </p:nvSpPr>
        <p:spPr>
          <a:xfrm>
            <a:off x="1132125" y="1320825"/>
            <a:ext cx="2571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Biểu tượng đại diện</a:t>
            </a:r>
            <a:endParaRPr b="1" sz="1800">
              <a:solidFill>
                <a:schemeClr val="dk1"/>
              </a:solidFill>
              <a:latin typeface="Roboto"/>
              <a:ea typeface="Roboto"/>
              <a:cs typeface="Roboto"/>
              <a:sym typeface="Roboto"/>
            </a:endParaRPr>
          </a:p>
        </p:txBody>
      </p:sp>
      <p:pic>
        <p:nvPicPr>
          <p:cNvPr id="511" name="Google Shape;511;g26a343448bc_1_2"/>
          <p:cNvPicPr preferRelativeResize="0"/>
          <p:nvPr/>
        </p:nvPicPr>
        <p:blipFill>
          <a:blip r:embed="rId3">
            <a:alphaModFix/>
          </a:blip>
          <a:stretch>
            <a:fillRect/>
          </a:stretch>
        </p:blipFill>
        <p:spPr>
          <a:xfrm>
            <a:off x="4018650" y="796875"/>
            <a:ext cx="3591775" cy="1949775"/>
          </a:xfrm>
          <a:prstGeom prst="rect">
            <a:avLst/>
          </a:prstGeom>
          <a:noFill/>
          <a:ln>
            <a:noFill/>
          </a:ln>
        </p:spPr>
      </p:pic>
      <p:sp>
        <p:nvSpPr>
          <p:cNvPr id="512" name="Google Shape;512;g26a343448bc_1_2"/>
          <p:cNvSpPr txBox="1"/>
          <p:nvPr/>
        </p:nvSpPr>
        <p:spPr>
          <a:xfrm>
            <a:off x="1132125" y="3597700"/>
            <a:ext cx="2571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Biểu diễn chuẩn dạng class</a:t>
            </a:r>
            <a:endParaRPr b="1" sz="1800">
              <a:solidFill>
                <a:schemeClr val="dk1"/>
              </a:solidFill>
              <a:latin typeface="Roboto"/>
              <a:ea typeface="Roboto"/>
              <a:cs typeface="Roboto"/>
              <a:sym typeface="Roboto"/>
            </a:endParaRPr>
          </a:p>
        </p:txBody>
      </p:sp>
      <p:pic>
        <p:nvPicPr>
          <p:cNvPr id="513" name="Google Shape;513;g26a343448bc_1_2"/>
          <p:cNvPicPr preferRelativeResize="0"/>
          <p:nvPr/>
        </p:nvPicPr>
        <p:blipFill>
          <a:blip r:embed="rId4">
            <a:alphaModFix/>
          </a:blip>
          <a:stretch>
            <a:fillRect/>
          </a:stretch>
        </p:blipFill>
        <p:spPr>
          <a:xfrm>
            <a:off x="4018650" y="2827175"/>
            <a:ext cx="3591775" cy="2025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beb7102465_0_13"/>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Tại sao chúng ta phải mô hình hóa ?</a:t>
            </a:r>
            <a:endParaRPr b="1">
              <a:solidFill>
                <a:srgbClr val="0000AA"/>
              </a:solidFill>
              <a:latin typeface="Roboto Slab"/>
              <a:ea typeface="Roboto Slab"/>
              <a:cs typeface="Roboto Slab"/>
              <a:sym typeface="Roboto Slab"/>
            </a:endParaRPr>
          </a:p>
        </p:txBody>
      </p:sp>
      <p:sp>
        <p:nvSpPr>
          <p:cNvPr id="94" name="Google Shape;94;g2beb7102465_0_1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2beb7102465_0_1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2beb7102465_0_13"/>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97" name="Google Shape;97;g2beb7102465_0_1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98" name="Google Shape;98;g2beb7102465_0_1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99" name="Google Shape;99;g2beb7102465_0_13"/>
          <p:cNvSpPr txBox="1"/>
          <p:nvPr/>
        </p:nvSpPr>
        <p:spPr>
          <a:xfrm>
            <a:off x="511175" y="1276850"/>
            <a:ext cx="83211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Xây dựng các mô hình giúp hiểu rõ hơn về hệ thống mà chúng ta đang phát triển</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Mô hình hóa có 4 mục tiêu:</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Giúp trực quan hóa hệ thống</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Cho phép chúng ta xác định được cấu trúc và hành vi của hệ thống trước khi xây dựng nó</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Tạo ra một khuôn mẫu, định hướng cách xây dựng hệ thống</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Tài liệu hóa các quyết định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Xây dựng mô hình của một hệ thống phức tạp vì không thể hình dung toàn bộ hệ thống như thế trong đầu</a:t>
            </a:r>
            <a:endParaRPr sz="1800">
              <a:solidFill>
                <a:schemeClr val="dk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g26a343448bc_3_0"/>
          <p:cNvSpPr txBox="1"/>
          <p:nvPr>
            <p:ph type="title"/>
          </p:nvPr>
        </p:nvSpPr>
        <p:spPr>
          <a:xfrm>
            <a:off x="311700" y="224175"/>
            <a:ext cx="87798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Package là gì?</a:t>
            </a:r>
            <a:endParaRPr b="1">
              <a:solidFill>
                <a:srgbClr val="0000AA"/>
              </a:solidFill>
              <a:latin typeface="Roboto Slab"/>
              <a:ea typeface="Roboto Slab"/>
              <a:cs typeface="Roboto Slab"/>
              <a:sym typeface="Roboto Slab"/>
            </a:endParaRPr>
          </a:p>
        </p:txBody>
      </p:sp>
      <p:sp>
        <p:nvSpPr>
          <p:cNvPr id="519" name="Google Shape;519;g26a343448bc_3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g26a343448bc_3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g26a343448bc_3_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22" name="Google Shape;522;g26a343448bc_3_0"/>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523" name="Google Shape;523;g26a343448bc_3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24" name="Google Shape;524;g26a343448bc_3_0"/>
          <p:cNvSpPr txBox="1"/>
          <p:nvPr/>
        </p:nvSpPr>
        <p:spPr>
          <a:xfrm>
            <a:off x="311700" y="1000700"/>
            <a:ext cx="8889600" cy="2339700"/>
          </a:xfrm>
          <a:prstGeom prst="rect">
            <a:avLst/>
          </a:prstGeom>
          <a:noFill/>
          <a:ln>
            <a:noFill/>
          </a:ln>
        </p:spPr>
        <p:txBody>
          <a:bodyPr anchorCtr="0" anchor="t" bIns="91425" lIns="91425" spcFirstLastPara="1" rIns="91425" wrap="square" tIns="91425">
            <a:spAutoFit/>
          </a:bodyPr>
          <a:lstStyle/>
          <a:p>
            <a:pPr indent="-317500" lvl="0" marL="457200" marR="38100" rtl="0" algn="l">
              <a:lnSpc>
                <a:spcPct val="128571"/>
              </a:lnSpc>
              <a:spcBef>
                <a:spcPts val="0"/>
              </a:spcBef>
              <a:spcAft>
                <a:spcPts val="0"/>
              </a:spcAft>
              <a:buClr>
                <a:srgbClr val="202124"/>
              </a:buClr>
              <a:buSzPts val="1400"/>
              <a:buFont typeface="Roboto"/>
              <a:buChar char="-"/>
            </a:pPr>
            <a:r>
              <a:rPr b="1" lang="en">
                <a:solidFill>
                  <a:srgbClr val="202124"/>
                </a:solidFill>
                <a:highlight>
                  <a:srgbClr val="F8F9FA"/>
                </a:highlight>
                <a:latin typeface="Roboto"/>
                <a:ea typeface="Roboto"/>
                <a:cs typeface="Roboto"/>
                <a:sym typeface="Roboto"/>
              </a:rPr>
              <a:t>Được sử dụng làm nơi chứa để sắp xếp các thành phần có trong hệ thống thành một đơn vị dễ quản lý hơn.</a:t>
            </a:r>
            <a:endParaRPr b="1">
              <a:solidFill>
                <a:srgbClr val="202124"/>
              </a:solidFill>
              <a:highlight>
                <a:srgbClr val="F8F9FA"/>
              </a:highlight>
              <a:latin typeface="Roboto"/>
              <a:ea typeface="Roboto"/>
              <a:cs typeface="Roboto"/>
              <a:sym typeface="Roboto"/>
            </a:endParaRPr>
          </a:p>
          <a:p>
            <a:pPr indent="-317500" lvl="0" marL="457200" marR="38100" rtl="0" algn="l">
              <a:lnSpc>
                <a:spcPct val="128571"/>
              </a:lnSpc>
              <a:spcBef>
                <a:spcPts val="0"/>
              </a:spcBef>
              <a:spcAft>
                <a:spcPts val="0"/>
              </a:spcAft>
              <a:buClr>
                <a:srgbClr val="202124"/>
              </a:buClr>
              <a:buSzPts val="1400"/>
              <a:buFont typeface="Roboto"/>
              <a:buChar char="-"/>
            </a:pPr>
            <a:r>
              <a:rPr b="1" lang="en">
                <a:solidFill>
                  <a:srgbClr val="202124"/>
                </a:solidFill>
                <a:highlight>
                  <a:srgbClr val="F8F9FA"/>
                </a:highlight>
                <a:latin typeface="Roboto"/>
                <a:ea typeface="Roboto"/>
                <a:cs typeface="Roboto"/>
                <a:sym typeface="Roboto"/>
              </a:rPr>
              <a:t>Package có thể chứa các thành phần có cấu trúc khác trong đó ví dụ như Class, hoặc chứa các package khác.</a:t>
            </a:r>
            <a:endParaRPr b="1">
              <a:solidFill>
                <a:srgbClr val="202124"/>
              </a:solidFill>
              <a:highlight>
                <a:srgbClr val="F8F9FA"/>
              </a:highlight>
              <a:latin typeface="Roboto"/>
              <a:ea typeface="Roboto"/>
              <a:cs typeface="Roboto"/>
              <a:sym typeface="Roboto"/>
            </a:endParaRPr>
          </a:p>
          <a:p>
            <a:pPr indent="-317500" lvl="0" marL="457200" marR="38100" rtl="0" algn="l">
              <a:lnSpc>
                <a:spcPct val="128571"/>
              </a:lnSpc>
              <a:spcBef>
                <a:spcPts val="0"/>
              </a:spcBef>
              <a:spcAft>
                <a:spcPts val="0"/>
              </a:spcAft>
              <a:buClr>
                <a:srgbClr val="202124"/>
              </a:buClr>
              <a:buSzPts val="1400"/>
              <a:buFont typeface="Roboto"/>
              <a:buChar char="-"/>
            </a:pPr>
            <a:r>
              <a:rPr b="1" lang="en">
                <a:solidFill>
                  <a:srgbClr val="202124"/>
                </a:solidFill>
                <a:highlight>
                  <a:srgbClr val="F8F9FA"/>
                </a:highlight>
                <a:latin typeface="Roboto"/>
                <a:ea typeface="Roboto"/>
                <a:cs typeface="Roboto"/>
                <a:sym typeface="Roboto"/>
              </a:rPr>
              <a:t>Một package được sử dụng để:</a:t>
            </a:r>
            <a:endParaRPr b="1">
              <a:solidFill>
                <a:srgbClr val="202124"/>
              </a:solidFill>
              <a:highlight>
                <a:srgbClr val="F8F9FA"/>
              </a:highlight>
              <a:latin typeface="Roboto"/>
              <a:ea typeface="Roboto"/>
              <a:cs typeface="Roboto"/>
              <a:sym typeface="Roboto"/>
            </a:endParaRPr>
          </a:p>
          <a:p>
            <a:pPr indent="-317500" lvl="1" marL="914400" marR="38100" rtl="0" algn="l">
              <a:lnSpc>
                <a:spcPct val="128571"/>
              </a:lnSpc>
              <a:spcBef>
                <a:spcPts val="0"/>
              </a:spcBef>
              <a:spcAft>
                <a:spcPts val="0"/>
              </a:spcAft>
              <a:buClr>
                <a:srgbClr val="202124"/>
              </a:buClr>
              <a:buSzPts val="1400"/>
              <a:buFont typeface="Roboto"/>
              <a:buChar char="-"/>
            </a:pPr>
            <a:r>
              <a:rPr b="1" lang="en">
                <a:solidFill>
                  <a:srgbClr val="202124"/>
                </a:solidFill>
                <a:highlight>
                  <a:srgbClr val="F8F9FA"/>
                </a:highlight>
                <a:latin typeface="Roboto"/>
                <a:ea typeface="Roboto"/>
                <a:cs typeface="Roboto"/>
                <a:sym typeface="Roboto"/>
              </a:rPr>
              <a:t>Tổ chức mô hình đang được phát triển</a:t>
            </a:r>
            <a:endParaRPr b="1">
              <a:solidFill>
                <a:srgbClr val="202124"/>
              </a:solidFill>
              <a:highlight>
                <a:srgbClr val="F8F9FA"/>
              </a:highlight>
              <a:latin typeface="Roboto"/>
              <a:ea typeface="Roboto"/>
              <a:cs typeface="Roboto"/>
              <a:sym typeface="Roboto"/>
            </a:endParaRPr>
          </a:p>
          <a:p>
            <a:pPr indent="-317500" lvl="1" marL="914400" marR="38100" rtl="0" algn="l">
              <a:lnSpc>
                <a:spcPct val="128571"/>
              </a:lnSpc>
              <a:spcBef>
                <a:spcPts val="0"/>
              </a:spcBef>
              <a:spcAft>
                <a:spcPts val="0"/>
              </a:spcAft>
              <a:buClr>
                <a:srgbClr val="202124"/>
              </a:buClr>
              <a:buSzPts val="1400"/>
              <a:buFont typeface="Roboto"/>
              <a:buChar char="-"/>
            </a:pPr>
            <a:r>
              <a:rPr b="1" lang="en">
                <a:solidFill>
                  <a:srgbClr val="202124"/>
                </a:solidFill>
                <a:highlight>
                  <a:srgbClr val="F8F9FA"/>
                </a:highlight>
                <a:latin typeface="Roboto"/>
                <a:ea typeface="Roboto"/>
                <a:cs typeface="Roboto"/>
                <a:sym typeface="Roboto"/>
              </a:rPr>
              <a:t>Là đơn vị quản lý cấu hình </a:t>
            </a:r>
            <a:endParaRPr b="1">
              <a:solidFill>
                <a:srgbClr val="202124"/>
              </a:solidFill>
              <a:highlight>
                <a:srgbClr val="F8F9FA"/>
              </a:highlight>
              <a:latin typeface="Roboto"/>
              <a:ea typeface="Roboto"/>
              <a:cs typeface="Roboto"/>
              <a:sym typeface="Roboto"/>
            </a:endParaRPr>
          </a:p>
          <a:p>
            <a:pPr indent="0" lvl="0" marL="0" rtl="0" algn="l">
              <a:spcBef>
                <a:spcPts val="0"/>
              </a:spcBef>
              <a:spcAft>
                <a:spcPts val="0"/>
              </a:spcAft>
              <a:buNone/>
            </a:pPr>
            <a:r>
              <a:t/>
            </a:r>
            <a:endParaRPr b="1">
              <a:solidFill>
                <a:schemeClr val="dk2"/>
              </a:solidFill>
              <a:latin typeface="Roboto"/>
              <a:ea typeface="Roboto"/>
              <a:cs typeface="Roboto"/>
              <a:sym typeface="Roboto"/>
            </a:endParaRPr>
          </a:p>
        </p:txBody>
      </p:sp>
      <p:pic>
        <p:nvPicPr>
          <p:cNvPr id="525" name="Google Shape;525;g26a343448bc_3_0"/>
          <p:cNvPicPr preferRelativeResize="0"/>
          <p:nvPr/>
        </p:nvPicPr>
        <p:blipFill>
          <a:blip r:embed="rId3">
            <a:alphaModFix/>
          </a:blip>
          <a:stretch>
            <a:fillRect/>
          </a:stretch>
        </p:blipFill>
        <p:spPr>
          <a:xfrm>
            <a:off x="2880702" y="2926325"/>
            <a:ext cx="6174625" cy="19151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g26a343448bc_1_17"/>
          <p:cNvSpPr txBox="1"/>
          <p:nvPr>
            <p:ph type="title"/>
          </p:nvPr>
        </p:nvSpPr>
        <p:spPr>
          <a:xfrm>
            <a:off x="311700" y="224175"/>
            <a:ext cx="87798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Hệ thống con (subsystem) là gì?</a:t>
            </a:r>
            <a:endParaRPr b="1">
              <a:solidFill>
                <a:srgbClr val="0000AA"/>
              </a:solidFill>
              <a:latin typeface="Roboto Slab"/>
              <a:ea typeface="Roboto Slab"/>
              <a:cs typeface="Roboto Slab"/>
              <a:sym typeface="Roboto Slab"/>
            </a:endParaRPr>
          </a:p>
        </p:txBody>
      </p:sp>
      <p:sp>
        <p:nvSpPr>
          <p:cNvPr id="531" name="Google Shape;531;g26a343448bc_1_17"/>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g26a343448bc_1_17"/>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g26a343448bc_1_17"/>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34" name="Google Shape;534;g26a343448bc_1_17"/>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535" name="Google Shape;535;g26a343448bc_1_17"/>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36" name="Google Shape;536;g26a343448bc_1_17"/>
          <p:cNvSpPr txBox="1"/>
          <p:nvPr>
            <p:ph type="title"/>
          </p:nvPr>
        </p:nvSpPr>
        <p:spPr>
          <a:xfrm>
            <a:off x="311700" y="915300"/>
            <a:ext cx="8340000" cy="461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Là sự kết hợp của 1 Package (có thể chứa các phần tử mô hình khác) và các class (có hành vi/ phương thức).</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Implement một hoặc nhiều Interfaces định nghĩa các phương thức của chúng.</a:t>
            </a:r>
            <a:endParaRPr b="1" sz="14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b="1" sz="1400">
              <a:latin typeface="Roboto Slab"/>
              <a:ea typeface="Roboto Slab"/>
              <a:cs typeface="Roboto Slab"/>
              <a:sym typeface="Roboto Slab"/>
            </a:endParaRPr>
          </a:p>
        </p:txBody>
      </p:sp>
      <p:pic>
        <p:nvPicPr>
          <p:cNvPr id="537" name="Google Shape;537;g26a343448bc_1_17"/>
          <p:cNvPicPr preferRelativeResize="0"/>
          <p:nvPr/>
        </p:nvPicPr>
        <p:blipFill>
          <a:blip r:embed="rId3">
            <a:alphaModFix/>
          </a:blip>
          <a:stretch>
            <a:fillRect/>
          </a:stretch>
        </p:blipFill>
        <p:spPr>
          <a:xfrm>
            <a:off x="880175" y="2124275"/>
            <a:ext cx="6762750" cy="2162175"/>
          </a:xfrm>
          <a:prstGeom prst="rect">
            <a:avLst/>
          </a:prstGeom>
          <a:noFill/>
          <a:ln>
            <a:noFill/>
          </a:ln>
        </p:spPr>
      </p:pic>
      <p:sp>
        <p:nvSpPr>
          <p:cNvPr id="538" name="Google Shape;538;g26a343448bc_1_17"/>
          <p:cNvSpPr txBox="1"/>
          <p:nvPr/>
        </p:nvSpPr>
        <p:spPr>
          <a:xfrm>
            <a:off x="2280900" y="4315725"/>
            <a:ext cx="440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Đảm bảo tính đóng gói và module hóa</a:t>
            </a:r>
            <a:endParaRPr b="1" sz="1600">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g26a68b07c7d_1_12"/>
          <p:cNvSpPr txBox="1"/>
          <p:nvPr>
            <p:ph type="title"/>
          </p:nvPr>
        </p:nvSpPr>
        <p:spPr>
          <a:xfrm>
            <a:off x="311700" y="224175"/>
            <a:ext cx="87798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Các thành phần là gì?</a:t>
            </a:r>
            <a:endParaRPr b="1">
              <a:solidFill>
                <a:srgbClr val="0000AA"/>
              </a:solidFill>
              <a:latin typeface="Roboto Slab"/>
              <a:ea typeface="Roboto Slab"/>
              <a:cs typeface="Roboto Slab"/>
              <a:sym typeface="Roboto Slab"/>
            </a:endParaRPr>
          </a:p>
        </p:txBody>
      </p:sp>
      <p:sp>
        <p:nvSpPr>
          <p:cNvPr id="544" name="Google Shape;544;g26a68b07c7d_1_1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g26a68b07c7d_1_1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g26a68b07c7d_1_1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47" name="Google Shape;547;g26a68b07c7d_1_12"/>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548" name="Google Shape;548;g26a68b07c7d_1_1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49" name="Google Shape;549;g26a68b07c7d_1_12"/>
          <p:cNvSpPr txBox="1"/>
          <p:nvPr>
            <p:ph type="title"/>
          </p:nvPr>
        </p:nvSpPr>
        <p:spPr>
          <a:xfrm>
            <a:off x="311700" y="915300"/>
            <a:ext cx="8340000" cy="461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Là một thành phần độc lập, có thể thay thế được.</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Đáp ứng một chức năng rõ ràng trong kiến trúc của hệ thống đã được xác định rõ ràng.</a:t>
            </a:r>
            <a:endParaRPr b="1" sz="1400">
              <a:latin typeface="Roboto Slab"/>
              <a:ea typeface="Roboto Slab"/>
              <a:cs typeface="Roboto Slab"/>
              <a:sym typeface="Roboto Slab"/>
            </a:endParaRPr>
          </a:p>
        </p:txBody>
      </p:sp>
      <p:pic>
        <p:nvPicPr>
          <p:cNvPr id="550" name="Google Shape;550;g26a68b07c7d_1_12"/>
          <p:cNvPicPr preferRelativeResize="0"/>
          <p:nvPr/>
        </p:nvPicPr>
        <p:blipFill>
          <a:blip r:embed="rId3">
            <a:alphaModFix/>
          </a:blip>
          <a:stretch>
            <a:fillRect/>
          </a:stretch>
        </p:blipFill>
        <p:spPr>
          <a:xfrm>
            <a:off x="804750" y="2120975"/>
            <a:ext cx="7454974" cy="2573525"/>
          </a:xfrm>
          <a:prstGeom prst="rect">
            <a:avLst/>
          </a:prstGeom>
          <a:noFill/>
          <a:ln>
            <a:noFill/>
          </a:ln>
        </p:spPr>
      </p:pic>
      <p:sp>
        <p:nvSpPr>
          <p:cNvPr id="551" name="Google Shape;551;g26a68b07c7d_1_12"/>
          <p:cNvSpPr txBox="1"/>
          <p:nvPr/>
        </p:nvSpPr>
        <p:spPr>
          <a:xfrm>
            <a:off x="3100075" y="1659275"/>
            <a:ext cx="307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Một thành phần có thể là</a:t>
            </a:r>
            <a:endParaRPr b="1" sz="1800">
              <a:solidFill>
                <a:schemeClr val="dk1"/>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g26a68b07c7d_1_26"/>
          <p:cNvSpPr txBox="1"/>
          <p:nvPr>
            <p:ph type="title"/>
          </p:nvPr>
        </p:nvSpPr>
        <p:spPr>
          <a:xfrm>
            <a:off x="311700" y="224175"/>
            <a:ext cx="87798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Hệ thống con và thành phần.</a:t>
            </a:r>
            <a:endParaRPr b="1">
              <a:solidFill>
                <a:srgbClr val="0000AA"/>
              </a:solidFill>
              <a:latin typeface="Roboto Slab"/>
              <a:ea typeface="Roboto Slab"/>
              <a:cs typeface="Roboto Slab"/>
              <a:sym typeface="Roboto Slab"/>
            </a:endParaRPr>
          </a:p>
        </p:txBody>
      </p:sp>
      <p:sp>
        <p:nvSpPr>
          <p:cNvPr id="557" name="Google Shape;557;g26a68b07c7d_1_2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g26a68b07c7d_1_2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g26a68b07c7d_1_2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60" name="Google Shape;560;g26a68b07c7d_1_26"/>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561" name="Google Shape;561;g26a68b07c7d_1_2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62" name="Google Shape;562;g26a68b07c7d_1_26"/>
          <p:cNvSpPr txBox="1"/>
          <p:nvPr>
            <p:ph type="title"/>
          </p:nvPr>
        </p:nvSpPr>
        <p:spPr>
          <a:xfrm>
            <a:off x="311700" y="915300"/>
            <a:ext cx="8340000" cy="461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Các thành phần là sự hiện thực hóa sự trừu tượng trong thiết kế, có thể hoạt động độc lập nếu không có hệ thống cha.</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Các hệ thống con có thể sử dụng để biểu diễn các thành phần trong thiết kế, không thể hoạt động độc lập.</a:t>
            </a:r>
            <a:endParaRPr b="1" sz="1400">
              <a:latin typeface="Roboto Slab"/>
              <a:ea typeface="Roboto Slab"/>
              <a:cs typeface="Roboto Slab"/>
              <a:sym typeface="Roboto Slab"/>
            </a:endParaRPr>
          </a:p>
        </p:txBody>
      </p:sp>
      <p:pic>
        <p:nvPicPr>
          <p:cNvPr id="563" name="Google Shape;563;g26a68b07c7d_1_26"/>
          <p:cNvPicPr preferRelativeResize="0"/>
          <p:nvPr/>
        </p:nvPicPr>
        <p:blipFill>
          <a:blip r:embed="rId3">
            <a:alphaModFix/>
          </a:blip>
          <a:stretch>
            <a:fillRect/>
          </a:stretch>
        </p:blipFill>
        <p:spPr>
          <a:xfrm>
            <a:off x="705250" y="2488125"/>
            <a:ext cx="7848600" cy="23050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g26a68b07c7d_1_42"/>
          <p:cNvSpPr txBox="1"/>
          <p:nvPr>
            <p:ph type="title"/>
          </p:nvPr>
        </p:nvSpPr>
        <p:spPr>
          <a:xfrm>
            <a:off x="311700" y="224175"/>
            <a:ext cx="87798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Sự kết hợp là gì?</a:t>
            </a:r>
            <a:endParaRPr b="1">
              <a:solidFill>
                <a:srgbClr val="0000AA"/>
              </a:solidFill>
              <a:latin typeface="Roboto Slab"/>
              <a:ea typeface="Roboto Slab"/>
              <a:cs typeface="Roboto Slab"/>
              <a:sym typeface="Roboto Slab"/>
            </a:endParaRPr>
          </a:p>
        </p:txBody>
      </p:sp>
      <p:sp>
        <p:nvSpPr>
          <p:cNvPr id="569" name="Google Shape;569;g26a68b07c7d_1_4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g26a68b07c7d_1_4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g26a68b07c7d_1_4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72" name="Google Shape;572;g26a68b07c7d_1_42"/>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573" name="Google Shape;573;g26a68b07c7d_1_4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74" name="Google Shape;574;g26a68b07c7d_1_42"/>
          <p:cNvSpPr txBox="1"/>
          <p:nvPr>
            <p:ph type="title"/>
          </p:nvPr>
        </p:nvSpPr>
        <p:spPr>
          <a:xfrm>
            <a:off x="311700" y="915300"/>
            <a:ext cx="8340000" cy="461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Mối liên kết là mối quan hệ “sử dụng” giữa hai hoặc nhiều đối tượng trong đó các đối tượng có thời gian tồn tại riêng và không có chủ sở hữu.</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Các hệ thống con có thể sử dụng để biểu diễn các thành phần trong thiết kế, không thể hoạt động độc lập.</a:t>
            </a:r>
            <a:endParaRPr b="1" sz="1400">
              <a:latin typeface="Roboto Slab"/>
              <a:ea typeface="Roboto Slab"/>
              <a:cs typeface="Roboto Slab"/>
              <a:sym typeface="Roboto Slab"/>
            </a:endParaRPr>
          </a:p>
        </p:txBody>
      </p:sp>
      <p:pic>
        <p:nvPicPr>
          <p:cNvPr id="575" name="Google Shape;575;g26a68b07c7d_1_42"/>
          <p:cNvPicPr preferRelativeResize="0"/>
          <p:nvPr/>
        </p:nvPicPr>
        <p:blipFill>
          <a:blip r:embed="rId3">
            <a:alphaModFix/>
          </a:blip>
          <a:stretch>
            <a:fillRect/>
          </a:stretch>
        </p:blipFill>
        <p:spPr>
          <a:xfrm>
            <a:off x="2225375" y="1905075"/>
            <a:ext cx="5126975" cy="29716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g26a68b07c7d_1_56"/>
          <p:cNvSpPr txBox="1"/>
          <p:nvPr>
            <p:ph type="title"/>
          </p:nvPr>
        </p:nvSpPr>
        <p:spPr>
          <a:xfrm>
            <a:off x="311700" y="224175"/>
            <a:ext cx="87798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Đa bội là gì?</a:t>
            </a:r>
            <a:endParaRPr b="1">
              <a:solidFill>
                <a:srgbClr val="0000AA"/>
              </a:solidFill>
              <a:latin typeface="Roboto Slab"/>
              <a:ea typeface="Roboto Slab"/>
              <a:cs typeface="Roboto Slab"/>
              <a:sym typeface="Roboto Slab"/>
            </a:endParaRPr>
          </a:p>
        </p:txBody>
      </p:sp>
      <p:sp>
        <p:nvSpPr>
          <p:cNvPr id="581" name="Google Shape;581;g26a68b07c7d_1_5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g26a68b07c7d_1_5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g26a68b07c7d_1_5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84" name="Google Shape;584;g26a68b07c7d_1_56"/>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585" name="Google Shape;585;g26a68b07c7d_1_5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86" name="Google Shape;586;g26a68b07c7d_1_56"/>
          <p:cNvSpPr txBox="1"/>
          <p:nvPr>
            <p:ph type="title"/>
          </p:nvPr>
        </p:nvSpPr>
        <p:spPr>
          <a:xfrm>
            <a:off x="311700" y="915300"/>
            <a:ext cx="8340000" cy="461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Đa bội là số lượng của 1 lớp liên quan đến </a:t>
            </a:r>
            <a:r>
              <a:rPr b="1" lang="en" sz="1400">
                <a:solidFill>
                  <a:srgbClr val="FF0000"/>
                </a:solidFill>
                <a:latin typeface="Roboto Slab"/>
                <a:ea typeface="Roboto Slab"/>
                <a:cs typeface="Roboto Slab"/>
                <a:sym typeface="Roboto Slab"/>
              </a:rPr>
              <a:t>MỘT </a:t>
            </a:r>
            <a:r>
              <a:rPr b="1" lang="en" sz="1400">
                <a:latin typeface="Roboto Slab"/>
                <a:ea typeface="Roboto Slab"/>
                <a:cs typeface="Roboto Slab"/>
                <a:sym typeface="Roboto Slab"/>
              </a:rPr>
              <a:t>thể hiện của lớp khác.</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Với mỗi mối quan hệ kết hợp, ta phải xác định hai bội số ở hai đầu của liên kết.</a:t>
            </a:r>
            <a:endParaRPr b="1" sz="1400">
              <a:latin typeface="Roboto Slab"/>
              <a:ea typeface="Roboto Slab"/>
              <a:cs typeface="Roboto Slab"/>
              <a:sym typeface="Roboto Slab"/>
            </a:endParaRPr>
          </a:p>
        </p:txBody>
      </p:sp>
      <p:pic>
        <p:nvPicPr>
          <p:cNvPr id="587" name="Google Shape;587;g26a68b07c7d_1_56"/>
          <p:cNvPicPr preferRelativeResize="0"/>
          <p:nvPr/>
        </p:nvPicPr>
        <p:blipFill>
          <a:blip r:embed="rId3">
            <a:alphaModFix/>
          </a:blip>
          <a:stretch>
            <a:fillRect/>
          </a:stretch>
        </p:blipFill>
        <p:spPr>
          <a:xfrm>
            <a:off x="532525" y="2145204"/>
            <a:ext cx="8236400" cy="17526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g26a68b07c7d_1_69"/>
          <p:cNvSpPr txBox="1"/>
          <p:nvPr>
            <p:ph type="title"/>
          </p:nvPr>
        </p:nvSpPr>
        <p:spPr>
          <a:xfrm>
            <a:off x="311700" y="224175"/>
            <a:ext cx="87798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Chỉ định bội số như thế nào</a:t>
            </a:r>
            <a:r>
              <a:rPr b="1" lang="en">
                <a:solidFill>
                  <a:srgbClr val="0000AA"/>
                </a:solidFill>
                <a:latin typeface="Roboto Slab"/>
                <a:ea typeface="Roboto Slab"/>
                <a:cs typeface="Roboto Slab"/>
                <a:sym typeface="Roboto Slab"/>
              </a:rPr>
              <a:t>?</a:t>
            </a:r>
            <a:endParaRPr b="1">
              <a:solidFill>
                <a:srgbClr val="0000AA"/>
              </a:solidFill>
              <a:latin typeface="Roboto Slab"/>
              <a:ea typeface="Roboto Slab"/>
              <a:cs typeface="Roboto Slab"/>
              <a:sym typeface="Roboto Slab"/>
            </a:endParaRPr>
          </a:p>
        </p:txBody>
      </p:sp>
      <p:sp>
        <p:nvSpPr>
          <p:cNvPr id="593" name="Google Shape;593;g26a68b07c7d_1_69"/>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g26a68b07c7d_1_69"/>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g26a68b07c7d_1_69"/>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96" name="Google Shape;596;g26a68b07c7d_1_69"/>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597" name="Google Shape;597;g26a68b07c7d_1_69"/>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598" name="Google Shape;598;g26a68b07c7d_1_69"/>
          <p:cNvPicPr preferRelativeResize="0"/>
          <p:nvPr/>
        </p:nvPicPr>
        <p:blipFill>
          <a:blip r:embed="rId3">
            <a:alphaModFix/>
          </a:blip>
          <a:stretch>
            <a:fillRect/>
          </a:stretch>
        </p:blipFill>
        <p:spPr>
          <a:xfrm>
            <a:off x="2328775" y="949275"/>
            <a:ext cx="4600168" cy="37750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g26a68b07c7d_1_81"/>
          <p:cNvSpPr txBox="1"/>
          <p:nvPr>
            <p:ph type="title"/>
          </p:nvPr>
        </p:nvSpPr>
        <p:spPr>
          <a:xfrm>
            <a:off x="311700" y="224175"/>
            <a:ext cx="87798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Tổng hợp là gì?</a:t>
            </a:r>
            <a:endParaRPr b="1">
              <a:solidFill>
                <a:srgbClr val="0000AA"/>
              </a:solidFill>
              <a:latin typeface="Roboto Slab"/>
              <a:ea typeface="Roboto Slab"/>
              <a:cs typeface="Roboto Slab"/>
              <a:sym typeface="Roboto Slab"/>
            </a:endParaRPr>
          </a:p>
        </p:txBody>
      </p:sp>
      <p:sp>
        <p:nvSpPr>
          <p:cNvPr id="604" name="Google Shape;604;g26a68b07c7d_1_8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g26a68b07c7d_1_8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g26a68b07c7d_1_81"/>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07" name="Google Shape;607;g26a68b07c7d_1_81"/>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608" name="Google Shape;608;g26a68b07c7d_1_8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609" name="Google Shape;609;g26a68b07c7d_1_81"/>
          <p:cNvSpPr txBox="1"/>
          <p:nvPr>
            <p:ph type="title"/>
          </p:nvPr>
        </p:nvSpPr>
        <p:spPr>
          <a:xfrm>
            <a:off x="311700" y="915300"/>
            <a:ext cx="8340000" cy="461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Kết hợp là một dạng đặc biệt của mối quan hệ kết hợp, biểu diễn mối quan hệ toàn bộ - bộ phận giữa một cái tổng hợp (toàn bộ) và thành phần của nó.</a:t>
            </a:r>
            <a:endParaRPr b="1" sz="1400">
              <a:latin typeface="Roboto Slab"/>
              <a:ea typeface="Roboto Slab"/>
              <a:cs typeface="Roboto Slab"/>
              <a:sym typeface="Roboto Slab"/>
            </a:endParaRPr>
          </a:p>
          <a:p>
            <a:pPr indent="-317500" lvl="1" marL="13716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Tổng hợp là mối quan hệ “là một phần của".</a:t>
            </a:r>
            <a:endParaRPr b="1" sz="1400">
              <a:latin typeface="Roboto Slab"/>
              <a:ea typeface="Roboto Slab"/>
              <a:cs typeface="Roboto Slab"/>
              <a:sym typeface="Roboto Slab"/>
            </a:endParaRPr>
          </a:p>
          <a:p>
            <a:pPr indent="0" lvl="0" marL="0" rtl="0" algn="l">
              <a:lnSpc>
                <a:spcPct val="150000"/>
              </a:lnSpc>
              <a:spcBef>
                <a:spcPts val="0"/>
              </a:spcBef>
              <a:spcAft>
                <a:spcPts val="0"/>
              </a:spcAft>
              <a:buNone/>
            </a:pPr>
            <a:r>
              <a:rPr b="1" lang="en" sz="1400">
                <a:latin typeface="Roboto Slab"/>
                <a:ea typeface="Roboto Slab"/>
                <a:cs typeface="Roboto Slab"/>
                <a:sym typeface="Roboto Slab"/>
              </a:rPr>
              <a:t>    -     Các bội số biểu diễn như mối quan hệ kết hợp.</a:t>
            </a:r>
            <a:endParaRPr b="1" sz="1400">
              <a:latin typeface="Roboto Slab"/>
              <a:ea typeface="Roboto Slab"/>
              <a:cs typeface="Roboto Slab"/>
              <a:sym typeface="Roboto Slab"/>
            </a:endParaRPr>
          </a:p>
        </p:txBody>
      </p:sp>
      <p:pic>
        <p:nvPicPr>
          <p:cNvPr id="610" name="Google Shape;610;g26a68b07c7d_1_81"/>
          <p:cNvPicPr preferRelativeResize="0"/>
          <p:nvPr/>
        </p:nvPicPr>
        <p:blipFill>
          <a:blip r:embed="rId3">
            <a:alphaModFix/>
          </a:blip>
          <a:stretch>
            <a:fillRect/>
          </a:stretch>
        </p:blipFill>
        <p:spPr>
          <a:xfrm>
            <a:off x="1321050" y="2543750"/>
            <a:ext cx="5695950" cy="14097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g26a68b07c7d_0_0"/>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Khả năng điều hướng là gì?</a:t>
            </a:r>
            <a:endParaRPr b="1">
              <a:solidFill>
                <a:srgbClr val="0000AA"/>
              </a:solidFill>
              <a:latin typeface="Roboto Slab"/>
              <a:ea typeface="Roboto Slab"/>
              <a:cs typeface="Roboto Slab"/>
              <a:sym typeface="Roboto Slab"/>
            </a:endParaRPr>
          </a:p>
        </p:txBody>
      </p:sp>
      <p:sp>
        <p:nvSpPr>
          <p:cNvPr id="616" name="Google Shape;616;g26a68b07c7d_0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g26a68b07c7d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g26a68b07c7d_0_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19" name="Google Shape;619;g26a68b07c7d_0_0"/>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620" name="Google Shape;620;g26a68b07c7d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621" name="Google Shape;621;g26a68b07c7d_0_0"/>
          <p:cNvSpPr txBox="1"/>
          <p:nvPr>
            <p:ph type="title"/>
          </p:nvPr>
        </p:nvSpPr>
        <p:spPr>
          <a:xfrm>
            <a:off x="311700" y="915300"/>
            <a:ext cx="8340000" cy="514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latin typeface="Roboto Slab"/>
                <a:ea typeface="Roboto Slab"/>
                <a:cs typeface="Roboto Slab"/>
                <a:sym typeface="Roboto Slab"/>
              </a:rPr>
              <a:t>Cho biết rằng có thể điều hướng từ một liên kết lớp liên kết tới lớp mục tiêu bằng cách sử dụng sự kết hợp</a:t>
            </a:r>
            <a:endParaRPr b="1" sz="14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b="1" sz="1400">
              <a:latin typeface="Roboto Slab"/>
              <a:ea typeface="Roboto Slab"/>
              <a:cs typeface="Roboto Slab"/>
              <a:sym typeface="Roboto Slab"/>
            </a:endParaRPr>
          </a:p>
        </p:txBody>
      </p:sp>
      <p:pic>
        <p:nvPicPr>
          <p:cNvPr id="622" name="Google Shape;622;g26a68b07c7d_0_0"/>
          <p:cNvPicPr preferRelativeResize="0"/>
          <p:nvPr/>
        </p:nvPicPr>
        <p:blipFill>
          <a:blip r:embed="rId3">
            <a:alphaModFix/>
          </a:blip>
          <a:stretch>
            <a:fillRect/>
          </a:stretch>
        </p:blipFill>
        <p:spPr>
          <a:xfrm>
            <a:off x="2701450" y="1429800"/>
            <a:ext cx="5770999" cy="324702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g26a68b07c7d_0_11"/>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Quan hệ: sự phụ thuộc</a:t>
            </a:r>
            <a:endParaRPr b="1">
              <a:solidFill>
                <a:srgbClr val="0000AA"/>
              </a:solidFill>
              <a:latin typeface="Roboto Slab"/>
              <a:ea typeface="Roboto Slab"/>
              <a:cs typeface="Roboto Slab"/>
              <a:sym typeface="Roboto Slab"/>
            </a:endParaRPr>
          </a:p>
        </p:txBody>
      </p:sp>
      <p:sp>
        <p:nvSpPr>
          <p:cNvPr id="628" name="Google Shape;628;g26a68b07c7d_0_1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g26a68b07c7d_0_1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g26a68b07c7d_0_11"/>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31" name="Google Shape;631;g26a68b07c7d_0_11"/>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632" name="Google Shape;632;g26a68b07c7d_0_1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633" name="Google Shape;633;g26a68b07c7d_0_11"/>
          <p:cNvSpPr txBox="1"/>
          <p:nvPr>
            <p:ph type="title"/>
          </p:nvPr>
        </p:nvSpPr>
        <p:spPr>
          <a:xfrm>
            <a:off x="311700" y="915300"/>
            <a:ext cx="8340000" cy="10443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Mối quan hệ giữa hai phần tử mô hình trong đó sự thay đổi ở một phần tử có thể dẫn đến sự thay đổi ở phần tử kia.</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Mối quan hệ này không có cấu trúc và là mối quan hệ “sử dụng”.</a:t>
            </a:r>
            <a:endParaRPr b="1" sz="1400">
              <a:latin typeface="Roboto Slab"/>
              <a:ea typeface="Roboto Slab"/>
              <a:cs typeface="Roboto Slab"/>
              <a:sym typeface="Roboto Slab"/>
            </a:endParaRPr>
          </a:p>
        </p:txBody>
      </p:sp>
      <p:pic>
        <p:nvPicPr>
          <p:cNvPr id="634" name="Google Shape;634;g26a68b07c7d_0_11"/>
          <p:cNvPicPr preferRelativeResize="0"/>
          <p:nvPr/>
        </p:nvPicPr>
        <p:blipFill>
          <a:blip r:embed="rId3">
            <a:alphaModFix/>
          </a:blip>
          <a:stretch>
            <a:fillRect/>
          </a:stretch>
        </p:blipFill>
        <p:spPr>
          <a:xfrm>
            <a:off x="1219025" y="1959596"/>
            <a:ext cx="6172199" cy="2756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beb7102465_0_24"/>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Bốn nguyên tắc trong mô hình hóa</a:t>
            </a:r>
            <a:endParaRPr b="1">
              <a:solidFill>
                <a:srgbClr val="0000AA"/>
              </a:solidFill>
              <a:latin typeface="Roboto Slab"/>
              <a:ea typeface="Roboto Slab"/>
              <a:cs typeface="Roboto Slab"/>
              <a:sym typeface="Roboto Slab"/>
            </a:endParaRPr>
          </a:p>
        </p:txBody>
      </p:sp>
      <p:sp>
        <p:nvSpPr>
          <p:cNvPr id="105" name="Google Shape;105;g2beb7102465_0_2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2beb7102465_0_2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g2beb7102465_0_24"/>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08" name="Google Shape;108;g2beb7102465_0_2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09" name="Google Shape;109;g2beb7102465_0_2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10" name="Google Shape;110;g2beb7102465_0_24"/>
          <p:cNvSpPr txBox="1"/>
          <p:nvPr/>
        </p:nvSpPr>
        <p:spPr>
          <a:xfrm>
            <a:off x="511175" y="1276850"/>
            <a:ext cx="83211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Mô hình bạn tạo ra ảnh hướng tới cách giải quyết vấn đề</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Mọi mô hình đều có thể được diễn tả dưới nhiều mức độ chi tiết</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Mô hình tốt nhất là mô hình giống với thực tế</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Không thể biểu diễn đủ chỉ với một mô hình</a:t>
            </a:r>
            <a:endParaRPr sz="1800">
              <a:solidFill>
                <a:schemeClr val="dk2"/>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g26a68b07c7d_0_22"/>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Khái quát hóa là gì?</a:t>
            </a:r>
            <a:endParaRPr b="1">
              <a:solidFill>
                <a:srgbClr val="0000AA"/>
              </a:solidFill>
              <a:latin typeface="Roboto Slab"/>
              <a:ea typeface="Roboto Slab"/>
              <a:cs typeface="Roboto Slab"/>
              <a:sym typeface="Roboto Slab"/>
            </a:endParaRPr>
          </a:p>
        </p:txBody>
      </p:sp>
      <p:sp>
        <p:nvSpPr>
          <p:cNvPr id="640" name="Google Shape;640;g26a68b07c7d_0_2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g26a68b07c7d_0_2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g26a68b07c7d_0_2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43" name="Google Shape;643;g26a68b07c7d_0_22"/>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644" name="Google Shape;644;g26a68b07c7d_0_2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645" name="Google Shape;645;g26a68b07c7d_0_22"/>
          <p:cNvSpPr txBox="1"/>
          <p:nvPr>
            <p:ph type="title"/>
          </p:nvPr>
        </p:nvSpPr>
        <p:spPr>
          <a:xfrm>
            <a:off x="311700" y="915300"/>
            <a:ext cx="8340000" cy="3141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Là mối quan hệ giữa các lớp trong đó một lớp có thể chia sẻ cấu trúc và/hoặc hành vi của một hoặc nhiều lớp khác.</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Mô tả một cấu trúc phân cấp của sự trừu tượng trong đó một lớp con kế thừa từ một hoặc nhiều lớp cha.</a:t>
            </a:r>
            <a:endParaRPr b="1" sz="1400">
              <a:latin typeface="Roboto Slab"/>
              <a:ea typeface="Roboto Slab"/>
              <a:cs typeface="Roboto Slab"/>
              <a:sym typeface="Roboto Slab"/>
            </a:endParaRPr>
          </a:p>
          <a:p>
            <a:pPr indent="-317500" lvl="1"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Kế thừa đơn: Một lớp con chỉ kế thừa từ một lớp cha.</a:t>
            </a:r>
            <a:endParaRPr b="1" sz="1400">
              <a:latin typeface="Roboto Slab"/>
              <a:ea typeface="Roboto Slab"/>
              <a:cs typeface="Roboto Slab"/>
              <a:sym typeface="Roboto Slab"/>
            </a:endParaRPr>
          </a:p>
          <a:p>
            <a:pPr indent="-317500" lvl="1"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Kế thừa đa: Một lớp con có thể kế thừa từ nhiều lớp cha.</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Là quan hệ “là một loại” (is a kind of).</a:t>
            </a:r>
            <a:endParaRPr b="1" sz="1400">
              <a:latin typeface="Roboto Slab"/>
              <a:ea typeface="Roboto Slab"/>
              <a:cs typeface="Roboto Slab"/>
              <a:sym typeface="Roboto Slab"/>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g26a68b07c7d_0_32"/>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Ví dụ: Đơn kế thừa</a:t>
            </a:r>
            <a:endParaRPr b="1">
              <a:solidFill>
                <a:srgbClr val="0000AA"/>
              </a:solidFill>
              <a:latin typeface="Roboto Slab"/>
              <a:ea typeface="Roboto Slab"/>
              <a:cs typeface="Roboto Slab"/>
              <a:sym typeface="Roboto Slab"/>
            </a:endParaRPr>
          </a:p>
        </p:txBody>
      </p:sp>
      <p:sp>
        <p:nvSpPr>
          <p:cNvPr id="651" name="Google Shape;651;g26a68b07c7d_0_3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g26a68b07c7d_0_3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g26a68b07c7d_0_3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54" name="Google Shape;654;g26a68b07c7d_0_32"/>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655" name="Google Shape;655;g26a68b07c7d_0_3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656" name="Google Shape;656;g26a68b07c7d_0_32"/>
          <p:cNvSpPr txBox="1"/>
          <p:nvPr>
            <p:ph type="title"/>
          </p:nvPr>
        </p:nvSpPr>
        <p:spPr>
          <a:xfrm>
            <a:off x="311700" y="915300"/>
            <a:ext cx="8340000" cy="3141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Một lớp kế thừa từ một lớp khác.</a:t>
            </a:r>
            <a:endParaRPr b="1" sz="1400">
              <a:latin typeface="Roboto Slab"/>
              <a:ea typeface="Roboto Slab"/>
              <a:cs typeface="Roboto Slab"/>
              <a:sym typeface="Roboto Slab"/>
            </a:endParaRPr>
          </a:p>
        </p:txBody>
      </p:sp>
      <p:pic>
        <p:nvPicPr>
          <p:cNvPr id="657" name="Google Shape;657;g26a68b07c7d_0_32"/>
          <p:cNvPicPr preferRelativeResize="0"/>
          <p:nvPr/>
        </p:nvPicPr>
        <p:blipFill>
          <a:blip r:embed="rId3">
            <a:alphaModFix/>
          </a:blip>
          <a:stretch>
            <a:fillRect/>
          </a:stretch>
        </p:blipFill>
        <p:spPr>
          <a:xfrm>
            <a:off x="2617675" y="1394025"/>
            <a:ext cx="5447251" cy="34474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g26a68b07c7d_0_43"/>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Ví dụ: Đa kế thừa</a:t>
            </a:r>
            <a:endParaRPr b="1">
              <a:solidFill>
                <a:srgbClr val="0000AA"/>
              </a:solidFill>
              <a:latin typeface="Roboto Slab"/>
              <a:ea typeface="Roboto Slab"/>
              <a:cs typeface="Roboto Slab"/>
              <a:sym typeface="Roboto Slab"/>
            </a:endParaRPr>
          </a:p>
        </p:txBody>
      </p:sp>
      <p:sp>
        <p:nvSpPr>
          <p:cNvPr id="663" name="Google Shape;663;g26a68b07c7d_0_4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g26a68b07c7d_0_4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g26a68b07c7d_0_43"/>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66" name="Google Shape;666;g26a68b07c7d_0_43"/>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667" name="Google Shape;667;g26a68b07c7d_0_4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668" name="Google Shape;668;g26a68b07c7d_0_43"/>
          <p:cNvSpPr txBox="1"/>
          <p:nvPr>
            <p:ph type="title"/>
          </p:nvPr>
        </p:nvSpPr>
        <p:spPr>
          <a:xfrm>
            <a:off x="311700" y="915300"/>
            <a:ext cx="8340000" cy="3141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Một lớp có thể kế thừa nhiều lớp khác.</a:t>
            </a:r>
            <a:endParaRPr b="1" sz="1400">
              <a:latin typeface="Roboto Slab"/>
              <a:ea typeface="Roboto Slab"/>
              <a:cs typeface="Roboto Slab"/>
              <a:sym typeface="Roboto Slab"/>
            </a:endParaRPr>
          </a:p>
        </p:txBody>
      </p:sp>
      <p:sp>
        <p:nvSpPr>
          <p:cNvPr id="669" name="Google Shape;669;g26a68b07c7d_0_43"/>
          <p:cNvSpPr txBox="1"/>
          <p:nvPr/>
        </p:nvSpPr>
        <p:spPr>
          <a:xfrm>
            <a:off x="1189100" y="4423250"/>
            <a:ext cx="615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Chỉ sử dụng đa kế thừa khi cần thiết và sử dụng một cách thận trọng</a:t>
            </a:r>
            <a:endParaRPr b="1">
              <a:solidFill>
                <a:schemeClr val="dk1"/>
              </a:solidFill>
            </a:endParaRPr>
          </a:p>
        </p:txBody>
      </p:sp>
      <p:pic>
        <p:nvPicPr>
          <p:cNvPr id="670" name="Google Shape;670;g26a68b07c7d_0_43"/>
          <p:cNvPicPr preferRelativeResize="0"/>
          <p:nvPr/>
        </p:nvPicPr>
        <p:blipFill>
          <a:blip r:embed="rId3">
            <a:alphaModFix/>
          </a:blip>
          <a:stretch>
            <a:fillRect/>
          </a:stretch>
        </p:blipFill>
        <p:spPr>
          <a:xfrm>
            <a:off x="1096125" y="1360124"/>
            <a:ext cx="6514500" cy="29533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g26a68b07c7d_0_55"/>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Những gì được kế thừa</a:t>
            </a:r>
            <a:endParaRPr b="1">
              <a:solidFill>
                <a:srgbClr val="0000AA"/>
              </a:solidFill>
              <a:latin typeface="Roboto Slab"/>
              <a:ea typeface="Roboto Slab"/>
              <a:cs typeface="Roboto Slab"/>
              <a:sym typeface="Roboto Slab"/>
            </a:endParaRPr>
          </a:p>
        </p:txBody>
      </p:sp>
      <p:sp>
        <p:nvSpPr>
          <p:cNvPr id="676" name="Google Shape;676;g26a68b07c7d_0_5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g26a68b07c7d_0_5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g26a68b07c7d_0_55"/>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79" name="Google Shape;679;g26a68b07c7d_0_55"/>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680" name="Google Shape;680;g26a68b07c7d_0_5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681" name="Google Shape;681;g26a68b07c7d_0_55"/>
          <p:cNvSpPr txBox="1"/>
          <p:nvPr>
            <p:ph type="title"/>
          </p:nvPr>
        </p:nvSpPr>
        <p:spPr>
          <a:xfrm>
            <a:off x="311700" y="915300"/>
            <a:ext cx="8340000" cy="20832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Một lớp con kế thừa các thuộc tính của lớp cha, hoạt động và các mối quan hệ.</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Một lớp con có thể</a:t>
            </a:r>
            <a:endParaRPr b="1" sz="1400">
              <a:latin typeface="Roboto Slab"/>
              <a:ea typeface="Roboto Slab"/>
              <a:cs typeface="Roboto Slab"/>
              <a:sym typeface="Roboto Slab"/>
            </a:endParaRPr>
          </a:p>
          <a:p>
            <a:pPr indent="-317500" lvl="1"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Thêm các thuộc tính, hoạt động và các mối quan hệ.</a:t>
            </a:r>
            <a:endParaRPr b="1" sz="1400">
              <a:latin typeface="Roboto Slab"/>
              <a:ea typeface="Roboto Slab"/>
              <a:cs typeface="Roboto Slab"/>
              <a:sym typeface="Roboto Slab"/>
            </a:endParaRPr>
          </a:p>
          <a:p>
            <a:pPr indent="-317500" lvl="1"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Định nghĩa lại hành động được kế thừa (sử dụng cẩn trọng!)</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Các thuộc tính, hoạt động và/hoặc mối quan hệ chung được hiển thị ở mức cao nhất thích hợp trong cấu trúc phân cấp.</a:t>
            </a:r>
            <a:endParaRPr b="1" sz="1400">
              <a:latin typeface="Roboto Slab"/>
              <a:ea typeface="Roboto Slab"/>
              <a:cs typeface="Roboto Slab"/>
              <a:sym typeface="Roboto Slab"/>
            </a:endParaRPr>
          </a:p>
        </p:txBody>
      </p:sp>
      <p:sp>
        <p:nvSpPr>
          <p:cNvPr id="682" name="Google Shape;682;g26a68b07c7d_0_55"/>
          <p:cNvSpPr txBox="1"/>
          <p:nvPr/>
        </p:nvSpPr>
        <p:spPr>
          <a:xfrm>
            <a:off x="1296025" y="3468925"/>
            <a:ext cx="6159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0000AA"/>
                </a:solidFill>
              </a:rPr>
              <a:t>Kế thừa tận dụng sự tương đồng giữa các lớp</a:t>
            </a:r>
            <a:endParaRPr b="1" sz="1800">
              <a:solidFill>
                <a:srgbClr val="0000AA"/>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g26a68b07c7d_0_66"/>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Ví dụ: Những gì được kế thừa</a:t>
            </a:r>
            <a:endParaRPr b="1">
              <a:solidFill>
                <a:srgbClr val="0000AA"/>
              </a:solidFill>
              <a:latin typeface="Roboto Slab"/>
              <a:ea typeface="Roboto Slab"/>
              <a:cs typeface="Roboto Slab"/>
              <a:sym typeface="Roboto Slab"/>
            </a:endParaRPr>
          </a:p>
        </p:txBody>
      </p:sp>
      <p:sp>
        <p:nvSpPr>
          <p:cNvPr id="688" name="Google Shape;688;g26a68b07c7d_0_6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g26a68b07c7d_0_6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g26a68b07c7d_0_6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91" name="Google Shape;691;g26a68b07c7d_0_66"/>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692" name="Google Shape;692;g26a68b07c7d_0_6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693" name="Google Shape;693;g26a68b07c7d_0_66"/>
          <p:cNvPicPr preferRelativeResize="0"/>
          <p:nvPr/>
        </p:nvPicPr>
        <p:blipFill>
          <a:blip r:embed="rId3">
            <a:alphaModFix/>
          </a:blip>
          <a:stretch>
            <a:fillRect/>
          </a:stretch>
        </p:blipFill>
        <p:spPr>
          <a:xfrm>
            <a:off x="1724325" y="895800"/>
            <a:ext cx="5519109" cy="37750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g26a68b07c7d_0_76"/>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Thực hiện (Realization) là gì?</a:t>
            </a:r>
            <a:endParaRPr b="1">
              <a:solidFill>
                <a:srgbClr val="0000AA"/>
              </a:solidFill>
              <a:latin typeface="Roboto Slab"/>
              <a:ea typeface="Roboto Slab"/>
              <a:cs typeface="Roboto Slab"/>
              <a:sym typeface="Roboto Slab"/>
            </a:endParaRPr>
          </a:p>
        </p:txBody>
      </p:sp>
      <p:sp>
        <p:nvSpPr>
          <p:cNvPr id="699" name="Google Shape;699;g26a68b07c7d_0_7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g26a68b07c7d_0_7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g26a68b07c7d_0_7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02" name="Google Shape;702;g26a68b07c7d_0_76"/>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703" name="Google Shape;703;g26a68b07c7d_0_7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704" name="Google Shape;704;g26a68b07c7d_0_76"/>
          <p:cNvSpPr txBox="1"/>
          <p:nvPr>
            <p:ph type="title"/>
          </p:nvPr>
        </p:nvSpPr>
        <p:spPr>
          <a:xfrm>
            <a:off x="311700" y="915300"/>
            <a:ext cx="8340000" cy="39261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Một classifier đóng vai trò như một “hợp đồng” mà những classifier khác đồng ý thực hiện, quan hệ này thường thấy giữa:</a:t>
            </a:r>
            <a:endParaRPr b="1" sz="1400">
              <a:latin typeface="Roboto Slab"/>
              <a:ea typeface="Roboto Slab"/>
              <a:cs typeface="Roboto Slab"/>
              <a:sym typeface="Roboto Slab"/>
            </a:endParaRPr>
          </a:p>
          <a:p>
            <a:pPr indent="-317500" lvl="1"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Các interface và các classifier </a:t>
            </a:r>
            <a:endParaRPr b="1" sz="1400">
              <a:latin typeface="Roboto Slab"/>
              <a:ea typeface="Roboto Slab"/>
              <a:cs typeface="Roboto Slab"/>
              <a:sym typeface="Roboto Slab"/>
            </a:endParaRPr>
          </a:p>
          <a:p>
            <a:pPr indent="0" lvl="0" marL="9144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9144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9144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9144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914400" rtl="0" algn="l">
              <a:lnSpc>
                <a:spcPct val="150000"/>
              </a:lnSpc>
              <a:spcBef>
                <a:spcPts val="0"/>
              </a:spcBef>
              <a:spcAft>
                <a:spcPts val="0"/>
              </a:spcAft>
              <a:buNone/>
            </a:pPr>
            <a:r>
              <a:t/>
            </a:r>
            <a:endParaRPr b="1" sz="1400">
              <a:latin typeface="Roboto Slab"/>
              <a:ea typeface="Roboto Slab"/>
              <a:cs typeface="Roboto Slab"/>
              <a:sym typeface="Roboto Slab"/>
            </a:endParaRPr>
          </a:p>
          <a:p>
            <a:pPr indent="-317500" lvl="1"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Các Use case và collaboration</a:t>
            </a:r>
            <a:endParaRPr b="1" sz="1400">
              <a:latin typeface="Roboto Slab"/>
              <a:ea typeface="Roboto Slab"/>
              <a:cs typeface="Roboto Slab"/>
              <a:sym typeface="Roboto Slab"/>
            </a:endParaRPr>
          </a:p>
        </p:txBody>
      </p:sp>
      <p:pic>
        <p:nvPicPr>
          <p:cNvPr id="705" name="Google Shape;705;g26a68b07c7d_0_76"/>
          <p:cNvPicPr preferRelativeResize="0"/>
          <p:nvPr/>
        </p:nvPicPr>
        <p:blipFill>
          <a:blip r:embed="rId3">
            <a:alphaModFix/>
          </a:blip>
          <a:stretch>
            <a:fillRect/>
          </a:stretch>
        </p:blipFill>
        <p:spPr>
          <a:xfrm>
            <a:off x="2600625" y="1939000"/>
            <a:ext cx="2427375" cy="1647675"/>
          </a:xfrm>
          <a:prstGeom prst="rect">
            <a:avLst/>
          </a:prstGeom>
          <a:noFill/>
          <a:ln>
            <a:noFill/>
          </a:ln>
        </p:spPr>
      </p:pic>
      <p:pic>
        <p:nvPicPr>
          <p:cNvPr id="706" name="Google Shape;706;g26a68b07c7d_0_76"/>
          <p:cNvPicPr preferRelativeResize="0"/>
          <p:nvPr/>
        </p:nvPicPr>
        <p:blipFill>
          <a:blip r:embed="rId4">
            <a:alphaModFix/>
          </a:blip>
          <a:stretch>
            <a:fillRect/>
          </a:stretch>
        </p:blipFill>
        <p:spPr>
          <a:xfrm>
            <a:off x="1700200" y="3849325"/>
            <a:ext cx="5743600" cy="9167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g26a68b07c7d_0_85"/>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Ghi chú là gì?</a:t>
            </a:r>
            <a:endParaRPr b="1">
              <a:solidFill>
                <a:srgbClr val="0000AA"/>
              </a:solidFill>
              <a:latin typeface="Roboto Slab"/>
              <a:ea typeface="Roboto Slab"/>
              <a:cs typeface="Roboto Slab"/>
              <a:sym typeface="Roboto Slab"/>
            </a:endParaRPr>
          </a:p>
        </p:txBody>
      </p:sp>
      <p:sp>
        <p:nvSpPr>
          <p:cNvPr id="712" name="Google Shape;712;g26a68b07c7d_0_8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g26a68b07c7d_0_8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g26a68b07c7d_0_85"/>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15" name="Google Shape;715;g26a68b07c7d_0_85"/>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716" name="Google Shape;716;g26a68b07c7d_0_8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717" name="Google Shape;717;g26a68b07c7d_0_85"/>
          <p:cNvSpPr txBox="1"/>
          <p:nvPr>
            <p:ph type="title"/>
          </p:nvPr>
        </p:nvSpPr>
        <p:spPr>
          <a:xfrm>
            <a:off x="311700" y="915300"/>
            <a:ext cx="8340000" cy="14736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Một nhận xét có thể được thêm vào để biểu đồ có thêm thông tin</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Có thể thêm vào bất cứ phần tử UML nào</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Được biểu diễn bằng một hình chữ nhật góc cong.</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Có thể được gắn vào một phần tử với một đường nét đứt.</a:t>
            </a:r>
            <a:endParaRPr b="1" sz="1400">
              <a:latin typeface="Roboto Slab"/>
              <a:ea typeface="Roboto Slab"/>
              <a:cs typeface="Roboto Slab"/>
              <a:sym typeface="Roboto Slab"/>
            </a:endParaRPr>
          </a:p>
        </p:txBody>
      </p:sp>
      <p:pic>
        <p:nvPicPr>
          <p:cNvPr id="718" name="Google Shape;718;g26a68b07c7d_0_85"/>
          <p:cNvPicPr preferRelativeResize="0"/>
          <p:nvPr/>
        </p:nvPicPr>
        <p:blipFill>
          <a:blip r:embed="rId3">
            <a:alphaModFix/>
          </a:blip>
          <a:stretch>
            <a:fillRect/>
          </a:stretch>
        </p:blipFill>
        <p:spPr>
          <a:xfrm>
            <a:off x="760688" y="2571750"/>
            <a:ext cx="7442024" cy="17946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g26a68b07c7d_0_96"/>
          <p:cNvSpPr txBox="1"/>
          <p:nvPr>
            <p:ph type="title"/>
          </p:nvPr>
        </p:nvSpPr>
        <p:spPr>
          <a:xfrm>
            <a:off x="311700" y="224175"/>
            <a:ext cx="87798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Ôn tập: Các khái niệm hướng đối tượng</a:t>
            </a:r>
            <a:endParaRPr b="1">
              <a:solidFill>
                <a:srgbClr val="0000AA"/>
              </a:solidFill>
              <a:latin typeface="Roboto Slab"/>
              <a:ea typeface="Roboto Slab"/>
              <a:cs typeface="Roboto Slab"/>
              <a:sym typeface="Roboto Slab"/>
            </a:endParaRPr>
          </a:p>
        </p:txBody>
      </p:sp>
      <p:sp>
        <p:nvSpPr>
          <p:cNvPr id="724" name="Google Shape;724;g26a68b07c7d_0_9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g26a68b07c7d_0_9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g26a68b07c7d_0_9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27" name="Google Shape;727;g26a68b07c7d_0_96"/>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728" name="Google Shape;728;g26a68b07c7d_0_9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729" name="Google Shape;729;g26a68b07c7d_0_96"/>
          <p:cNvSpPr txBox="1"/>
          <p:nvPr>
            <p:ph type="title"/>
          </p:nvPr>
        </p:nvSpPr>
        <p:spPr>
          <a:xfrm>
            <a:off x="311700" y="915300"/>
            <a:ext cx="8340000" cy="2102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Bốn nguyên tắc cơ bản của hướng đối tượng là gì? Cung cấp một mô tả ngắn gọn về mỗi nguyên tắc.</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Đối tượng là gì, lớp là gì? Điểm khác nhau giữa hai khái niệm là gì?</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Thuộc tính là gì?</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Hoạt động là gì?</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Tính đa hình là gì? Giao diện (interface) là gì?</a:t>
            </a:r>
            <a:endParaRPr b="1" sz="1400">
              <a:latin typeface="Roboto Slab"/>
              <a:ea typeface="Roboto Slab"/>
              <a:cs typeface="Roboto Slab"/>
              <a:sym typeface="Roboto Slab"/>
            </a:endParaRPr>
          </a:p>
        </p:txBody>
      </p:sp>
      <p:pic>
        <p:nvPicPr>
          <p:cNvPr id="730" name="Google Shape;730;g26a68b07c7d_0_96"/>
          <p:cNvPicPr preferRelativeResize="0"/>
          <p:nvPr/>
        </p:nvPicPr>
        <p:blipFill>
          <a:blip r:embed="rId3">
            <a:alphaModFix/>
          </a:blip>
          <a:stretch>
            <a:fillRect/>
          </a:stretch>
        </p:blipFill>
        <p:spPr>
          <a:xfrm>
            <a:off x="7363100" y="3124200"/>
            <a:ext cx="1288600" cy="1610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beb7102465_0_35"/>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Các cách mô hình hóa</a:t>
            </a:r>
            <a:endParaRPr b="1">
              <a:solidFill>
                <a:srgbClr val="0000AA"/>
              </a:solidFill>
              <a:latin typeface="Roboto Slab"/>
              <a:ea typeface="Roboto Slab"/>
              <a:cs typeface="Roboto Slab"/>
              <a:sym typeface="Roboto Slab"/>
            </a:endParaRPr>
          </a:p>
        </p:txBody>
      </p:sp>
      <p:sp>
        <p:nvSpPr>
          <p:cNvPr id="116" name="Google Shape;116;g2beb7102465_0_3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2beb7102465_0_3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2beb7102465_0_35"/>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19" name="Google Shape;119;g2beb7102465_0_3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20" name="Google Shape;120;g2beb7102465_0_3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21" name="Google Shape;121;g2beb7102465_0_35"/>
          <p:cNvSpPr txBox="1"/>
          <p:nvPr/>
        </p:nvSpPr>
        <p:spPr>
          <a:xfrm>
            <a:off x="511175" y="1276850"/>
            <a:ext cx="83211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Mô hình hóa thủ tục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Mô hình hóa hướng đối tượng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Mô hình hóa dựa trên quy tắc</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Mô hình hóa hướng khía cạnh</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Mô hình hóa hướng đại diện</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Mô hình hóa hướng dịch vụ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Mô hình hóa theo mô hình</a:t>
            </a:r>
            <a:endParaRPr sz="1800">
              <a:solidFill>
                <a:schemeClr val="dk2"/>
              </a:solidFill>
            </a:endParaRPr>
          </a:p>
        </p:txBody>
      </p:sp>
      <p:pic>
        <p:nvPicPr>
          <p:cNvPr id="122" name="Google Shape;122;g2beb7102465_0_35"/>
          <p:cNvPicPr preferRelativeResize="0"/>
          <p:nvPr/>
        </p:nvPicPr>
        <p:blipFill>
          <a:blip r:embed="rId3">
            <a:alphaModFix/>
          </a:blip>
          <a:stretch>
            <a:fillRect/>
          </a:stretch>
        </p:blipFill>
        <p:spPr>
          <a:xfrm>
            <a:off x="5549151" y="873875"/>
            <a:ext cx="2994900" cy="348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beb7102465_0_47"/>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Tại sao nên mô hình hóa hướng đối tượng ?</a:t>
            </a:r>
            <a:endParaRPr b="1">
              <a:solidFill>
                <a:srgbClr val="0000AA"/>
              </a:solidFill>
              <a:latin typeface="Roboto Slab"/>
              <a:ea typeface="Roboto Slab"/>
              <a:cs typeface="Roboto Slab"/>
              <a:sym typeface="Roboto Slab"/>
            </a:endParaRPr>
          </a:p>
        </p:txBody>
      </p:sp>
      <p:sp>
        <p:nvSpPr>
          <p:cNvPr id="128" name="Google Shape;128;g2beb7102465_0_47"/>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2beb7102465_0_47"/>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2beb7102465_0_47"/>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31" name="Google Shape;131;g2beb7102465_0_47"/>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32" name="Google Shape;132;g2beb7102465_0_47"/>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133" name="Google Shape;133;g2beb7102465_0_47"/>
          <p:cNvPicPr preferRelativeResize="0"/>
          <p:nvPr/>
        </p:nvPicPr>
        <p:blipFill>
          <a:blip r:embed="rId3">
            <a:alphaModFix/>
          </a:blip>
          <a:stretch>
            <a:fillRect/>
          </a:stretch>
        </p:blipFill>
        <p:spPr>
          <a:xfrm>
            <a:off x="778038" y="947763"/>
            <a:ext cx="2967625" cy="2006225"/>
          </a:xfrm>
          <a:prstGeom prst="rect">
            <a:avLst/>
          </a:prstGeom>
          <a:noFill/>
          <a:ln>
            <a:noFill/>
          </a:ln>
        </p:spPr>
      </p:pic>
      <p:pic>
        <p:nvPicPr>
          <p:cNvPr id="134" name="Google Shape;134;g2beb7102465_0_47"/>
          <p:cNvPicPr preferRelativeResize="0"/>
          <p:nvPr/>
        </p:nvPicPr>
        <p:blipFill>
          <a:blip r:embed="rId4">
            <a:alphaModFix/>
          </a:blip>
          <a:stretch>
            <a:fillRect/>
          </a:stretch>
        </p:blipFill>
        <p:spPr>
          <a:xfrm>
            <a:off x="5599125" y="853825"/>
            <a:ext cx="2655450" cy="2194100"/>
          </a:xfrm>
          <a:prstGeom prst="rect">
            <a:avLst/>
          </a:prstGeom>
          <a:noFill/>
          <a:ln>
            <a:noFill/>
          </a:ln>
        </p:spPr>
      </p:pic>
      <p:sp>
        <p:nvSpPr>
          <p:cNvPr id="135" name="Google Shape;135;g2beb7102465_0_47"/>
          <p:cNvSpPr txBox="1"/>
          <p:nvPr/>
        </p:nvSpPr>
        <p:spPr>
          <a:xfrm>
            <a:off x="152400" y="3104875"/>
            <a:ext cx="42189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Lập trình thủ tục:</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Phân chia thành nhiều hàm</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Kiểm soát cấu trúc hệ thống</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Chia sẻ và truy cập cùng 1 nguồn dữ liệu</a:t>
            </a:r>
            <a:endParaRPr sz="1800">
              <a:solidFill>
                <a:schemeClr val="dk2"/>
              </a:solidFill>
            </a:endParaRPr>
          </a:p>
        </p:txBody>
      </p:sp>
      <p:sp>
        <p:nvSpPr>
          <p:cNvPr id="136" name="Google Shape;136;g2beb7102465_0_47"/>
          <p:cNvSpPr txBox="1"/>
          <p:nvPr/>
        </p:nvSpPr>
        <p:spPr>
          <a:xfrm>
            <a:off x="4986525" y="3376675"/>
            <a:ext cx="36354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Lập trình hướng đối tượng:</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Tương tác giữa các đối tượng thông qua việc gửi các tin nhắn</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Thu hẹp phạm vi thay đổi</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beb7102465_0_58"/>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Công nghệ đối tượng là gì ?</a:t>
            </a:r>
            <a:endParaRPr b="1">
              <a:solidFill>
                <a:srgbClr val="0000AA"/>
              </a:solidFill>
              <a:latin typeface="Roboto Slab"/>
              <a:ea typeface="Roboto Slab"/>
              <a:cs typeface="Roboto Slab"/>
              <a:sym typeface="Roboto Slab"/>
            </a:endParaRPr>
          </a:p>
        </p:txBody>
      </p:sp>
      <p:sp>
        <p:nvSpPr>
          <p:cNvPr id="142" name="Google Shape;142;g2beb7102465_0_58"/>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g2beb7102465_0_58"/>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2beb7102465_0_58"/>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45" name="Google Shape;145;g2beb7102465_0_58"/>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46" name="Google Shape;146;g2beb7102465_0_58"/>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47" name="Google Shape;147;g2beb7102465_0_58"/>
          <p:cNvSpPr txBox="1"/>
          <p:nvPr/>
        </p:nvSpPr>
        <p:spPr>
          <a:xfrm>
            <a:off x="511175" y="1276850"/>
            <a:ext cx="83211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Công nghệ đối tượng:</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Là một tập các quy tắc nhằm định hướng việc xây dựng cấu trúc phần mềm cùng với các ngôn ngữ, cơ sở dữ liệu và các công cụ khác hỗ trợ các quy tắc này</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beb7102465_0_68"/>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Điểm mạnh của công nghệ hướng đối tượng</a:t>
            </a:r>
            <a:endParaRPr b="1">
              <a:solidFill>
                <a:srgbClr val="0000AA"/>
              </a:solidFill>
              <a:latin typeface="Roboto Slab"/>
              <a:ea typeface="Roboto Slab"/>
              <a:cs typeface="Roboto Slab"/>
              <a:sym typeface="Roboto Slab"/>
            </a:endParaRPr>
          </a:p>
        </p:txBody>
      </p:sp>
      <p:sp>
        <p:nvSpPr>
          <p:cNvPr id="153" name="Google Shape;153;g2beb7102465_0_68"/>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2beb7102465_0_68"/>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g2beb7102465_0_68"/>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56" name="Google Shape;156;g2beb7102465_0_68"/>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57" name="Google Shape;157;g2beb7102465_0_68"/>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58" name="Google Shape;158;g2beb7102465_0_68"/>
          <p:cNvSpPr txBox="1"/>
          <p:nvPr/>
        </p:nvSpPr>
        <p:spPr>
          <a:xfrm>
            <a:off x="511175" y="1276850"/>
            <a:ext cx="8321100" cy="2955300"/>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sz="1800">
                <a:solidFill>
                  <a:schemeClr val="dk2"/>
                </a:solidFill>
              </a:rPr>
              <a:t>Cung cấp một mô hình thống nhất</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Tạo điều kiện cho việc tái sử dụng kiến trúc và mã nguồn</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Các mô hình cung cấp một góc nhìn gần với thực tế hơn</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Mô tả chính xác hơn cách các thực thể tương tác với nhau</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Phân rã dựa trên việc phân chia tự nhiên</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Dễ hiểu và dễ bảo trì hơn</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Cung cấp sự ổn định</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Sự thay đổi nhỏ trong yêu cầu không tạo ra sự thay đổi lớn đối với hệ thống đang phát triển</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Linh hoạt với sự thay đổi</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