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Slab"/>
      <p:regular r:id="rId38"/>
      <p:bold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4" roundtripDataSignature="AMtx7mhXHKBu2mXa4Z8gx9Ci3yhhta+X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49FF32-7B95-4385-9FE8-B31D207038D8}">
  <a:tblStyle styleId="{1949FF32-7B95-4385-9FE8-B31D207038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Slab-bold.fntdata"/><Relationship Id="rId16" Type="http://schemas.openxmlformats.org/officeDocument/2006/relationships/slide" Target="slides/slide10.xml"/><Relationship Id="rId38" Type="http://schemas.openxmlformats.org/officeDocument/2006/relationships/font" Target="fonts/RobotoSla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1932d3cd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c1932d3cd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1932d3c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c1932d3cd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1932d3cd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c1932d3cd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1932d3c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c1932d3cd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1932d3c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c1932d3cd5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1932d3c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c1932d3cd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1932d3cd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c1932d3cd5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1932d3cd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c1932d3cd5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1932d3cd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c1932d3cd5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1932d3cd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c1932d3cd5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1932d3cd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c1932d3cd5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1932d3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c1932d3cd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18be5986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c18be59867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18be5986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c18be59867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18be5986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c18be59867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1754c24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c1754c246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1754c246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c1754c246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1754c246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2c1754c246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c1754c246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c1754c246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c1754c24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c1754c2469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b23092c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6b23092cb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c1754c24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2c1754c2469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1754c246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c1754c246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160465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c16046548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16046548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c16046548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Use-Case Model mô tả hệ thống sẽ làm gì. Đóng vai trò như một bản hợp đồng giữa khách hàng, người dùng, và người phát triển hệ thống. Đảm bảo hệ thống được phát triển đúng như khách hàng kỳ vọng và được xây dựng đúng như được kỳ vọng.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1604654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c16046548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Không có hệ thống nào là độc lập, mọi hệ thống đều tương tác với ng/máy, các tương tác này dẫn đến 1 kết quả có thể dự báo trước, đó là hành vi hệ thống.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1604654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16046548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18be5986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c18be59867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1932d3c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c1932d3cd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21.png"/><Relationship Id="rId8"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323400" y="1512400"/>
            <a:ext cx="66444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3</a:t>
            </a:r>
            <a:r>
              <a:rPr b="1" i="0" lang="en" sz="2800" u="none" cap="none" strike="noStrike">
                <a:solidFill>
                  <a:srgbClr val="0000AA"/>
                </a:solidFill>
                <a:latin typeface="Roboto Slab"/>
                <a:ea typeface="Roboto Slab"/>
                <a:cs typeface="Roboto Slab"/>
                <a:sym typeface="Roboto Slab"/>
              </a:rPr>
              <a:t>: </a:t>
            </a:r>
            <a:r>
              <a:rPr b="1" lang="en" sz="2800">
                <a:solidFill>
                  <a:srgbClr val="0000AA"/>
                </a:solidFill>
                <a:latin typeface="Roboto Slab"/>
                <a:ea typeface="Roboto Slab"/>
                <a:cs typeface="Roboto Slab"/>
                <a:sym typeface="Roboto Slab"/>
              </a:rPr>
              <a:t>Tổng quan về yêu cầu </a:t>
            </a:r>
            <a:endParaRPr b="1" sz="2800">
              <a:solidFill>
                <a:srgbClr val="0000AA"/>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phần mềm</a:t>
            </a:r>
            <a:endParaRPr b="1" i="0" sz="2800" u="none" cap="none" strike="noStrike">
              <a:solidFill>
                <a:srgbClr val="0000AA"/>
              </a:solidFill>
              <a:latin typeface="Roboto Slab"/>
              <a:ea typeface="Roboto Slab"/>
              <a:cs typeface="Roboto Slab"/>
              <a:sym typeface="Roboto Slab"/>
            </a:endParaRPr>
          </a:p>
        </p:txBody>
      </p:sp>
      <p:sp>
        <p:nvSpPr>
          <p:cNvPr id="55" name="Google Shape;55;p1"/>
          <p:cNvSpPr txBox="1"/>
          <p:nvPr/>
        </p:nvSpPr>
        <p:spPr>
          <a:xfrm>
            <a:off x="236047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p1"/>
          <p:cNvGrpSpPr/>
          <p:nvPr/>
        </p:nvGrpSpPr>
        <p:grpSpPr>
          <a:xfrm>
            <a:off x="0" y="4250"/>
            <a:ext cx="9144002" cy="1073675"/>
            <a:chOff x="0" y="4250"/>
            <a:chExt cx="9144002" cy="1073675"/>
          </a:xfrm>
        </p:grpSpPr>
        <p:pic>
          <p:nvPicPr>
            <p:cNvPr id="57" name="Google Shape;57;p1"/>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p1"/>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1" name="Google Shape;61;p1"/>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p1"/>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p1"/>
          <p:cNvSpPr txBox="1"/>
          <p:nvPr/>
        </p:nvSpPr>
        <p:spPr>
          <a:xfrm>
            <a:off x="3759100" y="2507125"/>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65" name="Google Shape;65;p1"/>
          <p:cNvSpPr txBox="1"/>
          <p:nvPr/>
        </p:nvSpPr>
        <p:spPr>
          <a:xfrm>
            <a:off x="3293700" y="2861200"/>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c1932d3cd5_0_2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về biểu đồ ca sử dụng</a:t>
            </a:r>
            <a:endParaRPr b="1">
              <a:solidFill>
                <a:srgbClr val="0000AA"/>
              </a:solidFill>
              <a:latin typeface="Roboto Slab"/>
              <a:ea typeface="Roboto Slab"/>
              <a:cs typeface="Roboto Slab"/>
              <a:sym typeface="Roboto Slab"/>
            </a:endParaRPr>
          </a:p>
        </p:txBody>
      </p:sp>
      <p:sp>
        <p:nvSpPr>
          <p:cNvPr id="166" name="Google Shape;166;g2c1932d3cd5_0_23"/>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c1932d3cd5_0_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c1932d3cd5_0_2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69" name="Google Shape;169;g2c1932d3cd5_0_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70" name="Google Shape;170;g2c1932d3cd5_0_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71" name="Google Shape;171;g2c1932d3cd5_0_23"/>
          <p:cNvPicPr preferRelativeResize="0"/>
          <p:nvPr/>
        </p:nvPicPr>
        <p:blipFill>
          <a:blip r:embed="rId3">
            <a:alphaModFix/>
          </a:blip>
          <a:stretch>
            <a:fillRect/>
          </a:stretch>
        </p:blipFill>
        <p:spPr>
          <a:xfrm>
            <a:off x="1704975" y="1084188"/>
            <a:ext cx="5734050" cy="350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1932d3cd5_0_3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về biểu đồ ca sử dụng</a:t>
            </a:r>
            <a:endParaRPr b="1">
              <a:solidFill>
                <a:srgbClr val="0000AA"/>
              </a:solidFill>
              <a:latin typeface="Roboto Slab"/>
              <a:ea typeface="Roboto Slab"/>
              <a:cs typeface="Roboto Slab"/>
              <a:sym typeface="Roboto Slab"/>
            </a:endParaRPr>
          </a:p>
        </p:txBody>
      </p:sp>
      <p:sp>
        <p:nvSpPr>
          <p:cNvPr id="177" name="Google Shape;177;g2c1932d3cd5_0_35"/>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2c1932d3cd5_0_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c1932d3cd5_0_3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80" name="Google Shape;180;g2c1932d3cd5_0_3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81" name="Google Shape;181;g2c1932d3cd5_0_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82" name="Google Shape;182;g2c1932d3cd5_0_35"/>
          <p:cNvSpPr txBox="1"/>
          <p:nvPr/>
        </p:nvSpPr>
        <p:spPr>
          <a:xfrm>
            <a:off x="311700" y="1129725"/>
            <a:ext cx="8520600" cy="3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chemeClr val="dk1"/>
                </a:solidFill>
                <a:latin typeface="Roboto Slab"/>
                <a:ea typeface="Roboto Slab"/>
                <a:cs typeface="Roboto Slab"/>
                <a:sym typeface="Roboto Slab"/>
              </a:rPr>
              <a:t>Trong ví dụ trên, có các tác nhân và ca sử dụng:</a:t>
            </a:r>
            <a:endParaRPr b="1"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Sinh viên</a:t>
            </a:r>
            <a:r>
              <a:rPr lang="en" sz="1250">
                <a:solidFill>
                  <a:srgbClr val="0000AA"/>
                </a:solidFill>
                <a:latin typeface="Roboto Slab"/>
                <a:ea typeface="Roboto Slab"/>
                <a:cs typeface="Roboto Slab"/>
                <a:sym typeface="Roboto Slab"/>
              </a:rPr>
              <a:t> </a:t>
            </a:r>
            <a:r>
              <a:rPr lang="en" sz="1250">
                <a:solidFill>
                  <a:schemeClr val="dk1"/>
                </a:solidFill>
                <a:latin typeface="Roboto Slab"/>
                <a:ea typeface="Roboto Slab"/>
                <a:cs typeface="Roboto Slab"/>
                <a:sym typeface="Roboto Slab"/>
              </a:rPr>
              <a:t>và </a:t>
            </a:r>
            <a:r>
              <a:rPr b="1" lang="en" sz="1250">
                <a:solidFill>
                  <a:srgbClr val="0000AA"/>
                </a:solidFill>
                <a:latin typeface="Roboto Slab"/>
                <a:ea typeface="Roboto Slab"/>
                <a:cs typeface="Roboto Slab"/>
                <a:sym typeface="Roboto Slab"/>
              </a:rPr>
              <a:t>giảng viên</a:t>
            </a:r>
            <a:r>
              <a:rPr lang="en" sz="1250">
                <a:solidFill>
                  <a:schemeClr val="dk1"/>
                </a:solidFill>
                <a:latin typeface="Roboto Slab"/>
                <a:ea typeface="Roboto Slab"/>
                <a:cs typeface="Roboto Slab"/>
                <a:sym typeface="Roboto Slab"/>
              </a:rPr>
              <a:t> có thể sử dụng chức năng </a:t>
            </a:r>
            <a:r>
              <a:rPr b="1" lang="en" sz="1250">
                <a:solidFill>
                  <a:srgbClr val="FF0000"/>
                </a:solidFill>
                <a:latin typeface="Roboto Slab"/>
                <a:ea typeface="Roboto Slab"/>
                <a:cs typeface="Roboto Slab"/>
                <a:sym typeface="Roboto Slab"/>
              </a:rPr>
              <a:t>đăng nhập</a:t>
            </a:r>
            <a:r>
              <a:rPr lang="en" sz="1250">
                <a:solidFill>
                  <a:schemeClr val="dk1"/>
                </a:solidFill>
                <a:latin typeface="Roboto Slab"/>
                <a:ea typeface="Roboto Slab"/>
                <a:cs typeface="Roboto Slab"/>
                <a:sym typeface="Roboto Slab"/>
              </a:rPr>
              <a:t> để đăng nhập vào hệ thống</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Sinh viên</a:t>
            </a:r>
            <a:r>
              <a:rPr lang="en" sz="1250">
                <a:solidFill>
                  <a:schemeClr val="dk1"/>
                </a:solidFill>
                <a:latin typeface="Roboto Slab"/>
                <a:ea typeface="Roboto Slab"/>
                <a:cs typeface="Roboto Slab"/>
                <a:sym typeface="Roboto Slab"/>
              </a:rPr>
              <a:t> của thể </a:t>
            </a:r>
            <a:r>
              <a:rPr b="1" lang="en" sz="1250">
                <a:solidFill>
                  <a:srgbClr val="FF0000"/>
                </a:solidFill>
                <a:latin typeface="Roboto Slab"/>
                <a:ea typeface="Roboto Slab"/>
                <a:cs typeface="Roboto Slab"/>
                <a:sym typeface="Roboto Slab"/>
              </a:rPr>
              <a:t>xem bảng điểm</a:t>
            </a:r>
            <a:r>
              <a:rPr lang="en" sz="1250">
                <a:solidFill>
                  <a:schemeClr val="dk1"/>
                </a:solidFill>
                <a:latin typeface="Roboto Slab"/>
                <a:ea typeface="Roboto Slab"/>
                <a:cs typeface="Roboto Slab"/>
                <a:sym typeface="Roboto Slab"/>
              </a:rPr>
              <a:t> của mình</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Sinh viên</a:t>
            </a:r>
            <a:r>
              <a:rPr lang="en" sz="1250">
                <a:solidFill>
                  <a:schemeClr val="dk1"/>
                </a:solidFill>
                <a:latin typeface="Roboto Slab"/>
                <a:ea typeface="Roboto Slab"/>
                <a:cs typeface="Roboto Slab"/>
                <a:sym typeface="Roboto Slab"/>
              </a:rPr>
              <a:t> có thể </a:t>
            </a:r>
            <a:r>
              <a:rPr b="1" lang="en" sz="1250">
                <a:solidFill>
                  <a:srgbClr val="FF0000"/>
                </a:solidFill>
                <a:latin typeface="Roboto Slab"/>
                <a:ea typeface="Roboto Slab"/>
                <a:cs typeface="Roboto Slab"/>
                <a:sym typeface="Roboto Slab"/>
              </a:rPr>
              <a:t>đăng ký các khóa học</a:t>
            </a:r>
            <a:r>
              <a:rPr lang="en" sz="1250">
                <a:solidFill>
                  <a:schemeClr val="dk1"/>
                </a:solidFill>
                <a:latin typeface="Roboto Slab"/>
                <a:ea typeface="Roboto Slab"/>
                <a:cs typeface="Roboto Slab"/>
                <a:sym typeface="Roboto Slab"/>
              </a:rPr>
              <a:t> dựa trên </a:t>
            </a:r>
            <a:r>
              <a:rPr b="1" lang="en" sz="1250">
                <a:solidFill>
                  <a:srgbClr val="FF0000"/>
                </a:solidFill>
                <a:latin typeface="Roboto Slab"/>
                <a:ea typeface="Roboto Slab"/>
                <a:cs typeface="Roboto Slab"/>
                <a:sym typeface="Roboto Slab"/>
              </a:rPr>
              <a:t>danh mục khóa học</a:t>
            </a:r>
            <a:endParaRPr b="1" sz="1250">
              <a:solidFill>
                <a:srgbClr val="FF0000"/>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Giảng viên</a:t>
            </a:r>
            <a:r>
              <a:rPr lang="en" sz="1250">
                <a:solidFill>
                  <a:schemeClr val="dk1"/>
                </a:solidFill>
                <a:latin typeface="Roboto Slab"/>
                <a:ea typeface="Roboto Slab"/>
                <a:cs typeface="Roboto Slab"/>
                <a:sym typeface="Roboto Slab"/>
              </a:rPr>
              <a:t> có thể </a:t>
            </a:r>
            <a:r>
              <a:rPr b="1" lang="en" sz="1250">
                <a:solidFill>
                  <a:srgbClr val="FF0000"/>
                </a:solidFill>
                <a:latin typeface="Roboto Slab"/>
                <a:ea typeface="Roboto Slab"/>
                <a:cs typeface="Roboto Slab"/>
                <a:sym typeface="Roboto Slab"/>
              </a:rPr>
              <a:t>chọn khóa học để giảng dạy</a:t>
            </a:r>
            <a:r>
              <a:rPr lang="en" sz="1250">
                <a:solidFill>
                  <a:schemeClr val="dk1"/>
                </a:solidFill>
                <a:latin typeface="Roboto Slab"/>
                <a:ea typeface="Roboto Slab"/>
                <a:cs typeface="Roboto Slab"/>
                <a:sym typeface="Roboto Slab"/>
              </a:rPr>
              <a:t> dựa vào </a:t>
            </a:r>
            <a:r>
              <a:rPr b="1" lang="en" sz="1250">
                <a:solidFill>
                  <a:srgbClr val="FF0000"/>
                </a:solidFill>
                <a:latin typeface="Roboto Slab"/>
                <a:ea typeface="Roboto Slab"/>
                <a:cs typeface="Roboto Slab"/>
                <a:sym typeface="Roboto Slab"/>
              </a:rPr>
              <a:t>danh mục khóa học</a:t>
            </a:r>
            <a:endParaRPr b="1" sz="1250">
              <a:solidFill>
                <a:srgbClr val="FF0000"/>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Giảng viên</a:t>
            </a:r>
            <a:r>
              <a:rPr lang="en" sz="1250">
                <a:solidFill>
                  <a:schemeClr val="dk1"/>
                </a:solidFill>
                <a:latin typeface="Roboto Slab"/>
                <a:ea typeface="Roboto Slab"/>
                <a:cs typeface="Roboto Slab"/>
                <a:sym typeface="Roboto Slab"/>
              </a:rPr>
              <a:t> có thể </a:t>
            </a:r>
            <a:r>
              <a:rPr b="1" lang="en" sz="1250">
                <a:solidFill>
                  <a:srgbClr val="FF0000"/>
                </a:solidFill>
                <a:latin typeface="Roboto Slab"/>
                <a:ea typeface="Roboto Slab"/>
                <a:cs typeface="Roboto Slab"/>
                <a:sym typeface="Roboto Slab"/>
              </a:rPr>
              <a:t>nộp điểm của sinh viên</a:t>
            </a:r>
            <a:r>
              <a:rPr lang="en" sz="1250">
                <a:solidFill>
                  <a:schemeClr val="dk1"/>
                </a:solidFill>
                <a:latin typeface="Roboto Slab"/>
                <a:ea typeface="Roboto Slab"/>
                <a:cs typeface="Roboto Slab"/>
                <a:sym typeface="Roboto Slab"/>
              </a:rPr>
              <a:t> lên hệ thống khi kết thúc môn học</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Nhân viên phụ trách đăng ký họ</a:t>
            </a:r>
            <a:r>
              <a:rPr b="1" lang="en" sz="1250">
                <a:solidFill>
                  <a:schemeClr val="dk1"/>
                </a:solidFill>
                <a:latin typeface="Roboto Slab"/>
                <a:ea typeface="Roboto Slab"/>
                <a:cs typeface="Roboto Slab"/>
                <a:sym typeface="Roboto Slab"/>
              </a:rPr>
              <a:t>c</a:t>
            </a:r>
            <a:r>
              <a:rPr lang="en" sz="1250">
                <a:solidFill>
                  <a:schemeClr val="dk1"/>
                </a:solidFill>
                <a:latin typeface="Roboto Slab"/>
                <a:ea typeface="Roboto Slab"/>
                <a:cs typeface="Roboto Slab"/>
                <a:sym typeface="Roboto Slab"/>
              </a:rPr>
              <a:t> có thể </a:t>
            </a:r>
            <a:r>
              <a:rPr b="1" lang="en" sz="1250">
                <a:solidFill>
                  <a:srgbClr val="FF0000"/>
                </a:solidFill>
                <a:latin typeface="Roboto Slab"/>
                <a:ea typeface="Roboto Slab"/>
                <a:cs typeface="Roboto Slab"/>
                <a:sym typeface="Roboto Slab"/>
              </a:rPr>
              <a:t>quản lý thông tin của sinh viên và giảng viên</a:t>
            </a:r>
            <a:endParaRPr b="1" sz="1250">
              <a:solidFill>
                <a:srgbClr val="FF0000"/>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Nhân viên phụ trách đăng ký học</a:t>
            </a:r>
            <a:r>
              <a:rPr lang="en" sz="1250">
                <a:solidFill>
                  <a:schemeClr val="dk1"/>
                </a:solidFill>
                <a:latin typeface="Roboto Slab"/>
                <a:ea typeface="Roboto Slab"/>
                <a:cs typeface="Roboto Slab"/>
                <a:sym typeface="Roboto Slab"/>
              </a:rPr>
              <a:t> có thể </a:t>
            </a:r>
            <a:r>
              <a:rPr b="1" lang="en" sz="1250">
                <a:solidFill>
                  <a:srgbClr val="FF0000"/>
                </a:solidFill>
                <a:latin typeface="Roboto Slab"/>
                <a:ea typeface="Roboto Slab"/>
                <a:cs typeface="Roboto Slab"/>
                <a:sym typeface="Roboto Slab"/>
              </a:rPr>
              <a:t>đóng đăng ký</a:t>
            </a:r>
            <a:r>
              <a:rPr lang="en" sz="1250">
                <a:solidFill>
                  <a:schemeClr val="dk1"/>
                </a:solidFill>
                <a:latin typeface="Roboto Slab"/>
                <a:ea typeface="Roboto Slab"/>
                <a:cs typeface="Roboto Slab"/>
                <a:sym typeface="Roboto Slab"/>
              </a:rPr>
              <a:t> cho các khóa học khi đủ số lượng đăng ký</a:t>
            </a:r>
            <a:endParaRPr sz="125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25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250">
                <a:solidFill>
                  <a:schemeClr val="dk1"/>
                </a:solidFill>
                <a:latin typeface="Roboto Slab"/>
                <a:ea typeface="Roboto Slab"/>
                <a:cs typeface="Roboto Slab"/>
                <a:sym typeface="Roboto Slab"/>
              </a:rPr>
              <a:t>NGOÀI RA:</a:t>
            </a:r>
            <a:endParaRPr b="1"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Danh mục khóa học</a:t>
            </a:r>
            <a:r>
              <a:rPr lang="en" sz="1250">
                <a:solidFill>
                  <a:schemeClr val="dk1"/>
                </a:solidFill>
                <a:latin typeface="Roboto Slab"/>
                <a:ea typeface="Roboto Slab"/>
                <a:cs typeface="Roboto Slab"/>
                <a:sym typeface="Roboto Slab"/>
              </a:rPr>
              <a:t> cung cấp thông tin bổ sung cho chức năng </a:t>
            </a:r>
            <a:r>
              <a:rPr b="1" lang="en" sz="1250">
                <a:solidFill>
                  <a:srgbClr val="FF0000"/>
                </a:solidFill>
                <a:latin typeface="Roboto Slab"/>
                <a:ea typeface="Roboto Slab"/>
                <a:cs typeface="Roboto Slab"/>
                <a:sym typeface="Roboto Slab"/>
              </a:rPr>
              <a:t>chọn khóa học để giảng dạy</a:t>
            </a:r>
            <a:r>
              <a:rPr lang="en" sz="1250">
                <a:solidFill>
                  <a:schemeClr val="dk1"/>
                </a:solidFill>
                <a:latin typeface="Roboto Slab"/>
                <a:ea typeface="Roboto Slab"/>
                <a:cs typeface="Roboto Slab"/>
                <a:sym typeface="Roboto Slab"/>
              </a:rPr>
              <a:t> của giảng viên và chức năng </a:t>
            </a:r>
            <a:r>
              <a:rPr b="1" lang="en" sz="1250">
                <a:solidFill>
                  <a:srgbClr val="FF0000"/>
                </a:solidFill>
                <a:latin typeface="Roboto Slab"/>
                <a:ea typeface="Roboto Slab"/>
                <a:cs typeface="Roboto Slab"/>
                <a:sym typeface="Roboto Slab"/>
              </a:rPr>
              <a:t>đăng ký khóa học</a:t>
            </a:r>
            <a:r>
              <a:rPr lang="en" sz="1250">
                <a:solidFill>
                  <a:schemeClr val="dk1"/>
                </a:solidFill>
                <a:latin typeface="Roboto Slab"/>
                <a:ea typeface="Roboto Slab"/>
                <a:cs typeface="Roboto Slab"/>
                <a:sym typeface="Roboto Slab"/>
              </a:rPr>
              <a:t> của sinh viên</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0000AA"/>
                </a:solidFill>
                <a:latin typeface="Roboto Slab"/>
                <a:ea typeface="Roboto Slab"/>
                <a:cs typeface="Roboto Slab"/>
                <a:sym typeface="Roboto Slab"/>
              </a:rPr>
              <a:t>Hệ thống thanh toán</a:t>
            </a:r>
            <a:r>
              <a:rPr lang="en" sz="1250">
                <a:solidFill>
                  <a:schemeClr val="dk1"/>
                </a:solidFill>
                <a:latin typeface="Roboto Slab"/>
                <a:ea typeface="Roboto Slab"/>
                <a:cs typeface="Roboto Slab"/>
                <a:sym typeface="Roboto Slab"/>
              </a:rPr>
              <a:t> cung cấp thông tin bổ sung về cách thức thanh toán cho việc </a:t>
            </a:r>
            <a:r>
              <a:rPr b="1" lang="en" sz="1250">
                <a:solidFill>
                  <a:srgbClr val="FF0000"/>
                </a:solidFill>
                <a:latin typeface="Roboto Slab"/>
                <a:ea typeface="Roboto Slab"/>
                <a:cs typeface="Roboto Slab"/>
                <a:sym typeface="Roboto Slab"/>
              </a:rPr>
              <a:t>đóng đăng ký</a:t>
            </a:r>
            <a:endParaRPr b="1" sz="1250">
              <a:solidFill>
                <a:srgbClr val="FF0000"/>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c1932d3cd5_0_4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đặc tả của ca sử dụng</a:t>
            </a:r>
            <a:endParaRPr b="1">
              <a:solidFill>
                <a:srgbClr val="0000AA"/>
              </a:solidFill>
              <a:latin typeface="Roboto Slab"/>
              <a:ea typeface="Roboto Slab"/>
              <a:cs typeface="Roboto Slab"/>
              <a:sym typeface="Roboto Slab"/>
            </a:endParaRPr>
          </a:p>
        </p:txBody>
      </p:sp>
      <p:sp>
        <p:nvSpPr>
          <p:cNvPr id="188" name="Google Shape;188;g2c1932d3cd5_0_46"/>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2c1932d3cd5_0_4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c1932d3cd5_0_4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91" name="Google Shape;191;g2c1932d3cd5_0_4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2" name="Google Shape;192;g2c1932d3cd5_0_4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3" name="Google Shape;193;g2c1932d3cd5_0_46"/>
          <p:cNvSpPr txBox="1"/>
          <p:nvPr/>
        </p:nvSpPr>
        <p:spPr>
          <a:xfrm>
            <a:off x="311700" y="927575"/>
            <a:ext cx="8520600" cy="39492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Tên</a:t>
            </a:r>
            <a:r>
              <a:rPr lang="en" sz="1250">
                <a:solidFill>
                  <a:schemeClr val="dk1"/>
                </a:solidFill>
                <a:latin typeface="Roboto Slab"/>
                <a:ea typeface="Roboto Slab"/>
                <a:cs typeface="Roboto Slab"/>
                <a:sym typeface="Roboto Slab"/>
              </a:rPr>
              <a:t> (Name)</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Mô tả ngắn gọn</a:t>
            </a:r>
            <a:r>
              <a:rPr lang="en" sz="1250">
                <a:solidFill>
                  <a:schemeClr val="dk1"/>
                </a:solidFill>
                <a:latin typeface="Roboto Slab"/>
                <a:ea typeface="Roboto Slab"/>
                <a:cs typeface="Roboto Slab"/>
                <a:sym typeface="Roboto Slab"/>
              </a:rPr>
              <a:t> (Brief description): Mô tả vai trò và mục đích của ca sử dụng</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Dòng sự kiện</a:t>
            </a:r>
            <a:r>
              <a:rPr lang="en" sz="1250">
                <a:solidFill>
                  <a:schemeClr val="dk1"/>
                </a:solidFill>
                <a:latin typeface="Roboto Slab"/>
                <a:ea typeface="Roboto Slab"/>
                <a:cs typeface="Roboto Slab"/>
                <a:sym typeface="Roboto Slab"/>
              </a:rPr>
              <a:t> (Flow of Events): Là những mô tả bằng văn bản về những gì hệ thống thực hiện liên quan đến ca sử dụng. Có thể có nhiều dòng sự kiện khác nhau</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Ví dụ: Luồng cơ bản và luồng thay thế</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Mối quan hệ</a:t>
            </a:r>
            <a:r>
              <a:rPr lang="en" sz="1250">
                <a:solidFill>
                  <a:schemeClr val="dk1"/>
                </a:solidFill>
                <a:latin typeface="Roboto Slab"/>
                <a:ea typeface="Roboto Slab"/>
                <a:cs typeface="Roboto Slab"/>
                <a:sym typeface="Roboto Slab"/>
              </a:rPr>
              <a:t> (Relationships): Là sự giao tiếp - liên kết giữa các ca sử dụng. Có các mối quan hệ “</a:t>
            </a:r>
            <a:r>
              <a:rPr b="1" lang="en" sz="1250">
                <a:solidFill>
                  <a:schemeClr val="dk1"/>
                </a:solidFill>
                <a:latin typeface="Roboto Slab"/>
                <a:ea typeface="Roboto Slab"/>
                <a:cs typeface="Roboto Slab"/>
                <a:sym typeface="Roboto Slab"/>
              </a:rPr>
              <a:t>includes</a:t>
            </a:r>
            <a:r>
              <a:rPr lang="en" sz="1250">
                <a:solidFill>
                  <a:schemeClr val="dk1"/>
                </a:solidFill>
                <a:latin typeface="Roboto Slab"/>
                <a:ea typeface="Roboto Slab"/>
                <a:cs typeface="Roboto Slab"/>
                <a:sym typeface="Roboto Slab"/>
              </a:rPr>
              <a:t>” và “</a:t>
            </a:r>
            <a:r>
              <a:rPr b="1" lang="en" sz="1250">
                <a:solidFill>
                  <a:schemeClr val="dk1"/>
                </a:solidFill>
                <a:latin typeface="Roboto Slab"/>
                <a:ea typeface="Roboto Slab"/>
                <a:cs typeface="Roboto Slab"/>
                <a:sym typeface="Roboto Slab"/>
              </a:rPr>
              <a:t>extends</a:t>
            </a:r>
            <a:r>
              <a:rPr lang="en" sz="1250">
                <a:solidFill>
                  <a:schemeClr val="dk1"/>
                </a:solidFill>
                <a:latin typeface="Roboto Slab"/>
                <a:ea typeface="Roboto Slab"/>
                <a:cs typeface="Roboto Slab"/>
                <a:sym typeface="Roboto Slab"/>
              </a:rPr>
              <a:t>” giữa các ca sử dụng</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Biểu đồ hoạt động</a:t>
            </a:r>
            <a:r>
              <a:rPr lang="en" sz="1250">
                <a:solidFill>
                  <a:schemeClr val="dk1"/>
                </a:solidFill>
                <a:latin typeface="Roboto Slab"/>
                <a:ea typeface="Roboto Slab"/>
                <a:cs typeface="Roboto Slab"/>
                <a:sym typeface="Roboto Slab"/>
              </a:rPr>
              <a:t> (Activity diagrams): Được sử dụng để minh họa cấu trúc của các dòng sự kiện</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Biểu đồ ca sử dụng</a:t>
            </a:r>
            <a:r>
              <a:rPr lang="en" sz="1250">
                <a:solidFill>
                  <a:schemeClr val="dk1"/>
                </a:solidFill>
                <a:latin typeface="Roboto Slab"/>
                <a:ea typeface="Roboto Slab"/>
                <a:cs typeface="Roboto Slab"/>
                <a:sym typeface="Roboto Slab"/>
              </a:rPr>
              <a:t> (Use case diagrams): Được sử dụng để hiển thị các mối quan hệ liên quan đến ca sử dụng</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Yêu cầu đặc biệt</a:t>
            </a:r>
            <a:r>
              <a:rPr lang="en" sz="1250">
                <a:solidFill>
                  <a:schemeClr val="dk1"/>
                </a:solidFill>
                <a:latin typeface="Roboto Slab"/>
                <a:ea typeface="Roboto Slab"/>
                <a:cs typeface="Roboto Slab"/>
                <a:sym typeface="Roboto Slab"/>
              </a:rPr>
              <a:t> (Special requirements): Là mô tả bằng văn bản thu thập tất cả các yêu cầu ca sử dụng (use case requirements), như yêu cầu chức năng, không được xem xét trong mô hình ca sử dụng nhưng cần được quan tâm trong quá trình thiết kế hoặc triển khai</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Các điều kiện trước</a:t>
            </a:r>
            <a:r>
              <a:rPr lang="en" sz="1250">
                <a:solidFill>
                  <a:schemeClr val="dk1"/>
                </a:solidFill>
                <a:latin typeface="Roboto Slab"/>
                <a:ea typeface="Roboto Slab"/>
                <a:cs typeface="Roboto Slab"/>
                <a:sym typeface="Roboto Slab"/>
              </a:rPr>
              <a:t> (Pre-conditions): xác định một ràng buộc trên hệ thống về thời điểm ca sử dụng có thể bắt đầu</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Các điều kiện sau</a:t>
            </a:r>
            <a:r>
              <a:rPr lang="en" sz="1250">
                <a:solidFill>
                  <a:schemeClr val="dk1"/>
                </a:solidFill>
                <a:latin typeface="Roboto Slab"/>
                <a:ea typeface="Roboto Slab"/>
                <a:cs typeface="Roboto Slab"/>
                <a:sym typeface="Roboto Slab"/>
              </a:rPr>
              <a:t> (Post - conditions): xác định một ràng buộc trên hệ thống được áp dụng sau khi ca sử dụng kết thúc</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rgbClr val="FF0000"/>
                </a:solidFill>
                <a:latin typeface="Roboto Slab"/>
                <a:ea typeface="Roboto Slab"/>
                <a:cs typeface="Roboto Slab"/>
                <a:sym typeface="Roboto Slab"/>
              </a:rPr>
              <a:t>Các sơ đồ khác</a:t>
            </a:r>
            <a:r>
              <a:rPr lang="en" sz="1250">
                <a:solidFill>
                  <a:schemeClr val="dk1"/>
                </a:solidFill>
                <a:latin typeface="Roboto Slab"/>
                <a:ea typeface="Roboto Slab"/>
                <a:cs typeface="Roboto Slab"/>
                <a:sym typeface="Roboto Slab"/>
              </a:rPr>
              <a:t> (Other diagrams): có thể được sử dụng để minh họa use case, như bản phác thảo vẽ tay (hand-down sketches) hoặc ảnh chụp màn hình (capture) từ nguyên mẫu giao diện người dùng (user-interface prototype)</a:t>
            </a:r>
            <a:endParaRPr sz="1250">
              <a:solidFill>
                <a:schemeClr val="dk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c1932d3cd5_0_5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đặc tả của ca sử dụng (Nguồn: Case study)</a:t>
            </a:r>
            <a:endParaRPr b="1">
              <a:solidFill>
                <a:srgbClr val="0000AA"/>
              </a:solidFill>
              <a:latin typeface="Roboto Slab"/>
              <a:ea typeface="Roboto Slab"/>
              <a:cs typeface="Roboto Slab"/>
              <a:sym typeface="Roboto Slab"/>
            </a:endParaRPr>
          </a:p>
        </p:txBody>
      </p:sp>
      <p:sp>
        <p:nvSpPr>
          <p:cNvPr id="199" name="Google Shape;199;g2c1932d3cd5_0_56"/>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c1932d3cd5_0_5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c1932d3cd5_0_5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02" name="Google Shape;202;g2c1932d3cd5_0_5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03" name="Google Shape;203;g2c1932d3cd5_0_5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04" name="Google Shape;204;g2c1932d3cd5_0_56"/>
          <p:cNvPicPr preferRelativeResize="0"/>
          <p:nvPr/>
        </p:nvPicPr>
        <p:blipFill>
          <a:blip r:embed="rId3">
            <a:alphaModFix/>
          </a:blip>
          <a:stretch>
            <a:fillRect/>
          </a:stretch>
        </p:blipFill>
        <p:spPr>
          <a:xfrm>
            <a:off x="311700" y="1055425"/>
            <a:ext cx="3361396" cy="3877824"/>
          </a:xfrm>
          <a:prstGeom prst="rect">
            <a:avLst/>
          </a:prstGeom>
          <a:noFill/>
          <a:ln>
            <a:noFill/>
          </a:ln>
        </p:spPr>
      </p:pic>
      <p:sp>
        <p:nvSpPr>
          <p:cNvPr id="205" name="Google Shape;205;g2c1932d3cd5_0_56"/>
          <p:cNvSpPr txBox="1"/>
          <p:nvPr/>
        </p:nvSpPr>
        <p:spPr>
          <a:xfrm>
            <a:off x="3853675" y="1140375"/>
            <a:ext cx="4412100" cy="35343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Trong ví dụ trên, đặc tả của ca sử dụng có các thành phần:</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Tên ca sử dụng (Close registration)</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Mô tả ngắn gọn (Brief description)</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Dòng sự kiện (Flow of Events): Trong mô tả về dòng sự kiện, có 2 luồng thay thế ở mục “Alternative Flows:</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Yêu cầu đặc biệt (Special Requirements)</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Các điều kiện trước (Pre-conditions)</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Các điều kiện sau (Post-conditions)</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Ngoài ra, trong ví dụ này còn xuất hiện EXTENSION POINTS: Điểm mở rộng, xác định điểm trong use case cơ bản nơi mà các use case mở rộng có thể được chèn vào</a:t>
            </a:r>
            <a:endParaRPr sz="1250">
              <a:solidFill>
                <a:schemeClr val="dk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c1932d3cd5_0_6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Luồng sự kiện chính của ca sử dụng</a:t>
            </a:r>
            <a:endParaRPr b="1">
              <a:solidFill>
                <a:srgbClr val="0000AA"/>
              </a:solidFill>
              <a:latin typeface="Roboto Slab"/>
              <a:ea typeface="Roboto Slab"/>
              <a:cs typeface="Roboto Slab"/>
              <a:sym typeface="Roboto Slab"/>
            </a:endParaRPr>
          </a:p>
        </p:txBody>
      </p:sp>
      <p:sp>
        <p:nvSpPr>
          <p:cNvPr id="211" name="Google Shape;211;g2c1932d3cd5_0_68"/>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c1932d3cd5_0_6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c1932d3cd5_0_6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14" name="Google Shape;214;g2c1932d3cd5_0_6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5" name="Google Shape;215;g2c1932d3cd5_0_6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6" name="Google Shape;216;g2c1932d3cd5_0_68"/>
          <p:cNvSpPr txBox="1"/>
          <p:nvPr/>
        </p:nvSpPr>
        <p:spPr>
          <a:xfrm>
            <a:off x="311700" y="1772588"/>
            <a:ext cx="4705200" cy="22083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Roboto Slab"/>
              <a:buChar char="-"/>
            </a:pPr>
            <a:r>
              <a:rPr b="1" lang="en" sz="1250">
                <a:solidFill>
                  <a:schemeClr val="dk1"/>
                </a:solidFill>
                <a:latin typeface="Roboto Slab"/>
                <a:ea typeface="Roboto Slab"/>
                <a:cs typeface="Roboto Slab"/>
                <a:sym typeface="Roboto Slab"/>
              </a:rPr>
              <a:t>Có một lường sự kiện chính</a:t>
            </a:r>
            <a:r>
              <a:rPr lang="en" sz="1250">
                <a:solidFill>
                  <a:schemeClr val="dk1"/>
                </a:solidFill>
                <a:latin typeface="Roboto Slab"/>
                <a:ea typeface="Roboto Slab"/>
                <a:cs typeface="Roboto Slab"/>
                <a:sym typeface="Roboto Slab"/>
              </a:rPr>
              <a:t>: Là luồng mà use case thường đi qua khi được kích hoạt. Nó có mô tả các bước hoặc hành động cần thiết để hoàn thành mục tiêu của use case mà không có bất kì điều kiện đặc biệt nào</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b="1" lang="en" sz="1250">
                <a:solidFill>
                  <a:schemeClr val="dk1"/>
                </a:solidFill>
                <a:latin typeface="Roboto Slab"/>
                <a:ea typeface="Roboto Slab"/>
                <a:cs typeface="Roboto Slab"/>
                <a:sym typeface="Roboto Slab"/>
              </a:rPr>
              <a:t>Có một số luồng thay thế</a:t>
            </a:r>
            <a:r>
              <a:rPr lang="en" sz="1250">
                <a:solidFill>
                  <a:schemeClr val="dk1"/>
                </a:solidFill>
                <a:latin typeface="Roboto Slab"/>
                <a:ea typeface="Roboto Slab"/>
                <a:cs typeface="Roboto Slab"/>
                <a:sym typeface="Roboto Slab"/>
              </a:rPr>
              <a:t>: Đây là các luồng khác mà use case có thể đi qua, khác với luồng chính. Các luồng này thường xảy ra khi có các tình huống đặc biệt hoặc các điều kiện đặc biệt xảy ra</a:t>
            </a:r>
            <a:endParaRPr sz="125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250">
              <a:solidFill>
                <a:schemeClr val="dk1"/>
              </a:solidFill>
              <a:latin typeface="Roboto Slab"/>
              <a:ea typeface="Roboto Slab"/>
              <a:cs typeface="Roboto Slab"/>
              <a:sym typeface="Roboto Slab"/>
            </a:endParaRPr>
          </a:p>
        </p:txBody>
      </p:sp>
      <p:pic>
        <p:nvPicPr>
          <p:cNvPr id="217" name="Google Shape;217;g2c1932d3cd5_0_68"/>
          <p:cNvPicPr preferRelativeResize="0"/>
          <p:nvPr/>
        </p:nvPicPr>
        <p:blipFill>
          <a:blip r:embed="rId3">
            <a:alphaModFix/>
          </a:blip>
          <a:stretch>
            <a:fillRect/>
          </a:stretch>
        </p:blipFill>
        <p:spPr>
          <a:xfrm>
            <a:off x="5328150" y="1638175"/>
            <a:ext cx="3324225" cy="253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c1932d3cd5_0_8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Luồng sự kiện chính của ca sử dụng</a:t>
            </a:r>
            <a:endParaRPr b="1">
              <a:solidFill>
                <a:srgbClr val="0000AA"/>
              </a:solidFill>
              <a:latin typeface="Roboto Slab"/>
              <a:ea typeface="Roboto Slab"/>
              <a:cs typeface="Roboto Slab"/>
              <a:sym typeface="Roboto Slab"/>
            </a:endParaRPr>
          </a:p>
        </p:txBody>
      </p:sp>
      <p:sp>
        <p:nvSpPr>
          <p:cNvPr id="223" name="Google Shape;223;g2c1932d3cd5_0_81"/>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c1932d3cd5_0_8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c1932d3cd5_0_8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26" name="Google Shape;226;g2c1932d3cd5_0_8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7" name="Google Shape;227;g2c1932d3cd5_0_8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8" name="Google Shape;228;g2c1932d3cd5_0_81"/>
          <p:cNvSpPr txBox="1"/>
          <p:nvPr/>
        </p:nvSpPr>
        <p:spPr>
          <a:xfrm>
            <a:off x="311700" y="1034725"/>
            <a:ext cx="5016600" cy="36375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Biến thể thông thường: Các biến thể thường xuyên hoặc thông thường của quy trình, thường được sử dụng và dự kiến trong một số trường hợp</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b="1" lang="en" sz="1250">
                <a:solidFill>
                  <a:schemeClr val="dk1"/>
                </a:solidFill>
                <a:latin typeface="Roboto Slab"/>
                <a:ea typeface="Roboto Slab"/>
                <a:cs typeface="Roboto Slab"/>
                <a:sym typeface="Roboto Slab"/>
              </a:rPr>
              <a:t>VÍ DỤ</a:t>
            </a:r>
            <a:r>
              <a:rPr lang="en" sz="1250">
                <a:solidFill>
                  <a:schemeClr val="dk1"/>
                </a:solidFill>
                <a:latin typeface="Roboto Slab"/>
                <a:ea typeface="Roboto Slab"/>
                <a:cs typeface="Roboto Slab"/>
                <a:sym typeface="Roboto Slab"/>
              </a:rPr>
              <a:t>: Người dùng có thể chọn phương thức thanh toán bằng thẻ tín dụng, hoặc thẻ ngân hàng, hoặc ví điện tử</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Trường hợp lạ: Các trường hợp không phổ biến hoặc hiếm khi xảy ra, có thể cần phải xử lý một cách đặc biệt</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b="1" lang="en" sz="1250">
                <a:solidFill>
                  <a:schemeClr val="dk1"/>
                </a:solidFill>
                <a:latin typeface="Roboto Slab"/>
                <a:ea typeface="Roboto Slab"/>
                <a:cs typeface="Roboto Slab"/>
                <a:sym typeface="Roboto Slab"/>
              </a:rPr>
              <a:t>VÍ DỤ</a:t>
            </a:r>
            <a:r>
              <a:rPr lang="en" sz="1250">
                <a:solidFill>
                  <a:schemeClr val="dk1"/>
                </a:solidFill>
                <a:latin typeface="Roboto Slab"/>
                <a:ea typeface="Roboto Slab"/>
                <a:cs typeface="Roboto Slab"/>
                <a:sym typeface="Roboto Slab"/>
              </a:rPr>
              <a:t>: Nếu sản phẩm trong giỏ hàng đã hết hàng, hệ thống hiển thị thông báo và yêu cầu người dùng chọn một sản phẩm khác</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Các luồng ngoại lệ để xử lý tình huống lỗi: Các luồng xử lý cho các tình huống lỗi hoặc ngoại lệ, bao gồm xử lý lỗi và khôi phục từ các trạng thái không mong muốn.</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b="1" lang="en" sz="1250">
                <a:solidFill>
                  <a:schemeClr val="dk1"/>
                </a:solidFill>
                <a:latin typeface="Roboto Slab"/>
                <a:ea typeface="Roboto Slab"/>
                <a:cs typeface="Roboto Slab"/>
                <a:sym typeface="Roboto Slab"/>
              </a:rPr>
              <a:t>VÍ DỤ</a:t>
            </a:r>
            <a:r>
              <a:rPr lang="en" sz="1250">
                <a:solidFill>
                  <a:schemeClr val="dk1"/>
                </a:solidFill>
                <a:latin typeface="Roboto Slab"/>
                <a:ea typeface="Roboto Slab"/>
                <a:cs typeface="Roboto Slab"/>
                <a:sym typeface="Roboto Slab"/>
              </a:rPr>
              <a:t>: Nếu hệ thống không thể xác định địa chỉ giao hàng, nó sẽ hiển thị thông báo lỗi và yêu cầu người dùng nhập lại địa chỉ</a:t>
            </a:r>
            <a:endParaRPr sz="1250">
              <a:solidFill>
                <a:schemeClr val="dk1"/>
              </a:solidFill>
              <a:latin typeface="Roboto Slab"/>
              <a:ea typeface="Roboto Slab"/>
              <a:cs typeface="Roboto Slab"/>
              <a:sym typeface="Roboto Slab"/>
            </a:endParaRPr>
          </a:p>
        </p:txBody>
      </p:sp>
      <p:pic>
        <p:nvPicPr>
          <p:cNvPr id="229" name="Google Shape;229;g2c1932d3cd5_0_81"/>
          <p:cNvPicPr preferRelativeResize="0"/>
          <p:nvPr/>
        </p:nvPicPr>
        <p:blipFill>
          <a:blip r:embed="rId3">
            <a:alphaModFix/>
          </a:blip>
          <a:stretch>
            <a:fillRect/>
          </a:stretch>
        </p:blipFill>
        <p:spPr>
          <a:xfrm>
            <a:off x="5508075" y="1638175"/>
            <a:ext cx="3324225" cy="253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c1932d3cd5_0_9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Kịch bản là gì?</a:t>
            </a:r>
            <a:endParaRPr b="1">
              <a:solidFill>
                <a:srgbClr val="0000AA"/>
              </a:solidFill>
              <a:latin typeface="Roboto Slab"/>
              <a:ea typeface="Roboto Slab"/>
              <a:cs typeface="Roboto Slab"/>
              <a:sym typeface="Roboto Slab"/>
            </a:endParaRPr>
          </a:p>
        </p:txBody>
      </p:sp>
      <p:sp>
        <p:nvSpPr>
          <p:cNvPr id="235" name="Google Shape;235;g2c1932d3cd5_0_92"/>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c1932d3cd5_0_9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c1932d3cd5_0_9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38" name="Google Shape;238;g2c1932d3cd5_0_9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39" name="Google Shape;239;g2c1932d3cd5_0_9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40" name="Google Shape;240;g2c1932d3cd5_0_92"/>
          <p:cNvSpPr txBox="1"/>
          <p:nvPr/>
        </p:nvSpPr>
        <p:spPr>
          <a:xfrm>
            <a:off x="311700" y="1034725"/>
            <a:ext cx="8520600" cy="13443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Một kịch bản là một thể hiện của ca sử dụng</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Một kịch bản là một tập hợp các sự kiện, hành động hoặc tình huống mô tả một quá trình hoặc một trạng thái cụ thể trong hệ thống. Các kịch bản giúp mô tả cách mà hệ thống hoạt động trong các tình huống khác nhau và giúp hiểu rõ hơn về các yêu cầu và chức năng của hệ thống từ góc độ người dùng hay góc độ kỹ thuật</a:t>
            </a:r>
            <a:endParaRPr sz="1250">
              <a:solidFill>
                <a:schemeClr val="dk1"/>
              </a:solidFill>
              <a:latin typeface="Roboto Slab"/>
              <a:ea typeface="Roboto Slab"/>
              <a:cs typeface="Roboto Slab"/>
              <a:sym typeface="Roboto Slab"/>
            </a:endParaRPr>
          </a:p>
        </p:txBody>
      </p:sp>
      <p:pic>
        <p:nvPicPr>
          <p:cNvPr id="241" name="Google Shape;241;g2c1932d3cd5_0_92"/>
          <p:cNvPicPr preferRelativeResize="0"/>
          <p:nvPr/>
        </p:nvPicPr>
        <p:blipFill>
          <a:blip r:embed="rId3">
            <a:alphaModFix/>
          </a:blip>
          <a:stretch>
            <a:fillRect/>
          </a:stretch>
        </p:blipFill>
        <p:spPr>
          <a:xfrm>
            <a:off x="2256013" y="2379025"/>
            <a:ext cx="4631967" cy="219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c1932d3cd5_0_10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Biểu đồ hoạt động là gì ?</a:t>
            </a:r>
            <a:endParaRPr b="1">
              <a:solidFill>
                <a:srgbClr val="0000AA"/>
              </a:solidFill>
              <a:latin typeface="Roboto Slab"/>
              <a:ea typeface="Roboto Slab"/>
              <a:cs typeface="Roboto Slab"/>
              <a:sym typeface="Roboto Slab"/>
            </a:endParaRPr>
          </a:p>
        </p:txBody>
      </p:sp>
      <p:sp>
        <p:nvSpPr>
          <p:cNvPr id="247" name="Google Shape;247;g2c1932d3cd5_0_105"/>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c1932d3cd5_0_10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c1932d3cd5_0_10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50" name="Google Shape;250;g2c1932d3cd5_0_10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51" name="Google Shape;251;g2c1932d3cd5_0_10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52" name="Google Shape;252;g2c1932d3cd5_0_105"/>
          <p:cNvSpPr txBox="1"/>
          <p:nvPr/>
        </p:nvSpPr>
        <p:spPr>
          <a:xfrm>
            <a:off x="311700" y="927575"/>
            <a:ext cx="8520600" cy="13443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Biểu đồ hoạt động trong mô hình ca sử dụng có thể được sử dụng để nắm bắt các hoạt động trong ca sử dụng</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Về cơ bản, nó là một biểu đồ luồng, thể hiện luồng kiểm soát từ hoạt động này sang hoạt động khác</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Một số ký hiệu cơ bản của biểu đồ hoạt động</a:t>
            </a:r>
            <a:endParaRPr sz="125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b="1" sz="1250">
              <a:solidFill>
                <a:schemeClr val="dk1"/>
              </a:solidFill>
              <a:latin typeface="Roboto Slab"/>
              <a:ea typeface="Roboto Slab"/>
              <a:cs typeface="Roboto Slab"/>
              <a:sym typeface="Roboto Slab"/>
            </a:endParaRPr>
          </a:p>
        </p:txBody>
      </p:sp>
      <p:graphicFrame>
        <p:nvGraphicFramePr>
          <p:cNvPr id="253" name="Google Shape;253;g2c1932d3cd5_0_105"/>
          <p:cNvGraphicFramePr/>
          <p:nvPr/>
        </p:nvGraphicFramePr>
        <p:xfrm>
          <a:off x="991825" y="1864025"/>
          <a:ext cx="3000000" cy="3000000"/>
        </p:xfrm>
        <a:graphic>
          <a:graphicData uri="http://schemas.openxmlformats.org/drawingml/2006/table">
            <a:tbl>
              <a:tblPr>
                <a:noFill/>
                <a:tableStyleId>{1949FF32-7B95-4385-9FE8-B31D207038D8}</a:tableStyleId>
              </a:tblPr>
              <a:tblGrid>
                <a:gridCol w="2435500"/>
                <a:gridCol w="1999750"/>
              </a:tblGrid>
              <a:tr h="317550">
                <a:tc>
                  <a:txBody>
                    <a:bodyPr/>
                    <a:lstStyle/>
                    <a:p>
                      <a:pPr indent="0" lvl="0" marL="0" rtl="0" algn="l">
                        <a:spcBef>
                          <a:spcPts val="0"/>
                        </a:spcBef>
                        <a:spcAft>
                          <a:spcPts val="0"/>
                        </a:spcAft>
                        <a:buNone/>
                      </a:pPr>
                      <a:r>
                        <a:rPr lang="en" sz="1250">
                          <a:latin typeface="Roboto Slab"/>
                          <a:ea typeface="Roboto Slab"/>
                          <a:cs typeface="Roboto Slab"/>
                          <a:sym typeface="Roboto Slab"/>
                        </a:rPr>
                        <a:t>Điểm / Trạng thái bắt đầu</a:t>
                      </a:r>
                      <a:endParaRPr sz="125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t/>
                      </a:r>
                      <a:endParaRPr sz="1250">
                        <a:latin typeface="Roboto Slab"/>
                        <a:ea typeface="Roboto Slab"/>
                        <a:cs typeface="Roboto Slab"/>
                        <a:sym typeface="Roboto Slab"/>
                      </a:endParaRPr>
                    </a:p>
                  </a:txBody>
                  <a:tcPr marT="91425" marB="91425" marR="91425" marL="91425"/>
                </a:tc>
              </a:tr>
              <a:tr h="354900">
                <a:tc>
                  <a:txBody>
                    <a:bodyPr/>
                    <a:lstStyle/>
                    <a:p>
                      <a:pPr indent="0" lvl="0" marL="0" rtl="0" algn="l">
                        <a:spcBef>
                          <a:spcPts val="0"/>
                        </a:spcBef>
                        <a:spcAft>
                          <a:spcPts val="0"/>
                        </a:spcAft>
                        <a:buNone/>
                      </a:pPr>
                      <a:r>
                        <a:rPr lang="en" sz="1250">
                          <a:latin typeface="Roboto Slab"/>
                          <a:ea typeface="Roboto Slab"/>
                          <a:cs typeface="Roboto Slab"/>
                          <a:sym typeface="Roboto Slab"/>
                        </a:rPr>
                        <a:t>H</a:t>
                      </a:r>
                      <a:r>
                        <a:rPr lang="en" sz="1250">
                          <a:latin typeface="Roboto Slab"/>
                          <a:ea typeface="Roboto Slab"/>
                          <a:cs typeface="Roboto Slab"/>
                          <a:sym typeface="Roboto Slab"/>
                        </a:rPr>
                        <a:t>oạt động</a:t>
                      </a:r>
                      <a:endParaRPr sz="125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t/>
                      </a:r>
                      <a:endParaRPr sz="1250">
                        <a:latin typeface="Roboto Slab"/>
                        <a:ea typeface="Roboto Slab"/>
                        <a:cs typeface="Roboto Slab"/>
                        <a:sym typeface="Roboto Slab"/>
                      </a:endParaRPr>
                    </a:p>
                  </a:txBody>
                  <a:tcPr marT="91425" marB="91425" marR="91425" marL="91425"/>
                </a:tc>
              </a:tr>
              <a:tr h="297825">
                <a:tc>
                  <a:txBody>
                    <a:bodyPr/>
                    <a:lstStyle/>
                    <a:p>
                      <a:pPr indent="0" lvl="0" marL="0" rtl="0" algn="l">
                        <a:spcBef>
                          <a:spcPts val="0"/>
                        </a:spcBef>
                        <a:spcAft>
                          <a:spcPts val="0"/>
                        </a:spcAft>
                        <a:buNone/>
                      </a:pPr>
                      <a:r>
                        <a:rPr lang="en" sz="1250">
                          <a:latin typeface="Roboto Slab"/>
                          <a:ea typeface="Roboto Slab"/>
                          <a:cs typeface="Roboto Slab"/>
                          <a:sym typeface="Roboto Slab"/>
                        </a:rPr>
                        <a:t>Luồng hành động</a:t>
                      </a:r>
                      <a:endParaRPr sz="125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t/>
                      </a:r>
                      <a:endParaRPr sz="1250">
                        <a:latin typeface="Roboto Slab"/>
                        <a:ea typeface="Roboto Slab"/>
                        <a:cs typeface="Roboto Slab"/>
                        <a:sym typeface="Roboto Slab"/>
                      </a:endParaRPr>
                    </a:p>
                  </a:txBody>
                  <a:tcPr marT="91425" marB="91425" marR="91425" marL="91425"/>
                </a:tc>
              </a:tr>
              <a:tr h="323000">
                <a:tc>
                  <a:txBody>
                    <a:bodyPr/>
                    <a:lstStyle/>
                    <a:p>
                      <a:pPr indent="0" lvl="0" marL="0" rtl="0" algn="l">
                        <a:spcBef>
                          <a:spcPts val="0"/>
                        </a:spcBef>
                        <a:spcAft>
                          <a:spcPts val="0"/>
                        </a:spcAft>
                        <a:buNone/>
                      </a:pPr>
                      <a:r>
                        <a:rPr lang="en" sz="1250">
                          <a:latin typeface="Roboto Slab"/>
                          <a:ea typeface="Roboto Slab"/>
                          <a:cs typeface="Roboto Slab"/>
                          <a:sym typeface="Roboto Slab"/>
                        </a:rPr>
                        <a:t>Quyết định &amp; Phân nhánh</a:t>
                      </a:r>
                      <a:endParaRPr sz="125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t/>
                      </a:r>
                      <a:endParaRPr sz="1250">
                        <a:latin typeface="Roboto Slab"/>
                        <a:ea typeface="Roboto Slab"/>
                        <a:cs typeface="Roboto Slab"/>
                        <a:sym typeface="Roboto Slab"/>
                      </a:endParaRPr>
                    </a:p>
                  </a:txBody>
                  <a:tcPr marT="91425" marB="91425" marR="91425" marL="91425"/>
                </a:tc>
              </a:tr>
              <a:tr h="506425">
                <a:tc>
                  <a:txBody>
                    <a:bodyPr/>
                    <a:lstStyle/>
                    <a:p>
                      <a:pPr indent="0" lvl="0" marL="0" rtl="0" algn="l">
                        <a:spcBef>
                          <a:spcPts val="0"/>
                        </a:spcBef>
                        <a:spcAft>
                          <a:spcPts val="0"/>
                        </a:spcAft>
                        <a:buNone/>
                      </a:pPr>
                      <a:r>
                        <a:rPr lang="en" sz="1250">
                          <a:latin typeface="Roboto Slab"/>
                          <a:ea typeface="Roboto Slab"/>
                          <a:cs typeface="Roboto Slab"/>
                          <a:sym typeface="Roboto Slab"/>
                        </a:rPr>
                        <a:t>Join node</a:t>
                      </a:r>
                      <a:endParaRPr sz="125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t/>
                      </a:r>
                      <a:endParaRPr sz="1250">
                        <a:latin typeface="Roboto Slab"/>
                        <a:ea typeface="Roboto Slab"/>
                        <a:cs typeface="Roboto Slab"/>
                        <a:sym typeface="Roboto Slab"/>
                      </a:endParaRPr>
                    </a:p>
                  </a:txBody>
                  <a:tcPr marT="91425" marB="91425" marR="91425" marL="91425"/>
                </a:tc>
              </a:tr>
              <a:tr h="506425">
                <a:tc>
                  <a:txBody>
                    <a:bodyPr/>
                    <a:lstStyle/>
                    <a:p>
                      <a:pPr indent="0" lvl="0" marL="0" rtl="0" algn="l">
                        <a:spcBef>
                          <a:spcPts val="0"/>
                        </a:spcBef>
                        <a:spcAft>
                          <a:spcPts val="0"/>
                        </a:spcAft>
                        <a:buNone/>
                      </a:pPr>
                      <a:r>
                        <a:rPr lang="en" sz="1250">
                          <a:latin typeface="Roboto Slab"/>
                          <a:ea typeface="Roboto Slab"/>
                          <a:cs typeface="Roboto Slab"/>
                          <a:sym typeface="Roboto Slab"/>
                        </a:rPr>
                        <a:t>Fork node</a:t>
                      </a:r>
                      <a:endParaRPr sz="125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t/>
                      </a:r>
                      <a:endParaRPr sz="1250">
                        <a:latin typeface="Roboto Slab"/>
                        <a:ea typeface="Roboto Slab"/>
                        <a:cs typeface="Roboto Slab"/>
                        <a:sym typeface="Roboto Slab"/>
                      </a:endParaRPr>
                    </a:p>
                  </a:txBody>
                  <a:tcPr marT="91425" marB="91425" marR="91425" marL="91425"/>
                </a:tc>
              </a:tr>
              <a:tr h="506425">
                <a:tc>
                  <a:txBody>
                    <a:bodyPr/>
                    <a:lstStyle/>
                    <a:p>
                      <a:pPr indent="0" lvl="0" marL="0" rtl="0" algn="l">
                        <a:spcBef>
                          <a:spcPts val="0"/>
                        </a:spcBef>
                        <a:spcAft>
                          <a:spcPts val="0"/>
                        </a:spcAft>
                        <a:buNone/>
                      </a:pPr>
                      <a:r>
                        <a:rPr lang="en" sz="1250">
                          <a:latin typeface="Roboto Slab"/>
                          <a:ea typeface="Roboto Slab"/>
                          <a:cs typeface="Roboto Slab"/>
                          <a:sym typeface="Roboto Slab"/>
                        </a:rPr>
                        <a:t>Điểm / Trạng thái kết thúc</a:t>
                      </a:r>
                      <a:endParaRPr sz="125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t/>
                      </a:r>
                      <a:endParaRPr sz="1250">
                        <a:latin typeface="Roboto Slab"/>
                        <a:ea typeface="Roboto Slab"/>
                        <a:cs typeface="Roboto Slab"/>
                        <a:sym typeface="Roboto Slab"/>
                      </a:endParaRPr>
                    </a:p>
                  </a:txBody>
                  <a:tcPr marT="91425" marB="91425" marR="91425" marL="91425"/>
                </a:tc>
              </a:tr>
            </a:tbl>
          </a:graphicData>
        </a:graphic>
      </p:graphicFrame>
      <p:pic>
        <p:nvPicPr>
          <p:cNvPr id="254" name="Google Shape;254;g2c1932d3cd5_0_105"/>
          <p:cNvPicPr preferRelativeResize="0"/>
          <p:nvPr/>
        </p:nvPicPr>
        <p:blipFill>
          <a:blip r:embed="rId3">
            <a:alphaModFix/>
          </a:blip>
          <a:stretch>
            <a:fillRect/>
          </a:stretch>
        </p:blipFill>
        <p:spPr>
          <a:xfrm>
            <a:off x="3873150" y="1902875"/>
            <a:ext cx="314325" cy="295275"/>
          </a:xfrm>
          <a:prstGeom prst="rect">
            <a:avLst/>
          </a:prstGeom>
          <a:noFill/>
          <a:ln>
            <a:noFill/>
          </a:ln>
        </p:spPr>
      </p:pic>
      <p:pic>
        <p:nvPicPr>
          <p:cNvPr id="255" name="Google Shape;255;g2c1932d3cd5_0_105"/>
          <p:cNvPicPr preferRelativeResize="0"/>
          <p:nvPr/>
        </p:nvPicPr>
        <p:blipFill>
          <a:blip r:embed="rId4">
            <a:alphaModFix/>
          </a:blip>
          <a:stretch>
            <a:fillRect/>
          </a:stretch>
        </p:blipFill>
        <p:spPr>
          <a:xfrm>
            <a:off x="4187463" y="2279900"/>
            <a:ext cx="548700" cy="291862"/>
          </a:xfrm>
          <a:prstGeom prst="rect">
            <a:avLst/>
          </a:prstGeom>
          <a:noFill/>
          <a:ln>
            <a:noFill/>
          </a:ln>
        </p:spPr>
      </p:pic>
      <p:pic>
        <p:nvPicPr>
          <p:cNvPr id="256" name="Google Shape;256;g2c1932d3cd5_0_105"/>
          <p:cNvPicPr preferRelativeResize="0"/>
          <p:nvPr/>
        </p:nvPicPr>
        <p:blipFill>
          <a:blip r:embed="rId5">
            <a:alphaModFix/>
          </a:blip>
          <a:stretch>
            <a:fillRect/>
          </a:stretch>
        </p:blipFill>
        <p:spPr>
          <a:xfrm>
            <a:off x="3815850" y="2711075"/>
            <a:ext cx="628650" cy="104775"/>
          </a:xfrm>
          <a:prstGeom prst="rect">
            <a:avLst/>
          </a:prstGeom>
          <a:noFill/>
          <a:ln>
            <a:noFill/>
          </a:ln>
        </p:spPr>
      </p:pic>
      <p:pic>
        <p:nvPicPr>
          <p:cNvPr id="257" name="Google Shape;257;g2c1932d3cd5_0_105"/>
          <p:cNvPicPr preferRelativeResize="0"/>
          <p:nvPr/>
        </p:nvPicPr>
        <p:blipFill>
          <a:blip r:embed="rId6">
            <a:alphaModFix/>
          </a:blip>
          <a:stretch>
            <a:fillRect/>
          </a:stretch>
        </p:blipFill>
        <p:spPr>
          <a:xfrm>
            <a:off x="4138400" y="3071663"/>
            <a:ext cx="314325" cy="285757"/>
          </a:xfrm>
          <a:prstGeom prst="rect">
            <a:avLst/>
          </a:prstGeom>
          <a:noFill/>
          <a:ln>
            <a:noFill/>
          </a:ln>
        </p:spPr>
      </p:pic>
      <p:pic>
        <p:nvPicPr>
          <p:cNvPr id="258" name="Google Shape;258;g2c1932d3cd5_0_105"/>
          <p:cNvPicPr preferRelativeResize="0"/>
          <p:nvPr/>
        </p:nvPicPr>
        <p:blipFill>
          <a:blip r:embed="rId7">
            <a:alphaModFix/>
          </a:blip>
          <a:stretch>
            <a:fillRect/>
          </a:stretch>
        </p:blipFill>
        <p:spPr>
          <a:xfrm>
            <a:off x="4304650" y="3492148"/>
            <a:ext cx="314325" cy="271444"/>
          </a:xfrm>
          <a:prstGeom prst="rect">
            <a:avLst/>
          </a:prstGeom>
          <a:noFill/>
          <a:ln>
            <a:noFill/>
          </a:ln>
        </p:spPr>
      </p:pic>
      <p:pic>
        <p:nvPicPr>
          <p:cNvPr id="259" name="Google Shape;259;g2c1932d3cd5_0_105"/>
          <p:cNvPicPr preferRelativeResize="0"/>
          <p:nvPr/>
        </p:nvPicPr>
        <p:blipFill>
          <a:blip r:embed="rId8">
            <a:alphaModFix/>
          </a:blip>
          <a:stretch>
            <a:fillRect/>
          </a:stretch>
        </p:blipFill>
        <p:spPr>
          <a:xfrm>
            <a:off x="4138397" y="3952038"/>
            <a:ext cx="314325" cy="330042"/>
          </a:xfrm>
          <a:prstGeom prst="rect">
            <a:avLst/>
          </a:prstGeom>
          <a:noFill/>
          <a:ln>
            <a:noFill/>
          </a:ln>
        </p:spPr>
      </p:pic>
      <p:pic>
        <p:nvPicPr>
          <p:cNvPr id="260" name="Google Shape;260;g2c1932d3cd5_0_105"/>
          <p:cNvPicPr preferRelativeResize="0"/>
          <p:nvPr/>
        </p:nvPicPr>
        <p:blipFill>
          <a:blip r:embed="rId9">
            <a:alphaModFix/>
          </a:blip>
          <a:stretch>
            <a:fillRect/>
          </a:stretch>
        </p:blipFill>
        <p:spPr>
          <a:xfrm>
            <a:off x="3990325" y="4550072"/>
            <a:ext cx="216563" cy="21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c1932d3cd5_0_12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về biểu đồ hoạt động: Quản lý khóa học</a:t>
            </a:r>
            <a:endParaRPr b="1">
              <a:solidFill>
                <a:srgbClr val="0000AA"/>
              </a:solidFill>
              <a:latin typeface="Roboto Slab"/>
              <a:ea typeface="Roboto Slab"/>
              <a:cs typeface="Roboto Slab"/>
              <a:sym typeface="Roboto Slab"/>
            </a:endParaRPr>
          </a:p>
        </p:txBody>
      </p:sp>
      <p:sp>
        <p:nvSpPr>
          <p:cNvPr id="266" name="Google Shape;266;g2c1932d3cd5_0_127"/>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c1932d3cd5_0_12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c1932d3cd5_0_12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69" name="Google Shape;269;g2c1932d3cd5_0_12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70" name="Google Shape;270;g2c1932d3cd5_0_12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71" name="Google Shape;271;g2c1932d3cd5_0_127"/>
          <p:cNvPicPr preferRelativeResize="0"/>
          <p:nvPr/>
        </p:nvPicPr>
        <p:blipFill>
          <a:blip r:embed="rId3">
            <a:alphaModFix/>
          </a:blip>
          <a:stretch>
            <a:fillRect/>
          </a:stretch>
        </p:blipFill>
        <p:spPr>
          <a:xfrm>
            <a:off x="1678300" y="1029175"/>
            <a:ext cx="5787396" cy="3695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c1932d3cd5_0_14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Từ điển thuật ngữ (Glossary)</a:t>
            </a:r>
            <a:endParaRPr b="1">
              <a:solidFill>
                <a:srgbClr val="0000AA"/>
              </a:solidFill>
              <a:latin typeface="Roboto Slab"/>
              <a:ea typeface="Roboto Slab"/>
              <a:cs typeface="Roboto Slab"/>
              <a:sym typeface="Roboto Slab"/>
            </a:endParaRPr>
          </a:p>
        </p:txBody>
      </p:sp>
      <p:sp>
        <p:nvSpPr>
          <p:cNvPr id="277" name="Google Shape;277;g2c1932d3cd5_0_146"/>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c1932d3cd5_0_14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c1932d3cd5_0_14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80" name="Google Shape;280;g2c1932d3cd5_0_14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81" name="Google Shape;281;g2c1932d3cd5_0_14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82" name="Google Shape;282;g2c1932d3cd5_0_146"/>
          <p:cNvPicPr preferRelativeResize="0"/>
          <p:nvPr/>
        </p:nvPicPr>
        <p:blipFill>
          <a:blip r:embed="rId3">
            <a:alphaModFix/>
          </a:blip>
          <a:stretch>
            <a:fillRect/>
          </a:stretch>
        </p:blipFill>
        <p:spPr>
          <a:xfrm>
            <a:off x="1704975" y="1088950"/>
            <a:ext cx="5734050" cy="349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Mục tiêu bài học</a:t>
            </a:r>
            <a:endParaRPr b="1">
              <a:solidFill>
                <a:srgbClr val="0000AA"/>
              </a:solidFill>
              <a:latin typeface="Roboto Slab"/>
              <a:ea typeface="Roboto Slab"/>
              <a:cs typeface="Roboto Slab"/>
              <a:sym typeface="Roboto Slab"/>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Mô tả các khái niệm Yêu cầu cơ bản và chúng ảnh hưởng như thế nào đến cách ta Phân tích và Thiết kế.</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tạo phẩm (artifacts) của yêu cầu làm điểm khởi đầu cho việc phân tích và thiết kế.</a:t>
            </a:r>
            <a:endParaRPr>
              <a:solidFill>
                <a:schemeClr val="dk1"/>
              </a:solidFill>
              <a:latin typeface="Roboto Slab"/>
              <a:ea typeface="Roboto Slab"/>
              <a:cs typeface="Roboto Slab"/>
              <a:sym typeface="Roboto Slab"/>
            </a:endParaRPr>
          </a:p>
        </p:txBody>
      </p:sp>
      <p:sp>
        <p:nvSpPr>
          <p:cNvPr id="72" name="Google Shape;72;p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5" name="Google Shape;75;p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6" name="Google Shape;76;p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c1932d3cd5_0_15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CASE STUDY: </a:t>
            </a:r>
            <a:r>
              <a:rPr b="1" lang="en">
                <a:solidFill>
                  <a:srgbClr val="0000AA"/>
                </a:solidFill>
                <a:latin typeface="Roboto Slab"/>
                <a:ea typeface="Roboto Slab"/>
                <a:cs typeface="Roboto Slab"/>
                <a:sym typeface="Roboto Slab"/>
              </a:rPr>
              <a:t>Từ điển thuật ngữ (Glossary)</a:t>
            </a:r>
            <a:endParaRPr b="1">
              <a:solidFill>
                <a:srgbClr val="0000AA"/>
              </a:solidFill>
              <a:latin typeface="Roboto Slab"/>
              <a:ea typeface="Roboto Slab"/>
              <a:cs typeface="Roboto Slab"/>
              <a:sym typeface="Roboto Slab"/>
            </a:endParaRPr>
          </a:p>
        </p:txBody>
      </p:sp>
      <p:sp>
        <p:nvSpPr>
          <p:cNvPr id="288" name="Google Shape;288;g2c1932d3cd5_0_158"/>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c1932d3cd5_0_15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c1932d3cd5_0_15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91" name="Google Shape;291;g2c1932d3cd5_0_15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92" name="Google Shape;292;g2c1932d3cd5_0_15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93" name="Google Shape;293;g2c1932d3cd5_0_158"/>
          <p:cNvPicPr preferRelativeResize="0"/>
          <p:nvPr/>
        </p:nvPicPr>
        <p:blipFill>
          <a:blip r:embed="rId3">
            <a:alphaModFix/>
          </a:blip>
          <a:stretch>
            <a:fillRect/>
          </a:stretch>
        </p:blipFill>
        <p:spPr>
          <a:xfrm>
            <a:off x="311700" y="1029175"/>
            <a:ext cx="3256500" cy="3777365"/>
          </a:xfrm>
          <a:prstGeom prst="rect">
            <a:avLst/>
          </a:prstGeom>
          <a:noFill/>
          <a:ln>
            <a:noFill/>
          </a:ln>
        </p:spPr>
      </p:pic>
      <p:sp>
        <p:nvSpPr>
          <p:cNvPr id="294" name="Google Shape;294;g2c1932d3cd5_0_158"/>
          <p:cNvSpPr txBox="1"/>
          <p:nvPr/>
        </p:nvSpPr>
        <p:spPr>
          <a:xfrm>
            <a:off x="4003200" y="1537050"/>
            <a:ext cx="4829100" cy="20694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Trong ví dụ về từ điển thuật ngữ cho các tài liệu yêu cầu về hệ thống đăng ký học (COURSE REGISTRATION REQUIREMENTS DOCUMENT), phần từ điển thuật ngữ được chia thành 2 phần</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Introduction (Giới thiệu): Mô tả mục đích sử dụng của từ điển thuật ngữ là giải thích, xác định các thuật ngữ cụ thể cho các vấn đề</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Definitions (Định nghĩa): Nêu lên khái niệm, định nghĩa cho các khái niệm chính trong hệ thống đăng ký học</a:t>
            </a:r>
            <a:endParaRPr sz="1250">
              <a:solidFill>
                <a:schemeClr val="dk1"/>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c1932d3cd5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đặc tả bổ sung:</a:t>
            </a:r>
            <a:endParaRPr b="1">
              <a:solidFill>
                <a:srgbClr val="0000AA"/>
              </a:solidFill>
              <a:latin typeface="Roboto Slab"/>
              <a:ea typeface="Roboto Slab"/>
              <a:cs typeface="Roboto Slab"/>
              <a:sym typeface="Roboto Slab"/>
            </a:endParaRPr>
          </a:p>
        </p:txBody>
      </p:sp>
      <p:sp>
        <p:nvSpPr>
          <p:cNvPr id="300" name="Google Shape;300;g2c1932d3cd5_0_0"/>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2c1932d3cd5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2c1932d3cd5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03" name="Google Shape;303;g2c1932d3cd5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4" name="Google Shape;304;g2c1932d3cd5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5" name="Google Shape;305;g2c1932d3cd5_0_0"/>
          <p:cNvSpPr txBox="1"/>
          <p:nvPr/>
        </p:nvSpPr>
        <p:spPr>
          <a:xfrm>
            <a:off x="519150" y="1210675"/>
            <a:ext cx="55170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Chức năng (Functionality)</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Tính khả dụng (Usability)</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Tính tin cậy (Reliability)</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Tính hiệu năng (Performance)</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Tính hỗ trợ</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Các ràng buộc thiết kế</a:t>
            </a:r>
            <a:endParaRPr b="1" sz="1800">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c18be59867_2_1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Các đặc tả bổ sung trong tài liệu yêu cầu Course Registration</a:t>
            </a:r>
            <a:endParaRPr b="1">
              <a:solidFill>
                <a:srgbClr val="0000AA"/>
              </a:solidFill>
              <a:latin typeface="Roboto Slab"/>
              <a:ea typeface="Roboto Slab"/>
              <a:cs typeface="Roboto Slab"/>
              <a:sym typeface="Roboto Slab"/>
            </a:endParaRPr>
          </a:p>
        </p:txBody>
      </p:sp>
      <p:sp>
        <p:nvSpPr>
          <p:cNvPr id="311" name="Google Shape;311;g2c18be59867_2_15"/>
          <p:cNvSpPr/>
          <p:nvPr/>
        </p:nvSpPr>
        <p:spPr>
          <a:xfrm>
            <a:off x="311700" y="1228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c18be59867_2_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2c18be59867_2_1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14" name="Google Shape;314;g2c18be59867_2_1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15" name="Google Shape;315;g2c18be59867_2_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16" name="Google Shape;316;g2c18be59867_2_15"/>
          <p:cNvSpPr txBox="1"/>
          <p:nvPr/>
        </p:nvSpPr>
        <p:spPr>
          <a:xfrm>
            <a:off x="536000" y="1549125"/>
            <a:ext cx="82602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AutoNum type="arabicPeriod"/>
            </a:pPr>
            <a:r>
              <a:rPr b="1" lang="en" sz="1800">
                <a:solidFill>
                  <a:schemeClr val="dk1"/>
                </a:solidFill>
                <a:latin typeface="Roboto Slab"/>
                <a:ea typeface="Roboto Slab"/>
                <a:cs typeface="Roboto Slab"/>
                <a:sym typeface="Roboto Slab"/>
              </a:rPr>
              <a:t>Tài liệu tham khảo: </a:t>
            </a:r>
            <a:r>
              <a:rPr lang="en" sz="1800">
                <a:solidFill>
                  <a:schemeClr val="dk1"/>
                </a:solidFill>
                <a:latin typeface="Roboto Slab"/>
                <a:ea typeface="Roboto Slab"/>
                <a:cs typeface="Roboto Slab"/>
                <a:sym typeface="Roboto Slab"/>
              </a:rPr>
              <a:t>Không có</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b="1" lang="en" sz="1800">
                <a:solidFill>
                  <a:schemeClr val="dk1"/>
                </a:solidFill>
                <a:latin typeface="Roboto Slab"/>
                <a:ea typeface="Roboto Slab"/>
                <a:cs typeface="Roboto Slab"/>
                <a:sym typeface="Roboto Slab"/>
              </a:rPr>
              <a:t>Chức năng</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Hỗ trợ nhiều người dùng làm việc đồng thời</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Nếu một lớp bị hết chỗ khi một sinh viên đang đăng ký học của lớp đó thì sinh viên này phải được thông báo</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b="1" lang="en" sz="1800">
                <a:solidFill>
                  <a:schemeClr val="dk1"/>
                </a:solidFill>
                <a:latin typeface="Roboto Slab"/>
                <a:ea typeface="Roboto Slab"/>
                <a:cs typeface="Roboto Slab"/>
                <a:sym typeface="Roboto Slab"/>
              </a:rPr>
              <a:t>Tính khả dụng</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Giao diện người dùng tương thích Windows 95/98</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b="1" lang="en" sz="1800">
                <a:solidFill>
                  <a:schemeClr val="dk1"/>
                </a:solidFill>
                <a:latin typeface="Roboto Slab"/>
                <a:ea typeface="Roboto Slab"/>
                <a:cs typeface="Roboto Slab"/>
                <a:sym typeface="Roboto Slab"/>
              </a:rPr>
              <a:t>Tính ổn định:</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thống phải hoạt động liên tục 24h/ngày, 7 ngày/ tuần, với thời gian ngừng hoạt động không quá 10%</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c18be59867_2_2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Các đặc tả bổ sung trong tài liệu yêu cầu Course Registration</a:t>
            </a:r>
            <a:endParaRPr b="1">
              <a:solidFill>
                <a:srgbClr val="0000AA"/>
              </a:solidFill>
              <a:latin typeface="Roboto Slab"/>
              <a:ea typeface="Roboto Slab"/>
              <a:cs typeface="Roboto Slab"/>
              <a:sym typeface="Roboto Slab"/>
            </a:endParaRPr>
          </a:p>
        </p:txBody>
      </p:sp>
      <p:sp>
        <p:nvSpPr>
          <p:cNvPr id="322" name="Google Shape;322;g2c18be59867_2_27"/>
          <p:cNvSpPr/>
          <p:nvPr/>
        </p:nvSpPr>
        <p:spPr>
          <a:xfrm>
            <a:off x="311700" y="1228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c18be59867_2_2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2c18be59867_2_2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25" name="Google Shape;325;g2c18be59867_2_2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26" name="Google Shape;326;g2c18be59867_2_2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27" name="Google Shape;327;g2c18be59867_2_27"/>
          <p:cNvSpPr txBox="1"/>
          <p:nvPr/>
        </p:nvSpPr>
        <p:spPr>
          <a:xfrm>
            <a:off x="512525" y="1367300"/>
            <a:ext cx="8260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5. Hiệu suất</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thống phải hỗ trợ 2000 user cùng truy xuất CSDL trung tâm đồng thời bất kì lúc nào, và đến 500 người dùng truy xuất các server cục bộ</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thống phải cho phép truy xuất đến CSDL danh mục học phần cũ với độ trễ không quá 10 giây.</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thống phải có khả năng hoàn tất 80% giao dịch trong vòng 2 phút.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6. Sự hỗ trợ: </a:t>
            </a:r>
            <a:r>
              <a:rPr lang="en" sz="1800">
                <a:solidFill>
                  <a:schemeClr val="dk1"/>
                </a:solidFill>
                <a:latin typeface="Roboto Slab"/>
                <a:ea typeface="Roboto Slab"/>
                <a:cs typeface="Roboto Slab"/>
                <a:sym typeface="Roboto Slab"/>
              </a:rPr>
              <a:t>Không có</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7. Tính bảo mật: </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thống phải ngăn chặn sinh viên thay đổi lịch học của người khác, và ngăn các giáo sư thay đổi lớp dạy của các giáo sư khác</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Chỉ có giáo sư mới có thể nhập điểm cho sinh viên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Chỉ có cán bộ đào tạo mới được phép thay đổi thông tin sinh viên.</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c18be59867_2_3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Các đặc tả bổ sung trong tài liệu yêu cầu Course Registration</a:t>
            </a:r>
            <a:endParaRPr b="1">
              <a:solidFill>
                <a:srgbClr val="0000AA"/>
              </a:solidFill>
              <a:latin typeface="Roboto Slab"/>
              <a:ea typeface="Roboto Slab"/>
              <a:cs typeface="Roboto Slab"/>
              <a:sym typeface="Roboto Slab"/>
            </a:endParaRPr>
          </a:p>
        </p:txBody>
      </p:sp>
      <p:sp>
        <p:nvSpPr>
          <p:cNvPr id="333" name="Google Shape;333;g2c18be59867_2_37"/>
          <p:cNvSpPr/>
          <p:nvPr/>
        </p:nvSpPr>
        <p:spPr>
          <a:xfrm>
            <a:off x="311700" y="1228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2c18be59867_2_3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2c18be59867_2_3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36" name="Google Shape;336;g2c18be59867_2_3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7" name="Google Shape;337;g2c18be59867_2_3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8" name="Google Shape;338;g2c18be59867_2_37"/>
          <p:cNvSpPr txBox="1"/>
          <p:nvPr/>
        </p:nvSpPr>
        <p:spPr>
          <a:xfrm>
            <a:off x="512525" y="1367300"/>
            <a:ext cx="8260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8. Các ràng buộc thiết kế</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thống phải tích hợp với hệ thống có sẵn. Hệ thống danh mục học phần, một CSDL RDBMS.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thống phải cung cấp giao diện dựa trên Windows.</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c1754c2469_0_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Mốc kiểm soát: Mô hình ca sử dụng</a:t>
            </a:r>
            <a:endParaRPr b="1">
              <a:solidFill>
                <a:srgbClr val="0000AA"/>
              </a:solidFill>
              <a:latin typeface="Roboto Slab"/>
              <a:ea typeface="Roboto Slab"/>
              <a:cs typeface="Roboto Slab"/>
              <a:sym typeface="Roboto Slab"/>
            </a:endParaRPr>
          </a:p>
        </p:txBody>
      </p:sp>
      <p:sp>
        <p:nvSpPr>
          <p:cNvPr id="344" name="Google Shape;344;g2c1754c2469_0_8"/>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c1754c2469_0_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c1754c2469_0_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47" name="Google Shape;347;g2c1754c2469_0_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8" name="Google Shape;348;g2c1754c2469_0_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9" name="Google Shape;349;g2c1754c2469_0_8"/>
          <p:cNvSpPr txBox="1"/>
          <p:nvPr>
            <p:ph idx="1" type="body"/>
          </p:nvPr>
        </p:nvSpPr>
        <p:spPr>
          <a:xfrm>
            <a:off x="311600" y="1152475"/>
            <a:ext cx="5999700" cy="33933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Mô hình ca sử dụng có dễ hiểu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Bằng cách nghiên cứu mô hình ca sử dụng, bạn có thể hình thành được ý tưởng rõ ràng về các chức năng của hệ thống và cách chúng liên kết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Tất cả các yêu cầu chức năng đã được đáp ứng chưa?</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Mô hình ca sử dụng có chứa bất kỳ hành vi dư thừa nào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Phân chia mô hình thành các gói ca sử dụng có phù hợp không?</a:t>
            </a:r>
            <a:endParaRPr>
              <a:solidFill>
                <a:schemeClr val="dk1"/>
              </a:solidFill>
              <a:latin typeface="Roboto Slab"/>
              <a:ea typeface="Roboto Slab"/>
              <a:cs typeface="Roboto Slab"/>
              <a:sym typeface="Roboto Slab"/>
            </a:endParaRPr>
          </a:p>
        </p:txBody>
      </p:sp>
      <p:pic>
        <p:nvPicPr>
          <p:cNvPr id="350" name="Google Shape;350;g2c1754c2469_0_8"/>
          <p:cNvPicPr preferRelativeResize="0"/>
          <p:nvPr/>
        </p:nvPicPr>
        <p:blipFill>
          <a:blip r:embed="rId3">
            <a:alphaModFix/>
          </a:blip>
          <a:stretch>
            <a:fillRect/>
          </a:stretch>
        </p:blipFill>
        <p:spPr>
          <a:xfrm>
            <a:off x="6393276" y="1373675"/>
            <a:ext cx="2627884" cy="19042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c1754c2469_0_2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Mốc kiểm soát: Tác nhân</a:t>
            </a:r>
            <a:endParaRPr b="1">
              <a:solidFill>
                <a:srgbClr val="0000AA"/>
              </a:solidFill>
              <a:latin typeface="Roboto Slab"/>
              <a:ea typeface="Roboto Slab"/>
              <a:cs typeface="Roboto Slab"/>
              <a:sym typeface="Roboto Slab"/>
            </a:endParaRPr>
          </a:p>
        </p:txBody>
      </p:sp>
      <p:sp>
        <p:nvSpPr>
          <p:cNvPr id="356" name="Google Shape;356;g2c1754c2469_0_22"/>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2c1754c2469_0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2c1754c2469_0_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59" name="Google Shape;359;g2c1754c2469_0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60" name="Google Shape;360;g2c1754c2469_0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61" name="Google Shape;361;g2c1754c2469_0_22"/>
          <p:cNvSpPr txBox="1"/>
          <p:nvPr>
            <p:ph idx="1" type="body"/>
          </p:nvPr>
        </p:nvSpPr>
        <p:spPr>
          <a:xfrm>
            <a:off x="311600" y="1152475"/>
            <a:ext cx="6063900" cy="31077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Tất cả các tác nhân đã được xác định chưa?</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Mỗi tác nhân có tham gia ít nhất một use case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Mỗi tác nhân có thực sự là một vai trò không? Có nên kết hợp hoặc chia nhỏ bất kỳ tác nhân nào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Có tồn tại h</a:t>
            </a:r>
            <a:r>
              <a:rPr lang="en">
                <a:solidFill>
                  <a:schemeClr val="dk1"/>
                </a:solidFill>
                <a:latin typeface="Roboto Slab"/>
                <a:ea typeface="Roboto Slab"/>
                <a:cs typeface="Roboto Slab"/>
                <a:sym typeface="Roboto Slab"/>
              </a:rPr>
              <a:t>ai tác nhân đóng vai trò giống nhau trong một ca sử dụng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Các tác nhân có tên dễ hiểu và dễ mô tả không? Cả người dùng và khách hàng có thể hiểu các tên này không?</a:t>
            </a:r>
            <a:endParaRPr>
              <a:solidFill>
                <a:schemeClr val="dk1"/>
              </a:solidFill>
              <a:latin typeface="Roboto Slab"/>
              <a:ea typeface="Roboto Slab"/>
              <a:cs typeface="Roboto Slab"/>
              <a:sym typeface="Roboto Slab"/>
            </a:endParaRPr>
          </a:p>
        </p:txBody>
      </p:sp>
      <p:pic>
        <p:nvPicPr>
          <p:cNvPr id="362" name="Google Shape;362;g2c1754c2469_0_22"/>
          <p:cNvPicPr preferRelativeResize="0"/>
          <p:nvPr/>
        </p:nvPicPr>
        <p:blipFill>
          <a:blip r:embed="rId3">
            <a:alphaModFix/>
          </a:blip>
          <a:stretch>
            <a:fillRect/>
          </a:stretch>
        </p:blipFill>
        <p:spPr>
          <a:xfrm>
            <a:off x="6900425" y="1380362"/>
            <a:ext cx="1849551" cy="28775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c1754c2469_0_3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Mốc kiểm soát: Ca sử dụng</a:t>
            </a:r>
            <a:endParaRPr b="1">
              <a:solidFill>
                <a:srgbClr val="0000AA"/>
              </a:solidFill>
              <a:latin typeface="Roboto Slab"/>
              <a:ea typeface="Roboto Slab"/>
              <a:cs typeface="Roboto Slab"/>
              <a:sym typeface="Roboto Slab"/>
            </a:endParaRPr>
          </a:p>
        </p:txBody>
      </p:sp>
      <p:sp>
        <p:nvSpPr>
          <p:cNvPr id="368" name="Google Shape;368;g2c1754c2469_0_34"/>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2c1754c2469_0_3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2c1754c2469_0_3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71" name="Google Shape;371;g2c1754c2469_0_3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72" name="Google Shape;372;g2c1754c2469_0_3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73" name="Google Shape;373;g2c1754c2469_0_34"/>
          <p:cNvSpPr txBox="1"/>
          <p:nvPr>
            <p:ph idx="1" type="body"/>
          </p:nvPr>
        </p:nvSpPr>
        <p:spPr>
          <a:xfrm>
            <a:off x="311600" y="1152475"/>
            <a:ext cx="5486400" cy="34482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Mỗi use case có liên quan ít nhất một actor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Mỗi ca sử dụng có độc lập so với các ca sử dụng khác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Có các ca sử dụng nào có hành vi hoặc luồng sự kiện rất giống nhau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Các ca sử dụng có tên độc lập, dễ hiểu và mô tả để tránh nhầm lẫn ở giai đoạn sau không?</a:t>
            </a:r>
            <a:endParaRPr>
              <a:solidFill>
                <a:schemeClr val="dk1"/>
              </a:solidFill>
              <a:latin typeface="Roboto Slab"/>
              <a:ea typeface="Roboto Slab"/>
              <a:cs typeface="Roboto Slab"/>
              <a:sym typeface="Roboto Slab"/>
            </a:endParaRPr>
          </a:p>
          <a:p>
            <a:pPr indent="-334327"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Khách hàng và người dùng có hiểu các tên và mô tả của các ca sử dụng không?</a:t>
            </a:r>
            <a:endParaRPr>
              <a:solidFill>
                <a:schemeClr val="dk1"/>
              </a:solidFill>
              <a:latin typeface="Roboto Slab"/>
              <a:ea typeface="Roboto Slab"/>
              <a:cs typeface="Roboto Slab"/>
              <a:sym typeface="Roboto Slab"/>
            </a:endParaRPr>
          </a:p>
        </p:txBody>
      </p:sp>
      <p:pic>
        <p:nvPicPr>
          <p:cNvPr id="374" name="Google Shape;374;g2c1754c2469_0_34"/>
          <p:cNvPicPr preferRelativeResize="0"/>
          <p:nvPr/>
        </p:nvPicPr>
        <p:blipFill>
          <a:blip r:embed="rId3">
            <a:alphaModFix/>
          </a:blip>
          <a:stretch>
            <a:fillRect/>
          </a:stretch>
        </p:blipFill>
        <p:spPr>
          <a:xfrm>
            <a:off x="6264853" y="1269850"/>
            <a:ext cx="2804274" cy="2733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c1754c2469_0_4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Mốc kiểm soát: Đặc tả các ca sử dụng</a:t>
            </a:r>
            <a:endParaRPr b="1">
              <a:solidFill>
                <a:srgbClr val="0000AA"/>
              </a:solidFill>
              <a:latin typeface="Roboto Slab"/>
              <a:ea typeface="Roboto Slab"/>
              <a:cs typeface="Roboto Slab"/>
              <a:sym typeface="Roboto Slab"/>
            </a:endParaRPr>
          </a:p>
        </p:txBody>
      </p:sp>
      <p:sp>
        <p:nvSpPr>
          <p:cNvPr id="380" name="Google Shape;380;g2c1754c2469_0_45"/>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2c1754c2469_0_4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2c1754c2469_0_4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83" name="Google Shape;383;g2c1754c2469_0_4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84" name="Google Shape;384;g2c1754c2469_0_4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85" name="Google Shape;385;g2c1754c2469_0_45"/>
          <p:cNvSpPr txBox="1"/>
          <p:nvPr>
            <p:ph idx="1" type="body"/>
          </p:nvPr>
        </p:nvSpPr>
        <p:spPr>
          <a:xfrm>
            <a:off x="311600" y="1152475"/>
            <a:ext cx="7453800" cy="3107700"/>
          </a:xfrm>
          <a:prstGeom prst="rect">
            <a:avLst/>
          </a:prstGeom>
          <a:noFill/>
          <a:ln>
            <a:noFill/>
          </a:ln>
        </p:spPr>
        <p:txBody>
          <a:bodyPr anchorCtr="0" anchor="t" bIns="91425" lIns="91425" spcFirstLastPara="1" rIns="91425" wrap="square" tIns="91425">
            <a:normAutofit fontScale="77500" lnSpcReduction="10000"/>
          </a:bodyPr>
          <a:lstStyle/>
          <a:p>
            <a:pPr indent="-317182"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Có rõ ràng rằng ai muốn thực hiện một ca sử dụng không?</a:t>
            </a:r>
            <a:endParaRPr>
              <a:solidFill>
                <a:schemeClr val="dk1"/>
              </a:solidFill>
              <a:latin typeface="Roboto Slab"/>
              <a:ea typeface="Roboto Slab"/>
              <a:cs typeface="Roboto Slab"/>
              <a:sym typeface="Roboto Slab"/>
            </a:endParaRPr>
          </a:p>
          <a:p>
            <a:pPr indent="-317182"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Mục đích của ca sử dụng có rõ ràng không?</a:t>
            </a:r>
            <a:endParaRPr>
              <a:solidFill>
                <a:schemeClr val="dk1"/>
              </a:solidFill>
              <a:latin typeface="Roboto Slab"/>
              <a:ea typeface="Roboto Slab"/>
              <a:cs typeface="Roboto Slab"/>
              <a:sym typeface="Roboto Slab"/>
            </a:endParaRPr>
          </a:p>
          <a:p>
            <a:pPr indent="-317182"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Mô tả ngắn gọn có đưa ra hình ảnh chân thực về ca sử dụng không?</a:t>
            </a:r>
            <a:endParaRPr>
              <a:solidFill>
                <a:schemeClr val="dk1"/>
              </a:solidFill>
              <a:latin typeface="Roboto Slab"/>
              <a:ea typeface="Roboto Slab"/>
              <a:cs typeface="Roboto Slab"/>
              <a:sym typeface="Roboto Slab"/>
            </a:endParaRPr>
          </a:p>
          <a:p>
            <a:pPr indent="-317182"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Có rõ ràng về cách thức và thời điểm dòng sự kiện của ca sử dụng bắt đầu và kết thúc không?</a:t>
            </a:r>
            <a:endParaRPr>
              <a:solidFill>
                <a:schemeClr val="dk1"/>
              </a:solidFill>
              <a:latin typeface="Roboto Slab"/>
              <a:ea typeface="Roboto Slab"/>
              <a:cs typeface="Roboto Slab"/>
              <a:sym typeface="Roboto Slab"/>
            </a:endParaRPr>
          </a:p>
          <a:p>
            <a:pPr indent="-317182"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Trình tự giao tiếp giữa tác nhân và ca sử dụng có phù hợp với mong đợi của người dùng không?</a:t>
            </a:r>
            <a:endParaRPr>
              <a:solidFill>
                <a:schemeClr val="dk1"/>
              </a:solidFill>
              <a:latin typeface="Roboto Slab"/>
              <a:ea typeface="Roboto Slab"/>
              <a:cs typeface="Roboto Slab"/>
              <a:sym typeface="Roboto Slab"/>
            </a:endParaRPr>
          </a:p>
          <a:p>
            <a:pPr indent="-317182"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Các tương tác và thông tin trao đổi giữa tác nhân và ca sử dụng có rõ ràng không?</a:t>
            </a:r>
            <a:endParaRPr>
              <a:solidFill>
                <a:schemeClr val="dk1"/>
              </a:solidFill>
              <a:latin typeface="Roboto Slab"/>
              <a:ea typeface="Roboto Slab"/>
              <a:cs typeface="Roboto Slab"/>
              <a:sym typeface="Roboto Slab"/>
            </a:endParaRPr>
          </a:p>
          <a:p>
            <a:pPr indent="-317182"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Có bất kỳ ca sử dụng nào quá phức tạp không?</a:t>
            </a:r>
            <a:endParaRPr>
              <a:solidFill>
                <a:schemeClr val="dk1"/>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c1754c2469_0_6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Mốc kiểm soát: Từ điển các thuật ngữ</a:t>
            </a:r>
            <a:endParaRPr b="1">
              <a:solidFill>
                <a:srgbClr val="0000AA"/>
              </a:solidFill>
              <a:latin typeface="Roboto Slab"/>
              <a:ea typeface="Roboto Slab"/>
              <a:cs typeface="Roboto Slab"/>
              <a:sym typeface="Roboto Slab"/>
            </a:endParaRPr>
          </a:p>
        </p:txBody>
      </p:sp>
      <p:sp>
        <p:nvSpPr>
          <p:cNvPr id="391" name="Google Shape;391;g2c1754c2469_0_62"/>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c1754c2469_0_6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2c1754c2469_0_6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94" name="Google Shape;394;g2c1754c2469_0_6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5" name="Google Shape;395;g2c1754c2469_0_6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6" name="Google Shape;396;g2c1754c2469_0_62"/>
          <p:cNvSpPr txBox="1"/>
          <p:nvPr>
            <p:ph idx="1" type="body"/>
          </p:nvPr>
        </p:nvSpPr>
        <p:spPr>
          <a:xfrm>
            <a:off x="311600" y="1152475"/>
            <a:ext cx="8520600" cy="22203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Mỗi thuật ngữ có định nghĩa rõ ràng và ngắn gọn không?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Mỗi thuật ngữ trong chú giải có được bao gồm ở đâu đó trong mô tả của các ca sử dụng không?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thuật ngữ được sử dụng một cách nhất quán trong các mô tả ngắn gọn của các tác nhân và các ca sử dụng không?</a:t>
            </a:r>
            <a:endParaRPr>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b23092cbe_0_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Nội dung bài học</a:t>
            </a:r>
            <a:endParaRPr b="1">
              <a:solidFill>
                <a:srgbClr val="0000AA"/>
              </a:solidFill>
              <a:latin typeface="Roboto Slab"/>
              <a:ea typeface="Roboto Slab"/>
              <a:cs typeface="Roboto Slab"/>
              <a:sym typeface="Roboto Slab"/>
            </a:endParaRPr>
          </a:p>
        </p:txBody>
      </p:sp>
      <p:sp>
        <p:nvSpPr>
          <p:cNvPr id="82" name="Google Shape;82;g26b23092cbe_0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Giới thiệu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khái niệm chính</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Use case model</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Từ điển thuật ngữ</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đặc tả bổ sung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Checkpoints</a:t>
            </a:r>
            <a:endParaRPr>
              <a:solidFill>
                <a:schemeClr val="dk1"/>
              </a:solidFill>
              <a:latin typeface="Roboto Slab"/>
              <a:ea typeface="Roboto Slab"/>
              <a:cs typeface="Roboto Slab"/>
              <a:sym typeface="Roboto Slab"/>
            </a:endParaRPr>
          </a:p>
        </p:txBody>
      </p:sp>
      <p:sp>
        <p:nvSpPr>
          <p:cNvPr id="83" name="Google Shape;83;g26b23092cbe_0_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b23092cbe_0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b23092cbe_0_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6" name="Google Shape;86;g26b23092cbe_0_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7" name="Google Shape;87;g26b23092cbe_0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c1754c2469_0_7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Tổng kết: Tổng quan yêu cầu phần mềm</a:t>
            </a:r>
            <a:endParaRPr b="1">
              <a:solidFill>
                <a:srgbClr val="0000AA"/>
              </a:solidFill>
              <a:latin typeface="Roboto Slab"/>
              <a:ea typeface="Roboto Slab"/>
              <a:cs typeface="Roboto Slab"/>
              <a:sym typeface="Roboto Slab"/>
            </a:endParaRPr>
          </a:p>
        </p:txBody>
      </p:sp>
      <p:sp>
        <p:nvSpPr>
          <p:cNvPr id="402" name="Google Shape;402;g2c1754c2469_0_74"/>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2c1754c2469_0_7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2c1754c2469_0_7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05" name="Google Shape;405;g2c1754c2469_0_7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06" name="Google Shape;406;g2c1754c2469_0_7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07" name="Google Shape;407;g2c1754c2469_0_74"/>
          <p:cNvSpPr txBox="1"/>
          <p:nvPr>
            <p:ph idx="1" type="body"/>
          </p:nvPr>
        </p:nvSpPr>
        <p:spPr>
          <a:xfrm>
            <a:off x="311600" y="1152475"/>
            <a:ext cx="8520600" cy="31719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tạo tác chính của yêu cầu là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tạo tác của yêu cầu được sử dụng cho mục đích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Mô hình ca sử dụng là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Tác nhân là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Ca sử dụng là gì? Liệt kê ví dụ về các thuộc tính của ca sử dụng.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Sự khác biệt giữa một ca sử dụng và một kịch bản là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Supplementary Specification là gì và bao gồm những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Bảng chú thích là gì và nó bao gồm những gì?</a:t>
            </a:r>
            <a:endParaRPr>
              <a:solidFill>
                <a:schemeClr val="dk1"/>
              </a:solidFill>
              <a:latin typeface="Roboto Slab"/>
              <a:ea typeface="Roboto Slab"/>
              <a:cs typeface="Roboto Slab"/>
              <a:sym typeface="Roboto Slab"/>
            </a:endParaRPr>
          </a:p>
        </p:txBody>
      </p:sp>
      <p:pic>
        <p:nvPicPr>
          <p:cNvPr id="408" name="Google Shape;408;g2c1754c2469_0_74"/>
          <p:cNvPicPr preferRelativeResize="0"/>
          <p:nvPr/>
        </p:nvPicPr>
        <p:blipFill>
          <a:blip r:embed="rId3">
            <a:alphaModFix/>
          </a:blip>
          <a:stretch>
            <a:fillRect/>
          </a:stretch>
        </p:blipFill>
        <p:spPr>
          <a:xfrm>
            <a:off x="7445125" y="3265425"/>
            <a:ext cx="1576026" cy="1576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c1754c2469_0_8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Bài tập</a:t>
            </a:r>
            <a:r>
              <a:rPr b="1" lang="en">
                <a:solidFill>
                  <a:srgbClr val="0000AA"/>
                </a:solidFill>
                <a:latin typeface="Roboto Slab"/>
                <a:ea typeface="Roboto Slab"/>
                <a:cs typeface="Roboto Slab"/>
                <a:sym typeface="Roboto Slab"/>
              </a:rPr>
              <a:t>: Tổng quan yêu cầu phần mềm</a:t>
            </a:r>
            <a:endParaRPr b="1">
              <a:solidFill>
                <a:srgbClr val="0000AA"/>
              </a:solidFill>
              <a:latin typeface="Roboto Slab"/>
              <a:ea typeface="Roboto Slab"/>
              <a:cs typeface="Roboto Slab"/>
              <a:sym typeface="Roboto Slab"/>
            </a:endParaRPr>
          </a:p>
        </p:txBody>
      </p:sp>
      <p:sp>
        <p:nvSpPr>
          <p:cNvPr id="414" name="Google Shape;414;g2c1754c2469_0_88"/>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2c1754c2469_0_8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2c1754c2469_0_8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17" name="Google Shape;417;g2c1754c2469_0_8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18" name="Google Shape;418;g2c1754c2469_0_8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19" name="Google Shape;419;g2c1754c2469_0_88"/>
          <p:cNvSpPr txBox="1"/>
          <p:nvPr>
            <p:ph idx="1" type="body"/>
          </p:nvPr>
        </p:nvSpPr>
        <p:spPr>
          <a:xfrm>
            <a:off x="311600" y="1152475"/>
            <a:ext cx="8520600" cy="31719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Cho những tạo tác yêu cầu dưới đây:</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Mô tả vấn đề</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Biểu đồ chính mô hình ca sử dụng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Supplementary specification</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Bảng chú thích</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Xem xét các tạo tác yêu cầu được cung cấp, lưu ý bất kỳ câu hỏi, vấn đề, không nhất quán nào.</a:t>
            </a:r>
            <a:endParaRPr>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c16046548b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Mục đích của yêu cầu</a:t>
            </a:r>
            <a:endParaRPr b="1">
              <a:solidFill>
                <a:srgbClr val="0000AA"/>
              </a:solidFill>
              <a:latin typeface="Roboto Slab"/>
              <a:ea typeface="Roboto Slab"/>
              <a:cs typeface="Roboto Slab"/>
              <a:sym typeface="Roboto Slab"/>
            </a:endParaRPr>
          </a:p>
        </p:txBody>
      </p:sp>
      <p:sp>
        <p:nvSpPr>
          <p:cNvPr id="93" name="Google Shape;93;g2c16046548b_0_0"/>
          <p:cNvSpPr txBox="1"/>
          <p:nvPr>
            <p:ph idx="1" type="body"/>
          </p:nvPr>
        </p:nvSpPr>
        <p:spPr>
          <a:xfrm>
            <a:off x="311700" y="1152475"/>
            <a:ext cx="4441500" cy="3416400"/>
          </a:xfrm>
          <a:prstGeom prst="rect">
            <a:avLst/>
          </a:prstGeom>
          <a:noFill/>
          <a:ln>
            <a:noFill/>
          </a:ln>
        </p:spPr>
        <p:txBody>
          <a:bodyPr anchorCtr="0" anchor="t" bIns="91425" lIns="91425" spcFirstLastPara="1" rIns="91425" wrap="square" tIns="91425">
            <a:normAutofit fontScale="70000"/>
          </a:bodyPr>
          <a:lstStyle/>
          <a:p>
            <a:pPr indent="-308610"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Thiết lập và duy trì sự đồng thuận với khách hàng và các bên liên quan về những gì hệ thống sẽ làm</a:t>
            </a:r>
            <a:endParaRPr>
              <a:solidFill>
                <a:schemeClr val="dk1"/>
              </a:solidFill>
              <a:latin typeface="Roboto Slab"/>
              <a:ea typeface="Roboto Slab"/>
              <a:cs typeface="Roboto Slab"/>
              <a:sym typeface="Roboto Slab"/>
            </a:endParaRPr>
          </a:p>
          <a:p>
            <a:pPr indent="-308610"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Giúp cho những người phát triển hệ thống hiểu rõ hơn về yêu cầu của hệ thống</a:t>
            </a:r>
            <a:endParaRPr>
              <a:solidFill>
                <a:schemeClr val="dk1"/>
              </a:solidFill>
              <a:latin typeface="Roboto Slab"/>
              <a:ea typeface="Roboto Slab"/>
              <a:cs typeface="Roboto Slab"/>
              <a:sym typeface="Roboto Slab"/>
            </a:endParaRPr>
          </a:p>
          <a:p>
            <a:pPr indent="-308610"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Xác định phạm vi của hệ thống</a:t>
            </a:r>
            <a:endParaRPr>
              <a:solidFill>
                <a:schemeClr val="dk1"/>
              </a:solidFill>
              <a:latin typeface="Roboto Slab"/>
              <a:ea typeface="Roboto Slab"/>
              <a:cs typeface="Roboto Slab"/>
              <a:sym typeface="Roboto Slab"/>
            </a:endParaRPr>
          </a:p>
          <a:p>
            <a:pPr indent="-308610"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Là cơ sở cho việc giải quyết các vấn đề kỹ thuật trong quá trình phát triển</a:t>
            </a:r>
            <a:endParaRPr>
              <a:solidFill>
                <a:schemeClr val="dk1"/>
              </a:solidFill>
              <a:latin typeface="Roboto Slab"/>
              <a:ea typeface="Roboto Slab"/>
              <a:cs typeface="Roboto Slab"/>
              <a:sym typeface="Roboto Slab"/>
            </a:endParaRPr>
          </a:p>
          <a:p>
            <a:pPr indent="-308610"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Là cơ sở cho việc ước lượng chi phí và thời gian để phát triển hệ thống</a:t>
            </a:r>
            <a:endParaRPr>
              <a:solidFill>
                <a:schemeClr val="dk1"/>
              </a:solidFill>
              <a:latin typeface="Roboto Slab"/>
              <a:ea typeface="Roboto Slab"/>
              <a:cs typeface="Roboto Slab"/>
              <a:sym typeface="Roboto Slab"/>
            </a:endParaRPr>
          </a:p>
          <a:p>
            <a:pPr indent="-308610"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Định nghĩa giao diện người dùng cho hệ thống</a:t>
            </a:r>
            <a:endParaRPr>
              <a:solidFill>
                <a:schemeClr val="dk1"/>
              </a:solidFill>
              <a:latin typeface="Roboto Slab"/>
              <a:ea typeface="Roboto Slab"/>
              <a:cs typeface="Roboto Slab"/>
              <a:sym typeface="Roboto Slab"/>
            </a:endParaRPr>
          </a:p>
        </p:txBody>
      </p:sp>
      <p:sp>
        <p:nvSpPr>
          <p:cNvPr id="94" name="Google Shape;94;g2c16046548b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c16046548b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c16046548b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97" name="Google Shape;97;g2c16046548b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98" name="Google Shape;98;g2c16046548b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99" name="Google Shape;99;g2c16046548b_0_0"/>
          <p:cNvPicPr preferRelativeResize="0"/>
          <p:nvPr/>
        </p:nvPicPr>
        <p:blipFill>
          <a:blip r:embed="rId3">
            <a:alphaModFix/>
          </a:blip>
          <a:stretch>
            <a:fillRect/>
          </a:stretch>
        </p:blipFill>
        <p:spPr>
          <a:xfrm>
            <a:off x="4905600" y="949275"/>
            <a:ext cx="4085999" cy="2824692"/>
          </a:xfrm>
          <a:prstGeom prst="rect">
            <a:avLst/>
          </a:prstGeom>
          <a:noFill/>
          <a:ln>
            <a:noFill/>
          </a:ln>
        </p:spPr>
      </p:pic>
      <p:pic>
        <p:nvPicPr>
          <p:cNvPr id="100" name="Google Shape;100;g2c16046548b_0_0"/>
          <p:cNvPicPr preferRelativeResize="0"/>
          <p:nvPr/>
        </p:nvPicPr>
        <p:blipFill>
          <a:blip r:embed="rId4">
            <a:alphaModFix/>
          </a:blip>
          <a:stretch>
            <a:fillRect/>
          </a:stretch>
        </p:blipFill>
        <p:spPr>
          <a:xfrm flipH="1" rot="10800000">
            <a:off x="5163100" y="1622225"/>
            <a:ext cx="3396450" cy="25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c16046548b_0_1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tạo phẩm liên quan đến yêu cầu</a:t>
            </a:r>
            <a:endParaRPr b="1">
              <a:solidFill>
                <a:srgbClr val="0000AA"/>
              </a:solidFill>
              <a:latin typeface="Roboto Slab"/>
              <a:ea typeface="Roboto Slab"/>
              <a:cs typeface="Roboto Slab"/>
              <a:sym typeface="Roboto Slab"/>
            </a:endParaRPr>
          </a:p>
        </p:txBody>
      </p:sp>
      <p:sp>
        <p:nvSpPr>
          <p:cNvPr id="106" name="Google Shape;106;g2c16046548b_0_11"/>
          <p:cNvSpPr txBox="1"/>
          <p:nvPr>
            <p:ph idx="1" type="body"/>
          </p:nvPr>
        </p:nvSpPr>
        <p:spPr>
          <a:xfrm>
            <a:off x="4572000" y="1152475"/>
            <a:ext cx="42603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Use-Case model: Mô tả hệ thống sẽ làm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Use-Case specification: Mô tả các thông tin về Use-case</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Glossary: Định nghĩa các thuật ngữ cơ bản cho các mô hình</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Supplementary Specification: Bao gồm các yêu cầu không được mô tả bằng use-case </a:t>
            </a:r>
            <a:endParaRPr>
              <a:solidFill>
                <a:schemeClr val="dk1"/>
              </a:solidFill>
              <a:latin typeface="Roboto Slab"/>
              <a:ea typeface="Roboto Slab"/>
              <a:cs typeface="Roboto Slab"/>
              <a:sym typeface="Roboto Slab"/>
            </a:endParaRPr>
          </a:p>
        </p:txBody>
      </p:sp>
      <p:sp>
        <p:nvSpPr>
          <p:cNvPr id="107" name="Google Shape;107;g2c16046548b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c16046548b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c16046548b_0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10" name="Google Shape;110;g2c16046548b_0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11" name="Google Shape;111;g2c16046548b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12" name="Google Shape;112;g2c16046548b_0_11"/>
          <p:cNvPicPr preferRelativeResize="0"/>
          <p:nvPr/>
        </p:nvPicPr>
        <p:blipFill>
          <a:blip r:embed="rId3">
            <a:alphaModFix/>
          </a:blip>
          <a:stretch>
            <a:fillRect/>
          </a:stretch>
        </p:blipFill>
        <p:spPr>
          <a:xfrm>
            <a:off x="311700" y="1146951"/>
            <a:ext cx="4136750" cy="28495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c16046548b_0_2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Hành vi hệ thống là gì ?</a:t>
            </a:r>
            <a:endParaRPr b="1">
              <a:solidFill>
                <a:srgbClr val="0000AA"/>
              </a:solidFill>
              <a:latin typeface="Roboto Slab"/>
              <a:ea typeface="Roboto Slab"/>
              <a:cs typeface="Roboto Slab"/>
              <a:sym typeface="Roboto Slab"/>
            </a:endParaRPr>
          </a:p>
        </p:txBody>
      </p:sp>
      <p:sp>
        <p:nvSpPr>
          <p:cNvPr id="118" name="Google Shape;118;g2c16046548b_0_25"/>
          <p:cNvSpPr txBox="1"/>
          <p:nvPr>
            <p:ph idx="1" type="body"/>
          </p:nvPr>
        </p:nvSpPr>
        <p:spPr>
          <a:xfrm>
            <a:off x="3116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Hành vi hệ thống là cách mà hệ thống hoạt động và phản ứng: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Là hoạt động có thể quan sát và kiểm thử được của hệ thống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Hành vi hệ thống được gói gọn trong use case</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Use case mô tả hệ thống, môi trường, và mối quan hệ giữa hệ thống và môi trường</a:t>
            </a:r>
            <a:endParaRPr>
              <a:solidFill>
                <a:schemeClr val="dk1"/>
              </a:solidFill>
              <a:latin typeface="Roboto Slab"/>
              <a:ea typeface="Roboto Slab"/>
              <a:cs typeface="Roboto Slab"/>
              <a:sym typeface="Roboto Slab"/>
            </a:endParaRPr>
          </a:p>
        </p:txBody>
      </p:sp>
      <p:sp>
        <p:nvSpPr>
          <p:cNvPr id="119" name="Google Shape;119;g2c16046548b_0_2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c16046548b_0_2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c16046548b_0_2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22" name="Google Shape;122;g2c16046548b_0_2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3" name="Google Shape;123;g2c16046548b_0_2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16046548b_0_3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khái niệm quan trọng trong mô hình hóa Use-Case</a:t>
            </a:r>
            <a:endParaRPr b="1">
              <a:solidFill>
                <a:srgbClr val="0000AA"/>
              </a:solidFill>
              <a:latin typeface="Roboto Slab"/>
              <a:ea typeface="Roboto Slab"/>
              <a:cs typeface="Roboto Slab"/>
              <a:sym typeface="Roboto Slab"/>
            </a:endParaRPr>
          </a:p>
        </p:txBody>
      </p:sp>
      <p:sp>
        <p:nvSpPr>
          <p:cNvPr id="129" name="Google Shape;129;g2c16046548b_0_36"/>
          <p:cNvSpPr txBox="1"/>
          <p:nvPr>
            <p:ph idx="1" type="body"/>
          </p:nvPr>
        </p:nvSpPr>
        <p:spPr>
          <a:xfrm>
            <a:off x="311600" y="1152475"/>
            <a:ext cx="8520600" cy="18387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Một actor đại diện cho bất cứ thứ gì tương tác với hệ thống</a:t>
            </a:r>
            <a:endParaRPr>
              <a:solidFill>
                <a:schemeClr val="dk1"/>
              </a:solidFill>
              <a:latin typeface="Roboto Slab"/>
              <a:ea typeface="Roboto Slab"/>
              <a:cs typeface="Roboto Slab"/>
              <a:sym typeface="Roboto Slab"/>
            </a:endParaRPr>
          </a:p>
        </p:txBody>
      </p:sp>
      <p:sp>
        <p:nvSpPr>
          <p:cNvPr id="130" name="Google Shape;130;g2c16046548b_0_36"/>
          <p:cNvSpPr/>
          <p:nvPr/>
        </p:nvSpPr>
        <p:spPr>
          <a:xfrm>
            <a:off x="311700" y="11524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c16046548b_0_3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c16046548b_0_3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33" name="Google Shape;133;g2c16046548b_0_3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34" name="Google Shape;134;g2c16046548b_0_3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35" name="Google Shape;135;g2c16046548b_0_36"/>
          <p:cNvPicPr preferRelativeResize="0"/>
          <p:nvPr/>
        </p:nvPicPr>
        <p:blipFill>
          <a:blip r:embed="rId3">
            <a:alphaModFix/>
          </a:blip>
          <a:stretch>
            <a:fillRect/>
          </a:stretch>
        </p:blipFill>
        <p:spPr>
          <a:xfrm>
            <a:off x="4200525" y="1715750"/>
            <a:ext cx="742950" cy="1200150"/>
          </a:xfrm>
          <a:prstGeom prst="rect">
            <a:avLst/>
          </a:prstGeom>
          <a:noFill/>
          <a:ln>
            <a:noFill/>
          </a:ln>
        </p:spPr>
      </p:pic>
      <p:sp>
        <p:nvSpPr>
          <p:cNvPr id="136" name="Google Shape;136;g2c16046548b_0_36"/>
          <p:cNvSpPr txBox="1"/>
          <p:nvPr>
            <p:ph idx="1" type="body"/>
          </p:nvPr>
        </p:nvSpPr>
        <p:spPr>
          <a:xfrm>
            <a:off x="311700" y="3094550"/>
            <a:ext cx="8520600" cy="18387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Một use case là một chuỗi các hành động của hệ thống mà tạo ra một kết quả có thể quan sát được từ một actor</a:t>
            </a:r>
            <a:endParaRPr>
              <a:solidFill>
                <a:schemeClr val="dk1"/>
              </a:solidFill>
              <a:latin typeface="Roboto Slab"/>
              <a:ea typeface="Roboto Slab"/>
              <a:cs typeface="Roboto Slab"/>
              <a:sym typeface="Roboto Slab"/>
            </a:endParaRPr>
          </a:p>
        </p:txBody>
      </p:sp>
      <p:pic>
        <p:nvPicPr>
          <p:cNvPr id="137" name="Google Shape;137;g2c16046548b_0_36"/>
          <p:cNvPicPr preferRelativeResize="0"/>
          <p:nvPr/>
        </p:nvPicPr>
        <p:blipFill>
          <a:blip r:embed="rId4">
            <a:alphaModFix/>
          </a:blip>
          <a:stretch>
            <a:fillRect/>
          </a:stretch>
        </p:blipFill>
        <p:spPr>
          <a:xfrm>
            <a:off x="4016425" y="3927575"/>
            <a:ext cx="1371600" cy="70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c18be59867_2_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Mô hình ca sử dụng</a:t>
            </a:r>
            <a:endParaRPr b="1">
              <a:solidFill>
                <a:srgbClr val="0000AA"/>
              </a:solidFill>
              <a:latin typeface="Roboto Slab"/>
              <a:ea typeface="Roboto Slab"/>
              <a:cs typeface="Roboto Slab"/>
              <a:sym typeface="Roboto Slab"/>
            </a:endParaRPr>
          </a:p>
        </p:txBody>
      </p:sp>
      <p:sp>
        <p:nvSpPr>
          <p:cNvPr id="143" name="Google Shape;143;g2c18be59867_2_1"/>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2c18be59867_2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c18be59867_2_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46" name="Google Shape;146;g2c18be59867_2_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47" name="Google Shape;147;g2c18be59867_2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48" name="Google Shape;148;g2c18be59867_2_1"/>
          <p:cNvSpPr txBox="1"/>
          <p:nvPr/>
        </p:nvSpPr>
        <p:spPr>
          <a:xfrm>
            <a:off x="311700" y="1116300"/>
            <a:ext cx="4061100" cy="30708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Clr>
                <a:schemeClr val="dk1"/>
              </a:buClr>
              <a:buSzPts val="1250"/>
              <a:buFont typeface="Roboto Slab"/>
              <a:buChar char="●"/>
            </a:pPr>
            <a:r>
              <a:rPr b="1" lang="en" sz="1250">
                <a:solidFill>
                  <a:schemeClr val="dk1"/>
                </a:solidFill>
                <a:latin typeface="Roboto Slab"/>
                <a:ea typeface="Roboto Slab"/>
                <a:cs typeface="Roboto Slab"/>
                <a:sym typeface="Roboto Slab"/>
              </a:rPr>
              <a:t>Khái niệm</a:t>
            </a:r>
            <a:endParaRPr b="1"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Là mô hình miêu tả các yêu cầu chức năng của hệ thống dưới dạng các ca sử dụng</a:t>
            </a:r>
            <a:endParaRPr sz="1250">
              <a:solidFill>
                <a:schemeClr val="dk1"/>
              </a:solidFill>
              <a:latin typeface="Roboto Slab"/>
              <a:ea typeface="Roboto Slab"/>
              <a:cs typeface="Roboto Slab"/>
              <a:sym typeface="Roboto Slab"/>
            </a:endParaRPr>
          </a:p>
          <a:p>
            <a:pPr indent="-307975" lvl="0"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Là mô hình về chức năng dự định của hệ thống (các use case) và môi trường của nó (các tác nhân)</a:t>
            </a:r>
            <a:endParaRPr sz="125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25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250">
                <a:solidFill>
                  <a:schemeClr val="dk1"/>
                </a:solidFill>
                <a:latin typeface="Roboto Slab"/>
                <a:ea typeface="Roboto Slab"/>
                <a:cs typeface="Roboto Slab"/>
                <a:sym typeface="Roboto Slab"/>
              </a:rPr>
              <a:t>	=&gt; Mô hình này tập trung vào cách người dùng tương tác với hệ thống và các tình huống cụ thể họ sẽ sử dụng hệ thống đó</a:t>
            </a:r>
            <a:endParaRPr sz="125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25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250">
                <a:solidFill>
                  <a:schemeClr val="dk1"/>
                </a:solidFill>
                <a:latin typeface="Roboto Slab"/>
                <a:ea typeface="Roboto Slab"/>
                <a:cs typeface="Roboto Slab"/>
                <a:sym typeface="Roboto Slab"/>
              </a:rPr>
              <a:t>	=&gt; </a:t>
            </a:r>
            <a:r>
              <a:rPr b="1" lang="en" sz="1250">
                <a:solidFill>
                  <a:schemeClr val="dk1"/>
                </a:solidFill>
                <a:latin typeface="Roboto Slab"/>
                <a:ea typeface="Roboto Slab"/>
                <a:cs typeface="Roboto Slab"/>
                <a:sym typeface="Roboto Slab"/>
              </a:rPr>
              <a:t>Đóng vai trò trung gian</a:t>
            </a:r>
            <a:r>
              <a:rPr lang="en" sz="1250">
                <a:solidFill>
                  <a:schemeClr val="dk1"/>
                </a:solidFill>
                <a:latin typeface="Roboto Slab"/>
                <a:ea typeface="Roboto Slab"/>
                <a:cs typeface="Roboto Slab"/>
                <a:sym typeface="Roboto Slab"/>
              </a:rPr>
              <a:t> giữa khách hàng và đội phát triển, thường được sử dụng trong tất cả các giai đoạn của chu trình phát triển phần mềm</a:t>
            </a:r>
            <a:endParaRPr sz="1250">
              <a:solidFill>
                <a:schemeClr val="dk1"/>
              </a:solidFill>
              <a:latin typeface="Roboto Slab"/>
              <a:ea typeface="Roboto Slab"/>
              <a:cs typeface="Roboto Slab"/>
              <a:sym typeface="Roboto Slab"/>
            </a:endParaRPr>
          </a:p>
        </p:txBody>
      </p:sp>
      <p:pic>
        <p:nvPicPr>
          <p:cNvPr id="149" name="Google Shape;149;g2c18be59867_2_1"/>
          <p:cNvPicPr preferRelativeResize="0"/>
          <p:nvPr/>
        </p:nvPicPr>
        <p:blipFill>
          <a:blip r:embed="rId3">
            <a:alphaModFix/>
          </a:blip>
          <a:stretch>
            <a:fillRect/>
          </a:stretch>
        </p:blipFill>
        <p:spPr>
          <a:xfrm>
            <a:off x="4372800" y="1367786"/>
            <a:ext cx="4380850" cy="25678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c1932d3cd5_0_1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Những lợi ích của mô hình ca sử dụng</a:t>
            </a:r>
            <a:endParaRPr b="1">
              <a:solidFill>
                <a:srgbClr val="0000AA"/>
              </a:solidFill>
              <a:latin typeface="Roboto Slab"/>
              <a:ea typeface="Roboto Slab"/>
              <a:cs typeface="Roboto Slab"/>
              <a:sym typeface="Roboto Slab"/>
            </a:endParaRPr>
          </a:p>
        </p:txBody>
      </p:sp>
      <p:sp>
        <p:nvSpPr>
          <p:cNvPr id="155" name="Google Shape;155;g2c1932d3cd5_0_12"/>
          <p:cNvSpPr/>
          <p:nvPr/>
        </p:nvSpPr>
        <p:spPr>
          <a:xfrm>
            <a:off x="311700" y="8476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c1932d3cd5_0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c1932d3cd5_0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58" name="Google Shape;158;g2c1932d3cd5_0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9" name="Google Shape;159;g2c1932d3cd5_0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0" name="Google Shape;160;g2c1932d3cd5_0_12"/>
          <p:cNvSpPr txBox="1"/>
          <p:nvPr/>
        </p:nvSpPr>
        <p:spPr>
          <a:xfrm>
            <a:off x="311700" y="1116300"/>
            <a:ext cx="8520600" cy="28782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Vai trò quan trọng nhất của mô hình ca sử dụng là truyền đạt hành vi của hệ thống tới khách hàng hoặc người dùng cuối</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3 lợi ích mà mô hình ca sử dụng đem lại</a:t>
            </a:r>
            <a:endParaRPr sz="1250">
              <a:solidFill>
                <a:schemeClr val="dk1"/>
              </a:solidFill>
              <a:latin typeface="Roboto Slab"/>
              <a:ea typeface="Roboto Slab"/>
              <a:cs typeface="Roboto Slab"/>
              <a:sym typeface="Roboto Slab"/>
            </a:endParaRPr>
          </a:p>
          <a:p>
            <a:pPr indent="-307975" lvl="1"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Giao tiếp (</a:t>
            </a:r>
            <a:r>
              <a:rPr b="1" lang="en" sz="1250">
                <a:solidFill>
                  <a:schemeClr val="dk1"/>
                </a:solidFill>
                <a:latin typeface="Roboto Slab"/>
                <a:ea typeface="Roboto Slab"/>
                <a:cs typeface="Roboto Slab"/>
                <a:sym typeface="Roboto Slab"/>
              </a:rPr>
              <a:t>Communication</a:t>
            </a:r>
            <a:r>
              <a:rPr lang="en" sz="1250">
                <a:solidFill>
                  <a:schemeClr val="dk1"/>
                </a:solidFill>
                <a:latin typeface="Roboto Slab"/>
                <a:ea typeface="Roboto Slab"/>
                <a:cs typeface="Roboto Slab"/>
                <a:sym typeface="Roboto Slab"/>
              </a:rPr>
              <a:t>) với người dùng cuối và các chuyên gia về lĩnh vực</a:t>
            </a:r>
            <a:endParaRPr sz="1250">
              <a:solidFill>
                <a:schemeClr val="dk1"/>
              </a:solidFill>
              <a:latin typeface="Roboto Slab"/>
              <a:ea typeface="Roboto Slab"/>
              <a:cs typeface="Roboto Slab"/>
              <a:sym typeface="Roboto Slab"/>
            </a:endParaRPr>
          </a:p>
          <a:p>
            <a:pPr indent="-307975" lvl="2" marL="13716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Tạo dựng được sự ủng hộ từ giai đoạn đầu của việc phát triển hệ thống</a:t>
            </a:r>
            <a:endParaRPr sz="1250">
              <a:solidFill>
                <a:schemeClr val="dk1"/>
              </a:solidFill>
              <a:latin typeface="Roboto Slab"/>
              <a:ea typeface="Roboto Slab"/>
              <a:cs typeface="Roboto Slab"/>
              <a:sym typeface="Roboto Slab"/>
            </a:endParaRPr>
          </a:p>
          <a:p>
            <a:pPr indent="-307975" lvl="2" marL="13716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Đảm bảo các bên có được sự hiểu biết chung về các yêu cầu</a:t>
            </a:r>
            <a:endParaRPr sz="1250">
              <a:solidFill>
                <a:schemeClr val="dk1"/>
              </a:solidFill>
              <a:latin typeface="Roboto Slab"/>
              <a:ea typeface="Roboto Slab"/>
              <a:cs typeface="Roboto Slab"/>
              <a:sym typeface="Roboto Slab"/>
            </a:endParaRPr>
          </a:p>
          <a:p>
            <a:pPr indent="-307975" lvl="1"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Xác định (</a:t>
            </a:r>
            <a:r>
              <a:rPr b="1" lang="en" sz="1250">
                <a:solidFill>
                  <a:schemeClr val="dk1"/>
                </a:solidFill>
                <a:latin typeface="Roboto Slab"/>
                <a:ea typeface="Roboto Slab"/>
                <a:cs typeface="Roboto Slab"/>
                <a:sym typeface="Roboto Slab"/>
              </a:rPr>
              <a:t>Identify</a:t>
            </a:r>
            <a:r>
              <a:rPr lang="en" sz="1250">
                <a:solidFill>
                  <a:schemeClr val="dk1"/>
                </a:solidFill>
                <a:latin typeface="Roboto Slab"/>
                <a:ea typeface="Roboto Slab"/>
                <a:cs typeface="Roboto Slab"/>
                <a:sym typeface="Roboto Slab"/>
              </a:rPr>
              <a:t>) người dùng hệ thống và những gì hệ thống cần làm</a:t>
            </a:r>
            <a:endParaRPr sz="1250">
              <a:solidFill>
                <a:schemeClr val="dk1"/>
              </a:solidFill>
              <a:latin typeface="Roboto Slab"/>
              <a:ea typeface="Roboto Slab"/>
              <a:cs typeface="Roboto Slab"/>
              <a:sym typeface="Roboto Slab"/>
            </a:endParaRPr>
          </a:p>
          <a:p>
            <a:pPr indent="-307975" lvl="2" marL="13716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Thiết lập các yêu cầu đối với giao diện hệ thống</a:t>
            </a:r>
            <a:endParaRPr sz="1250">
              <a:solidFill>
                <a:schemeClr val="dk1"/>
              </a:solidFill>
              <a:latin typeface="Roboto Slab"/>
              <a:ea typeface="Roboto Slab"/>
              <a:cs typeface="Roboto Slab"/>
              <a:sym typeface="Roboto Slab"/>
            </a:endParaRPr>
          </a:p>
          <a:p>
            <a:pPr indent="-307975" lvl="1" marL="9144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Xác minh (</a:t>
            </a:r>
            <a:r>
              <a:rPr b="1" lang="en" sz="1250">
                <a:solidFill>
                  <a:schemeClr val="dk1"/>
                </a:solidFill>
                <a:latin typeface="Roboto Slab"/>
                <a:ea typeface="Roboto Slab"/>
                <a:cs typeface="Roboto Slab"/>
                <a:sym typeface="Roboto Slab"/>
              </a:rPr>
              <a:t>Verification</a:t>
            </a:r>
            <a:r>
              <a:rPr lang="en" sz="1250">
                <a:solidFill>
                  <a:schemeClr val="dk1"/>
                </a:solidFill>
                <a:latin typeface="Roboto Slab"/>
                <a:ea typeface="Roboto Slab"/>
                <a:cs typeface="Roboto Slab"/>
                <a:sym typeface="Roboto Slab"/>
              </a:rPr>
              <a:t>) rằng tất cả các yêu cầu đã được nắm bắt đầy đủ</a:t>
            </a:r>
            <a:endParaRPr sz="1250">
              <a:solidFill>
                <a:schemeClr val="dk1"/>
              </a:solidFill>
              <a:latin typeface="Roboto Slab"/>
              <a:ea typeface="Roboto Slab"/>
              <a:cs typeface="Roboto Slab"/>
              <a:sym typeface="Roboto Slab"/>
            </a:endParaRPr>
          </a:p>
          <a:p>
            <a:pPr indent="-307975" lvl="2" marL="13716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Đảm bảo nhóm phát triển phần mềm hiểu được các yêu cầu</a:t>
            </a:r>
            <a:endParaRPr sz="1250">
              <a:solidFill>
                <a:schemeClr val="dk1"/>
              </a:solidFill>
              <a:latin typeface="Roboto Slab"/>
              <a:ea typeface="Roboto Slab"/>
              <a:cs typeface="Roboto Slab"/>
              <a:sym typeface="Roboto Slab"/>
            </a:endParaRPr>
          </a:p>
          <a:p>
            <a:pPr indent="-307975" lvl="0" marL="457200" rtl="0" algn="l">
              <a:spcBef>
                <a:spcPts val="0"/>
              </a:spcBef>
              <a:spcAft>
                <a:spcPts val="0"/>
              </a:spcAft>
              <a:buClr>
                <a:schemeClr val="dk1"/>
              </a:buClr>
              <a:buSzPts val="1250"/>
              <a:buFont typeface="Roboto Slab"/>
              <a:buChar char="●"/>
            </a:pPr>
            <a:r>
              <a:rPr lang="en" sz="1250">
                <a:solidFill>
                  <a:schemeClr val="dk1"/>
                </a:solidFill>
                <a:latin typeface="Roboto Slab"/>
                <a:ea typeface="Roboto Slab"/>
                <a:cs typeface="Roboto Slab"/>
                <a:sym typeface="Roboto Slab"/>
              </a:rPr>
              <a:t>Mô hình ca sử dụng cũng được dùng để xác định các tác nhân tương tác với hệ thống. Các tác nhân này đại diện cho người dùng hệ thống, giúp phân định hệ thống và làm rõ hơn những gì hệ thống cần làm. Use case được phát triển trên cơ sở nhu cầu của các tác nhân, đảm bảo hệ thống hoạt động đúng như những gì người dùng mong đợi</a:t>
            </a:r>
            <a:endParaRPr sz="1250">
              <a:solidFill>
                <a:schemeClr val="dk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