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1" roundtripDataSignature="AMtx7mipkIVnTbXhqmQGI2US94rie12A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5f6f2d7c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c5f6f2d7c5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5f6f2d7c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c5f6f2d7c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5f6f2d7c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c5f6f2d7c5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5139662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c51396621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517233d9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c517233d9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517233d9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c517233d9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517233d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c517233d9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5139662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c51396621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5139662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c51396621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5139662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c51396621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6e1fc6e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c6e1fc6ec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6e1fc6e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c6e1fc6ec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6e1fc6ec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c6e1fc6ec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5f6f2d7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c5f6f2d7c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Top down: cách tiếp cận bắt đầu bằng các khái niệm chung và liên tục chia nhỏ chúng thành các thành phần cấu thành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Bottom up: bắt đầu bởi các bộ phận cấu thành và liên tục kết hợp chúng để đạt được khái niệm chung</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5f6f2d7c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c5f6f2d7c5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5f6f2d7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c5f6f2d7c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5f6f2d7c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c5f6f2d7c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604675" y="1525050"/>
            <a:ext cx="66444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AA"/>
                </a:solidFill>
                <a:latin typeface="Roboto Slab"/>
                <a:ea typeface="Roboto Slab"/>
                <a:cs typeface="Roboto Slab"/>
                <a:sym typeface="Roboto Slab"/>
              </a:rPr>
              <a:t>Bài </a:t>
            </a:r>
            <a:r>
              <a:rPr b="1" lang="en" sz="2800">
                <a:solidFill>
                  <a:srgbClr val="0000AA"/>
                </a:solidFill>
                <a:latin typeface="Roboto Slab"/>
                <a:ea typeface="Roboto Slab"/>
                <a:cs typeface="Roboto Slab"/>
                <a:sym typeface="Roboto Slab"/>
              </a:rPr>
              <a:t>4</a:t>
            </a:r>
            <a:r>
              <a:rPr b="1" i="0" lang="en" sz="2800" u="none" cap="none" strike="noStrike">
                <a:solidFill>
                  <a:srgbClr val="0000AA"/>
                </a:solidFill>
                <a:latin typeface="Roboto Slab"/>
                <a:ea typeface="Roboto Slab"/>
                <a:cs typeface="Roboto Slab"/>
                <a:sym typeface="Roboto Slab"/>
              </a:rPr>
              <a:t>: </a:t>
            </a:r>
            <a:r>
              <a:rPr b="1" i="0" lang="en" sz="2800" u="none" cap="none" strike="noStrike">
                <a:solidFill>
                  <a:srgbClr val="0000AA"/>
                </a:solidFill>
                <a:latin typeface="Roboto Slab"/>
                <a:ea typeface="Roboto Slab"/>
                <a:cs typeface="Roboto Slab"/>
                <a:sym typeface="Roboto Slab"/>
              </a:rPr>
              <a:t>T</a:t>
            </a:r>
            <a:r>
              <a:rPr b="1" lang="en" sz="2800">
                <a:solidFill>
                  <a:srgbClr val="0000AA"/>
                </a:solidFill>
                <a:latin typeface="Roboto Slab"/>
                <a:ea typeface="Roboto Slab"/>
                <a:cs typeface="Roboto Slab"/>
                <a:sym typeface="Roboto Slab"/>
              </a:rPr>
              <a:t>ổng quan về phân tích và thiết kế</a:t>
            </a:r>
            <a:endParaRPr b="1" i="0" sz="2800" u="none" cap="none" strike="noStrike">
              <a:solidFill>
                <a:srgbClr val="0000AA"/>
              </a:solidFill>
              <a:latin typeface="Roboto Slab"/>
              <a:ea typeface="Roboto Slab"/>
              <a:cs typeface="Roboto Slab"/>
              <a:sym typeface="Roboto Slab"/>
            </a:endParaRPr>
          </a:p>
        </p:txBody>
      </p:sp>
      <p:sp>
        <p:nvSpPr>
          <p:cNvPr id="55" name="Google Shape;55;p1"/>
          <p:cNvSpPr txBox="1"/>
          <p:nvPr/>
        </p:nvSpPr>
        <p:spPr>
          <a:xfrm>
            <a:off x="2944950"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56" name="Google Shape;56;p1"/>
          <p:cNvGrpSpPr/>
          <p:nvPr/>
        </p:nvGrpSpPr>
        <p:grpSpPr>
          <a:xfrm>
            <a:off x="0" y="4250"/>
            <a:ext cx="9144002" cy="1073675"/>
            <a:chOff x="0" y="4250"/>
            <a:chExt cx="9144002" cy="1073675"/>
          </a:xfrm>
        </p:grpSpPr>
        <p:pic>
          <p:nvPicPr>
            <p:cNvPr id="57" name="Google Shape;57;p1"/>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9" name="Google Shape;59;p1"/>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1" name="Google Shape;61;p1"/>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3" name="Google Shape;63;p1"/>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4" name="Google Shape;64;p1"/>
          <p:cNvSpPr txBox="1"/>
          <p:nvPr/>
        </p:nvSpPr>
        <p:spPr>
          <a:xfrm>
            <a:off x="4280950" y="2483950"/>
            <a:ext cx="1030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Nhóm 3</a:t>
            </a:r>
            <a:endParaRPr b="1" i="0" sz="1800" u="none" cap="none" strike="noStrike">
              <a:solidFill>
                <a:schemeClr val="dk1"/>
              </a:solidFill>
              <a:latin typeface="Roboto"/>
              <a:ea typeface="Roboto"/>
              <a:cs typeface="Roboto"/>
              <a:sym typeface="Roboto"/>
            </a:endParaRPr>
          </a:p>
        </p:txBody>
      </p:sp>
      <p:sp>
        <p:nvSpPr>
          <p:cNvPr id="65" name="Google Shape;65;p1"/>
          <p:cNvSpPr txBox="1"/>
          <p:nvPr/>
        </p:nvSpPr>
        <p:spPr>
          <a:xfrm>
            <a:off x="3815550" y="2838025"/>
            <a:ext cx="25566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Nguyễn Đăng Quang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Vũ Thị Thành Vinh</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Cao Tiến Thắng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Hoàng Văn Quyền</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chemeClr val="dk1"/>
                </a:solidFill>
                <a:latin typeface="Roboto"/>
                <a:ea typeface="Roboto"/>
                <a:cs typeface="Roboto"/>
                <a:sym typeface="Roboto"/>
              </a:rPr>
              <a:t>Nguyễn Vũ Thanh Tùng</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c5f6f2d7c5_0_6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Kiến trúc phần mềm: Mô hình “4 + 1 View”</a:t>
            </a:r>
            <a:endParaRPr b="1">
              <a:solidFill>
                <a:srgbClr val="0000AA"/>
              </a:solidFill>
              <a:latin typeface="Roboto Slab"/>
              <a:ea typeface="Roboto Slab"/>
              <a:cs typeface="Roboto Slab"/>
              <a:sym typeface="Roboto Slab"/>
            </a:endParaRPr>
          </a:p>
        </p:txBody>
      </p:sp>
      <p:sp>
        <p:nvSpPr>
          <p:cNvPr id="163" name="Google Shape;163;g2c5f6f2d7c5_0_6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c5f6f2d7c5_0_6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c5f6f2d7c5_0_6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66" name="Google Shape;166;g2c5f6f2d7c5_0_6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67" name="Google Shape;167;g2c5f6f2d7c5_0_6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68" name="Google Shape;168;g2c5f6f2d7c5_0_63"/>
          <p:cNvPicPr preferRelativeResize="0"/>
          <p:nvPr/>
        </p:nvPicPr>
        <p:blipFill>
          <a:blip r:embed="rId3">
            <a:alphaModFix/>
          </a:blip>
          <a:stretch>
            <a:fillRect/>
          </a:stretch>
        </p:blipFill>
        <p:spPr>
          <a:xfrm>
            <a:off x="1770200" y="894075"/>
            <a:ext cx="5603600" cy="32170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c5f6f2d7c5_0_7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Kiến trúc phần mềm: Mô hình “4 + 1 View”</a:t>
            </a:r>
            <a:endParaRPr b="1">
              <a:solidFill>
                <a:srgbClr val="0000AA"/>
              </a:solidFill>
              <a:latin typeface="Roboto Slab"/>
              <a:ea typeface="Roboto Slab"/>
              <a:cs typeface="Roboto Slab"/>
              <a:sym typeface="Roboto Slab"/>
            </a:endParaRPr>
          </a:p>
        </p:txBody>
      </p:sp>
      <p:sp>
        <p:nvSpPr>
          <p:cNvPr id="174" name="Google Shape;174;g2c5f6f2d7c5_0_7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c5f6f2d7c5_0_7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c5f6f2d7c5_0_7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77" name="Google Shape;177;g2c5f6f2d7c5_0_7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78" name="Google Shape;178;g2c5f6f2d7c5_0_7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79" name="Google Shape;179;g2c5f6f2d7c5_0_75"/>
          <p:cNvSpPr txBox="1"/>
          <p:nvPr>
            <p:ph idx="1" type="body"/>
          </p:nvPr>
        </p:nvSpPr>
        <p:spPr>
          <a:xfrm>
            <a:off x="311700" y="1012275"/>
            <a:ext cx="8520600" cy="3542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Mục tiêu là cung cấp cho các bên liên quan một cái nhìn về hệ thống để giải quyết những vấn đề mà các bên liên quan đang quan tâm</a:t>
            </a:r>
            <a:endParaRPr>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Trong mô hình “4 + 1 View”, mỗi khung nhìn kiến trúc (architectural view) là một mô tả đơn giản hóa của một hệ thống từ một góc nhìn cụ thể, bao gồm các mối quan tâm cụ thể và loại bỏ các thực thể không liên quan. Mỗi khung nhìn và các ký hiệu UML được dùng để thảo luận trong các module tiếp theo</a:t>
            </a:r>
            <a:endParaRPr>
              <a:solidFill>
                <a:srgbClr val="000000"/>
              </a:solidFill>
              <a:latin typeface="Roboto Slab"/>
              <a:ea typeface="Roboto Slab"/>
              <a:cs typeface="Roboto Slab"/>
              <a:sym typeface="Roboto Slab"/>
            </a:endParaRPr>
          </a:p>
          <a:p>
            <a:pPr indent="-342900" lvl="0" marL="457200" rtl="0" algn="l">
              <a:lnSpc>
                <a:spcPct val="150000"/>
              </a:lnSpc>
              <a:spcBef>
                <a:spcPts val="0"/>
              </a:spcBef>
              <a:spcAft>
                <a:spcPts val="0"/>
              </a:spcAft>
              <a:buClr>
                <a:srgbClr val="000000"/>
              </a:buClr>
              <a:buSzPts val="1800"/>
              <a:buFont typeface="Roboto Slab"/>
              <a:buChar char="●"/>
            </a:pPr>
            <a:r>
              <a:rPr lang="en">
                <a:solidFill>
                  <a:srgbClr val="000000"/>
                </a:solidFill>
                <a:latin typeface="Roboto Slab"/>
                <a:ea typeface="Roboto Slab"/>
                <a:cs typeface="Roboto Slab"/>
                <a:sym typeface="Roboto Slab"/>
              </a:rPr>
              <a:t>Không phải tất cả các hệ thống đều yêu cầu 4 khung nhìn trên. Số khung nhìn sẽ phụ thuộc vào hệ thống đang xây dựng</a:t>
            </a:r>
            <a:endParaRPr>
              <a:solidFill>
                <a:srgbClr val="000000"/>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c5f6f2d7c5_0_8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Quy trình phân tích và thiết kế</a:t>
            </a:r>
            <a:endParaRPr b="1">
              <a:solidFill>
                <a:srgbClr val="0000AA"/>
              </a:solidFill>
              <a:latin typeface="Roboto Slab"/>
              <a:ea typeface="Roboto Slab"/>
              <a:cs typeface="Roboto Slab"/>
              <a:sym typeface="Roboto Slab"/>
            </a:endParaRPr>
          </a:p>
        </p:txBody>
      </p:sp>
      <p:sp>
        <p:nvSpPr>
          <p:cNvPr id="185" name="Google Shape;185;g2c5f6f2d7c5_0_8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c5f6f2d7c5_0_8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c5f6f2d7c5_0_8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88" name="Google Shape;188;g2c5f6f2d7c5_0_8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89" name="Google Shape;189;g2c5f6f2d7c5_0_8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90" name="Google Shape;190;g2c5f6f2d7c5_0_86"/>
          <p:cNvSpPr txBox="1"/>
          <p:nvPr>
            <p:ph idx="1" type="body"/>
          </p:nvPr>
        </p:nvSpPr>
        <p:spPr>
          <a:xfrm>
            <a:off x="4572000" y="1031400"/>
            <a:ext cx="4260300" cy="3691800"/>
          </a:xfrm>
          <a:prstGeom prst="rect">
            <a:avLst/>
          </a:prstGeom>
          <a:noFill/>
          <a:ln>
            <a:noFill/>
          </a:ln>
        </p:spPr>
        <p:txBody>
          <a:bodyPr anchorCtr="0" anchor="t" bIns="91425" lIns="91425" spcFirstLastPara="1" rIns="91425" wrap="square" tIns="91425">
            <a:normAutofit fontScale="85000" lnSpcReduction="10000"/>
          </a:bodyPr>
          <a:lstStyle/>
          <a:p>
            <a:pPr indent="-304165" lvl="0" marL="457200" rtl="0" algn="l">
              <a:lnSpc>
                <a:spcPct val="150000"/>
              </a:lnSpc>
              <a:spcBef>
                <a:spcPts val="0"/>
              </a:spcBef>
              <a:spcAft>
                <a:spcPts val="0"/>
              </a:spcAft>
              <a:buClr>
                <a:srgbClr val="000000"/>
              </a:buClr>
              <a:buSzPct val="100000"/>
              <a:buFont typeface="Roboto Slab"/>
              <a:buChar char="-"/>
            </a:pPr>
            <a:r>
              <a:rPr lang="en" sz="1400">
                <a:solidFill>
                  <a:srgbClr val="000000"/>
                </a:solidFill>
                <a:latin typeface="Roboto Slab"/>
                <a:ea typeface="Roboto Slab"/>
                <a:cs typeface="Roboto Slab"/>
                <a:sym typeface="Roboto Slab"/>
              </a:rPr>
              <a:t>Giai đoạn xây dựng ban đầu (Elaboration) tập trung vào việc tạo kiến trúc ban đầu cho hệ thống để cung cấp điểm khởi đầu cho công việc phân tích chính. Nếu kiến trúc đã tồn tại, trọng tâm sẽ chuyển sang tinh chỉnh hành vi phân tích kiến trúc và tạo một tập hợp ban đầu gồm các yếu tố cung cấp hành vi thích hợp</a:t>
            </a:r>
            <a:endParaRPr sz="1400">
              <a:solidFill>
                <a:srgbClr val="000000"/>
              </a:solidFill>
              <a:latin typeface="Roboto Slab"/>
              <a:ea typeface="Roboto Slab"/>
              <a:cs typeface="Roboto Slab"/>
              <a:sym typeface="Roboto Slab"/>
            </a:endParaRPr>
          </a:p>
          <a:p>
            <a:pPr indent="-304165" lvl="0" marL="457200" rtl="0" algn="l">
              <a:lnSpc>
                <a:spcPct val="150000"/>
              </a:lnSpc>
              <a:spcBef>
                <a:spcPts val="0"/>
              </a:spcBef>
              <a:spcAft>
                <a:spcPts val="0"/>
              </a:spcAft>
              <a:buClr>
                <a:srgbClr val="000000"/>
              </a:buClr>
              <a:buSzPct val="100000"/>
              <a:buFont typeface="Roboto Slab"/>
              <a:buChar char="-"/>
            </a:pPr>
            <a:r>
              <a:rPr lang="en" sz="1400">
                <a:solidFill>
                  <a:srgbClr val="000000"/>
                </a:solidFill>
                <a:latin typeface="Roboto Slab"/>
                <a:ea typeface="Roboto Slab"/>
                <a:cs typeface="Roboto Slab"/>
                <a:sym typeface="Roboto Slab"/>
              </a:rPr>
              <a:t>Sau khi các yếu tố ban đầu được xác định, chúng sẽ được tinh chỉnh. Việc định nghĩa và thiết kế các component tạo ra một tập hợp các component cung cấp hành vi thích hợp để đáp ứng các yêu cầu trên hệ thống. Song song, các vấn đề về tính bền vững cũng sẽ được xử lý trong phần thiết kế CSDL</a:t>
            </a:r>
            <a:endParaRPr sz="1400">
              <a:solidFill>
                <a:srgbClr val="000000"/>
              </a:solidFill>
              <a:latin typeface="Roboto Slab"/>
              <a:ea typeface="Roboto Slab"/>
              <a:cs typeface="Roboto Slab"/>
              <a:sym typeface="Roboto Slab"/>
            </a:endParaRPr>
          </a:p>
        </p:txBody>
      </p:sp>
      <p:pic>
        <p:nvPicPr>
          <p:cNvPr id="191" name="Google Shape;191;g2c5f6f2d7c5_0_86"/>
          <p:cNvPicPr preferRelativeResize="0"/>
          <p:nvPr/>
        </p:nvPicPr>
        <p:blipFill>
          <a:blip r:embed="rId3">
            <a:alphaModFix/>
          </a:blip>
          <a:stretch>
            <a:fillRect/>
          </a:stretch>
        </p:blipFill>
        <p:spPr>
          <a:xfrm>
            <a:off x="311700" y="1031400"/>
            <a:ext cx="4028307" cy="3610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c513966215_0_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rgbClr val="0000AA"/>
                </a:solidFill>
                <a:latin typeface="Roboto Slab"/>
                <a:ea typeface="Roboto Slab"/>
                <a:cs typeface="Roboto Slab"/>
                <a:sym typeface="Roboto Slab"/>
              </a:rPr>
              <a:t>Tổng quan về hoạt động phân tích và thiết kế</a:t>
            </a:r>
            <a:endParaRPr b="1" sz="2200">
              <a:solidFill>
                <a:srgbClr val="0000AA"/>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b="1" sz="2200">
              <a:solidFill>
                <a:srgbClr val="0000AA"/>
              </a:solidFill>
              <a:latin typeface="Roboto Slab"/>
              <a:ea typeface="Roboto Slab"/>
              <a:cs typeface="Roboto Slab"/>
              <a:sym typeface="Roboto Slab"/>
            </a:endParaRPr>
          </a:p>
          <a:p>
            <a:pPr indent="0" lvl="0" marL="0" rtl="0" algn="l">
              <a:lnSpc>
                <a:spcPct val="100000"/>
              </a:lnSpc>
              <a:spcBef>
                <a:spcPts val="0"/>
              </a:spcBef>
              <a:spcAft>
                <a:spcPts val="0"/>
              </a:spcAft>
              <a:buSzPts val="990"/>
              <a:buNone/>
            </a:pPr>
            <a:r>
              <a:t/>
            </a:r>
            <a:endParaRPr b="1" sz="2200">
              <a:solidFill>
                <a:srgbClr val="0000AA"/>
              </a:solidFill>
              <a:latin typeface="Roboto Slab"/>
              <a:ea typeface="Roboto Slab"/>
              <a:cs typeface="Roboto Slab"/>
              <a:sym typeface="Roboto Slab"/>
            </a:endParaRPr>
          </a:p>
        </p:txBody>
      </p:sp>
      <p:sp>
        <p:nvSpPr>
          <p:cNvPr id="197" name="Google Shape;197;g2c513966215_0_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c513966215_0_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c513966215_0_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00" name="Google Shape;200;g2c513966215_0_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01" name="Google Shape;201;g2c513966215_0_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02" name="Google Shape;202;g2c513966215_0_6"/>
          <p:cNvPicPr preferRelativeResize="0"/>
          <p:nvPr/>
        </p:nvPicPr>
        <p:blipFill>
          <a:blip r:embed="rId3">
            <a:alphaModFix/>
          </a:blip>
          <a:stretch>
            <a:fillRect/>
          </a:stretch>
        </p:blipFill>
        <p:spPr>
          <a:xfrm>
            <a:off x="507975" y="796875"/>
            <a:ext cx="7826826" cy="417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517233d9d_0_1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2200">
                <a:solidFill>
                  <a:srgbClr val="0000AA"/>
                </a:solidFill>
                <a:latin typeface="Roboto Slab"/>
                <a:ea typeface="Roboto Slab"/>
                <a:cs typeface="Roboto Slab"/>
                <a:sym typeface="Roboto Slab"/>
              </a:rPr>
              <a:t>Trách nhiệm của kiến trúc sư phần mềm</a:t>
            </a:r>
            <a:endParaRPr b="1" sz="2200">
              <a:solidFill>
                <a:srgbClr val="0000AA"/>
              </a:solidFill>
              <a:latin typeface="Roboto Slab"/>
              <a:ea typeface="Roboto Slab"/>
              <a:cs typeface="Roboto Slab"/>
              <a:sym typeface="Roboto Slab"/>
            </a:endParaRPr>
          </a:p>
          <a:p>
            <a:pPr indent="0" lvl="0" marL="0" rtl="0" algn="l">
              <a:spcBef>
                <a:spcPts val="0"/>
              </a:spcBef>
              <a:spcAft>
                <a:spcPts val="0"/>
              </a:spcAft>
              <a:buSzPts val="1100"/>
              <a:buNone/>
            </a:pPr>
            <a:r>
              <a:t/>
            </a:r>
            <a:endParaRPr b="1" sz="2200">
              <a:solidFill>
                <a:srgbClr val="0000AA"/>
              </a:solidFill>
              <a:latin typeface="Roboto Slab"/>
              <a:ea typeface="Roboto Slab"/>
              <a:cs typeface="Roboto Slab"/>
              <a:sym typeface="Roboto Slab"/>
            </a:endParaRPr>
          </a:p>
          <a:p>
            <a:pPr indent="0" lvl="0" marL="0" rtl="0" algn="l">
              <a:lnSpc>
                <a:spcPct val="100000"/>
              </a:lnSpc>
              <a:spcBef>
                <a:spcPts val="0"/>
              </a:spcBef>
              <a:spcAft>
                <a:spcPts val="0"/>
              </a:spcAft>
              <a:buSzPts val="990"/>
              <a:buNone/>
            </a:pPr>
            <a:r>
              <a:t/>
            </a:r>
            <a:endParaRPr b="1" sz="2200">
              <a:solidFill>
                <a:srgbClr val="0000AA"/>
              </a:solidFill>
              <a:latin typeface="Roboto Slab"/>
              <a:ea typeface="Roboto Slab"/>
              <a:cs typeface="Roboto Slab"/>
              <a:sym typeface="Roboto Slab"/>
            </a:endParaRPr>
          </a:p>
        </p:txBody>
      </p:sp>
      <p:sp>
        <p:nvSpPr>
          <p:cNvPr id="208" name="Google Shape;208;g2c517233d9d_0_1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2c517233d9d_0_1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2c517233d9d_0_1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11" name="Google Shape;211;g2c517233d9d_0_1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12" name="Google Shape;212;g2c517233d9d_0_1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13" name="Google Shape;213;g2c517233d9d_0_19"/>
          <p:cNvSpPr txBox="1"/>
          <p:nvPr/>
        </p:nvSpPr>
        <p:spPr>
          <a:xfrm>
            <a:off x="297250" y="1008150"/>
            <a:ext cx="449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14" name="Google Shape;214;g2c517233d9d_0_19"/>
          <p:cNvSpPr txBox="1"/>
          <p:nvPr/>
        </p:nvSpPr>
        <p:spPr>
          <a:xfrm>
            <a:off x="131500" y="796875"/>
            <a:ext cx="672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Các kiến trúc sư PM sẽ chỉ đạo và điều phối tất cả </a:t>
            </a:r>
            <a:r>
              <a:rPr b="1" lang="en">
                <a:solidFill>
                  <a:srgbClr val="FF0000"/>
                </a:solidFill>
                <a:latin typeface="Roboto"/>
                <a:ea typeface="Roboto"/>
                <a:cs typeface="Roboto"/>
                <a:sym typeface="Roboto"/>
              </a:rPr>
              <a:t>các</a:t>
            </a:r>
            <a:r>
              <a:rPr b="1" lang="en">
                <a:latin typeface="Roboto"/>
                <a:ea typeface="Roboto"/>
                <a:cs typeface="Roboto"/>
                <a:sym typeface="Roboto"/>
              </a:rPr>
              <a:t> </a:t>
            </a:r>
            <a:r>
              <a:rPr b="1" lang="en">
                <a:solidFill>
                  <a:srgbClr val="FF0000"/>
                </a:solidFill>
                <a:latin typeface="Roboto"/>
                <a:ea typeface="Roboto"/>
                <a:cs typeface="Roboto"/>
                <a:sym typeface="Roboto"/>
              </a:rPr>
              <a:t>hoạt động kỹ thuật</a:t>
            </a:r>
            <a:r>
              <a:rPr b="1" lang="en">
                <a:latin typeface="Roboto"/>
                <a:ea typeface="Roboto"/>
                <a:cs typeface="Roboto"/>
                <a:sym typeface="Roboto"/>
              </a:rPr>
              <a:t> và </a:t>
            </a:r>
            <a:r>
              <a:rPr b="1" lang="en">
                <a:solidFill>
                  <a:srgbClr val="FF0000"/>
                </a:solidFill>
                <a:latin typeface="Roboto"/>
                <a:ea typeface="Roboto"/>
                <a:cs typeface="Roboto"/>
                <a:sym typeface="Roboto"/>
              </a:rPr>
              <a:t>các tạo phẩm</a:t>
            </a:r>
            <a:r>
              <a:rPr b="1" lang="en">
                <a:latin typeface="Roboto"/>
                <a:ea typeface="Roboto"/>
                <a:cs typeface="Roboto"/>
                <a:sym typeface="Roboto"/>
              </a:rPr>
              <a:t> trong suốt quá trình phát triển PM</a:t>
            </a:r>
            <a:endParaRPr b="1">
              <a:latin typeface="Roboto"/>
              <a:ea typeface="Roboto"/>
              <a:cs typeface="Roboto"/>
              <a:sym typeface="Roboto"/>
            </a:endParaRPr>
          </a:p>
        </p:txBody>
      </p:sp>
      <p:pic>
        <p:nvPicPr>
          <p:cNvPr id="215" name="Google Shape;215;g2c517233d9d_0_19"/>
          <p:cNvPicPr preferRelativeResize="0"/>
          <p:nvPr/>
        </p:nvPicPr>
        <p:blipFill>
          <a:blip r:embed="rId3">
            <a:alphaModFix/>
          </a:blip>
          <a:stretch>
            <a:fillRect/>
          </a:stretch>
        </p:blipFill>
        <p:spPr>
          <a:xfrm>
            <a:off x="2325275" y="1237850"/>
            <a:ext cx="5406392" cy="36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c517233d9d_0_3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2200">
                <a:solidFill>
                  <a:srgbClr val="0000AA"/>
                </a:solidFill>
                <a:latin typeface="Roboto Slab"/>
                <a:ea typeface="Roboto Slab"/>
                <a:cs typeface="Roboto Slab"/>
                <a:sym typeface="Roboto Slab"/>
              </a:rPr>
              <a:t>Trách nhiệm của nhà thiết kế PM</a:t>
            </a:r>
            <a:endParaRPr b="1" sz="2200">
              <a:solidFill>
                <a:srgbClr val="0000AA"/>
              </a:solidFill>
              <a:latin typeface="Roboto Slab"/>
              <a:ea typeface="Roboto Slab"/>
              <a:cs typeface="Roboto Slab"/>
              <a:sym typeface="Roboto Slab"/>
            </a:endParaRPr>
          </a:p>
          <a:p>
            <a:pPr indent="0" lvl="0" marL="0" rtl="0" algn="l">
              <a:spcBef>
                <a:spcPts val="0"/>
              </a:spcBef>
              <a:spcAft>
                <a:spcPts val="0"/>
              </a:spcAft>
              <a:buSzPts val="1100"/>
              <a:buNone/>
            </a:pPr>
            <a:r>
              <a:t/>
            </a:r>
            <a:endParaRPr b="1" sz="2200">
              <a:solidFill>
                <a:srgbClr val="0000AA"/>
              </a:solidFill>
              <a:latin typeface="Roboto Slab"/>
              <a:ea typeface="Roboto Slab"/>
              <a:cs typeface="Roboto Slab"/>
              <a:sym typeface="Roboto Slab"/>
            </a:endParaRPr>
          </a:p>
          <a:p>
            <a:pPr indent="0" lvl="0" marL="0" rtl="0" algn="l">
              <a:spcBef>
                <a:spcPts val="0"/>
              </a:spcBef>
              <a:spcAft>
                <a:spcPts val="0"/>
              </a:spcAft>
              <a:buSzPts val="1100"/>
              <a:buNone/>
            </a:pPr>
            <a:r>
              <a:t/>
            </a:r>
            <a:endParaRPr b="1" sz="2200">
              <a:solidFill>
                <a:srgbClr val="0000AA"/>
              </a:solidFill>
              <a:latin typeface="Roboto Slab"/>
              <a:ea typeface="Roboto Slab"/>
              <a:cs typeface="Roboto Slab"/>
              <a:sym typeface="Roboto Slab"/>
            </a:endParaRPr>
          </a:p>
          <a:p>
            <a:pPr indent="0" lvl="0" marL="0" rtl="0" algn="l">
              <a:spcBef>
                <a:spcPts val="0"/>
              </a:spcBef>
              <a:spcAft>
                <a:spcPts val="0"/>
              </a:spcAft>
              <a:buSzPts val="1100"/>
              <a:buNone/>
            </a:pPr>
            <a:r>
              <a:t/>
            </a:r>
            <a:endParaRPr b="1" sz="2200">
              <a:solidFill>
                <a:srgbClr val="0000AA"/>
              </a:solidFill>
              <a:latin typeface="Roboto Slab"/>
              <a:ea typeface="Roboto Slab"/>
              <a:cs typeface="Roboto Slab"/>
              <a:sym typeface="Roboto Slab"/>
            </a:endParaRPr>
          </a:p>
          <a:p>
            <a:pPr indent="0" lvl="0" marL="0" rtl="0" algn="l">
              <a:lnSpc>
                <a:spcPct val="100000"/>
              </a:lnSpc>
              <a:spcBef>
                <a:spcPts val="0"/>
              </a:spcBef>
              <a:spcAft>
                <a:spcPts val="0"/>
              </a:spcAft>
              <a:buSzPts val="990"/>
              <a:buNone/>
            </a:pPr>
            <a:r>
              <a:t/>
            </a:r>
            <a:endParaRPr b="1" sz="2200">
              <a:solidFill>
                <a:srgbClr val="0000AA"/>
              </a:solidFill>
              <a:latin typeface="Roboto Slab"/>
              <a:ea typeface="Roboto Slab"/>
              <a:cs typeface="Roboto Slab"/>
              <a:sym typeface="Roboto Slab"/>
            </a:endParaRPr>
          </a:p>
        </p:txBody>
      </p:sp>
      <p:sp>
        <p:nvSpPr>
          <p:cNvPr id="221" name="Google Shape;221;g2c517233d9d_0_3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c517233d9d_0_3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c517233d9d_0_3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24" name="Google Shape;224;g2c517233d9d_0_35"/>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5" name="Google Shape;225;g2c517233d9d_0_3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6" name="Google Shape;226;g2c517233d9d_0_35"/>
          <p:cNvSpPr txBox="1"/>
          <p:nvPr/>
        </p:nvSpPr>
        <p:spPr>
          <a:xfrm>
            <a:off x="297250" y="1008150"/>
            <a:ext cx="449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27" name="Google Shape;227;g2c517233d9d_0_35"/>
          <p:cNvSpPr txBox="1"/>
          <p:nvPr/>
        </p:nvSpPr>
        <p:spPr>
          <a:xfrm>
            <a:off x="131500" y="796875"/>
            <a:ext cx="672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Nhà thiết kế phải biết </a:t>
            </a:r>
            <a:r>
              <a:rPr b="1" lang="en">
                <a:latin typeface="Roboto"/>
                <a:ea typeface="Roboto"/>
                <a:cs typeface="Roboto"/>
                <a:sym typeface="Roboto"/>
              </a:rPr>
              <a:t>kỹ</a:t>
            </a:r>
            <a:r>
              <a:rPr b="1" lang="en">
                <a:latin typeface="Roboto"/>
                <a:ea typeface="Roboto"/>
                <a:cs typeface="Roboto"/>
                <a:sym typeface="Roboto"/>
              </a:rPr>
              <a:t> thuật </a:t>
            </a:r>
            <a:r>
              <a:rPr b="1" lang="en">
                <a:solidFill>
                  <a:srgbClr val="FF0000"/>
                </a:solidFill>
                <a:latin typeface="Roboto"/>
                <a:ea typeface="Roboto"/>
                <a:cs typeface="Roboto"/>
                <a:sym typeface="Roboto"/>
              </a:rPr>
              <a:t>mô hình hóa use-case</a:t>
            </a:r>
            <a:r>
              <a:rPr b="1" lang="en">
                <a:latin typeface="Roboto"/>
                <a:ea typeface="Roboto"/>
                <a:cs typeface="Roboto"/>
                <a:sym typeface="Roboto"/>
              </a:rPr>
              <a:t>, </a:t>
            </a:r>
            <a:r>
              <a:rPr b="1" lang="en">
                <a:solidFill>
                  <a:srgbClr val="FF0000"/>
                </a:solidFill>
                <a:latin typeface="Roboto"/>
                <a:ea typeface="Roboto"/>
                <a:cs typeface="Roboto"/>
                <a:sym typeface="Roboto"/>
              </a:rPr>
              <a:t>yêu cầu</a:t>
            </a:r>
            <a:r>
              <a:rPr b="1" lang="en">
                <a:latin typeface="Roboto"/>
                <a:ea typeface="Roboto"/>
                <a:cs typeface="Roboto"/>
                <a:sym typeface="Roboto"/>
              </a:rPr>
              <a:t> </a:t>
            </a:r>
            <a:r>
              <a:rPr b="1" lang="en">
                <a:solidFill>
                  <a:srgbClr val="FF0000"/>
                </a:solidFill>
                <a:latin typeface="Roboto"/>
                <a:ea typeface="Roboto"/>
                <a:cs typeface="Roboto"/>
                <a:sym typeface="Roboto"/>
              </a:rPr>
              <a:t>hệ</a:t>
            </a:r>
            <a:r>
              <a:rPr b="1" lang="en">
                <a:solidFill>
                  <a:schemeClr val="dk1"/>
                </a:solidFill>
                <a:latin typeface="Roboto"/>
                <a:ea typeface="Roboto"/>
                <a:cs typeface="Roboto"/>
                <a:sym typeface="Roboto"/>
              </a:rPr>
              <a:t> </a:t>
            </a:r>
            <a:r>
              <a:rPr b="1" lang="en">
                <a:solidFill>
                  <a:srgbClr val="FF0000"/>
                </a:solidFill>
                <a:latin typeface="Roboto"/>
                <a:ea typeface="Roboto"/>
                <a:cs typeface="Roboto"/>
                <a:sym typeface="Roboto"/>
              </a:rPr>
              <a:t>thống</a:t>
            </a:r>
            <a:r>
              <a:rPr b="1" lang="en">
                <a:latin typeface="Roboto"/>
                <a:ea typeface="Roboto"/>
                <a:cs typeface="Roboto"/>
                <a:sym typeface="Roboto"/>
              </a:rPr>
              <a:t>, và các </a:t>
            </a:r>
            <a:r>
              <a:rPr b="1" lang="en">
                <a:solidFill>
                  <a:srgbClr val="FF0000"/>
                </a:solidFill>
                <a:latin typeface="Roboto"/>
                <a:ea typeface="Roboto"/>
                <a:cs typeface="Roboto"/>
                <a:sym typeface="Roboto"/>
              </a:rPr>
              <a:t>kỹ thuật thiết kế phần mềm</a:t>
            </a:r>
            <a:r>
              <a:rPr b="1" lang="en">
                <a:latin typeface="Roboto"/>
                <a:ea typeface="Roboto"/>
                <a:cs typeface="Roboto"/>
                <a:sym typeface="Roboto"/>
              </a:rPr>
              <a:t>.</a:t>
            </a:r>
            <a:endParaRPr b="1">
              <a:latin typeface="Roboto"/>
              <a:ea typeface="Roboto"/>
              <a:cs typeface="Roboto"/>
              <a:sym typeface="Roboto"/>
            </a:endParaRPr>
          </a:p>
        </p:txBody>
      </p:sp>
      <p:pic>
        <p:nvPicPr>
          <p:cNvPr id="228" name="Google Shape;228;g2c517233d9d_0_35"/>
          <p:cNvPicPr preferRelativeResize="0"/>
          <p:nvPr/>
        </p:nvPicPr>
        <p:blipFill>
          <a:blip r:embed="rId3">
            <a:alphaModFix/>
          </a:blip>
          <a:stretch>
            <a:fillRect/>
          </a:stretch>
        </p:blipFill>
        <p:spPr>
          <a:xfrm>
            <a:off x="3236150" y="1096575"/>
            <a:ext cx="3767426" cy="3836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c517233d9d_0_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200">
                <a:solidFill>
                  <a:srgbClr val="0000AA"/>
                </a:solidFill>
                <a:latin typeface="Roboto Slab"/>
                <a:ea typeface="Roboto Slab"/>
                <a:cs typeface="Roboto Slab"/>
                <a:sym typeface="Roboto Slab"/>
              </a:rPr>
              <a:t>Tổng kết: Phân tích và thiết kế được định hình bởi ca sử dụng</a:t>
            </a:r>
            <a:endParaRPr b="1" sz="2200">
              <a:solidFill>
                <a:srgbClr val="0000AA"/>
              </a:solidFill>
              <a:latin typeface="Roboto Slab"/>
              <a:ea typeface="Roboto Slab"/>
              <a:cs typeface="Roboto Slab"/>
              <a:sym typeface="Roboto Slab"/>
            </a:endParaRPr>
          </a:p>
        </p:txBody>
      </p:sp>
      <p:sp>
        <p:nvSpPr>
          <p:cNvPr id="234" name="Google Shape;234;g2c517233d9d_0_6"/>
          <p:cNvSpPr txBox="1"/>
          <p:nvPr>
            <p:ph idx="1" type="body"/>
          </p:nvPr>
        </p:nvSpPr>
        <p:spPr>
          <a:xfrm>
            <a:off x="311700" y="9172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ca sử dụng được xác định cho một hệ thống là cơ sở cho toàn bộ quá trình phát triển.</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Lợi ích của ca sử dụng:</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Ngắn gọn, đơn giản và dễ hiểu với nhiều bên liên quan.</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Đồng bộ nội dung của các mô hình khác nhau.</a:t>
            </a:r>
            <a:endParaRPr>
              <a:solidFill>
                <a:schemeClr val="dk1"/>
              </a:solidFill>
              <a:latin typeface="Roboto Slab"/>
              <a:ea typeface="Roboto Slab"/>
              <a:cs typeface="Roboto Slab"/>
              <a:sym typeface="Roboto Slab"/>
            </a:endParaRPr>
          </a:p>
        </p:txBody>
      </p:sp>
      <p:sp>
        <p:nvSpPr>
          <p:cNvPr id="235" name="Google Shape;235;g2c517233d9d_0_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c517233d9d_0_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c517233d9d_0_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38" name="Google Shape;238;g2c517233d9d_0_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39" name="Google Shape;239;g2c517233d9d_0_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40" name="Google Shape;240;g2c517233d9d_0_6"/>
          <p:cNvPicPr preferRelativeResize="0"/>
          <p:nvPr/>
        </p:nvPicPr>
        <p:blipFill>
          <a:blip r:embed="rId3">
            <a:alphaModFix/>
          </a:blip>
          <a:stretch>
            <a:fillRect/>
          </a:stretch>
        </p:blipFill>
        <p:spPr>
          <a:xfrm>
            <a:off x="5466450" y="2742450"/>
            <a:ext cx="3065450" cy="178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c513966215_0_19"/>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200">
                <a:solidFill>
                  <a:srgbClr val="0000AA"/>
                </a:solidFill>
                <a:latin typeface="Roboto Slab"/>
                <a:ea typeface="Roboto Slab"/>
                <a:cs typeface="Roboto Slab"/>
                <a:sym typeface="Roboto Slab"/>
              </a:rPr>
              <a:t>Triển khai ca sử dụng là gì?</a:t>
            </a:r>
            <a:endParaRPr b="1" sz="2200">
              <a:solidFill>
                <a:srgbClr val="0000AA"/>
              </a:solidFill>
              <a:latin typeface="Roboto Slab"/>
              <a:ea typeface="Roboto Slab"/>
              <a:cs typeface="Roboto Slab"/>
              <a:sym typeface="Roboto Slab"/>
            </a:endParaRPr>
          </a:p>
        </p:txBody>
      </p:sp>
      <p:sp>
        <p:nvSpPr>
          <p:cNvPr id="246" name="Google Shape;246;g2c513966215_0_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ca sử dụng được xác định cho một hệ thống là cơ sở cho toàn bộ quá trình phát triển.</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Lợi ích của ca sử dụng:</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Ngắn gọn, đơn giản và dễ hiểu với nhiều bên liên quan.</a:t>
            </a:r>
            <a:endParaRPr>
              <a:solidFill>
                <a:schemeClr val="dk1"/>
              </a:solidFill>
              <a:latin typeface="Roboto Slab"/>
              <a:ea typeface="Roboto Slab"/>
              <a:cs typeface="Roboto Slab"/>
              <a:sym typeface="Roboto Slab"/>
            </a:endParaRPr>
          </a:p>
          <a:p>
            <a:pPr indent="-317500" lvl="1" marL="914400" rtl="0" algn="l">
              <a:lnSpc>
                <a:spcPct val="150000"/>
              </a:lnSpc>
              <a:spcBef>
                <a:spcPts val="0"/>
              </a:spcBef>
              <a:spcAft>
                <a:spcPts val="0"/>
              </a:spcAft>
              <a:buClr>
                <a:schemeClr val="dk1"/>
              </a:buClr>
              <a:buSzPts val="1400"/>
              <a:buFont typeface="Roboto Slab"/>
              <a:buChar char="○"/>
            </a:pPr>
            <a:r>
              <a:rPr lang="en">
                <a:solidFill>
                  <a:schemeClr val="dk1"/>
                </a:solidFill>
                <a:latin typeface="Roboto Slab"/>
                <a:ea typeface="Roboto Slab"/>
                <a:cs typeface="Roboto Slab"/>
                <a:sym typeface="Roboto Slab"/>
              </a:rPr>
              <a:t>Đồng bộ nội dung của các mô hình khác nhau.</a:t>
            </a:r>
            <a:endParaRPr>
              <a:solidFill>
                <a:schemeClr val="dk1"/>
              </a:solidFill>
              <a:latin typeface="Roboto Slab"/>
              <a:ea typeface="Roboto Slab"/>
              <a:cs typeface="Roboto Slab"/>
              <a:sym typeface="Roboto Slab"/>
            </a:endParaRPr>
          </a:p>
        </p:txBody>
      </p:sp>
      <p:sp>
        <p:nvSpPr>
          <p:cNvPr id="247" name="Google Shape;247;g2c513966215_0_1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c513966215_0_1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c513966215_0_1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50" name="Google Shape;250;g2c513966215_0_19"/>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51" name="Google Shape;251;g2c513966215_0_1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52" name="Google Shape;252;g2c513966215_0_19"/>
          <p:cNvPicPr preferRelativeResize="0"/>
          <p:nvPr/>
        </p:nvPicPr>
        <p:blipFill>
          <a:blip r:embed="rId3">
            <a:alphaModFix/>
          </a:blip>
          <a:stretch>
            <a:fillRect/>
          </a:stretch>
        </p:blipFill>
        <p:spPr>
          <a:xfrm>
            <a:off x="2151500" y="3195300"/>
            <a:ext cx="3784799" cy="1518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c513966215_0_3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200">
                <a:solidFill>
                  <a:srgbClr val="0000AA"/>
                </a:solidFill>
                <a:latin typeface="Roboto Slab"/>
                <a:ea typeface="Roboto Slab"/>
                <a:cs typeface="Roboto Slab"/>
                <a:sym typeface="Roboto Slab"/>
              </a:rPr>
              <a:t>Phân tích và thiết kế trong một quy trình lặp</a:t>
            </a:r>
            <a:endParaRPr b="1" sz="2200">
              <a:solidFill>
                <a:srgbClr val="0000AA"/>
              </a:solidFill>
              <a:latin typeface="Roboto Slab"/>
              <a:ea typeface="Roboto Slab"/>
              <a:cs typeface="Roboto Slab"/>
              <a:sym typeface="Roboto Slab"/>
            </a:endParaRPr>
          </a:p>
        </p:txBody>
      </p:sp>
      <p:sp>
        <p:nvSpPr>
          <p:cNvPr id="258" name="Google Shape;258;g2c513966215_0_3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c513966215_0_3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c513966215_0_3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61" name="Google Shape;261;g2c513966215_0_3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62" name="Google Shape;262;g2c513966215_0_3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263" name="Google Shape;263;g2c513966215_0_30"/>
          <p:cNvPicPr preferRelativeResize="0"/>
          <p:nvPr/>
        </p:nvPicPr>
        <p:blipFill>
          <a:blip r:embed="rId3">
            <a:alphaModFix/>
          </a:blip>
          <a:stretch>
            <a:fillRect/>
          </a:stretch>
        </p:blipFill>
        <p:spPr>
          <a:xfrm>
            <a:off x="1670850" y="796875"/>
            <a:ext cx="4383724" cy="41396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c513966215_0_42"/>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200">
                <a:solidFill>
                  <a:srgbClr val="0000AA"/>
                </a:solidFill>
                <a:latin typeface="Roboto Slab"/>
                <a:ea typeface="Roboto Slab"/>
                <a:cs typeface="Roboto Slab"/>
                <a:sym typeface="Roboto Slab"/>
              </a:rPr>
              <a:t>Tổng kết: Tổng quan về phân tích và thiết kế</a:t>
            </a:r>
            <a:endParaRPr b="1" sz="2200">
              <a:solidFill>
                <a:srgbClr val="0000AA"/>
              </a:solidFill>
              <a:latin typeface="Roboto Slab"/>
              <a:ea typeface="Roboto Slab"/>
              <a:cs typeface="Roboto Slab"/>
              <a:sym typeface="Roboto Slab"/>
            </a:endParaRPr>
          </a:p>
          <a:p>
            <a:pPr indent="0" lvl="0" marL="0" rtl="0" algn="l">
              <a:lnSpc>
                <a:spcPct val="100000"/>
              </a:lnSpc>
              <a:spcBef>
                <a:spcPts val="0"/>
              </a:spcBef>
              <a:spcAft>
                <a:spcPts val="0"/>
              </a:spcAft>
              <a:buSzPts val="990"/>
              <a:buNone/>
            </a:pPr>
            <a:r>
              <a:t/>
            </a:r>
            <a:endParaRPr b="1" sz="2200">
              <a:solidFill>
                <a:srgbClr val="0000AA"/>
              </a:solidFill>
              <a:latin typeface="Roboto Slab"/>
              <a:ea typeface="Roboto Slab"/>
              <a:cs typeface="Roboto Slab"/>
              <a:sym typeface="Roboto Slab"/>
            </a:endParaRPr>
          </a:p>
        </p:txBody>
      </p:sp>
      <p:sp>
        <p:nvSpPr>
          <p:cNvPr id="269" name="Google Shape;269;g2c513966215_0_4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c513966215_0_4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c513966215_0_4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72" name="Google Shape;272;g2c513966215_0_42"/>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73" name="Google Shape;273;g2c513966215_0_4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74" name="Google Shape;274;g2c513966215_0_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Mục đích của kỹ năng phân tích và thiết kế là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sản phẩm đầu vào và đầu ra là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Ngắn gọn, đơn giản và dễ hiểu với nhiều bên liên quan.</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Cho biết tên và mô tả ngắn gọn của 4 + 1 góc nhìn về kiến trúc.</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Sự khác nhau giữa phân tích và thiết kế là gì?</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Kiến trúc là gì?</a:t>
            </a:r>
            <a:endParaRPr>
              <a:solidFill>
                <a:schemeClr val="dk1"/>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Mục tiêu bài học</a:t>
            </a:r>
            <a:endParaRPr b="1">
              <a:solidFill>
                <a:srgbClr val="0000AA"/>
              </a:solidFill>
              <a:latin typeface="Roboto Slab"/>
              <a:ea typeface="Roboto Slab"/>
              <a:cs typeface="Roboto Slab"/>
              <a:sym typeface="Roboto Slab"/>
            </a:endParaRPr>
          </a:p>
        </p:txBody>
      </p:sp>
      <p:sp>
        <p:nvSpPr>
          <p:cNvPr id="71" name="Google Shape;7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Xem lại các thuật ngữ </a:t>
            </a:r>
            <a:r>
              <a:rPr lang="en">
                <a:solidFill>
                  <a:schemeClr val="dk1"/>
                </a:solidFill>
                <a:latin typeface="Roboto Slab"/>
                <a:ea typeface="Roboto Slab"/>
                <a:cs typeface="Roboto Slab"/>
                <a:sym typeface="Roboto Slab"/>
              </a:rPr>
              <a:t>chính </a:t>
            </a:r>
            <a:r>
              <a:rPr lang="en">
                <a:solidFill>
                  <a:schemeClr val="dk1"/>
                </a:solidFill>
                <a:latin typeface="Roboto Slab"/>
                <a:ea typeface="Roboto Slab"/>
                <a:cs typeface="Roboto Slab"/>
                <a:sym typeface="Roboto Slab"/>
              </a:rPr>
              <a:t>về “Phân tích và Thiết kế” và các khái niệm.</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Giới thiệu quy trình Phân tích và Thiết kế, bao gồm các </a:t>
            </a:r>
            <a:r>
              <a:rPr lang="en">
                <a:solidFill>
                  <a:srgbClr val="FF0000"/>
                </a:solidFill>
                <a:latin typeface="Roboto Slab"/>
                <a:ea typeface="Roboto Slab"/>
                <a:cs typeface="Roboto Slab"/>
                <a:sym typeface="Roboto Slab"/>
              </a:rPr>
              <a:t>vai trò</a:t>
            </a:r>
            <a:r>
              <a:rPr lang="en">
                <a:solidFill>
                  <a:schemeClr val="dk1"/>
                </a:solidFill>
                <a:latin typeface="Roboto Slab"/>
                <a:ea typeface="Roboto Slab"/>
                <a:cs typeface="Roboto Slab"/>
                <a:sym typeface="Roboto Slab"/>
              </a:rPr>
              <a:t>, </a:t>
            </a:r>
            <a:r>
              <a:rPr lang="en">
                <a:solidFill>
                  <a:srgbClr val="FF0000"/>
                </a:solidFill>
                <a:latin typeface="Roboto Slab"/>
                <a:ea typeface="Roboto Slab"/>
                <a:cs typeface="Roboto Slab"/>
                <a:sym typeface="Roboto Slab"/>
              </a:rPr>
              <a:t>tạo phẩm</a:t>
            </a:r>
            <a:r>
              <a:rPr lang="en">
                <a:solidFill>
                  <a:schemeClr val="dk1"/>
                </a:solidFill>
                <a:latin typeface="Roboto Slab"/>
                <a:ea typeface="Roboto Slab"/>
                <a:cs typeface="Roboto Slab"/>
                <a:sym typeface="Roboto Slab"/>
              </a:rPr>
              <a:t> và </a:t>
            </a:r>
            <a:r>
              <a:rPr lang="en">
                <a:solidFill>
                  <a:srgbClr val="FF0000"/>
                </a:solidFill>
                <a:latin typeface="Roboto Slab"/>
                <a:ea typeface="Roboto Slab"/>
                <a:cs typeface="Roboto Slab"/>
                <a:sym typeface="Roboto Slab"/>
              </a:rPr>
              <a:t>quy trình làm việc</a:t>
            </a:r>
            <a:r>
              <a:rPr lang="en">
                <a:solidFill>
                  <a:schemeClr val="dk1"/>
                </a:solidFill>
                <a:latin typeface="Roboto Slab"/>
                <a:ea typeface="Roboto Slab"/>
                <a:cs typeface="Roboto Slab"/>
                <a:sym typeface="Roboto Slab"/>
              </a:rPr>
              <a:t>.</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Giải thích sự khác biệt giữa </a:t>
            </a:r>
            <a:r>
              <a:rPr lang="en">
                <a:solidFill>
                  <a:srgbClr val="FF0000"/>
                </a:solidFill>
                <a:latin typeface="Roboto Slab"/>
                <a:ea typeface="Roboto Slab"/>
                <a:cs typeface="Roboto Slab"/>
                <a:sym typeface="Roboto Slab"/>
              </a:rPr>
              <a:t>phân tích</a:t>
            </a:r>
            <a:r>
              <a:rPr lang="en">
                <a:solidFill>
                  <a:schemeClr val="dk1"/>
                </a:solidFill>
                <a:latin typeface="Roboto Slab"/>
                <a:ea typeface="Roboto Slab"/>
                <a:cs typeface="Roboto Slab"/>
                <a:sym typeface="Roboto Slab"/>
              </a:rPr>
              <a:t> và </a:t>
            </a:r>
            <a:r>
              <a:rPr lang="en">
                <a:solidFill>
                  <a:srgbClr val="FF0000"/>
                </a:solidFill>
                <a:latin typeface="Roboto Slab"/>
                <a:ea typeface="Roboto Slab"/>
                <a:cs typeface="Roboto Slab"/>
                <a:sym typeface="Roboto Slab"/>
              </a:rPr>
              <a:t>thiết kế.</a:t>
            </a:r>
            <a:endParaRPr>
              <a:solidFill>
                <a:srgbClr val="FF0000"/>
              </a:solidFill>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a:solidFill>
                <a:schemeClr val="dk1"/>
              </a:solidFill>
              <a:latin typeface="Roboto Slab"/>
              <a:ea typeface="Roboto Slab"/>
              <a:cs typeface="Roboto Slab"/>
              <a:sym typeface="Roboto Slab"/>
            </a:endParaRPr>
          </a:p>
        </p:txBody>
      </p:sp>
      <p:sp>
        <p:nvSpPr>
          <p:cNvPr id="72" name="Google Shape;72;p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5" name="Google Shape;75;p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76" name="Google Shape;76;p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c6e1fc6ec4_0_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Mục đích của Phân tích và Thiết kế</a:t>
            </a:r>
            <a:endParaRPr b="1">
              <a:solidFill>
                <a:srgbClr val="0000AA"/>
              </a:solidFill>
              <a:latin typeface="Roboto Slab"/>
              <a:ea typeface="Roboto Slab"/>
              <a:cs typeface="Roboto Slab"/>
              <a:sym typeface="Roboto Slab"/>
            </a:endParaRPr>
          </a:p>
        </p:txBody>
      </p:sp>
      <p:sp>
        <p:nvSpPr>
          <p:cNvPr id="82" name="Google Shape;82;g2c6e1fc6ec4_0_1"/>
          <p:cNvSpPr txBox="1"/>
          <p:nvPr>
            <p:ph idx="1" type="body"/>
          </p:nvPr>
        </p:nvSpPr>
        <p:spPr>
          <a:xfrm>
            <a:off x="311700" y="1152475"/>
            <a:ext cx="33174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Chuyển đổi yêu cầu thành thiết kế hệ thống</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Phát triển một hệ thống đáng tin cậy</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Phát triển hệ thống để tương thích với môi trường, cải thiện hiệu năng</a:t>
            </a:r>
            <a:endParaRPr>
              <a:solidFill>
                <a:schemeClr val="dk1"/>
              </a:solidFill>
              <a:latin typeface="Roboto Slab"/>
              <a:ea typeface="Roboto Slab"/>
              <a:cs typeface="Roboto Slab"/>
              <a:sym typeface="Roboto Slab"/>
            </a:endParaRPr>
          </a:p>
        </p:txBody>
      </p:sp>
      <p:sp>
        <p:nvSpPr>
          <p:cNvPr id="83" name="Google Shape;83;g2c6e1fc6ec4_0_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c6e1fc6ec4_0_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c6e1fc6ec4_0_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6" name="Google Shape;86;g2c6e1fc6ec4_0_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7" name="Google Shape;87;g2c6e1fc6ec4_0_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88" name="Google Shape;88;g2c6e1fc6ec4_0_1"/>
          <p:cNvPicPr preferRelativeResize="0"/>
          <p:nvPr/>
        </p:nvPicPr>
        <p:blipFill>
          <a:blip r:embed="rId3">
            <a:alphaModFix/>
          </a:blip>
          <a:stretch>
            <a:fillRect/>
          </a:stretch>
        </p:blipFill>
        <p:spPr>
          <a:xfrm>
            <a:off x="3926021" y="1152471"/>
            <a:ext cx="5166274" cy="35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c6e1fc6ec4_0_1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Tổng quan về Phân tích và Thiết kế</a:t>
            </a:r>
            <a:endParaRPr b="1">
              <a:solidFill>
                <a:srgbClr val="0000AA"/>
              </a:solidFill>
              <a:latin typeface="Roboto Slab"/>
              <a:ea typeface="Roboto Slab"/>
              <a:cs typeface="Roboto Slab"/>
              <a:sym typeface="Roboto Slab"/>
            </a:endParaRPr>
          </a:p>
        </p:txBody>
      </p:sp>
      <p:sp>
        <p:nvSpPr>
          <p:cNvPr id="94" name="Google Shape;94;g2c6e1fc6ec4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c6e1fc6ec4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c6e1fc6ec4_0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97" name="Google Shape;97;g2c6e1fc6ec4_0_11"/>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98" name="Google Shape;98;g2c6e1fc6ec4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99" name="Google Shape;99;g2c6e1fc6ec4_0_11"/>
          <p:cNvPicPr preferRelativeResize="0"/>
          <p:nvPr/>
        </p:nvPicPr>
        <p:blipFill>
          <a:blip r:embed="rId3">
            <a:alphaModFix/>
          </a:blip>
          <a:stretch>
            <a:fillRect/>
          </a:stretch>
        </p:blipFill>
        <p:spPr>
          <a:xfrm>
            <a:off x="1476225" y="1152475"/>
            <a:ext cx="6051451" cy="367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c6e1fc6ec4_0_23"/>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So sánh phân tích và thiết kế</a:t>
            </a:r>
            <a:endParaRPr b="1">
              <a:solidFill>
                <a:srgbClr val="0000AA"/>
              </a:solidFill>
              <a:latin typeface="Roboto Slab"/>
              <a:ea typeface="Roboto Slab"/>
              <a:cs typeface="Roboto Slab"/>
              <a:sym typeface="Roboto Slab"/>
            </a:endParaRPr>
          </a:p>
        </p:txBody>
      </p:sp>
      <p:sp>
        <p:nvSpPr>
          <p:cNvPr id="105" name="Google Shape;105;g2c6e1fc6ec4_0_2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c6e1fc6ec4_0_2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c6e1fc6ec4_0_2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08" name="Google Shape;108;g2c6e1fc6ec4_0_23"/>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09" name="Google Shape;109;g2c6e1fc6ec4_0_2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10" name="Google Shape;110;g2c6e1fc6ec4_0_23"/>
          <p:cNvPicPr preferRelativeResize="0"/>
          <p:nvPr/>
        </p:nvPicPr>
        <p:blipFill>
          <a:blip r:embed="rId3">
            <a:alphaModFix/>
          </a:blip>
          <a:stretch>
            <a:fillRect/>
          </a:stretch>
        </p:blipFill>
        <p:spPr>
          <a:xfrm>
            <a:off x="793225" y="1059625"/>
            <a:ext cx="7557550" cy="369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c5f6f2d7c5_0_6"/>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900">
                <a:solidFill>
                  <a:srgbClr val="0000AA"/>
                </a:solidFill>
                <a:latin typeface="Roboto Slab"/>
                <a:ea typeface="Roboto Slab"/>
                <a:cs typeface="Roboto Slab"/>
                <a:sym typeface="Roboto Slab"/>
              </a:rPr>
              <a:t>Phân tích và thiết kế không phải quá trình Top-Down hay Bottom-Up</a:t>
            </a:r>
            <a:endParaRPr b="1" sz="1900">
              <a:solidFill>
                <a:srgbClr val="0000AA"/>
              </a:solidFill>
              <a:latin typeface="Roboto Slab"/>
              <a:ea typeface="Roboto Slab"/>
              <a:cs typeface="Roboto Slab"/>
              <a:sym typeface="Roboto Slab"/>
            </a:endParaRPr>
          </a:p>
        </p:txBody>
      </p:sp>
      <p:sp>
        <p:nvSpPr>
          <p:cNvPr id="116" name="Google Shape;116;g2c5f6f2d7c5_0_6"/>
          <p:cNvSpPr txBox="1"/>
          <p:nvPr>
            <p:ph idx="1" type="body"/>
          </p:nvPr>
        </p:nvSpPr>
        <p:spPr>
          <a:xfrm>
            <a:off x="4927450" y="1031450"/>
            <a:ext cx="3960000" cy="3005400"/>
          </a:xfrm>
          <a:prstGeom prst="rect">
            <a:avLst/>
          </a:prstGeom>
          <a:noFill/>
          <a:ln>
            <a:noFill/>
          </a:ln>
        </p:spPr>
        <p:txBody>
          <a:bodyPr anchorCtr="0" anchor="t" bIns="91425" lIns="91425" spcFirstLastPara="1" rIns="91425" wrap="square" tIns="91425">
            <a:normAutofit fontScale="92500" lnSpcReduction="10000"/>
          </a:bodyPr>
          <a:lstStyle/>
          <a:p>
            <a:pPr indent="-310832" lvl="0" marL="457200" rtl="0" algn="l">
              <a:lnSpc>
                <a:spcPct val="150000"/>
              </a:lnSpc>
              <a:spcBef>
                <a:spcPts val="0"/>
              </a:spcBef>
              <a:spcAft>
                <a:spcPts val="0"/>
              </a:spcAft>
              <a:buClr>
                <a:srgbClr val="000000"/>
              </a:buClr>
              <a:buSzPct val="100000"/>
              <a:buFont typeface="Roboto Slab"/>
              <a:buChar char="●"/>
            </a:pPr>
            <a:r>
              <a:rPr lang="en" sz="1400">
                <a:solidFill>
                  <a:srgbClr val="000000"/>
                </a:solidFill>
                <a:latin typeface="Roboto Slab"/>
                <a:ea typeface="Roboto Slab"/>
                <a:cs typeface="Roboto Slab"/>
                <a:sym typeface="Roboto Slab"/>
              </a:rPr>
              <a:t>Các use case sẽ xác định các mức trung bình.</a:t>
            </a:r>
            <a:endParaRPr sz="1400">
              <a:solidFill>
                <a:srgbClr val="000000"/>
              </a:solidFill>
              <a:latin typeface="Roboto Slab"/>
              <a:ea typeface="Roboto Slab"/>
              <a:cs typeface="Roboto Slab"/>
              <a:sym typeface="Roboto Slab"/>
            </a:endParaRPr>
          </a:p>
          <a:p>
            <a:pPr indent="-310832" lvl="0" marL="457200" rtl="0" algn="l">
              <a:lnSpc>
                <a:spcPct val="150000"/>
              </a:lnSpc>
              <a:spcBef>
                <a:spcPts val="0"/>
              </a:spcBef>
              <a:spcAft>
                <a:spcPts val="0"/>
              </a:spcAft>
              <a:buClr>
                <a:srgbClr val="000000"/>
              </a:buClr>
              <a:buSzPct val="100000"/>
              <a:buFont typeface="Roboto Slab"/>
              <a:buChar char="●"/>
            </a:pPr>
            <a:r>
              <a:rPr lang="en" sz="1400">
                <a:solidFill>
                  <a:srgbClr val="000000"/>
                </a:solidFill>
                <a:latin typeface="Roboto Slab"/>
                <a:ea typeface="Roboto Slab"/>
                <a:cs typeface="Roboto Slab"/>
                <a:sym typeface="Roboto Slab"/>
              </a:rPr>
              <a:t>Các analysis classes không được xác định theo mẫu từ trên xuống hay từ dưới lên. Các lớp này đang ở cấp độ giữa, và từ cấp độ này có thể di chuyển lên hoặc xuống</a:t>
            </a:r>
            <a:endParaRPr sz="1400">
              <a:solidFill>
                <a:srgbClr val="000000"/>
              </a:solidFill>
              <a:latin typeface="Roboto Slab"/>
              <a:ea typeface="Roboto Slab"/>
              <a:cs typeface="Roboto Slab"/>
              <a:sym typeface="Roboto Slab"/>
            </a:endParaRPr>
          </a:p>
          <a:p>
            <a:pPr indent="-310832" lvl="0" marL="457200" rtl="0" algn="l">
              <a:lnSpc>
                <a:spcPct val="150000"/>
              </a:lnSpc>
              <a:spcBef>
                <a:spcPts val="0"/>
              </a:spcBef>
              <a:spcAft>
                <a:spcPts val="0"/>
              </a:spcAft>
              <a:buClr>
                <a:srgbClr val="000000"/>
              </a:buClr>
              <a:buSzPct val="100000"/>
              <a:buFont typeface="Roboto Slab"/>
              <a:buChar char="●"/>
            </a:pPr>
            <a:r>
              <a:rPr lang="en" sz="1400">
                <a:solidFill>
                  <a:srgbClr val="000000"/>
                </a:solidFill>
                <a:latin typeface="Roboto Slab"/>
                <a:ea typeface="Roboto Slab"/>
                <a:cs typeface="Roboto Slab"/>
                <a:sym typeface="Roboto Slab"/>
              </a:rPr>
              <a:t>Việc xác định subsystem sẽ mang tính chất di chuyển lên, ngược lại việc xác định các lớp thiết kế (design classes) mang tính chất di chuyển xuống</a:t>
            </a:r>
            <a:endParaRPr sz="1400">
              <a:solidFill>
                <a:srgbClr val="000000"/>
              </a:solidFill>
              <a:latin typeface="Roboto Slab"/>
              <a:ea typeface="Roboto Slab"/>
              <a:cs typeface="Roboto Slab"/>
              <a:sym typeface="Roboto Slab"/>
            </a:endParaRPr>
          </a:p>
        </p:txBody>
      </p:sp>
      <p:sp>
        <p:nvSpPr>
          <p:cNvPr id="117" name="Google Shape;117;g2c5f6f2d7c5_0_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c5f6f2d7c5_0_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c5f6f2d7c5_0_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20" name="Google Shape;120;g2c5f6f2d7c5_0_6"/>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1" name="Google Shape;121;g2c5f6f2d7c5_0_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22" name="Google Shape;122;g2c5f6f2d7c5_0_6"/>
          <p:cNvPicPr preferRelativeResize="0"/>
          <p:nvPr/>
        </p:nvPicPr>
        <p:blipFill>
          <a:blip r:embed="rId3">
            <a:alphaModFix/>
          </a:blip>
          <a:stretch>
            <a:fillRect/>
          </a:stretch>
        </p:blipFill>
        <p:spPr>
          <a:xfrm>
            <a:off x="311700" y="1031450"/>
            <a:ext cx="4560695" cy="300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5f6f2d7c5_0_17"/>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Kiến trúc là gì?</a:t>
            </a:r>
            <a:endParaRPr b="1">
              <a:solidFill>
                <a:srgbClr val="0000AA"/>
              </a:solidFill>
              <a:latin typeface="Roboto Slab"/>
              <a:ea typeface="Roboto Slab"/>
              <a:cs typeface="Roboto Slab"/>
              <a:sym typeface="Roboto Slab"/>
            </a:endParaRPr>
          </a:p>
        </p:txBody>
      </p:sp>
      <p:sp>
        <p:nvSpPr>
          <p:cNvPr id="128" name="Google Shape;128;g2c5f6f2d7c5_0_17"/>
          <p:cNvSpPr txBox="1"/>
          <p:nvPr>
            <p:ph idx="1" type="body"/>
          </p:nvPr>
        </p:nvSpPr>
        <p:spPr>
          <a:xfrm>
            <a:off x="311700" y="1069050"/>
            <a:ext cx="8520600" cy="30054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000000"/>
              </a:buClr>
              <a:buSzPts val="1400"/>
              <a:buFont typeface="Roboto Slab"/>
              <a:buChar char="●"/>
            </a:pPr>
            <a:r>
              <a:rPr lang="en" sz="1400">
                <a:solidFill>
                  <a:srgbClr val="000000"/>
                </a:solidFill>
                <a:latin typeface="Roboto Slab"/>
                <a:ea typeface="Roboto Slab"/>
                <a:cs typeface="Roboto Slab"/>
                <a:sym typeface="Roboto Slab"/>
              </a:rPr>
              <a:t>Kiến trúc phần mềm bao gồm một tập hợp các quyết định quan trọng về tổ chức hệ thống phần mềm.</a:t>
            </a:r>
            <a:endParaRPr sz="1400">
              <a:solidFill>
                <a:srgbClr val="000000"/>
              </a:solidFill>
              <a:latin typeface="Roboto Slab"/>
              <a:ea typeface="Roboto Slab"/>
              <a:cs typeface="Roboto Slab"/>
              <a:sym typeface="Roboto Slab"/>
            </a:endParaRPr>
          </a:p>
          <a:p>
            <a:pPr indent="-317500" lvl="1" marL="914400" rtl="0" algn="l">
              <a:lnSpc>
                <a:spcPct val="150000"/>
              </a:lnSpc>
              <a:spcBef>
                <a:spcPts val="0"/>
              </a:spcBef>
              <a:spcAft>
                <a:spcPts val="0"/>
              </a:spcAft>
              <a:buClr>
                <a:srgbClr val="000000"/>
              </a:buClr>
              <a:buSzPts val="1400"/>
              <a:buFont typeface="Roboto Slab"/>
              <a:buChar char="○"/>
            </a:pPr>
            <a:r>
              <a:rPr lang="en">
                <a:solidFill>
                  <a:srgbClr val="000000"/>
                </a:solidFill>
                <a:latin typeface="Roboto Slab"/>
                <a:ea typeface="Roboto Slab"/>
                <a:cs typeface="Roboto Slab"/>
                <a:sym typeface="Roboto Slab"/>
              </a:rPr>
              <a:t>Lựa chọn các thành phần cấu trúc và các giao diện của chúng tạo nên một hệ thống</a:t>
            </a:r>
            <a:endParaRPr>
              <a:solidFill>
                <a:srgbClr val="000000"/>
              </a:solidFill>
              <a:latin typeface="Roboto Slab"/>
              <a:ea typeface="Roboto Slab"/>
              <a:cs typeface="Roboto Slab"/>
              <a:sym typeface="Roboto Slab"/>
            </a:endParaRPr>
          </a:p>
          <a:p>
            <a:pPr indent="-317500" lvl="1" marL="914400" rtl="0" algn="l">
              <a:lnSpc>
                <a:spcPct val="150000"/>
              </a:lnSpc>
              <a:spcBef>
                <a:spcPts val="0"/>
              </a:spcBef>
              <a:spcAft>
                <a:spcPts val="0"/>
              </a:spcAft>
              <a:buClr>
                <a:srgbClr val="000000"/>
              </a:buClr>
              <a:buSzPts val="1400"/>
              <a:buFont typeface="Roboto Slab"/>
              <a:buChar char="○"/>
            </a:pPr>
            <a:r>
              <a:rPr lang="en">
                <a:solidFill>
                  <a:srgbClr val="000000"/>
                </a:solidFill>
                <a:latin typeface="Roboto Slab"/>
                <a:ea typeface="Roboto Slab"/>
                <a:cs typeface="Roboto Slab"/>
                <a:sym typeface="Roboto Slab"/>
              </a:rPr>
              <a:t>Hành vi được chỉ định trong sự cộng tác giữa các yếu tố đó</a:t>
            </a:r>
            <a:endParaRPr>
              <a:solidFill>
                <a:srgbClr val="000000"/>
              </a:solidFill>
              <a:latin typeface="Roboto Slab"/>
              <a:ea typeface="Roboto Slab"/>
              <a:cs typeface="Roboto Slab"/>
              <a:sym typeface="Roboto Slab"/>
            </a:endParaRPr>
          </a:p>
          <a:p>
            <a:pPr indent="-317500" lvl="1" marL="914400" rtl="0" algn="l">
              <a:lnSpc>
                <a:spcPct val="150000"/>
              </a:lnSpc>
              <a:spcBef>
                <a:spcPts val="0"/>
              </a:spcBef>
              <a:spcAft>
                <a:spcPts val="0"/>
              </a:spcAft>
              <a:buClr>
                <a:srgbClr val="000000"/>
              </a:buClr>
              <a:buSzPts val="1400"/>
              <a:buFont typeface="Roboto Slab"/>
              <a:buChar char="○"/>
            </a:pPr>
            <a:r>
              <a:rPr lang="en">
                <a:solidFill>
                  <a:srgbClr val="000000"/>
                </a:solidFill>
                <a:latin typeface="Roboto Slab"/>
                <a:ea typeface="Roboto Slab"/>
                <a:cs typeface="Roboto Slab"/>
                <a:sym typeface="Roboto Slab"/>
              </a:rPr>
              <a:t>Sự kết hợp của các yếu tố cấu trúc và hành vi này thành các hệ thống con lớn hơn</a:t>
            </a:r>
            <a:endParaRPr>
              <a:solidFill>
                <a:srgbClr val="000000"/>
              </a:solidFill>
              <a:latin typeface="Roboto Slab"/>
              <a:ea typeface="Roboto Slab"/>
              <a:cs typeface="Roboto Slab"/>
              <a:sym typeface="Roboto Slab"/>
            </a:endParaRPr>
          </a:p>
          <a:p>
            <a:pPr indent="-317500" lvl="1" marL="914400" rtl="0" algn="l">
              <a:lnSpc>
                <a:spcPct val="150000"/>
              </a:lnSpc>
              <a:spcBef>
                <a:spcPts val="0"/>
              </a:spcBef>
              <a:spcAft>
                <a:spcPts val="0"/>
              </a:spcAft>
              <a:buClr>
                <a:srgbClr val="000000"/>
              </a:buClr>
              <a:buSzPts val="1400"/>
              <a:buFont typeface="Roboto Slab"/>
              <a:buChar char="○"/>
            </a:pPr>
            <a:r>
              <a:rPr lang="en">
                <a:solidFill>
                  <a:srgbClr val="000000"/>
                </a:solidFill>
                <a:latin typeface="Roboto Slab"/>
                <a:ea typeface="Roboto Slab"/>
                <a:cs typeface="Roboto Slab"/>
                <a:sym typeface="Roboto Slab"/>
              </a:rPr>
              <a:t>Phong cách kiến trúc sẽ hướng dẫn cho tổ chức</a:t>
            </a:r>
            <a:endParaRPr>
              <a:solidFill>
                <a:srgbClr val="000000"/>
              </a:solidFill>
              <a:latin typeface="Roboto Slab"/>
              <a:ea typeface="Roboto Slab"/>
              <a:cs typeface="Roboto Slab"/>
              <a:sym typeface="Roboto Slab"/>
            </a:endParaRPr>
          </a:p>
        </p:txBody>
      </p:sp>
      <p:sp>
        <p:nvSpPr>
          <p:cNvPr id="129" name="Google Shape;129;g2c5f6f2d7c5_0_1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2c5f6f2d7c5_0_1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c5f6f2d7c5_0_1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32" name="Google Shape;132;g2c5f6f2d7c5_0_17"/>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33" name="Google Shape;133;g2c5f6f2d7c5_0_1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c5f6f2d7c5_0_28"/>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Kiến trúc là gì?</a:t>
            </a:r>
            <a:endParaRPr b="1">
              <a:solidFill>
                <a:srgbClr val="0000AA"/>
              </a:solidFill>
              <a:latin typeface="Roboto Slab"/>
              <a:ea typeface="Roboto Slab"/>
              <a:cs typeface="Roboto Slab"/>
              <a:sym typeface="Roboto Slab"/>
            </a:endParaRPr>
          </a:p>
        </p:txBody>
      </p:sp>
      <p:sp>
        <p:nvSpPr>
          <p:cNvPr id="139" name="Google Shape;139;g2c5f6f2d7c5_0_2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c5f6f2d7c5_0_2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2c5f6f2d7c5_0_2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42" name="Google Shape;142;g2c5f6f2d7c5_0_28"/>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43" name="Google Shape;143;g2c5f6f2d7c5_0_2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144" name="Google Shape;144;g2c5f6f2d7c5_0_28"/>
          <p:cNvPicPr preferRelativeResize="0"/>
          <p:nvPr/>
        </p:nvPicPr>
        <p:blipFill>
          <a:blip r:embed="rId3">
            <a:alphaModFix/>
          </a:blip>
          <a:stretch>
            <a:fillRect/>
          </a:stretch>
        </p:blipFill>
        <p:spPr>
          <a:xfrm>
            <a:off x="2105213" y="940075"/>
            <a:ext cx="4933576" cy="3537724"/>
          </a:xfrm>
          <a:prstGeom prst="rect">
            <a:avLst/>
          </a:prstGeom>
          <a:noFill/>
          <a:ln>
            <a:noFill/>
          </a:ln>
        </p:spPr>
      </p:pic>
      <p:sp>
        <p:nvSpPr>
          <p:cNvPr id="145" name="Google Shape;145;g2c5f6f2d7c5_0_28"/>
          <p:cNvSpPr txBox="1"/>
          <p:nvPr>
            <p:ph idx="1" type="body"/>
          </p:nvPr>
        </p:nvSpPr>
        <p:spPr>
          <a:xfrm>
            <a:off x="311700" y="4483100"/>
            <a:ext cx="8520600" cy="393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50000"/>
              </a:lnSpc>
              <a:spcBef>
                <a:spcPts val="0"/>
              </a:spcBef>
              <a:spcAft>
                <a:spcPts val="0"/>
              </a:spcAft>
              <a:buNone/>
            </a:pPr>
            <a:r>
              <a:rPr lang="en" sz="1400">
                <a:solidFill>
                  <a:srgbClr val="000000"/>
                </a:solidFill>
                <a:latin typeface="Roboto Slab"/>
                <a:ea typeface="Roboto Slab"/>
                <a:cs typeface="Roboto Slab"/>
                <a:sym typeface="Roboto Slab"/>
              </a:rPr>
              <a:t>Ví dụ về một biểu đồ thiết kế kiến trúc phần mềm</a:t>
            </a:r>
            <a:endParaRPr>
              <a:solidFill>
                <a:srgbClr val="000000"/>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c5f6f2d7c5_0_40"/>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Kiến trúc sẽ hạn chế việc thiết kế và triển khai</a:t>
            </a:r>
            <a:endParaRPr b="1">
              <a:solidFill>
                <a:srgbClr val="0000AA"/>
              </a:solidFill>
              <a:latin typeface="Roboto Slab"/>
              <a:ea typeface="Roboto Slab"/>
              <a:cs typeface="Roboto Slab"/>
              <a:sym typeface="Roboto Slab"/>
            </a:endParaRPr>
          </a:p>
        </p:txBody>
      </p:sp>
      <p:sp>
        <p:nvSpPr>
          <p:cNvPr id="151" name="Google Shape;151;g2c5f6f2d7c5_0_4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c5f6f2d7c5_0_4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c5f6f2d7c5_0_4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54" name="Google Shape;154;g2c5f6f2d7c5_0_40"/>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lt1"/>
                </a:solidFill>
                <a:latin typeface="Roboto Slab"/>
                <a:ea typeface="Roboto Slab"/>
                <a:cs typeface="Roboto Slab"/>
                <a:sym typeface="Roboto Slab"/>
              </a:rPr>
              <a:t>Object-Oriented Analysis and Design</a:t>
            </a:r>
            <a:endParaRPr b="1" i="0" sz="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55" name="Google Shape;155;g2c5f6f2d7c5_0_4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56" name="Google Shape;156;g2c5f6f2d7c5_0_40"/>
          <p:cNvSpPr txBox="1"/>
          <p:nvPr>
            <p:ph idx="1" type="body"/>
          </p:nvPr>
        </p:nvSpPr>
        <p:spPr>
          <a:xfrm>
            <a:off x="311700" y="929325"/>
            <a:ext cx="5016600" cy="3542400"/>
          </a:xfrm>
          <a:prstGeom prst="rect">
            <a:avLst/>
          </a:prstGeom>
          <a:noFill/>
          <a:ln>
            <a:noFill/>
          </a:ln>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Clr>
                <a:srgbClr val="000000"/>
              </a:buClr>
              <a:buSzPct val="100000"/>
              <a:buFont typeface="Roboto Slab"/>
              <a:buChar char="●"/>
            </a:pPr>
            <a:r>
              <a:rPr lang="en">
                <a:solidFill>
                  <a:srgbClr val="000000"/>
                </a:solidFill>
                <a:latin typeface="Roboto Slab"/>
                <a:ea typeface="Roboto Slab"/>
                <a:cs typeface="Roboto Slab"/>
                <a:sym typeface="Roboto Slab"/>
              </a:rPr>
              <a:t>Kiến trúc bao gồm một tập hợp các quyết định, quy tắc hoặc mô hình thiết kế chiến lược, hạn chế việc thiết kế và xây dựng. Chúng tạo thành những quyết định cơ bản về thiết kế phần mềm</a:t>
            </a:r>
            <a:endParaRPr>
              <a:solidFill>
                <a:srgbClr val="000000"/>
              </a:solidFill>
              <a:latin typeface="Roboto Slab"/>
              <a:ea typeface="Roboto Slab"/>
              <a:cs typeface="Roboto Slab"/>
              <a:sym typeface="Roboto Slab"/>
            </a:endParaRPr>
          </a:p>
          <a:p>
            <a:pPr indent="-334327" lvl="0" marL="457200" rtl="0" algn="l">
              <a:lnSpc>
                <a:spcPct val="150000"/>
              </a:lnSpc>
              <a:spcBef>
                <a:spcPts val="0"/>
              </a:spcBef>
              <a:spcAft>
                <a:spcPts val="0"/>
              </a:spcAft>
              <a:buClr>
                <a:srgbClr val="000000"/>
              </a:buClr>
              <a:buSzPct val="100000"/>
              <a:buFont typeface="Roboto Slab"/>
              <a:buChar char="●"/>
            </a:pPr>
            <a:r>
              <a:rPr lang="en">
                <a:solidFill>
                  <a:srgbClr val="000000"/>
                </a:solidFill>
                <a:latin typeface="Roboto Slab"/>
                <a:ea typeface="Roboto Slab"/>
                <a:cs typeface="Roboto Slab"/>
                <a:sym typeface="Roboto Slab"/>
              </a:rPr>
              <a:t>Các quyết định về kiến trúc là các quyết định cơ bản nhất và việc thay đổi chúng sẽ có những ảnh hưởng đáng kể</a:t>
            </a:r>
            <a:endParaRPr>
              <a:solidFill>
                <a:srgbClr val="000000"/>
              </a:solidFill>
              <a:latin typeface="Roboto Slab"/>
              <a:ea typeface="Roboto Slab"/>
              <a:cs typeface="Roboto Slab"/>
              <a:sym typeface="Roboto Slab"/>
            </a:endParaRPr>
          </a:p>
        </p:txBody>
      </p:sp>
      <p:pic>
        <p:nvPicPr>
          <p:cNvPr id="157" name="Google Shape;157;g2c5f6f2d7c5_0_40"/>
          <p:cNvPicPr preferRelativeResize="0"/>
          <p:nvPr/>
        </p:nvPicPr>
        <p:blipFill>
          <a:blip r:embed="rId3">
            <a:alphaModFix/>
          </a:blip>
          <a:stretch>
            <a:fillRect/>
          </a:stretch>
        </p:blipFill>
        <p:spPr>
          <a:xfrm>
            <a:off x="5328300" y="1730225"/>
            <a:ext cx="3636600" cy="20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