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oboto Slab"/>
      <p:regular r:id="rId46"/>
      <p:bold r:id="rId47"/>
    </p:embeddedFont>
    <p:embeddedFont>
      <p:font typeface="Robo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52" roundtripDataSignature="AMtx7mip3lIY2tywke4S24A1stj4y3z3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Slab-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regular.fntdata"/><Relationship Id="rId47" Type="http://schemas.openxmlformats.org/officeDocument/2006/relationships/font" Target="fonts/RobotoSlab-bold.fntdata"/><Relationship Id="rId49"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Italic.fntdata"/><Relationship Id="rId50" Type="http://schemas.openxmlformats.org/officeDocument/2006/relationships/font" Target="fonts/Roboto-italic.fntdata"/><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c7e2fdf1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2c7e2fdf1c7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8035008a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2c8035008a3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8035008a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2c8035008a3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c8035008a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2c8035008a3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c8035008a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2c8035008a3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8035008a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2c8035008a3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c8035008a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2c8035008a3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c8035008a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2c8035008a3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c8035008a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2c8035008a3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c8035008a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2c8035008a3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c8035008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2c8035008a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c8035008a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c8035008a3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c812df7d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2c812df7da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c812df7da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2c812df7daa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592ea2f53664ff9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592ea2f53664ff9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592ea2f53664ff9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592ea2f53664ff95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592ea2f53664ff95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592ea2f53664ff95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c832b188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2c832b188f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c832b188f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2c832b188ff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c832b188f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2c832b188ff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c832b188f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2c832b188f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c8035008a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2c8035008a3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6cfdff654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26cfdff6542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6cfdff6542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26cfdff6542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6cfdff6542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26cfdff6542_7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6cfdff6542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g26cfdff6542_8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6cfdff6542_8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g26cfdff6542_8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6cfdff6542_1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26cfdff6542_14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Sơ đồ trình tự giúp việc theo dõi các tương tác trở nên dễ dàng hơn vì chúng được thực hiện từ trên xuống dưới, do đó việc tìm thứ tự tin nhắn khá đơn giản. Nhưng nếu bạn có nhiều đối tượng tương tác, sơ đồ sẽ trở nên khó đọc. Sơ đồ giao tiếp hiển thị những thông điệp nào được truyền giữa các đối tượng với trình tự được viết ở đầu thông báo. Đối với số lượng lớn các đối tượng, nó dễ hiểu hơn sơ đồ trình tự, nhưng trình tự thông báo khó hiểu hơn.</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Sơ đồ giao tiếp hiển thị những thông điệp nào được truyền giữa các đối tượng với trình tự được viết ở đầu thông báo. Đối với số lượng lớn các đối tượng, nó dễ hiểu hơn sơ đồ trình tự, nhưng trình tự thông báo khó hiểu hơn.</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c87e18d64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g2c87e18d64c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c87e18d64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g2c87e18d64c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c87e18d64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6" name="Google Shape;486;g2c87e18d64c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chemeClr val="dk1"/>
                </a:solidFill>
              </a:rPr>
              <a:t>Mục đích của Phân tích Kiến trúc là gì?</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Phân tích kiến trúc nhằm xác định và hiểu rõ cấu trúc tổ chức của hệ thống phần mềm và cách mà các thành phần của nó tương tác với nhau. Mục đích của việc này là để thiết kế một kiến trúc phù hợp và hiệu quả cho hệ thống.</a:t>
            </a:r>
            <a:endParaRPr>
              <a:solidFill>
                <a:schemeClr val="dk1"/>
              </a:solidFill>
            </a:endParaRPr>
          </a:p>
          <a:p>
            <a:pPr indent="0" lvl="0" marL="0" rtl="0" algn="l">
              <a:lnSpc>
                <a:spcPct val="100000"/>
              </a:lnSpc>
              <a:spcBef>
                <a:spcPts val="0"/>
              </a:spcBef>
              <a:spcAft>
                <a:spcPts val="0"/>
              </a:spcAft>
              <a:buSzPts val="1100"/>
              <a:buNone/>
            </a:pPr>
            <a:r>
              <a:rPr b="1" lang="en">
                <a:solidFill>
                  <a:schemeClr val="dk1"/>
                </a:solidFill>
              </a:rPr>
              <a:t>Gói là gì?</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Trong ngữ cảnh kiến trúc phần mềm, một gói là một cách để tổ chức và nhóm các thành phần liên quan với nhau. Các gói giúp tạo ra sự tổ chức và quản lý trong việc phát triển và duy trì hệ thống.</a:t>
            </a:r>
            <a:endParaRPr>
              <a:solidFill>
                <a:schemeClr val="dk1"/>
              </a:solidFill>
            </a:endParaRPr>
          </a:p>
          <a:p>
            <a:pPr indent="0" lvl="0" marL="0" rtl="0" algn="l">
              <a:lnSpc>
                <a:spcPct val="100000"/>
              </a:lnSpc>
              <a:spcBef>
                <a:spcPts val="0"/>
              </a:spcBef>
              <a:spcAft>
                <a:spcPts val="0"/>
              </a:spcAft>
              <a:buSzPts val="1100"/>
              <a:buNone/>
            </a:pPr>
            <a:r>
              <a:rPr b="1" lang="en">
                <a:solidFill>
                  <a:schemeClr val="dk1"/>
                </a:solidFill>
              </a:rPr>
              <a:t>Cơ chế phân tích là gì? Hãy cho ví dụ.</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Cơ chế phân tích là các phương pháp, công cụ hoặc kỹ thuật được sử dụng để phân tích yêu cầu, thu thập thông tin và hiểu rõ nhu cầu của hệ thống. Ví dụ bao gồm phỏng vấn người dùng, phân tích tài liệu yêu cầu, mô hình hóa quy trình kinh doanh, và tổ chức workshop.</a:t>
            </a:r>
            <a:endParaRPr>
              <a:solidFill>
                <a:schemeClr val="dk1"/>
              </a:solidFill>
            </a:endParaRPr>
          </a:p>
          <a:p>
            <a:pPr indent="0" lvl="0" marL="0" rtl="0" algn="l">
              <a:lnSpc>
                <a:spcPct val="100000"/>
              </a:lnSpc>
              <a:spcBef>
                <a:spcPts val="0"/>
              </a:spcBef>
              <a:spcAft>
                <a:spcPts val="0"/>
              </a:spcAft>
              <a:buSzPts val="1100"/>
              <a:buNone/>
            </a:pPr>
            <a:r>
              <a:rPr b="1" lang="en">
                <a:solidFill>
                  <a:schemeClr val="dk1"/>
                </a:solidFill>
              </a:rPr>
              <a:t>Những trừu tượng/lớp chính nào được xác định trong Quy trình Phân tích Kiến trúc? Tại sao chúng được xác định ở đây?</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Trong quá trình Phân tích Kiến trúc, các trừu tượng hoặc lớp chính bao gồm các đối tượng hoặc khái niệm quan trọng trong hệ thống. Chúng được xác định ở đây để bắt đầu mô hình hóa cách mà hệ thống sẽ hoạt động và tương tác với người dùng và các thành phần khác.</a:t>
            </a:r>
            <a:endParaRPr>
              <a:solidFill>
                <a:schemeClr val="dk1"/>
              </a:solidFill>
            </a:endParaRPr>
          </a:p>
          <a:p>
            <a:pPr indent="0" lvl="0" marL="0" rtl="0" algn="l">
              <a:lnSpc>
                <a:spcPct val="100000"/>
              </a:lnSpc>
              <a:spcBef>
                <a:spcPts val="0"/>
              </a:spcBef>
              <a:spcAft>
                <a:spcPts val="0"/>
              </a:spcAft>
              <a:buSzPts val="1100"/>
              <a:buNone/>
            </a:pPr>
            <a:r>
              <a:rPr b="1" lang="en">
                <a:solidFill>
                  <a:schemeClr val="dk1"/>
                </a:solidFill>
              </a:rPr>
              <a:t>Kiến trúc lớp là gì? Hãy cho ví dụ về các lớp điển hình.</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Kiến trúc lớp là một cách để tổ chức hệ thống thành các tầng hoặc lớp có trách nhiệm riêng biệt. Ví dụ về các lớp điển hình bao gồm:</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Lớp giao diện người dùng: chứa các thành phần liên quan đến giao diện người dùng như các form, button, và controls.</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Lớp logic ứng dụng: chứa các logic xử lý nghiệp vụ và các chức năng của ứng dụng.</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Lớp dữ liệu: chứa các đối tượng và phương thức để truy cập và quản lý dữ liệu của hệ thống.</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c87e18d64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g2c87e18d64c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cfdff654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26cfdff6542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c87e18d64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g2c87e18d64c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cfdff654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6cfdff6542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cfdff654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6cfdff6542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cfdff654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26cfdff6542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cfdff654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26cfdff6542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8035008a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2c8035008a3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nvSpPr>
        <p:spPr>
          <a:xfrm>
            <a:off x="1604675" y="1525050"/>
            <a:ext cx="66444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1" i="0" lang="en" sz="2800" u="none" cap="none" strike="noStrike">
                <a:solidFill>
                  <a:srgbClr val="0000AA"/>
                </a:solidFill>
                <a:latin typeface="Roboto Slab"/>
                <a:ea typeface="Roboto Slab"/>
                <a:cs typeface="Roboto Slab"/>
                <a:sym typeface="Roboto Slab"/>
              </a:rPr>
              <a:t>Bài </a:t>
            </a:r>
            <a:r>
              <a:rPr b="1" lang="en" sz="2800">
                <a:solidFill>
                  <a:srgbClr val="0000AA"/>
                </a:solidFill>
                <a:latin typeface="Roboto Slab"/>
                <a:ea typeface="Roboto Slab"/>
                <a:cs typeface="Roboto Slab"/>
                <a:sym typeface="Roboto Slab"/>
              </a:rPr>
              <a:t>5: Phân tích kiến trúc</a:t>
            </a:r>
            <a:endParaRPr b="1" i="0" sz="2800" u="none" cap="none" strike="noStrike">
              <a:solidFill>
                <a:srgbClr val="0000AA"/>
              </a:solidFill>
              <a:latin typeface="Roboto Slab"/>
              <a:ea typeface="Roboto Slab"/>
              <a:cs typeface="Roboto Slab"/>
              <a:sym typeface="Roboto Slab"/>
            </a:endParaRPr>
          </a:p>
        </p:txBody>
      </p:sp>
      <p:sp>
        <p:nvSpPr>
          <p:cNvPr id="55" name="Google Shape;55;p1"/>
          <p:cNvSpPr txBox="1"/>
          <p:nvPr/>
        </p:nvSpPr>
        <p:spPr>
          <a:xfrm>
            <a:off x="2944950" y="4712400"/>
            <a:ext cx="43362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Roboto Slab"/>
                <a:ea typeface="Roboto Slab"/>
                <a:cs typeface="Roboto Slab"/>
                <a:sym typeface="Roboto Slab"/>
              </a:rPr>
              <a:t>Phân tích và thiết kế hướng đối tượng</a:t>
            </a:r>
            <a:endParaRPr b="1" i="0" sz="1600" u="none" cap="none" strike="noStrike">
              <a:solidFill>
                <a:srgbClr val="000000"/>
              </a:solidFill>
              <a:latin typeface="Roboto Slab"/>
              <a:ea typeface="Roboto Slab"/>
              <a:cs typeface="Roboto Slab"/>
              <a:sym typeface="Roboto Slab"/>
            </a:endParaRPr>
          </a:p>
        </p:txBody>
      </p:sp>
      <p:grpSp>
        <p:nvGrpSpPr>
          <p:cNvPr id="56" name="Google Shape;56;p1"/>
          <p:cNvGrpSpPr/>
          <p:nvPr/>
        </p:nvGrpSpPr>
        <p:grpSpPr>
          <a:xfrm>
            <a:off x="0" y="4250"/>
            <a:ext cx="9144002" cy="1073675"/>
            <a:chOff x="0" y="4250"/>
            <a:chExt cx="9144002" cy="1073675"/>
          </a:xfrm>
        </p:grpSpPr>
        <p:pic>
          <p:nvPicPr>
            <p:cNvPr id="57" name="Google Shape;57;p1"/>
            <p:cNvPicPr preferRelativeResize="0"/>
            <p:nvPr/>
          </p:nvPicPr>
          <p:blipFill rotWithShape="1">
            <a:blip r:embed="rId3">
              <a:alphaModFix/>
            </a:blip>
            <a:srcRect b="0" l="0" r="0" t="0"/>
            <a:stretch/>
          </p:blipFill>
          <p:spPr>
            <a:xfrm>
              <a:off x="6473200" y="4250"/>
              <a:ext cx="2670802" cy="1068050"/>
            </a:xfrm>
            <a:prstGeom prst="rect">
              <a:avLst/>
            </a:prstGeom>
            <a:noFill/>
            <a:ln>
              <a:noFill/>
            </a:ln>
          </p:spPr>
        </p:pic>
        <p:pic>
          <p:nvPicPr>
            <p:cNvPr id="58" name="Google Shape;58;p1"/>
            <p:cNvPicPr preferRelativeResize="0"/>
            <p:nvPr/>
          </p:nvPicPr>
          <p:blipFill rotWithShape="1">
            <a:blip r:embed="rId4">
              <a:alphaModFix/>
            </a:blip>
            <a:srcRect b="0" l="0" r="0" t="0"/>
            <a:stretch/>
          </p:blipFill>
          <p:spPr>
            <a:xfrm>
              <a:off x="193200" y="140951"/>
              <a:ext cx="790025" cy="794650"/>
            </a:xfrm>
            <a:prstGeom prst="rect">
              <a:avLst/>
            </a:prstGeom>
            <a:noFill/>
            <a:ln>
              <a:noFill/>
            </a:ln>
          </p:spPr>
        </p:pic>
        <p:sp>
          <p:nvSpPr>
            <p:cNvPr id="59" name="Google Shape;59;p1"/>
            <p:cNvSpPr/>
            <p:nvPr/>
          </p:nvSpPr>
          <p:spPr>
            <a:xfrm>
              <a:off x="0" y="990325"/>
              <a:ext cx="9144000" cy="876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
            <p:cNvSpPr txBox="1"/>
            <p:nvPr/>
          </p:nvSpPr>
          <p:spPr>
            <a:xfrm>
              <a:off x="983225" y="58450"/>
              <a:ext cx="27795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1C4587"/>
                  </a:solidFill>
                  <a:latin typeface="Roboto Slab"/>
                  <a:ea typeface="Roboto Slab"/>
                  <a:cs typeface="Roboto Slab"/>
                  <a:sym typeface="Roboto Slab"/>
                </a:rPr>
                <a:t>UET</a:t>
              </a:r>
              <a:endParaRPr b="0" i="0" sz="800" u="none" cap="none" strike="noStrike">
                <a:solidFill>
                  <a:srgbClr val="1C4587"/>
                </a:solidFill>
                <a:latin typeface="Roboto Slab"/>
                <a:ea typeface="Roboto Slab"/>
                <a:cs typeface="Roboto Slab"/>
                <a:sym typeface="Roboto Slab"/>
              </a:endParaRPr>
            </a:p>
          </p:txBody>
        </p:sp>
        <p:sp>
          <p:nvSpPr>
            <p:cNvPr id="61" name="Google Shape;61;p1"/>
            <p:cNvSpPr/>
            <p:nvPr/>
          </p:nvSpPr>
          <p:spPr>
            <a:xfrm>
              <a:off x="4572000" y="990325"/>
              <a:ext cx="4572000" cy="87600"/>
            </a:xfrm>
            <a:prstGeom prst="re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
            <p:cNvSpPr txBox="1"/>
            <p:nvPr/>
          </p:nvSpPr>
          <p:spPr>
            <a:xfrm>
              <a:off x="1574975" y="58450"/>
              <a:ext cx="1468500" cy="2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50"/>
                <a:buFont typeface="Arial"/>
                <a:buNone/>
              </a:pPr>
              <a:r>
                <a:rPr b="0" i="1" lang="en" sz="550" u="none" cap="none" strike="noStrike">
                  <a:solidFill>
                    <a:srgbClr val="1C4587"/>
                  </a:solidFill>
                  <a:latin typeface="Roboto"/>
                  <a:ea typeface="Roboto"/>
                  <a:cs typeface="Roboto"/>
                  <a:sym typeface="Roboto"/>
                </a:rPr>
                <a:t>Since 2004</a:t>
              </a:r>
              <a:endParaRPr b="0" i="1" sz="550" u="none" cap="none" strike="noStrike">
                <a:solidFill>
                  <a:srgbClr val="1C4587"/>
                </a:solidFill>
                <a:latin typeface="Roboto"/>
                <a:ea typeface="Roboto"/>
                <a:cs typeface="Roboto"/>
                <a:sym typeface="Roboto"/>
              </a:endParaRPr>
            </a:p>
          </p:txBody>
        </p:sp>
        <p:sp>
          <p:nvSpPr>
            <p:cNvPr id="63" name="Google Shape;63;p1"/>
            <p:cNvSpPr txBox="1"/>
            <p:nvPr/>
          </p:nvSpPr>
          <p:spPr>
            <a:xfrm>
              <a:off x="1027075" y="543925"/>
              <a:ext cx="2779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1C4587"/>
                  </a:solidFill>
                  <a:latin typeface="Roboto Slab"/>
                  <a:ea typeface="Roboto Slab"/>
                  <a:cs typeface="Roboto Slab"/>
                  <a:sym typeface="Roboto Slab"/>
                </a:rPr>
                <a:t>ĐẠI HỌC CÔNG NGHỆ, ĐHQGHN</a:t>
              </a:r>
              <a:endParaRPr b="1" i="0" sz="900" u="none" cap="none" strike="noStrike">
                <a:solidFill>
                  <a:srgbClr val="1C4587"/>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1C4587"/>
                  </a:solidFill>
                  <a:latin typeface="Roboto Slab"/>
                  <a:ea typeface="Roboto Slab"/>
                  <a:cs typeface="Roboto Slab"/>
                  <a:sym typeface="Roboto Slab"/>
                </a:rPr>
                <a:t>VNU-University of Engineering and Technology</a:t>
              </a:r>
              <a:endParaRPr b="0" i="0" sz="800" u="none" cap="none" strike="noStrike">
                <a:solidFill>
                  <a:srgbClr val="1C4587"/>
                </a:solidFill>
                <a:latin typeface="Roboto Slab"/>
                <a:ea typeface="Roboto Slab"/>
                <a:cs typeface="Roboto Slab"/>
                <a:sym typeface="Roboto Slab"/>
              </a:endParaRPr>
            </a:p>
          </p:txBody>
        </p:sp>
      </p:grpSp>
      <p:sp>
        <p:nvSpPr>
          <p:cNvPr id="64" name="Google Shape;64;p1"/>
          <p:cNvSpPr txBox="1"/>
          <p:nvPr/>
        </p:nvSpPr>
        <p:spPr>
          <a:xfrm>
            <a:off x="4280950" y="2483950"/>
            <a:ext cx="1030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Roboto"/>
                <a:ea typeface="Roboto"/>
                <a:cs typeface="Roboto"/>
                <a:sym typeface="Roboto"/>
              </a:rPr>
              <a:t>Nhóm 3</a:t>
            </a:r>
            <a:endParaRPr b="1" i="0" sz="1800" u="none" cap="none" strike="noStrike">
              <a:solidFill>
                <a:schemeClr val="dk1"/>
              </a:solidFill>
              <a:latin typeface="Roboto"/>
              <a:ea typeface="Roboto"/>
              <a:cs typeface="Roboto"/>
              <a:sym typeface="Roboto"/>
            </a:endParaRPr>
          </a:p>
        </p:txBody>
      </p:sp>
      <p:sp>
        <p:nvSpPr>
          <p:cNvPr id="65" name="Google Shape;65;p1"/>
          <p:cNvSpPr txBox="1"/>
          <p:nvPr/>
        </p:nvSpPr>
        <p:spPr>
          <a:xfrm>
            <a:off x="3815550" y="2838025"/>
            <a:ext cx="25566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Nguyễn Đăng Quang</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Vũ Thị Thành Vinh</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chemeClr val="dk1"/>
                </a:solidFill>
                <a:latin typeface="Roboto"/>
                <a:ea typeface="Roboto"/>
                <a:cs typeface="Roboto"/>
                <a:sym typeface="Roboto"/>
              </a:rPr>
              <a:t>Cao Tiến Thắng</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Hoàng Văn Quyền</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chemeClr val="dk1"/>
                </a:solidFill>
                <a:latin typeface="Roboto"/>
                <a:ea typeface="Roboto"/>
                <a:cs typeface="Roboto"/>
                <a:sym typeface="Roboto"/>
              </a:rPr>
              <a:t>Nguyễn Vũ Thanh Tùng</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c7e2fdf1c7_0_20"/>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Mẫu và Frameworks</a:t>
            </a:r>
            <a:endParaRPr b="1">
              <a:solidFill>
                <a:srgbClr val="0000AA"/>
              </a:solidFill>
              <a:latin typeface="Roboto Slab"/>
              <a:ea typeface="Roboto Slab"/>
              <a:cs typeface="Roboto Slab"/>
              <a:sym typeface="Roboto Slab"/>
            </a:endParaRPr>
          </a:p>
        </p:txBody>
      </p:sp>
      <p:sp>
        <p:nvSpPr>
          <p:cNvPr id="166" name="Google Shape;166;g2c7e2fdf1c7_0_20"/>
          <p:cNvSpPr txBox="1"/>
          <p:nvPr>
            <p:ph idx="1" type="body"/>
          </p:nvPr>
        </p:nvSpPr>
        <p:spPr>
          <a:xfrm>
            <a:off x="311700" y="1010963"/>
            <a:ext cx="8520600" cy="3747300"/>
          </a:xfrm>
          <a:prstGeom prst="rect">
            <a:avLst/>
          </a:prstGeom>
          <a:noFill/>
          <a:ln>
            <a:noFill/>
          </a:ln>
        </p:spPr>
        <p:txBody>
          <a:bodyPr anchorCtr="0" anchor="t" bIns="91425" lIns="91425" spcFirstLastPara="1" rIns="91425" wrap="square" tIns="91425">
            <a:normAutofit lnSpcReduction="10000"/>
          </a:bodyPr>
          <a:lstStyle/>
          <a:p>
            <a:pPr indent="-317500" lvl="0" marL="457200" rtl="0" algn="l">
              <a:lnSpc>
                <a:spcPct val="15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Framework: </a:t>
            </a:r>
            <a:endParaRPr sz="1400">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Xác định cách tiếp cận chung để giải quyết vấn đề</a:t>
            </a:r>
            <a:endParaRPr>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Cung cấp một giải pháp khung, chi tiết có thể là các mẫu phân tích / mẫu thiết kế</a:t>
            </a:r>
            <a:endParaRPr>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Framework khác với mẫu phân tích / thiết kế ở quy mô và phạm vi của chúng</a:t>
            </a:r>
            <a:endParaRPr sz="1400">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Framework mô tả một giải pháp cơ bản cho một vấn đề cụ thể, có thể thiếu nhiều chi tiết và được bổ sung bằng các mẫu phân tích và mẫu thiết kế khác nhau</a:t>
            </a:r>
            <a:endParaRPr>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Framework là một kiến trúc vi mô (micro-architecture) cung cấp mẫu chưa hoàn chỉnh cho các ứng dụng trong một miền cụ thể. </a:t>
            </a:r>
            <a:endParaRPr sz="1400">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Các architectural framework cung cấp các bối cảnh (context) trong đó các component được chạy. </a:t>
            </a:r>
            <a:endParaRPr sz="1400">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Các framework này có thể cung cấp cơ chế giao tiếp, cơ chế phân phối, khả năng xử lý lỗi, hỗ trợ giao dịch, …</a:t>
            </a:r>
            <a:endParaRPr sz="1400">
              <a:solidFill>
                <a:schemeClr val="dk1"/>
              </a:solidFill>
              <a:latin typeface="Roboto Slab"/>
              <a:ea typeface="Roboto Slab"/>
              <a:cs typeface="Roboto Slab"/>
              <a:sym typeface="Roboto Slab"/>
            </a:endParaRPr>
          </a:p>
        </p:txBody>
      </p:sp>
      <p:sp>
        <p:nvSpPr>
          <p:cNvPr id="167" name="Google Shape;167;g2c7e2fdf1c7_0_2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2c7e2fdf1c7_0_2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2c7e2fdf1c7_0_2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70" name="Google Shape;170;g2c7e2fdf1c7_0_2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71" name="Google Shape;171;g2c7e2fdf1c7_0_2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c8035008a3_0_15"/>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Design Pattern (Mẫu thiết kế) là gì ?</a:t>
            </a:r>
            <a:endParaRPr b="1">
              <a:solidFill>
                <a:srgbClr val="0000AA"/>
              </a:solidFill>
              <a:latin typeface="Roboto Slab"/>
              <a:ea typeface="Roboto Slab"/>
              <a:cs typeface="Roboto Slab"/>
              <a:sym typeface="Roboto Slab"/>
            </a:endParaRPr>
          </a:p>
        </p:txBody>
      </p:sp>
      <p:sp>
        <p:nvSpPr>
          <p:cNvPr id="177" name="Google Shape;177;g2c8035008a3_0_15"/>
          <p:cNvSpPr txBox="1"/>
          <p:nvPr>
            <p:ph idx="1" type="body"/>
          </p:nvPr>
        </p:nvSpPr>
        <p:spPr>
          <a:xfrm>
            <a:off x="311700" y="1010975"/>
            <a:ext cx="8520600" cy="3830400"/>
          </a:xfrm>
          <a:prstGeom prst="rect">
            <a:avLst/>
          </a:prstGeom>
          <a:noFill/>
          <a:ln>
            <a:noFill/>
          </a:ln>
        </p:spPr>
        <p:txBody>
          <a:bodyPr anchorCtr="0" anchor="t" bIns="91425" lIns="91425" spcFirstLastPara="1" rIns="91425" wrap="square" tIns="91425">
            <a:normAutofit lnSpcReduction="20000"/>
          </a:bodyPr>
          <a:lstStyle/>
          <a:p>
            <a:pPr indent="-317500" lvl="0" marL="457200" rtl="0" algn="l">
              <a:lnSpc>
                <a:spcPct val="15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Mẫu thiết kế là một giải pháp cho một vấn đề thiết kế chung</a:t>
            </a:r>
            <a:endParaRPr sz="1400">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Mô tả một vấn đề thiết kế phổ biến</a:t>
            </a:r>
            <a:endParaRPr>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Mô tả giải pháp cho vấn đề</a:t>
            </a:r>
            <a:endParaRPr>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Thảo luận về kết quả và sự đánh đổi của việc áp dụng các mô hình</a:t>
            </a:r>
            <a:endParaRPr>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Các mẫu thiết kế cung cấp khả năng tái sử dụng các thiết kế thành công. Việc sử dụng các mẫu thiết kế có thể giúp hệ thống dễ bảo trì hơn, đồng thời làm tăng năng suất.</a:t>
            </a:r>
            <a:endParaRPr sz="1400">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Một mẫu thiết kế được mô hình hóa trong UML dưới dạng cộng tác tham số hóa (parameterized collaboration). Do đó, mẫu thiết kế sẽ có khía cạnh kiến trúc và khía cạnh hành vi</a:t>
            </a:r>
            <a:endParaRPr sz="1400">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Phần cấu trúc (Structural aspect) là các lớp, các thực thể bên trong các lớp sẽ implement mẫu và các mối quan hệ giữa chúng</a:t>
            </a:r>
            <a:endParaRPr>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Phần hành vi (Behavior aspect) mô tả cách các thực thể cộng tác, thường là cách gửi tin nhắn cho nhau để triển khai mẫu</a:t>
            </a:r>
            <a:endParaRPr>
              <a:solidFill>
                <a:schemeClr val="dk1"/>
              </a:solidFill>
              <a:latin typeface="Roboto Slab"/>
              <a:ea typeface="Roboto Slab"/>
              <a:cs typeface="Roboto Slab"/>
              <a:sym typeface="Roboto Slab"/>
            </a:endParaRPr>
          </a:p>
        </p:txBody>
      </p:sp>
      <p:sp>
        <p:nvSpPr>
          <p:cNvPr id="178" name="Google Shape;178;g2c8035008a3_0_1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g2c8035008a3_0_1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2c8035008a3_0_15"/>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81" name="Google Shape;181;g2c8035008a3_0_1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82" name="Google Shape;182;g2c8035008a3_0_1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c8035008a3_0_25"/>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Design Pattern (Mẫu thiết kế) là gì ?</a:t>
            </a:r>
            <a:endParaRPr b="1">
              <a:solidFill>
                <a:srgbClr val="0000AA"/>
              </a:solidFill>
              <a:latin typeface="Roboto Slab"/>
              <a:ea typeface="Roboto Slab"/>
              <a:cs typeface="Roboto Slab"/>
              <a:sym typeface="Roboto Slab"/>
            </a:endParaRPr>
          </a:p>
        </p:txBody>
      </p:sp>
      <p:sp>
        <p:nvSpPr>
          <p:cNvPr id="188" name="Google Shape;188;g2c8035008a3_0_25"/>
          <p:cNvSpPr txBox="1"/>
          <p:nvPr>
            <p:ph idx="1" type="body"/>
          </p:nvPr>
        </p:nvSpPr>
        <p:spPr>
          <a:xfrm>
            <a:off x="311700" y="4379700"/>
            <a:ext cx="8520600" cy="461700"/>
          </a:xfrm>
          <a:prstGeom prst="rect">
            <a:avLst/>
          </a:prstGeom>
          <a:noFill/>
          <a:ln>
            <a:noFill/>
          </a:ln>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 sz="1400">
                <a:solidFill>
                  <a:schemeClr val="dk1"/>
                </a:solidFill>
                <a:latin typeface="Roboto Slab"/>
                <a:ea typeface="Roboto Slab"/>
                <a:cs typeface="Roboto Slab"/>
                <a:sym typeface="Roboto Slab"/>
              </a:rPr>
              <a:t>Ví dụ về một mẫu thiết kế (Decorator)</a:t>
            </a:r>
            <a:endParaRPr>
              <a:solidFill>
                <a:schemeClr val="dk1"/>
              </a:solidFill>
              <a:latin typeface="Roboto Slab"/>
              <a:ea typeface="Roboto Slab"/>
              <a:cs typeface="Roboto Slab"/>
              <a:sym typeface="Roboto Slab"/>
            </a:endParaRPr>
          </a:p>
        </p:txBody>
      </p:sp>
      <p:sp>
        <p:nvSpPr>
          <p:cNvPr id="189" name="Google Shape;189;g2c8035008a3_0_2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g2c8035008a3_0_2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2c8035008a3_0_25"/>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92" name="Google Shape;192;g2c8035008a3_0_2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93" name="Google Shape;193;g2c8035008a3_0_2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194" name="Google Shape;194;g2c8035008a3_0_25"/>
          <p:cNvPicPr preferRelativeResize="0"/>
          <p:nvPr/>
        </p:nvPicPr>
        <p:blipFill>
          <a:blip r:embed="rId3">
            <a:alphaModFix/>
          </a:blip>
          <a:stretch>
            <a:fillRect/>
          </a:stretch>
        </p:blipFill>
        <p:spPr>
          <a:xfrm>
            <a:off x="1724549" y="796875"/>
            <a:ext cx="5694895" cy="349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c8035008a3_0_37"/>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Architectural Pattern (Mẫu kiến trúc) là gì ?</a:t>
            </a:r>
            <a:endParaRPr b="1">
              <a:solidFill>
                <a:srgbClr val="0000AA"/>
              </a:solidFill>
              <a:latin typeface="Roboto Slab"/>
              <a:ea typeface="Roboto Slab"/>
              <a:cs typeface="Roboto Slab"/>
              <a:sym typeface="Roboto Slab"/>
            </a:endParaRPr>
          </a:p>
        </p:txBody>
      </p:sp>
      <p:sp>
        <p:nvSpPr>
          <p:cNvPr id="200" name="Google Shape;200;g2c8035008a3_0_37"/>
          <p:cNvSpPr txBox="1"/>
          <p:nvPr>
            <p:ph idx="1" type="body"/>
          </p:nvPr>
        </p:nvSpPr>
        <p:spPr>
          <a:xfrm>
            <a:off x="311700" y="854687"/>
            <a:ext cx="8520600" cy="3986700"/>
          </a:xfrm>
          <a:prstGeom prst="rect">
            <a:avLst/>
          </a:prstGeom>
          <a:noFill/>
          <a:ln>
            <a:noFill/>
          </a:ln>
        </p:spPr>
        <p:txBody>
          <a:bodyPr anchorCtr="0" anchor="t" bIns="91425" lIns="91425" spcFirstLastPara="1" rIns="91425" wrap="square" tIns="91425">
            <a:normAutofit lnSpcReduction="10000"/>
          </a:bodyPr>
          <a:lstStyle/>
          <a:p>
            <a:pPr indent="-317500" lvl="0" marL="457200" rtl="0" algn="l">
              <a:lnSpc>
                <a:spcPct val="15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Một mẫu kiến trúc thể hiện một lược đồ tổ chức cấu trúc cơ bản cho các hệ thống phần mềm. Nó cung cấp một tập hợp các hệ thống con được xác định trước, chỉ định trách nhiệm của chúng, đồng thời bao gồm các quy tắc và hướng dẫn để tổ chức các mối quan hệ giữa chúng</a:t>
            </a:r>
            <a:endParaRPr sz="1400">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Layers: Layers pattern là nơi ứng dụng được phân tách thành các mức độ trừu tượng khác nhau. Các lớp này bao gồm từ các lớp dành riêng cho ứng dụng ở trên cùng, đến các lớp dành riêng cho việc triển khai ở phía dưới</a:t>
            </a:r>
            <a:endParaRPr>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MVC: Nơi ứng dụng được chia thành 3 phân vùng: Model là các quy tắc nghiệp vụ và dữ liệu cơ bản, View là cách hiển thị thông tin cho người dùng, Controller đảm nhận việc xử lý đầu vào của người dùng</a:t>
            </a:r>
            <a:endParaRPr>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Pipes and Filters: Dữ liệu được xử lý theo luồng chảy qua các ống từ bộ lọc này sang bộ lọc khác. Mỗi bộ lọc là một bước xử lý</a:t>
            </a:r>
            <a:endParaRPr>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Blackboard: Là nơi các ứng dụng chuyên biệt độc lập cộng tác để tìm ra giải pháp, hoạt động trên một cấu trúc dữ liệu chung</a:t>
            </a:r>
            <a:endParaRPr>
              <a:solidFill>
                <a:schemeClr val="dk1"/>
              </a:solidFill>
              <a:latin typeface="Roboto Slab"/>
              <a:ea typeface="Roboto Slab"/>
              <a:cs typeface="Roboto Slab"/>
              <a:sym typeface="Roboto Slab"/>
            </a:endParaRPr>
          </a:p>
        </p:txBody>
      </p:sp>
      <p:sp>
        <p:nvSpPr>
          <p:cNvPr id="201" name="Google Shape;201;g2c8035008a3_0_37"/>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g2c8035008a3_0_37"/>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2c8035008a3_0_37"/>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04" name="Google Shape;204;g2c8035008a3_0_37"/>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05" name="Google Shape;205;g2c8035008a3_0_37"/>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c8035008a3_0_57"/>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a:solidFill>
                  <a:srgbClr val="0000AA"/>
                </a:solidFill>
                <a:latin typeface="Roboto Slab"/>
                <a:ea typeface="Roboto Slab"/>
                <a:cs typeface="Roboto Slab"/>
                <a:sym typeface="Roboto Slab"/>
              </a:rPr>
              <a:t>Architectural Pattern (Mẫu kiến trúc) là gì ?</a:t>
            </a:r>
            <a:endParaRPr b="1">
              <a:solidFill>
                <a:srgbClr val="0000AA"/>
              </a:solidFill>
              <a:latin typeface="Roboto Slab"/>
              <a:ea typeface="Roboto Slab"/>
              <a:cs typeface="Roboto Slab"/>
              <a:sym typeface="Roboto Slab"/>
            </a:endParaRPr>
          </a:p>
          <a:p>
            <a:pPr indent="0" lvl="0" marL="0" rtl="0" algn="l">
              <a:lnSpc>
                <a:spcPct val="100000"/>
              </a:lnSpc>
              <a:spcBef>
                <a:spcPts val="0"/>
              </a:spcBef>
              <a:spcAft>
                <a:spcPts val="0"/>
              </a:spcAft>
              <a:buSzPts val="990"/>
              <a:buNone/>
            </a:pPr>
            <a:r>
              <a:t/>
            </a:r>
            <a:endParaRPr b="1">
              <a:solidFill>
                <a:srgbClr val="0000AA"/>
              </a:solidFill>
              <a:latin typeface="Roboto Slab"/>
              <a:ea typeface="Roboto Slab"/>
              <a:cs typeface="Roboto Slab"/>
              <a:sym typeface="Roboto Slab"/>
            </a:endParaRPr>
          </a:p>
        </p:txBody>
      </p:sp>
      <p:sp>
        <p:nvSpPr>
          <p:cNvPr id="211" name="Google Shape;211;g2c8035008a3_0_57"/>
          <p:cNvSpPr txBox="1"/>
          <p:nvPr>
            <p:ph idx="1" type="body"/>
          </p:nvPr>
        </p:nvSpPr>
        <p:spPr>
          <a:xfrm>
            <a:off x="311700" y="4379700"/>
            <a:ext cx="8520600" cy="461700"/>
          </a:xfrm>
          <a:prstGeom prst="rect">
            <a:avLst/>
          </a:prstGeom>
          <a:noFill/>
          <a:ln>
            <a:noFill/>
          </a:ln>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 sz="1400">
                <a:solidFill>
                  <a:schemeClr val="dk1"/>
                </a:solidFill>
                <a:latin typeface="Roboto Slab"/>
                <a:ea typeface="Roboto Slab"/>
                <a:cs typeface="Roboto Slab"/>
                <a:sym typeface="Roboto Slab"/>
              </a:rPr>
              <a:t>Ví dụ về một mẫu kiến trúc (Layers)</a:t>
            </a:r>
            <a:endParaRPr>
              <a:solidFill>
                <a:schemeClr val="dk1"/>
              </a:solidFill>
              <a:latin typeface="Roboto Slab"/>
              <a:ea typeface="Roboto Slab"/>
              <a:cs typeface="Roboto Slab"/>
              <a:sym typeface="Roboto Slab"/>
            </a:endParaRPr>
          </a:p>
        </p:txBody>
      </p:sp>
      <p:sp>
        <p:nvSpPr>
          <p:cNvPr id="212" name="Google Shape;212;g2c8035008a3_0_57"/>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2c8035008a3_0_57"/>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g2c8035008a3_0_57"/>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15" name="Google Shape;215;g2c8035008a3_0_57"/>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16" name="Google Shape;216;g2c8035008a3_0_57"/>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217" name="Google Shape;217;g2c8035008a3_0_57"/>
          <p:cNvPicPr preferRelativeResize="0"/>
          <p:nvPr/>
        </p:nvPicPr>
        <p:blipFill>
          <a:blip r:embed="rId3">
            <a:alphaModFix/>
          </a:blip>
          <a:stretch>
            <a:fillRect/>
          </a:stretch>
        </p:blipFill>
        <p:spPr>
          <a:xfrm>
            <a:off x="2380813" y="1066375"/>
            <a:ext cx="4382365" cy="32780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c8035008a3_0_69"/>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solidFill>
                  <a:srgbClr val="0000AA"/>
                </a:solidFill>
                <a:latin typeface="Roboto Slab"/>
                <a:ea typeface="Roboto Slab"/>
                <a:cs typeface="Roboto Slab"/>
                <a:sym typeface="Roboto Slab"/>
              </a:rPr>
              <a:t>Architectural Pattern (Mẫu kiến trúc) là gì ?</a:t>
            </a:r>
            <a:endParaRPr b="1">
              <a:solidFill>
                <a:srgbClr val="0000AA"/>
              </a:solidFill>
              <a:latin typeface="Roboto Slab"/>
              <a:ea typeface="Roboto Slab"/>
              <a:cs typeface="Roboto Slab"/>
              <a:sym typeface="Roboto Slab"/>
            </a:endParaRPr>
          </a:p>
          <a:p>
            <a:pPr indent="0" lvl="0" marL="0" rtl="0" algn="l">
              <a:lnSpc>
                <a:spcPct val="100000"/>
              </a:lnSpc>
              <a:spcBef>
                <a:spcPts val="0"/>
              </a:spcBef>
              <a:spcAft>
                <a:spcPts val="0"/>
              </a:spcAft>
              <a:buSzPts val="990"/>
              <a:buNone/>
            </a:pPr>
            <a:r>
              <a:t/>
            </a:r>
            <a:endParaRPr b="1">
              <a:solidFill>
                <a:srgbClr val="0000AA"/>
              </a:solidFill>
              <a:latin typeface="Roboto Slab"/>
              <a:ea typeface="Roboto Slab"/>
              <a:cs typeface="Roboto Slab"/>
              <a:sym typeface="Roboto Slab"/>
            </a:endParaRPr>
          </a:p>
        </p:txBody>
      </p:sp>
      <p:sp>
        <p:nvSpPr>
          <p:cNvPr id="223" name="Google Shape;223;g2c8035008a3_0_69"/>
          <p:cNvSpPr txBox="1"/>
          <p:nvPr>
            <p:ph idx="1" type="body"/>
          </p:nvPr>
        </p:nvSpPr>
        <p:spPr>
          <a:xfrm>
            <a:off x="311700" y="4379700"/>
            <a:ext cx="8520600" cy="461700"/>
          </a:xfrm>
          <a:prstGeom prst="rect">
            <a:avLst/>
          </a:prstGeom>
          <a:noFill/>
          <a:ln>
            <a:noFill/>
          </a:ln>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 sz="1400">
                <a:solidFill>
                  <a:schemeClr val="dk1"/>
                </a:solidFill>
                <a:latin typeface="Roboto Slab"/>
                <a:ea typeface="Roboto Slab"/>
                <a:cs typeface="Roboto Slab"/>
                <a:sym typeface="Roboto Slab"/>
              </a:rPr>
              <a:t>Ví dụ về một mẫu kiến trúc (MVC)</a:t>
            </a:r>
            <a:endParaRPr>
              <a:solidFill>
                <a:schemeClr val="dk1"/>
              </a:solidFill>
              <a:latin typeface="Roboto Slab"/>
              <a:ea typeface="Roboto Slab"/>
              <a:cs typeface="Roboto Slab"/>
              <a:sym typeface="Roboto Slab"/>
            </a:endParaRPr>
          </a:p>
        </p:txBody>
      </p:sp>
      <p:sp>
        <p:nvSpPr>
          <p:cNvPr id="224" name="Google Shape;224;g2c8035008a3_0_69"/>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2c8035008a3_0_69"/>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g2c8035008a3_0_69"/>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27" name="Google Shape;227;g2c8035008a3_0_69"/>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28" name="Google Shape;228;g2c8035008a3_0_69"/>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229" name="Google Shape;229;g2c8035008a3_0_69"/>
          <p:cNvPicPr preferRelativeResize="0"/>
          <p:nvPr/>
        </p:nvPicPr>
        <p:blipFill>
          <a:blip r:embed="rId3">
            <a:alphaModFix/>
          </a:blip>
          <a:stretch>
            <a:fillRect/>
          </a:stretch>
        </p:blipFill>
        <p:spPr>
          <a:xfrm>
            <a:off x="2386650" y="949275"/>
            <a:ext cx="4370700" cy="3278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c8035008a3_0_81"/>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solidFill>
                  <a:srgbClr val="0000AA"/>
                </a:solidFill>
                <a:latin typeface="Roboto Slab"/>
                <a:ea typeface="Roboto Slab"/>
                <a:cs typeface="Roboto Slab"/>
                <a:sym typeface="Roboto Slab"/>
              </a:rPr>
              <a:t>Architectural Pattern (Mẫu kiến trúc) là gì ?</a:t>
            </a:r>
            <a:endParaRPr b="1">
              <a:solidFill>
                <a:srgbClr val="0000AA"/>
              </a:solidFill>
              <a:latin typeface="Roboto Slab"/>
              <a:ea typeface="Roboto Slab"/>
              <a:cs typeface="Roboto Slab"/>
              <a:sym typeface="Roboto Slab"/>
            </a:endParaRPr>
          </a:p>
          <a:p>
            <a:pPr indent="0" lvl="0" marL="0" rtl="0" algn="l">
              <a:lnSpc>
                <a:spcPct val="100000"/>
              </a:lnSpc>
              <a:spcBef>
                <a:spcPts val="0"/>
              </a:spcBef>
              <a:spcAft>
                <a:spcPts val="0"/>
              </a:spcAft>
              <a:buSzPts val="990"/>
              <a:buNone/>
            </a:pPr>
            <a:r>
              <a:t/>
            </a:r>
            <a:endParaRPr b="1">
              <a:solidFill>
                <a:srgbClr val="0000AA"/>
              </a:solidFill>
              <a:latin typeface="Roboto Slab"/>
              <a:ea typeface="Roboto Slab"/>
              <a:cs typeface="Roboto Slab"/>
              <a:sym typeface="Roboto Slab"/>
            </a:endParaRPr>
          </a:p>
        </p:txBody>
      </p:sp>
      <p:sp>
        <p:nvSpPr>
          <p:cNvPr id="235" name="Google Shape;235;g2c8035008a3_0_81"/>
          <p:cNvSpPr txBox="1"/>
          <p:nvPr>
            <p:ph idx="1" type="body"/>
          </p:nvPr>
        </p:nvSpPr>
        <p:spPr>
          <a:xfrm>
            <a:off x="311700" y="4379700"/>
            <a:ext cx="8520600" cy="461700"/>
          </a:xfrm>
          <a:prstGeom prst="rect">
            <a:avLst/>
          </a:prstGeom>
          <a:noFill/>
          <a:ln>
            <a:noFill/>
          </a:ln>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 sz="1400">
                <a:solidFill>
                  <a:schemeClr val="dk1"/>
                </a:solidFill>
                <a:latin typeface="Roboto Slab"/>
                <a:ea typeface="Roboto Slab"/>
                <a:cs typeface="Roboto Slab"/>
                <a:sym typeface="Roboto Slab"/>
              </a:rPr>
              <a:t>Ví dụ về một mẫu kiến trúc (Blackboard)</a:t>
            </a:r>
            <a:endParaRPr>
              <a:solidFill>
                <a:schemeClr val="dk1"/>
              </a:solidFill>
              <a:latin typeface="Roboto Slab"/>
              <a:ea typeface="Roboto Slab"/>
              <a:cs typeface="Roboto Slab"/>
              <a:sym typeface="Roboto Slab"/>
            </a:endParaRPr>
          </a:p>
        </p:txBody>
      </p:sp>
      <p:sp>
        <p:nvSpPr>
          <p:cNvPr id="236" name="Google Shape;236;g2c8035008a3_0_8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2c8035008a3_0_8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2c8035008a3_0_81"/>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39" name="Google Shape;239;g2c8035008a3_0_8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40" name="Google Shape;240;g2c8035008a3_0_8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241" name="Google Shape;241;g2c8035008a3_0_81"/>
          <p:cNvPicPr preferRelativeResize="0"/>
          <p:nvPr/>
        </p:nvPicPr>
        <p:blipFill>
          <a:blip r:embed="rId3">
            <a:alphaModFix/>
          </a:blip>
          <a:stretch>
            <a:fillRect/>
          </a:stretch>
        </p:blipFill>
        <p:spPr>
          <a:xfrm>
            <a:off x="1228225" y="959088"/>
            <a:ext cx="6687525" cy="325839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c8035008a3_0_94"/>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Phương pháp phân lớp điển hình</a:t>
            </a:r>
            <a:endParaRPr b="1">
              <a:solidFill>
                <a:srgbClr val="0000AA"/>
              </a:solidFill>
              <a:latin typeface="Roboto Slab"/>
              <a:ea typeface="Roboto Slab"/>
              <a:cs typeface="Roboto Slab"/>
              <a:sym typeface="Roboto Slab"/>
            </a:endParaRPr>
          </a:p>
        </p:txBody>
      </p:sp>
      <p:sp>
        <p:nvSpPr>
          <p:cNvPr id="247" name="Google Shape;247;g2c8035008a3_0_9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2c8035008a3_0_9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2c8035008a3_0_94"/>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50" name="Google Shape;250;g2c8035008a3_0_9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51" name="Google Shape;251;g2c8035008a3_0_9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252" name="Google Shape;252;g2c8035008a3_0_94"/>
          <p:cNvPicPr preferRelativeResize="0"/>
          <p:nvPr/>
        </p:nvPicPr>
        <p:blipFill>
          <a:blip r:embed="rId3">
            <a:alphaModFix/>
          </a:blip>
          <a:stretch>
            <a:fillRect/>
          </a:stretch>
        </p:blipFill>
        <p:spPr>
          <a:xfrm>
            <a:off x="2137575" y="1066325"/>
            <a:ext cx="4868843" cy="311148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c8035008a3_0_105"/>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Phương pháp phân lớp điển hình</a:t>
            </a:r>
            <a:endParaRPr b="1">
              <a:solidFill>
                <a:srgbClr val="0000AA"/>
              </a:solidFill>
              <a:latin typeface="Roboto Slab"/>
              <a:ea typeface="Roboto Slab"/>
              <a:cs typeface="Roboto Slab"/>
              <a:sym typeface="Roboto Slab"/>
            </a:endParaRPr>
          </a:p>
        </p:txBody>
      </p:sp>
      <p:sp>
        <p:nvSpPr>
          <p:cNvPr id="258" name="Google Shape;258;g2c8035008a3_0_105"/>
          <p:cNvSpPr txBox="1"/>
          <p:nvPr>
            <p:ph idx="1" type="body"/>
          </p:nvPr>
        </p:nvSpPr>
        <p:spPr>
          <a:xfrm>
            <a:off x="311700" y="936083"/>
            <a:ext cx="8520600" cy="39051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Clr>
                <a:schemeClr val="dk1"/>
              </a:buClr>
              <a:buSzPts val="1800"/>
              <a:buFont typeface="Roboto Slab"/>
              <a:buChar char="●"/>
            </a:pPr>
            <a:r>
              <a:rPr lang="en" sz="1400">
                <a:solidFill>
                  <a:schemeClr val="dk1"/>
                </a:solidFill>
                <a:latin typeface="Roboto Slab"/>
                <a:ea typeface="Roboto Slab"/>
                <a:cs typeface="Roboto Slab"/>
                <a:sym typeface="Roboto Slab"/>
              </a:rPr>
              <a:t>Phân lớp thể hiện một nhóm chức năng được sắp xếp theo thứ tự, với các chức năng dành riêng cho ứng dụng nằm ở các lớp trên, chức năng mở rộng các miền ứng dụng ở lớp giữa và chức năng cụ thể cho môi trường triển khai ở các lớp dưới</a:t>
            </a:r>
            <a:endParaRPr sz="1400">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Số lượng và thành phần của các lớp phụ thuộc vào độ phức tạp của vấn đề và độ phức tạp của hệ thống</a:t>
            </a:r>
            <a:endParaRPr sz="1400">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Kiến trúc mẫu trong slide gồm 4 lớp:</a:t>
            </a:r>
            <a:endParaRPr sz="1400">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Application layer: chứa các dịch vụ dành riêng cho ứng dụng</a:t>
            </a:r>
            <a:endParaRPr>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Business-Specific layer: chứa các thành phần dành riêng cho doanh nghiệp được sử dụng trong một số ứng dụng</a:t>
            </a:r>
            <a:endParaRPr>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Middleware layer: chứa các thành phần như GUI-builder, các giao diện thao tác với DBMS, …</a:t>
            </a:r>
            <a:endParaRPr>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System software layer: chứa các thành phần như hệ điều hành, CSDL, giao diện với phần cứng cụ thể, …</a:t>
            </a:r>
            <a:endParaRPr>
              <a:solidFill>
                <a:schemeClr val="dk1"/>
              </a:solidFill>
              <a:latin typeface="Roboto Slab"/>
              <a:ea typeface="Roboto Slab"/>
              <a:cs typeface="Roboto Slab"/>
              <a:sym typeface="Roboto Slab"/>
            </a:endParaRPr>
          </a:p>
        </p:txBody>
      </p:sp>
      <p:sp>
        <p:nvSpPr>
          <p:cNvPr id="259" name="Google Shape;259;g2c8035008a3_0_10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2c8035008a3_0_10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2c8035008a3_0_105"/>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62" name="Google Shape;262;g2c8035008a3_0_10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63" name="Google Shape;263;g2c8035008a3_0_10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c8035008a3_0_116"/>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Mẫu kiến trúc: Layers</a:t>
            </a:r>
            <a:endParaRPr b="1">
              <a:solidFill>
                <a:srgbClr val="0000AA"/>
              </a:solidFill>
              <a:latin typeface="Roboto Slab"/>
              <a:ea typeface="Roboto Slab"/>
              <a:cs typeface="Roboto Slab"/>
              <a:sym typeface="Roboto Slab"/>
            </a:endParaRPr>
          </a:p>
        </p:txBody>
      </p:sp>
      <p:sp>
        <p:nvSpPr>
          <p:cNvPr id="269" name="Google Shape;269;g2c8035008a3_0_11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2c8035008a3_0_11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g2c8035008a3_0_116"/>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72" name="Google Shape;272;g2c8035008a3_0_116"/>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73" name="Google Shape;273;g2c8035008a3_0_11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274" name="Google Shape;274;g2c8035008a3_0_116"/>
          <p:cNvPicPr preferRelativeResize="0"/>
          <p:nvPr/>
        </p:nvPicPr>
        <p:blipFill>
          <a:blip r:embed="rId3">
            <a:alphaModFix/>
          </a:blip>
          <a:stretch>
            <a:fillRect/>
          </a:stretch>
        </p:blipFill>
        <p:spPr>
          <a:xfrm>
            <a:off x="1777775" y="940425"/>
            <a:ext cx="5588450" cy="3485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2c8035008a3_0_5"/>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Mục tiêu: Phân tích kiến trúc</a:t>
            </a:r>
            <a:endParaRPr b="1">
              <a:solidFill>
                <a:srgbClr val="0000AA"/>
              </a:solidFill>
              <a:latin typeface="Roboto Slab"/>
              <a:ea typeface="Roboto Slab"/>
              <a:cs typeface="Roboto Slab"/>
              <a:sym typeface="Roboto Slab"/>
            </a:endParaRPr>
          </a:p>
        </p:txBody>
      </p:sp>
      <p:sp>
        <p:nvSpPr>
          <p:cNvPr id="71" name="Google Shape;71;g2c8035008a3_0_5"/>
          <p:cNvSpPr txBox="1"/>
          <p:nvPr>
            <p:ph idx="1" type="body"/>
          </p:nvPr>
        </p:nvSpPr>
        <p:spPr>
          <a:xfrm>
            <a:off x="311700" y="1152475"/>
            <a:ext cx="8520600" cy="3605700"/>
          </a:xfrm>
          <a:prstGeom prst="rect">
            <a:avLst/>
          </a:prstGeom>
          <a:noFill/>
          <a:ln>
            <a:noFill/>
          </a:ln>
        </p:spPr>
        <p:txBody>
          <a:bodyPr anchorCtr="0" anchor="t" bIns="91425" lIns="91425" spcFirstLastPara="1" rIns="91425" wrap="square" tIns="91425">
            <a:normAutofit fontScale="85000" lnSpcReduction="20000"/>
          </a:bodyPr>
          <a:lstStyle/>
          <a:p>
            <a:pPr indent="-304165" lvl="0" marL="457200" rtl="0" algn="l">
              <a:lnSpc>
                <a:spcPct val="150000"/>
              </a:lnSpc>
              <a:spcBef>
                <a:spcPts val="0"/>
              </a:spcBef>
              <a:spcAft>
                <a:spcPts val="0"/>
              </a:spcAft>
              <a:buClr>
                <a:schemeClr val="dk1"/>
              </a:buClr>
              <a:buSzPct val="77777"/>
              <a:buFont typeface="Roboto Slab"/>
              <a:buChar char="●"/>
            </a:pPr>
            <a:r>
              <a:rPr lang="en">
                <a:solidFill>
                  <a:schemeClr val="dk1"/>
                </a:solidFill>
                <a:latin typeface="Roboto Slab"/>
                <a:ea typeface="Roboto Slab"/>
                <a:cs typeface="Roboto Slab"/>
                <a:sym typeface="Roboto Slab"/>
              </a:rPr>
              <a:t>Giải thích mục đích của phân tích kiến trúc và thời điểm thực hiện trong vòng đời phát triển phần mềm.</a:t>
            </a:r>
            <a:endParaRPr>
              <a:solidFill>
                <a:schemeClr val="dk1"/>
              </a:solidFill>
              <a:latin typeface="Roboto Slab"/>
              <a:ea typeface="Roboto Slab"/>
              <a:cs typeface="Roboto Slab"/>
              <a:sym typeface="Roboto Slab"/>
            </a:endParaRPr>
          </a:p>
          <a:p>
            <a:pPr indent="-325755" lvl="0" marL="4572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Mô tả các mẫu kiến trúc đại diện và các kỹ thuật phân tích, và cách nó ảnh hưởng tới kiến trúc.</a:t>
            </a:r>
            <a:endParaRPr>
              <a:solidFill>
                <a:schemeClr val="dk1"/>
              </a:solidFill>
              <a:latin typeface="Roboto Slab"/>
              <a:ea typeface="Roboto Slab"/>
              <a:cs typeface="Roboto Slab"/>
              <a:sym typeface="Roboto Slab"/>
            </a:endParaRPr>
          </a:p>
          <a:p>
            <a:pPr indent="-325755" lvl="0" marL="4572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Mô tả cơ sở lý do và các yếu tố cần xem xét mà ảnh hưởng đến các quyết định về kiến trúc.</a:t>
            </a:r>
            <a:endParaRPr>
              <a:solidFill>
                <a:schemeClr val="dk1"/>
              </a:solidFill>
              <a:latin typeface="Roboto Slab"/>
              <a:ea typeface="Roboto Slab"/>
              <a:cs typeface="Roboto Slab"/>
              <a:sym typeface="Roboto Slab"/>
            </a:endParaRPr>
          </a:p>
          <a:p>
            <a:pPr indent="-325755" lvl="0" marL="4572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Trình bày cách đọc và dịch kết quả của Phân tích Kiến trúc.</a:t>
            </a:r>
            <a:endParaRPr>
              <a:solidFill>
                <a:schemeClr val="dk1"/>
              </a:solidFill>
              <a:latin typeface="Roboto Slab"/>
              <a:ea typeface="Roboto Slab"/>
              <a:cs typeface="Roboto Slab"/>
              <a:sym typeface="Roboto Slab"/>
            </a:endParaRPr>
          </a:p>
          <a:p>
            <a:pPr indent="-304165" lvl="1" marL="9144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Các tầng của kiến trúc và quan hệ giữa chúng</a:t>
            </a:r>
            <a:endParaRPr>
              <a:solidFill>
                <a:schemeClr val="dk1"/>
              </a:solidFill>
              <a:latin typeface="Roboto Slab"/>
              <a:ea typeface="Roboto Slab"/>
              <a:cs typeface="Roboto Slab"/>
              <a:sym typeface="Roboto Slab"/>
            </a:endParaRPr>
          </a:p>
          <a:p>
            <a:pPr indent="-304165" lvl="1" marL="9144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Những sự trừu tượng quan trọng.</a:t>
            </a:r>
            <a:endParaRPr>
              <a:solidFill>
                <a:schemeClr val="dk1"/>
              </a:solidFill>
              <a:latin typeface="Roboto Slab"/>
              <a:ea typeface="Roboto Slab"/>
              <a:cs typeface="Roboto Slab"/>
              <a:sym typeface="Roboto Slab"/>
            </a:endParaRPr>
          </a:p>
          <a:p>
            <a:pPr indent="-304165" lvl="1" marL="9144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Các cơ chế Phân tích.</a:t>
            </a:r>
            <a:endParaRPr>
              <a:solidFill>
                <a:schemeClr val="dk1"/>
              </a:solidFill>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a:solidFill>
                <a:schemeClr val="dk1"/>
              </a:solidFill>
              <a:latin typeface="Roboto Slab"/>
              <a:ea typeface="Roboto Slab"/>
              <a:cs typeface="Roboto Slab"/>
              <a:sym typeface="Roboto Slab"/>
            </a:endParaRPr>
          </a:p>
          <a:p>
            <a:pPr indent="0" lvl="0" marL="0" rtl="0" algn="l">
              <a:lnSpc>
                <a:spcPct val="150000"/>
              </a:lnSpc>
              <a:spcBef>
                <a:spcPts val="0"/>
              </a:spcBef>
              <a:spcAft>
                <a:spcPts val="0"/>
              </a:spcAft>
              <a:buNone/>
            </a:pPr>
            <a:r>
              <a:rPr lang="en" sz="1400">
                <a:solidFill>
                  <a:schemeClr val="dk1"/>
                </a:solidFill>
                <a:latin typeface="Roboto Slab"/>
                <a:ea typeface="Roboto Slab"/>
                <a:cs typeface="Roboto Slab"/>
                <a:sym typeface="Roboto Slab"/>
              </a:rPr>
              <a:t>	</a:t>
            </a:r>
            <a:endParaRPr sz="1400">
              <a:solidFill>
                <a:schemeClr val="dk1"/>
              </a:solidFill>
              <a:latin typeface="Roboto Slab"/>
              <a:ea typeface="Roboto Slab"/>
              <a:cs typeface="Roboto Slab"/>
              <a:sym typeface="Roboto Slab"/>
            </a:endParaRPr>
          </a:p>
        </p:txBody>
      </p:sp>
      <p:sp>
        <p:nvSpPr>
          <p:cNvPr id="72" name="Google Shape;72;g2c8035008a3_0_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2c8035008a3_0_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2c8035008a3_0_5"/>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75" name="Google Shape;75;g2c8035008a3_0_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76" name="Google Shape;76;g2c8035008a3_0_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c8035008a3_0_127"/>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Cân nhắc về phân lớp</a:t>
            </a:r>
            <a:endParaRPr b="1">
              <a:solidFill>
                <a:srgbClr val="0000AA"/>
              </a:solidFill>
              <a:latin typeface="Roboto Slab"/>
              <a:ea typeface="Roboto Slab"/>
              <a:cs typeface="Roboto Slab"/>
              <a:sym typeface="Roboto Slab"/>
            </a:endParaRPr>
          </a:p>
        </p:txBody>
      </p:sp>
      <p:sp>
        <p:nvSpPr>
          <p:cNvPr id="280" name="Google Shape;280;g2c8035008a3_0_127"/>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g2c8035008a3_0_127"/>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g2c8035008a3_0_127"/>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83" name="Google Shape;283;g2c8035008a3_0_127"/>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84" name="Google Shape;284;g2c8035008a3_0_127"/>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85" name="Google Shape;285;g2c8035008a3_0_127"/>
          <p:cNvSpPr txBox="1"/>
          <p:nvPr>
            <p:ph idx="1" type="body"/>
          </p:nvPr>
        </p:nvSpPr>
        <p:spPr>
          <a:xfrm>
            <a:off x="311700" y="936083"/>
            <a:ext cx="8520600" cy="3905100"/>
          </a:xfrm>
          <a:prstGeom prst="rect">
            <a:avLst/>
          </a:prstGeom>
          <a:noFill/>
          <a:ln>
            <a:noFill/>
          </a:ln>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Mức độ trừu tượng:</a:t>
            </a:r>
            <a:endParaRPr sz="1400">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Nhóm các phần tử ở cùng mức độ trừu tượng</a:t>
            </a:r>
            <a:endParaRPr>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Tách biệt các mối quan tâm</a:t>
            </a:r>
            <a:endParaRPr sz="1400">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Nhóm những thứ giống nhau lại với nhau</a:t>
            </a:r>
            <a:endParaRPr>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Tách biệt những thứ khác nhau như các phần tử ứng dụng và các phần tử miền (domain)</a:t>
            </a:r>
            <a:endParaRPr>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Khả năng phục hồi</a:t>
            </a:r>
            <a:endParaRPr sz="1400">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Các khớp nối cần lỏng lẻo</a:t>
            </a:r>
            <a:endParaRPr>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Tập trung vào việc gói gọn sự thay đổi</a:t>
            </a:r>
            <a:endParaRPr>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Giao diện người dùng, quy tắc kinh doanh và dữ liệu được lưu giữ có xu hướng có khả năng thay đổi cao</a:t>
            </a:r>
            <a:endParaRPr>
              <a:solidFill>
                <a:schemeClr val="dk1"/>
              </a:solidFill>
              <a:latin typeface="Roboto Slab"/>
              <a:ea typeface="Roboto Slab"/>
              <a:cs typeface="Roboto Slab"/>
              <a:sym typeface="Roboto Slab"/>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c812df7daa_0_0"/>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Mô hình hóa các lớp kiến trúc</a:t>
            </a:r>
            <a:endParaRPr b="1">
              <a:solidFill>
                <a:srgbClr val="0000AA"/>
              </a:solidFill>
              <a:latin typeface="Roboto Slab"/>
              <a:ea typeface="Roboto Slab"/>
              <a:cs typeface="Roboto Slab"/>
              <a:sym typeface="Roboto Slab"/>
            </a:endParaRPr>
          </a:p>
        </p:txBody>
      </p:sp>
      <p:sp>
        <p:nvSpPr>
          <p:cNvPr id="291" name="Google Shape;291;g2c812df7daa_0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g2c812df7daa_0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g2c812df7daa_0_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94" name="Google Shape;294;g2c812df7daa_0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95" name="Google Shape;295;g2c812df7daa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96" name="Google Shape;296;g2c812df7daa_0_0"/>
          <p:cNvSpPr txBox="1"/>
          <p:nvPr>
            <p:ph idx="1" type="body"/>
          </p:nvPr>
        </p:nvSpPr>
        <p:spPr>
          <a:xfrm>
            <a:off x="311700" y="936083"/>
            <a:ext cx="8520600" cy="3905100"/>
          </a:xfrm>
          <a:prstGeom prst="rect">
            <a:avLst/>
          </a:prstGeom>
          <a:noFill/>
          <a:ln>
            <a:noFill/>
          </a:ln>
        </p:spPr>
        <p:txBody>
          <a:bodyPr anchorCtr="0" anchor="t" bIns="91425" lIns="91425" spcFirstLastPara="1" rIns="91425" wrap="square" tIns="91425">
            <a:normAutofit/>
          </a:bodyPr>
          <a:lstStyle/>
          <a:p>
            <a:pPr indent="-292100" lvl="0" marL="457200" rtl="0" algn="l">
              <a:lnSpc>
                <a:spcPct val="150000"/>
              </a:lnSpc>
              <a:spcBef>
                <a:spcPts val="0"/>
              </a:spcBef>
              <a:spcAft>
                <a:spcPts val="0"/>
              </a:spcAft>
              <a:buClr>
                <a:schemeClr val="dk1"/>
              </a:buClr>
              <a:buSzPts val="1000"/>
              <a:buFont typeface="Roboto Slab"/>
              <a:buChar char="●"/>
            </a:pPr>
            <a:r>
              <a:rPr lang="en" sz="1400">
                <a:solidFill>
                  <a:schemeClr val="dk1"/>
                </a:solidFill>
                <a:latin typeface="Roboto Slab"/>
                <a:ea typeface="Roboto Slab"/>
                <a:cs typeface="Roboto Slab"/>
                <a:sym typeface="Roboto Slab"/>
              </a:rPr>
              <a:t>Các lớp kiến trúc có thể được mô hình hóa bằng việc sử dụng các gói khuôn mẫu (stereotyped packages)</a:t>
            </a:r>
            <a:endParaRPr sz="1400">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Sử dụng khuôn mẫu &lt;&lt;layer&gt;&gt;</a:t>
            </a:r>
            <a:endParaRPr sz="1400">
              <a:solidFill>
                <a:schemeClr val="dk1"/>
              </a:solidFill>
              <a:latin typeface="Roboto Slab"/>
              <a:ea typeface="Roboto Slab"/>
              <a:cs typeface="Roboto Slab"/>
              <a:sym typeface="Roboto Slab"/>
            </a:endParaRPr>
          </a:p>
        </p:txBody>
      </p:sp>
      <p:pic>
        <p:nvPicPr>
          <p:cNvPr id="297" name="Google Shape;297;g2c812df7daa_0_0"/>
          <p:cNvPicPr preferRelativeResize="0"/>
          <p:nvPr/>
        </p:nvPicPr>
        <p:blipFill>
          <a:blip r:embed="rId3">
            <a:alphaModFix/>
          </a:blip>
          <a:stretch>
            <a:fillRect/>
          </a:stretch>
        </p:blipFill>
        <p:spPr>
          <a:xfrm>
            <a:off x="3548050" y="2571750"/>
            <a:ext cx="2047875" cy="1752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2c812df7daa_0_11"/>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Ví dụ: Tổ chức cấp cao của mô hình</a:t>
            </a:r>
            <a:endParaRPr b="1">
              <a:solidFill>
                <a:srgbClr val="0000AA"/>
              </a:solidFill>
              <a:latin typeface="Roboto Slab"/>
              <a:ea typeface="Roboto Slab"/>
              <a:cs typeface="Roboto Slab"/>
              <a:sym typeface="Roboto Slab"/>
            </a:endParaRPr>
          </a:p>
        </p:txBody>
      </p:sp>
      <p:sp>
        <p:nvSpPr>
          <p:cNvPr id="303" name="Google Shape;303;g2c812df7daa_0_1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g2c812df7daa_0_1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g2c812df7daa_0_11"/>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06" name="Google Shape;306;g2c812df7daa_0_1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07" name="Google Shape;307;g2c812df7daa_0_1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08" name="Google Shape;308;g2c812df7daa_0_11"/>
          <p:cNvSpPr txBox="1"/>
          <p:nvPr>
            <p:ph idx="1" type="body"/>
          </p:nvPr>
        </p:nvSpPr>
        <p:spPr>
          <a:xfrm>
            <a:off x="311700" y="936075"/>
            <a:ext cx="5589300" cy="3905100"/>
          </a:xfrm>
          <a:prstGeom prst="rect">
            <a:avLst/>
          </a:prstGeom>
          <a:noFill/>
          <a:ln>
            <a:noFill/>
          </a:ln>
        </p:spPr>
        <p:txBody>
          <a:bodyPr anchorCtr="0" anchor="t" bIns="91425" lIns="91425" spcFirstLastPara="1" rIns="91425" wrap="square" tIns="91425">
            <a:normAutofit/>
          </a:bodyPr>
          <a:lstStyle/>
          <a:p>
            <a:pPr indent="-317500" lvl="0" marL="457200" rtl="0" algn="l">
              <a:lnSpc>
                <a:spcPct val="13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Ví dụ trên bao gồm các lớp Application và lớp Business-Specific cho hệ thống đăng ký học</a:t>
            </a:r>
            <a:endParaRPr sz="1400">
              <a:solidFill>
                <a:schemeClr val="dk1"/>
              </a:solidFill>
              <a:latin typeface="Roboto Slab"/>
              <a:ea typeface="Roboto Slab"/>
              <a:cs typeface="Roboto Slab"/>
              <a:sym typeface="Roboto Slab"/>
            </a:endParaRPr>
          </a:p>
          <a:p>
            <a:pPr indent="-317500" lvl="0" marL="457200" rtl="0" algn="l">
              <a:lnSpc>
                <a:spcPct val="13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Lớp Application chứa các thành phần thiết kế dành riêng cho ứng dụng đăng ký học</a:t>
            </a:r>
            <a:endParaRPr sz="1400">
              <a:solidFill>
                <a:schemeClr val="dk1"/>
              </a:solidFill>
              <a:latin typeface="Roboto Slab"/>
              <a:ea typeface="Roboto Slab"/>
              <a:cs typeface="Roboto Slab"/>
              <a:sym typeface="Roboto Slab"/>
            </a:endParaRPr>
          </a:p>
          <a:p>
            <a:pPr indent="-317500" lvl="0" marL="457200" rtl="0" algn="l">
              <a:lnSpc>
                <a:spcPct val="13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Một số khái niệm trừu tượng và các dịch vụ chung được gói gọn trong lớp Business Services, lớp này có thể truy cập được đối với lớp Application. Lớp Business Service chứa các thành phần dành riêng cho doanh nghiệp được sử dụng trong một số ứng dụng, không nhất thiết chỉ có ứng dụng này</a:t>
            </a:r>
            <a:endParaRPr sz="1400">
              <a:solidFill>
                <a:schemeClr val="dk1"/>
              </a:solidFill>
              <a:latin typeface="Roboto Slab"/>
              <a:ea typeface="Roboto Slab"/>
              <a:cs typeface="Roboto Slab"/>
              <a:sym typeface="Roboto Slab"/>
            </a:endParaRPr>
          </a:p>
        </p:txBody>
      </p:sp>
      <p:pic>
        <p:nvPicPr>
          <p:cNvPr id="309" name="Google Shape;309;g2c812df7daa_0_11"/>
          <p:cNvPicPr preferRelativeResize="0"/>
          <p:nvPr/>
        </p:nvPicPr>
        <p:blipFill>
          <a:blip r:embed="rId3">
            <a:alphaModFix/>
          </a:blip>
          <a:stretch>
            <a:fillRect/>
          </a:stretch>
        </p:blipFill>
        <p:spPr>
          <a:xfrm>
            <a:off x="6016250" y="1002913"/>
            <a:ext cx="2667000" cy="3724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592ea2f53664ff95_0"/>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Cơ chế kiến trúc là gì?</a:t>
            </a:r>
            <a:endParaRPr b="1">
              <a:solidFill>
                <a:srgbClr val="0000AA"/>
              </a:solidFill>
              <a:latin typeface="Roboto Slab"/>
              <a:ea typeface="Roboto Slab"/>
              <a:cs typeface="Roboto Slab"/>
              <a:sym typeface="Roboto Slab"/>
            </a:endParaRPr>
          </a:p>
        </p:txBody>
      </p:sp>
      <p:sp>
        <p:nvSpPr>
          <p:cNvPr id="315" name="Google Shape;315;g592ea2f53664ff95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592ea2f53664ff95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g592ea2f53664ff95_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18" name="Google Shape;318;g592ea2f53664ff95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19" name="Google Shape;319;g592ea2f53664ff95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320" name="Google Shape;320;g592ea2f53664ff95_0"/>
          <p:cNvPicPr preferRelativeResize="0"/>
          <p:nvPr/>
        </p:nvPicPr>
        <p:blipFill>
          <a:blip r:embed="rId3">
            <a:alphaModFix/>
          </a:blip>
          <a:stretch>
            <a:fillRect/>
          </a:stretch>
        </p:blipFill>
        <p:spPr>
          <a:xfrm>
            <a:off x="1856838" y="1041800"/>
            <a:ext cx="5430325" cy="3359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592ea2f53664ff95_12"/>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Cơ chế kiến trúc là gì?</a:t>
            </a:r>
            <a:endParaRPr b="1">
              <a:solidFill>
                <a:srgbClr val="0000AA"/>
              </a:solidFill>
              <a:latin typeface="Roboto Slab"/>
              <a:ea typeface="Roboto Slab"/>
              <a:cs typeface="Roboto Slab"/>
              <a:sym typeface="Roboto Slab"/>
            </a:endParaRPr>
          </a:p>
        </p:txBody>
      </p:sp>
      <p:sp>
        <p:nvSpPr>
          <p:cNvPr id="326" name="Google Shape;326;g592ea2f53664ff95_1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g592ea2f53664ff95_1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g592ea2f53664ff95_12"/>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29" name="Google Shape;329;g592ea2f53664ff95_1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30" name="Google Shape;330;g592ea2f53664ff95_1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31" name="Google Shape;331;g592ea2f53664ff95_12"/>
          <p:cNvSpPr txBox="1"/>
          <p:nvPr>
            <p:ph idx="1" type="body"/>
          </p:nvPr>
        </p:nvSpPr>
        <p:spPr>
          <a:xfrm>
            <a:off x="311700" y="972750"/>
            <a:ext cx="8520600" cy="3413400"/>
          </a:xfrm>
          <a:prstGeom prst="rect">
            <a:avLst/>
          </a:prstGeom>
          <a:noFill/>
          <a:ln>
            <a:noFill/>
          </a:ln>
        </p:spPr>
        <p:txBody>
          <a:bodyPr anchorCtr="0" anchor="t" bIns="91425" lIns="91425" spcFirstLastPara="1" rIns="91425" wrap="square" tIns="91425">
            <a:normAutofit/>
          </a:bodyPr>
          <a:lstStyle/>
          <a:p>
            <a:pPr indent="-317500" lvl="0" marL="457200" rtl="0" algn="l">
              <a:lnSpc>
                <a:spcPct val="13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Cơ chế kiến trúc là một quyết định chiến lược liên quan đến các tiêu chuẩn, chính sách và thực tiễn chung. Đó là việc hiện thực hóa các chủ đề cần được tiêu hóa trong một dự án</a:t>
            </a:r>
            <a:endParaRPr sz="1400">
              <a:solidFill>
                <a:schemeClr val="dk1"/>
              </a:solidFill>
              <a:latin typeface="Roboto Slab"/>
              <a:ea typeface="Roboto Slab"/>
              <a:cs typeface="Roboto Slab"/>
              <a:sym typeface="Roboto Slab"/>
            </a:endParaRPr>
          </a:p>
          <a:p>
            <a:pPr indent="-317500" lvl="0" marL="457200" rtl="0" algn="l">
              <a:lnSpc>
                <a:spcPct val="13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Một cơ chế kiến trúc đại diện cho một giải pháp chung cho một vấn đề thường xuyên gặp phải. Nó có thể là các mẫu cấu trúc (pattern of structure), mẫu hành vi (pattern of behaviour), hoặc cả hai. Các cơ chế kiến trúc đóng vai trò quan trọng trong việc kết nối giữa chức năng cần thiết của hệ thống và cách thức thực hiện chức năng này, trong điều kiện những hạn chế của môi trường triển khai được biết</a:t>
            </a:r>
            <a:endParaRPr sz="1400">
              <a:solidFill>
                <a:schemeClr val="dk1"/>
              </a:solidFill>
              <a:latin typeface="Roboto Slab"/>
              <a:ea typeface="Roboto Slab"/>
              <a:cs typeface="Roboto Slab"/>
              <a:sym typeface="Roboto Slab"/>
            </a:endParaRPr>
          </a:p>
          <a:p>
            <a:pPr indent="-317500" lvl="0" marL="457200" rtl="0" algn="l">
              <a:lnSpc>
                <a:spcPct val="13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Cơ chế kiến trúc được điều phối bởi kiến trúc sư. Kiến trúc sơ chọn cơ chế, xác nhận chúng bằng cách xây dựng hoặc tích hợp chúng, xác minh rằng chúng thực hiện công việc và áp đặt chúng một cách nhất quán lên phần còn lại của thiết kế hệ thống</a:t>
            </a:r>
            <a:endParaRPr sz="1400">
              <a:solidFill>
                <a:schemeClr val="dk1"/>
              </a:solidFill>
              <a:latin typeface="Roboto Slab"/>
              <a:ea typeface="Roboto Slab"/>
              <a:cs typeface="Roboto Slab"/>
              <a:sym typeface="Roboto Slab"/>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592ea2f53664ff95_23"/>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3 loại cơ chế kiến trúc</a:t>
            </a:r>
            <a:endParaRPr b="1">
              <a:solidFill>
                <a:srgbClr val="0000AA"/>
              </a:solidFill>
              <a:latin typeface="Roboto Slab"/>
              <a:ea typeface="Roboto Slab"/>
              <a:cs typeface="Roboto Slab"/>
              <a:sym typeface="Roboto Slab"/>
            </a:endParaRPr>
          </a:p>
        </p:txBody>
      </p:sp>
      <p:sp>
        <p:nvSpPr>
          <p:cNvPr id="337" name="Google Shape;337;g592ea2f53664ff95_2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g592ea2f53664ff95_2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g592ea2f53664ff95_23"/>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40" name="Google Shape;340;g592ea2f53664ff95_2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41" name="Google Shape;341;g592ea2f53664ff95_2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42" name="Google Shape;342;g592ea2f53664ff95_23"/>
          <p:cNvSpPr txBox="1"/>
          <p:nvPr>
            <p:ph idx="1" type="body"/>
          </p:nvPr>
        </p:nvSpPr>
        <p:spPr>
          <a:xfrm>
            <a:off x="311700" y="972750"/>
            <a:ext cx="8520600" cy="3868800"/>
          </a:xfrm>
          <a:prstGeom prst="rect">
            <a:avLst/>
          </a:prstGeom>
          <a:noFill/>
          <a:ln>
            <a:noFill/>
          </a:ln>
        </p:spPr>
        <p:txBody>
          <a:bodyPr anchorCtr="0" anchor="t" bIns="91425" lIns="91425" spcFirstLastPara="1" rIns="91425" wrap="square" tIns="91425">
            <a:normAutofit/>
          </a:bodyPr>
          <a:lstStyle/>
          <a:p>
            <a:pPr indent="-317500" lvl="0" marL="457200" rtl="0" algn="l">
              <a:lnSpc>
                <a:spcPct val="13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Cơ chế phân tích (khái niệm): nắm bắt các khía cạnh chính của giải pháp theo cách độc lập với việc triển khai. Chúng cung cấp các hành vi cụ thể cho một lớp hoặc thành phần liên quan đến miền hoặc tương ứng với việc triển khai hợp tác giữa các lớp, các thành phần.</a:t>
            </a:r>
            <a:endParaRPr sz="1400">
              <a:solidFill>
                <a:schemeClr val="dk1"/>
              </a:solidFill>
              <a:latin typeface="Roboto Slab"/>
              <a:ea typeface="Roboto Slab"/>
              <a:cs typeface="Roboto Slab"/>
              <a:sym typeface="Roboto Slab"/>
            </a:endParaRPr>
          </a:p>
          <a:p>
            <a:pPr indent="-317500" lvl="1" marL="914400" rtl="0" algn="l">
              <a:lnSpc>
                <a:spcPct val="13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Ví dụ: các cơ chế để xử lý tính bền vững, giao tiếp giữa các quá trình, xử lý error hoặc fault, thông báo, nhắn tin, …</a:t>
            </a:r>
            <a:endParaRPr>
              <a:solidFill>
                <a:schemeClr val="dk1"/>
              </a:solidFill>
              <a:latin typeface="Roboto Slab"/>
              <a:ea typeface="Roboto Slab"/>
              <a:cs typeface="Roboto Slab"/>
              <a:sym typeface="Roboto Slab"/>
            </a:endParaRPr>
          </a:p>
          <a:p>
            <a:pPr indent="-317500" lvl="0" marL="457200" rtl="0" algn="l">
              <a:lnSpc>
                <a:spcPct val="13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Cơ chế thiết kế (cụ thể): giả định một số chi tiết về môi trường triển khai nhưng không bị ràng buộc với việc triển khai cụ thể (như cơ chế triển khai)</a:t>
            </a:r>
            <a:endParaRPr sz="1400">
              <a:solidFill>
                <a:schemeClr val="dk1"/>
              </a:solidFill>
              <a:latin typeface="Roboto Slab"/>
              <a:ea typeface="Roboto Slab"/>
              <a:cs typeface="Roboto Slab"/>
              <a:sym typeface="Roboto Slab"/>
            </a:endParaRPr>
          </a:p>
          <a:p>
            <a:pPr indent="-317500" lvl="0" marL="457200" rtl="0" algn="l">
              <a:lnSpc>
                <a:spcPct val="13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Cơ chế triển khai (thực tế): xác định việc thực hiện chính xác các cơ chế. Cơ chế triển khai bị ràng buộc bởi một công nghệ nhất định, ngôn ngữ triển khai, nhà cung cấp hoặc yếu tố khác</a:t>
            </a:r>
            <a:endParaRPr sz="1400">
              <a:solidFill>
                <a:schemeClr val="dk1"/>
              </a:solidFill>
              <a:latin typeface="Roboto Slab"/>
              <a:ea typeface="Roboto Slab"/>
              <a:cs typeface="Roboto Slab"/>
              <a:sym typeface="Roboto Slab"/>
            </a:endParaRPr>
          </a:p>
          <a:p>
            <a:pPr indent="-317500" lvl="1" marL="914400" rtl="0" algn="l">
              <a:lnSpc>
                <a:spcPct val="13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Trong cơ chế thiết kế, một số công nghệ cụ thể được chọn (RDBMS hay non-RDBMS). Tuy nhiên trong cơ chế triển khai, một công nghệ cụ thể được chọn (SQL hay MongoDB, …)</a:t>
            </a:r>
            <a:endParaRPr>
              <a:solidFill>
                <a:schemeClr val="dk1"/>
              </a:solidFill>
              <a:latin typeface="Roboto Slab"/>
              <a:ea typeface="Roboto Slab"/>
              <a:cs typeface="Roboto Slab"/>
              <a:sym typeface="Roboto Slab"/>
            </a:endParaRPr>
          </a:p>
          <a:p>
            <a:pPr indent="-317500" lvl="0" marL="457200" rtl="0" algn="l">
              <a:lnSpc>
                <a:spcPct val="13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Chiến lược tổng thể để thực hiện các cơ chế phân tích phải được xây dựng trong kiến trúc</a:t>
            </a:r>
            <a:endParaRPr sz="1400">
              <a:solidFill>
                <a:schemeClr val="dk1"/>
              </a:solidFill>
              <a:latin typeface="Roboto Slab"/>
              <a:ea typeface="Roboto Slab"/>
              <a:cs typeface="Roboto Slab"/>
              <a:sym typeface="Roboto Slab"/>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2c832b188ff_0_0"/>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Tại sao cần sử dụng cơ chế phân tích?</a:t>
            </a:r>
            <a:endParaRPr b="1">
              <a:solidFill>
                <a:srgbClr val="0000AA"/>
              </a:solidFill>
              <a:latin typeface="Roboto Slab"/>
              <a:ea typeface="Roboto Slab"/>
              <a:cs typeface="Roboto Slab"/>
              <a:sym typeface="Roboto Slab"/>
            </a:endParaRPr>
          </a:p>
        </p:txBody>
      </p:sp>
      <p:sp>
        <p:nvSpPr>
          <p:cNvPr id="348" name="Google Shape;348;g2c832b188ff_0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g2c832b188ff_0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g2c832b188ff_0_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51" name="Google Shape;351;g2c832b188ff_0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52" name="Google Shape;352;g2c832b188ff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53" name="Google Shape;353;g2c832b188ff_0_0"/>
          <p:cNvSpPr txBox="1"/>
          <p:nvPr>
            <p:ph idx="1" type="body"/>
          </p:nvPr>
        </p:nvSpPr>
        <p:spPr>
          <a:xfrm>
            <a:off x="311700" y="972750"/>
            <a:ext cx="8520600" cy="3868800"/>
          </a:xfrm>
          <a:prstGeom prst="rect">
            <a:avLst/>
          </a:prstGeom>
          <a:noFill/>
          <a:ln>
            <a:noFill/>
          </a:ln>
        </p:spPr>
        <p:txBody>
          <a:bodyPr anchorCtr="0" anchor="t" bIns="91425" lIns="91425" spcFirstLastPara="1" rIns="91425" wrap="square" tIns="91425">
            <a:normAutofit/>
          </a:bodyPr>
          <a:lstStyle/>
          <a:p>
            <a:pPr indent="-317500" lvl="0" marL="457200" rtl="0" algn="l">
              <a:lnSpc>
                <a:spcPct val="13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Các cơ chế phân tích được sử dụng trong quá trình phân tích để giảm độ phức tạp của phân tích và cải thiện tính nhất quán của nó bằng cách cung cấp cho các nhà thiết kế một cách trình bày ngắn gọn về hành vi phức tạp</a:t>
            </a:r>
            <a:endParaRPr sz="1400">
              <a:solidFill>
                <a:schemeClr val="dk1"/>
              </a:solidFill>
              <a:latin typeface="Roboto Slab"/>
              <a:ea typeface="Roboto Slab"/>
              <a:cs typeface="Roboto Slab"/>
              <a:sym typeface="Roboto Slab"/>
            </a:endParaRPr>
          </a:p>
        </p:txBody>
      </p:sp>
      <p:pic>
        <p:nvPicPr>
          <p:cNvPr id="354" name="Google Shape;354;g2c832b188ff_0_0"/>
          <p:cNvPicPr preferRelativeResize="0"/>
          <p:nvPr/>
        </p:nvPicPr>
        <p:blipFill>
          <a:blip r:embed="rId3">
            <a:alphaModFix/>
          </a:blip>
          <a:stretch>
            <a:fillRect/>
          </a:stretch>
        </p:blipFill>
        <p:spPr>
          <a:xfrm>
            <a:off x="1874125" y="1929900"/>
            <a:ext cx="5395750" cy="2911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2c832b188ff_0_11"/>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Cơ chế phân tích mẫu</a:t>
            </a:r>
            <a:endParaRPr b="1">
              <a:solidFill>
                <a:srgbClr val="0000AA"/>
              </a:solidFill>
              <a:latin typeface="Roboto Slab"/>
              <a:ea typeface="Roboto Slab"/>
              <a:cs typeface="Roboto Slab"/>
              <a:sym typeface="Roboto Slab"/>
            </a:endParaRPr>
          </a:p>
        </p:txBody>
      </p:sp>
      <p:sp>
        <p:nvSpPr>
          <p:cNvPr id="360" name="Google Shape;360;g2c832b188ff_0_1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g2c832b188ff_0_1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g2c832b188ff_0_11"/>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63" name="Google Shape;363;g2c832b188ff_0_1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64" name="Google Shape;364;g2c832b188ff_0_1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65" name="Google Shape;365;g2c832b188ff_0_11"/>
          <p:cNvSpPr txBox="1"/>
          <p:nvPr>
            <p:ph idx="1" type="body"/>
          </p:nvPr>
        </p:nvSpPr>
        <p:spPr>
          <a:xfrm>
            <a:off x="311700" y="972750"/>
            <a:ext cx="8520600" cy="3868800"/>
          </a:xfrm>
          <a:prstGeom prst="rect">
            <a:avLst/>
          </a:prstGeom>
          <a:noFill/>
          <a:ln>
            <a:noFill/>
          </a:ln>
        </p:spPr>
        <p:txBody>
          <a:bodyPr anchorCtr="0" anchor="t" bIns="91425" lIns="91425" spcFirstLastPara="1" rIns="91425" wrap="square" tIns="91425">
            <a:normAutofit lnSpcReduction="10000"/>
          </a:bodyPr>
          <a:lstStyle/>
          <a:p>
            <a:pPr indent="-317500" lvl="0" marL="457200" rtl="0" algn="l">
              <a:lnSpc>
                <a:spcPct val="13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Các cơ chế phân tích cung cấp các hành vi cụ thể cho một lớp hoặc thành phần liên quan đến miền hoặc chúng tương ứng với việc triển khai hợp tác giữa các lớp, thành phần. Dưới đây là một số ví dụ về cơ chế phân tích</a:t>
            </a:r>
            <a:endParaRPr sz="1400">
              <a:solidFill>
                <a:schemeClr val="dk1"/>
              </a:solidFill>
              <a:latin typeface="Roboto Slab"/>
              <a:ea typeface="Roboto Slab"/>
              <a:cs typeface="Roboto Slab"/>
              <a:sym typeface="Roboto Slab"/>
            </a:endParaRPr>
          </a:p>
          <a:p>
            <a:pPr indent="-317500" lvl="1" marL="914400" rtl="0" algn="l">
              <a:lnSpc>
                <a:spcPct val="13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Tính kiên trì</a:t>
            </a:r>
            <a:endParaRPr sz="1400">
              <a:solidFill>
                <a:schemeClr val="dk1"/>
              </a:solidFill>
              <a:latin typeface="Roboto Slab"/>
              <a:ea typeface="Roboto Slab"/>
              <a:cs typeface="Roboto Slab"/>
              <a:sym typeface="Roboto Slab"/>
            </a:endParaRPr>
          </a:p>
          <a:p>
            <a:pPr indent="-317500" lvl="1" marL="914400" rtl="0" algn="l">
              <a:lnSpc>
                <a:spcPct val="13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Giao tiếp (IPC&lt; RPC)</a:t>
            </a:r>
            <a:endParaRPr sz="1400">
              <a:solidFill>
                <a:schemeClr val="dk1"/>
              </a:solidFill>
              <a:latin typeface="Roboto Slab"/>
              <a:ea typeface="Roboto Slab"/>
              <a:cs typeface="Roboto Slab"/>
              <a:sym typeface="Roboto Slab"/>
            </a:endParaRPr>
          </a:p>
          <a:p>
            <a:pPr indent="-317500" lvl="1" marL="914400" rtl="0" algn="l">
              <a:lnSpc>
                <a:spcPct val="13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Định tuyến tin nhắn</a:t>
            </a:r>
            <a:endParaRPr sz="1400">
              <a:solidFill>
                <a:schemeClr val="dk1"/>
              </a:solidFill>
              <a:latin typeface="Roboto Slab"/>
              <a:ea typeface="Roboto Slab"/>
              <a:cs typeface="Roboto Slab"/>
              <a:sym typeface="Roboto Slab"/>
            </a:endParaRPr>
          </a:p>
          <a:p>
            <a:pPr indent="-317500" lvl="1" marL="914400" rtl="0" algn="l">
              <a:lnSpc>
                <a:spcPct val="13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Phân bổ</a:t>
            </a:r>
            <a:endParaRPr sz="1400">
              <a:solidFill>
                <a:schemeClr val="dk1"/>
              </a:solidFill>
              <a:latin typeface="Roboto Slab"/>
              <a:ea typeface="Roboto Slab"/>
              <a:cs typeface="Roboto Slab"/>
              <a:sym typeface="Roboto Slab"/>
            </a:endParaRPr>
          </a:p>
          <a:p>
            <a:pPr indent="-317500" lvl="1" marL="914400" rtl="0" algn="l">
              <a:lnSpc>
                <a:spcPct val="13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Quản lý giao dịch</a:t>
            </a:r>
            <a:endParaRPr sz="1400">
              <a:solidFill>
                <a:schemeClr val="dk1"/>
              </a:solidFill>
              <a:latin typeface="Roboto Slab"/>
              <a:ea typeface="Roboto Slab"/>
              <a:cs typeface="Roboto Slab"/>
              <a:sym typeface="Roboto Slab"/>
            </a:endParaRPr>
          </a:p>
          <a:p>
            <a:pPr indent="-317500" lvl="1" marL="914400" rtl="0" algn="l">
              <a:lnSpc>
                <a:spcPct val="13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Kiểm soát và đồng bộ hóa quy trình</a:t>
            </a:r>
            <a:endParaRPr sz="1400">
              <a:solidFill>
                <a:schemeClr val="dk1"/>
              </a:solidFill>
              <a:latin typeface="Roboto Slab"/>
              <a:ea typeface="Roboto Slab"/>
              <a:cs typeface="Roboto Slab"/>
              <a:sym typeface="Roboto Slab"/>
            </a:endParaRPr>
          </a:p>
          <a:p>
            <a:pPr indent="-317500" lvl="1" marL="914400" rtl="0" algn="l">
              <a:lnSpc>
                <a:spcPct val="13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Trao đổi thông tin, chuyển đổi định dạng</a:t>
            </a:r>
            <a:endParaRPr sz="1400">
              <a:solidFill>
                <a:schemeClr val="dk1"/>
              </a:solidFill>
              <a:latin typeface="Roboto Slab"/>
              <a:ea typeface="Roboto Slab"/>
              <a:cs typeface="Roboto Slab"/>
              <a:sym typeface="Roboto Slab"/>
            </a:endParaRPr>
          </a:p>
          <a:p>
            <a:pPr indent="-317500" lvl="1" marL="914400" rtl="0" algn="l">
              <a:lnSpc>
                <a:spcPct val="13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An ninh</a:t>
            </a:r>
            <a:endParaRPr sz="1400">
              <a:solidFill>
                <a:schemeClr val="dk1"/>
              </a:solidFill>
              <a:latin typeface="Roboto Slab"/>
              <a:ea typeface="Roboto Slab"/>
              <a:cs typeface="Roboto Slab"/>
              <a:sym typeface="Roboto Slab"/>
            </a:endParaRPr>
          </a:p>
          <a:p>
            <a:pPr indent="-317500" lvl="1" marL="914400" rtl="0" algn="l">
              <a:lnSpc>
                <a:spcPct val="13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Phát hiện, xử lý, báo cáo lỗi</a:t>
            </a:r>
            <a:endParaRPr sz="1400">
              <a:solidFill>
                <a:schemeClr val="dk1"/>
              </a:solidFill>
              <a:latin typeface="Roboto Slab"/>
              <a:ea typeface="Roboto Slab"/>
              <a:cs typeface="Roboto Slab"/>
              <a:sym typeface="Roboto Slab"/>
            </a:endParaRPr>
          </a:p>
          <a:p>
            <a:pPr indent="-317500" lvl="1" marL="914400" rtl="0" algn="l">
              <a:lnSpc>
                <a:spcPct val="13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Dư thừa</a:t>
            </a:r>
            <a:endParaRPr sz="1400">
              <a:solidFill>
                <a:schemeClr val="dk1"/>
              </a:solidFill>
              <a:latin typeface="Roboto Slab"/>
              <a:ea typeface="Roboto Slab"/>
              <a:cs typeface="Roboto Slab"/>
              <a:sym typeface="Roboto Slab"/>
            </a:endParaRPr>
          </a:p>
          <a:p>
            <a:pPr indent="-317500" lvl="1" marL="914400" rtl="0" algn="l">
              <a:lnSpc>
                <a:spcPct val="13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Giao diện kế thừa</a:t>
            </a:r>
            <a:endParaRPr sz="1400">
              <a:solidFill>
                <a:schemeClr val="dk1"/>
              </a:solidFill>
              <a:latin typeface="Roboto Slab"/>
              <a:ea typeface="Roboto Slab"/>
              <a:cs typeface="Roboto Slab"/>
              <a:sym typeface="Roboto Slab"/>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2c832b188ff_0_22"/>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Ví dụ về đặc điểm cơ chế phân tích</a:t>
            </a:r>
            <a:endParaRPr b="1">
              <a:solidFill>
                <a:srgbClr val="0000AA"/>
              </a:solidFill>
              <a:latin typeface="Roboto Slab"/>
              <a:ea typeface="Roboto Slab"/>
              <a:cs typeface="Roboto Slab"/>
              <a:sym typeface="Roboto Slab"/>
            </a:endParaRPr>
          </a:p>
        </p:txBody>
      </p:sp>
      <p:sp>
        <p:nvSpPr>
          <p:cNvPr id="371" name="Google Shape;371;g2c832b188ff_0_2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g2c832b188ff_0_2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g2c832b188ff_0_22"/>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74" name="Google Shape;374;g2c832b188ff_0_2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75" name="Google Shape;375;g2c832b188ff_0_2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76" name="Google Shape;376;g2c832b188ff_0_22"/>
          <p:cNvSpPr txBox="1"/>
          <p:nvPr>
            <p:ph idx="1" type="body"/>
          </p:nvPr>
        </p:nvSpPr>
        <p:spPr>
          <a:xfrm>
            <a:off x="311700" y="847975"/>
            <a:ext cx="8520600" cy="3816900"/>
          </a:xfrm>
          <a:prstGeom prst="rect">
            <a:avLst/>
          </a:prstGeom>
          <a:noFill/>
          <a:ln>
            <a:noFill/>
          </a:ln>
        </p:spPr>
        <p:txBody>
          <a:bodyPr anchorCtr="0" anchor="t" bIns="91425" lIns="91425" spcFirstLastPara="1" rIns="91425" wrap="square" tIns="91425">
            <a:noAutofit/>
          </a:bodyPr>
          <a:lstStyle/>
          <a:p>
            <a:pPr indent="-311150" lvl="0" marL="457200" rtl="0" algn="l">
              <a:lnSpc>
                <a:spcPct val="130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Tính kiên trì: Đối với tất cả các lớp mà các thực thể trở nên liên tục, cần xác định</a:t>
            </a:r>
            <a:endParaRPr sz="1300">
              <a:solidFill>
                <a:schemeClr val="dk1"/>
              </a:solidFill>
              <a:latin typeface="Roboto Slab"/>
              <a:ea typeface="Roboto Slab"/>
              <a:cs typeface="Roboto Slab"/>
              <a:sym typeface="Roboto Slab"/>
            </a:endParaRPr>
          </a:p>
          <a:p>
            <a:pPr indent="-311150" lvl="1" marL="914400" rtl="0" algn="l">
              <a:lnSpc>
                <a:spcPct val="130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Độ chi tiết: Phạm vi kích thước của các đối tượng liên tục</a:t>
            </a:r>
            <a:endParaRPr sz="1300">
              <a:solidFill>
                <a:schemeClr val="dk1"/>
              </a:solidFill>
              <a:latin typeface="Roboto Slab"/>
              <a:ea typeface="Roboto Slab"/>
              <a:cs typeface="Roboto Slab"/>
              <a:sym typeface="Roboto Slab"/>
            </a:endParaRPr>
          </a:p>
          <a:p>
            <a:pPr indent="-311150" lvl="1" marL="914400" rtl="0" algn="l">
              <a:lnSpc>
                <a:spcPct val="130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Khối lượng: Số lượng đối tượng cần giữ liên tục</a:t>
            </a:r>
            <a:endParaRPr sz="1300">
              <a:solidFill>
                <a:schemeClr val="dk1"/>
              </a:solidFill>
              <a:latin typeface="Roboto Slab"/>
              <a:ea typeface="Roboto Slab"/>
              <a:cs typeface="Roboto Slab"/>
              <a:sym typeface="Roboto Slab"/>
            </a:endParaRPr>
          </a:p>
          <a:p>
            <a:pPr indent="-311150" lvl="1" marL="914400" rtl="0" algn="l">
              <a:lnSpc>
                <a:spcPct val="130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Thời lượng: Giữ các vật thể liên tục trong bao lâu</a:t>
            </a:r>
            <a:endParaRPr sz="1300">
              <a:solidFill>
                <a:schemeClr val="dk1"/>
              </a:solidFill>
              <a:latin typeface="Roboto Slab"/>
              <a:ea typeface="Roboto Slab"/>
              <a:cs typeface="Roboto Slab"/>
              <a:sym typeface="Roboto Slab"/>
            </a:endParaRPr>
          </a:p>
          <a:p>
            <a:pPr indent="-311150" lvl="1" marL="914400" rtl="0" algn="l">
              <a:lnSpc>
                <a:spcPct val="130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Cơ chế truy cập: Làm thế nào một đối tượng nhất định được xác định và truy xuất duy nhất</a:t>
            </a:r>
            <a:endParaRPr sz="1300">
              <a:solidFill>
                <a:schemeClr val="dk1"/>
              </a:solidFill>
              <a:latin typeface="Roboto Slab"/>
              <a:ea typeface="Roboto Slab"/>
              <a:cs typeface="Roboto Slab"/>
              <a:sym typeface="Roboto Slab"/>
            </a:endParaRPr>
          </a:p>
          <a:p>
            <a:pPr indent="-311150" lvl="1" marL="914400" rtl="0" algn="l">
              <a:lnSpc>
                <a:spcPct val="130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Tần suất truy cập: Các đối tượng có nhiều hay ít thay đổi, chúng có được cập nhật vĩnh viễn không</a:t>
            </a:r>
            <a:endParaRPr sz="1300">
              <a:solidFill>
                <a:schemeClr val="dk1"/>
              </a:solidFill>
              <a:latin typeface="Roboto Slab"/>
              <a:ea typeface="Roboto Slab"/>
              <a:cs typeface="Roboto Slab"/>
              <a:sym typeface="Roboto Slab"/>
            </a:endParaRPr>
          </a:p>
          <a:p>
            <a:pPr indent="-311150" lvl="1" marL="914400" rtl="0" algn="l">
              <a:lnSpc>
                <a:spcPct val="130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Độ tin cậy: Các đối tượng có tồn tại được sau sự cố của quy trình, bộ xử lý hay không</a:t>
            </a:r>
            <a:endParaRPr sz="1300">
              <a:solidFill>
                <a:schemeClr val="dk1"/>
              </a:solidFill>
              <a:latin typeface="Roboto Slab"/>
              <a:ea typeface="Roboto Slab"/>
              <a:cs typeface="Roboto Slab"/>
              <a:sym typeface="Roboto Slab"/>
            </a:endParaRPr>
          </a:p>
          <a:p>
            <a:pPr indent="-311150" lvl="0" marL="457200" rtl="0" algn="l">
              <a:lnSpc>
                <a:spcPct val="130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Giao tiếp giữa các tiến trình: Đối với tất cả các thành phần mô hình cần giao tiếp với các đối tượng, thành phần hoặc dịch vụ đang thực thi trong các tiến trình hoặc luồng khác, cần xác định</a:t>
            </a:r>
            <a:endParaRPr sz="1300">
              <a:solidFill>
                <a:schemeClr val="dk1"/>
              </a:solidFill>
              <a:latin typeface="Roboto Slab"/>
              <a:ea typeface="Roboto Slab"/>
              <a:cs typeface="Roboto Slab"/>
              <a:sym typeface="Roboto Slab"/>
            </a:endParaRPr>
          </a:p>
          <a:p>
            <a:pPr indent="-311150" lvl="1" marL="914400" rtl="0" algn="l">
              <a:lnSpc>
                <a:spcPct val="130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Độ trễ: Các tiến trình phải giao tiếp với nhau nhanh đến mức nào</a:t>
            </a:r>
            <a:endParaRPr sz="1300">
              <a:solidFill>
                <a:schemeClr val="dk1"/>
              </a:solidFill>
              <a:latin typeface="Roboto Slab"/>
              <a:ea typeface="Roboto Slab"/>
              <a:cs typeface="Roboto Slab"/>
              <a:sym typeface="Roboto Slab"/>
            </a:endParaRPr>
          </a:p>
          <a:p>
            <a:pPr indent="-311150" lvl="1" marL="914400" rtl="0" algn="l">
              <a:lnSpc>
                <a:spcPct val="130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Tính đồng bộ: Giao tiếp không đồng bộ</a:t>
            </a:r>
            <a:endParaRPr sz="1300">
              <a:solidFill>
                <a:schemeClr val="dk1"/>
              </a:solidFill>
              <a:latin typeface="Roboto Slab"/>
              <a:ea typeface="Roboto Slab"/>
              <a:cs typeface="Roboto Slab"/>
              <a:sym typeface="Roboto Slab"/>
            </a:endParaRPr>
          </a:p>
          <a:p>
            <a:pPr indent="-311150" lvl="1" marL="914400" rtl="0" algn="l">
              <a:lnSpc>
                <a:spcPct val="130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Kích thước của tin nhắn</a:t>
            </a:r>
            <a:endParaRPr sz="1300">
              <a:solidFill>
                <a:schemeClr val="dk1"/>
              </a:solidFill>
              <a:latin typeface="Roboto Slab"/>
              <a:ea typeface="Roboto Slab"/>
              <a:cs typeface="Roboto Slab"/>
              <a:sym typeface="Roboto Slab"/>
            </a:endParaRPr>
          </a:p>
          <a:p>
            <a:pPr indent="-311150" lvl="1" marL="914400" rtl="0" algn="l">
              <a:lnSpc>
                <a:spcPct val="130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Giao thức, luồng điều khiển, bộ đệm, …</a:t>
            </a:r>
            <a:endParaRPr sz="1300">
              <a:solidFill>
                <a:schemeClr val="dk1"/>
              </a:solidFill>
              <a:latin typeface="Roboto Slab"/>
              <a:ea typeface="Roboto Slab"/>
              <a:cs typeface="Roboto Slab"/>
              <a:sym typeface="Roboto Slab"/>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2c832b188ff_0_32"/>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Ví dụ về đặc điểm cơ chế phân tích</a:t>
            </a:r>
            <a:endParaRPr b="1">
              <a:solidFill>
                <a:srgbClr val="0000AA"/>
              </a:solidFill>
              <a:latin typeface="Roboto Slab"/>
              <a:ea typeface="Roboto Slab"/>
              <a:cs typeface="Roboto Slab"/>
              <a:sym typeface="Roboto Slab"/>
            </a:endParaRPr>
          </a:p>
        </p:txBody>
      </p:sp>
      <p:sp>
        <p:nvSpPr>
          <p:cNvPr id="382" name="Google Shape;382;g2c832b188ff_0_3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g2c832b188ff_0_3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g2c832b188ff_0_32"/>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85" name="Google Shape;385;g2c832b188ff_0_3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86" name="Google Shape;386;g2c832b188ff_0_3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87" name="Google Shape;387;g2c832b188ff_0_32"/>
          <p:cNvSpPr txBox="1"/>
          <p:nvPr>
            <p:ph idx="1" type="body"/>
          </p:nvPr>
        </p:nvSpPr>
        <p:spPr>
          <a:xfrm>
            <a:off x="311700" y="847975"/>
            <a:ext cx="8520600" cy="3816900"/>
          </a:xfrm>
          <a:prstGeom prst="rect">
            <a:avLst/>
          </a:prstGeom>
          <a:noFill/>
          <a:ln>
            <a:noFill/>
          </a:ln>
        </p:spPr>
        <p:txBody>
          <a:bodyPr anchorCtr="0" anchor="t" bIns="91425" lIns="91425" spcFirstLastPara="1" rIns="91425" wrap="square" tIns="91425">
            <a:noAutofit/>
          </a:bodyPr>
          <a:lstStyle/>
          <a:p>
            <a:pPr indent="-317500" lvl="0" marL="457200" rtl="0" algn="l">
              <a:lnSpc>
                <a:spcPct val="13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Tính an ninh</a:t>
            </a:r>
            <a:endParaRPr sz="1400">
              <a:solidFill>
                <a:schemeClr val="dk1"/>
              </a:solidFill>
              <a:latin typeface="Roboto Slab"/>
              <a:ea typeface="Roboto Slab"/>
              <a:cs typeface="Roboto Slab"/>
              <a:sym typeface="Roboto Slab"/>
            </a:endParaRPr>
          </a:p>
          <a:p>
            <a:pPr indent="-317500" lvl="1" marL="914400" rtl="0" algn="l">
              <a:lnSpc>
                <a:spcPct val="13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Mức độ chi tiết của dữ liệu: cấp gói (package), cấp lớp (class), cấp thuộc tính (attribute)</a:t>
            </a:r>
            <a:endParaRPr>
              <a:solidFill>
                <a:schemeClr val="dk1"/>
              </a:solidFill>
              <a:latin typeface="Roboto Slab"/>
              <a:ea typeface="Roboto Slab"/>
              <a:cs typeface="Roboto Slab"/>
              <a:sym typeface="Roboto Slab"/>
            </a:endParaRPr>
          </a:p>
          <a:p>
            <a:pPr indent="-317500" lvl="1" marL="914400" rtl="0" algn="l">
              <a:lnSpc>
                <a:spcPct val="13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Mức độ chi tiết của người dùng: Người dùng đơn lẻ, nhóm, vai trò đặc biệt, …</a:t>
            </a:r>
            <a:endParaRPr>
              <a:solidFill>
                <a:schemeClr val="dk1"/>
              </a:solidFill>
              <a:latin typeface="Roboto Slab"/>
              <a:ea typeface="Roboto Slab"/>
              <a:cs typeface="Roboto Slab"/>
              <a:sym typeface="Roboto Slab"/>
            </a:endParaRPr>
          </a:p>
          <a:p>
            <a:pPr indent="-317500" lvl="1" marL="914400" rtl="0" algn="l">
              <a:lnSpc>
                <a:spcPct val="13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Quy tắc bảo mật: Dựa trên giá trị của dữ liệu, dựa trên thuật toán dựa trên dữ liệu và người dùng</a:t>
            </a:r>
            <a:endParaRPr>
              <a:solidFill>
                <a:schemeClr val="dk1"/>
              </a:solidFill>
              <a:latin typeface="Roboto Slab"/>
              <a:ea typeface="Roboto Slab"/>
              <a:cs typeface="Roboto Slab"/>
              <a:sym typeface="Roboto Slab"/>
            </a:endParaRPr>
          </a:p>
          <a:p>
            <a:pPr indent="-317500" lvl="1" marL="914400" rtl="0" algn="l">
              <a:lnSpc>
                <a:spcPct val="13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Các loại đặc quyền: Đọc, viết, thêm, xóa, một số thao tác khác, …</a:t>
            </a:r>
            <a:endParaRPr>
              <a:solidFill>
                <a:schemeClr val="dk1"/>
              </a:solidFill>
              <a:latin typeface="Roboto Slab"/>
              <a:ea typeface="Roboto Slab"/>
              <a:cs typeface="Roboto Slab"/>
              <a:sym typeface="Roboto Slab"/>
            </a:endParaRPr>
          </a:p>
          <a:p>
            <a:pPr indent="-317500" lvl="0" marL="457200" rtl="0" algn="l">
              <a:lnSpc>
                <a:spcPct val="13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Cơ chế giao diện kế thừa</a:t>
            </a:r>
            <a:endParaRPr sz="1400">
              <a:solidFill>
                <a:schemeClr val="dk1"/>
              </a:solidFill>
              <a:latin typeface="Roboto Slab"/>
              <a:ea typeface="Roboto Slab"/>
              <a:cs typeface="Roboto Slab"/>
              <a:sym typeface="Roboto Slab"/>
            </a:endParaRPr>
          </a:p>
          <a:p>
            <a:pPr indent="-317500" lvl="1" marL="914400" rtl="0" algn="l">
              <a:lnSpc>
                <a:spcPct val="13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Độ trễ</a:t>
            </a:r>
            <a:endParaRPr>
              <a:solidFill>
                <a:schemeClr val="dk1"/>
              </a:solidFill>
              <a:latin typeface="Roboto Slab"/>
              <a:ea typeface="Roboto Slab"/>
              <a:cs typeface="Roboto Slab"/>
              <a:sym typeface="Roboto Slab"/>
            </a:endParaRPr>
          </a:p>
          <a:p>
            <a:pPr indent="-317500" lvl="1" marL="914400" rtl="0" algn="l">
              <a:lnSpc>
                <a:spcPct val="13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Khoảng thời gian</a:t>
            </a:r>
            <a:endParaRPr>
              <a:solidFill>
                <a:schemeClr val="dk1"/>
              </a:solidFill>
              <a:latin typeface="Roboto Slab"/>
              <a:ea typeface="Roboto Slab"/>
              <a:cs typeface="Roboto Slab"/>
              <a:sym typeface="Roboto Slab"/>
            </a:endParaRPr>
          </a:p>
          <a:p>
            <a:pPr indent="-317500" lvl="1" marL="914400" rtl="0" algn="l">
              <a:lnSpc>
                <a:spcPct val="13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Cơ chế truy cập</a:t>
            </a:r>
            <a:endParaRPr>
              <a:solidFill>
                <a:schemeClr val="dk1"/>
              </a:solidFill>
              <a:latin typeface="Roboto Slab"/>
              <a:ea typeface="Roboto Slab"/>
              <a:cs typeface="Roboto Slab"/>
              <a:sym typeface="Roboto Slab"/>
            </a:endParaRPr>
          </a:p>
          <a:p>
            <a:pPr indent="-317500" lvl="1" marL="914400" rtl="0" algn="l">
              <a:lnSpc>
                <a:spcPct val="13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Tần suất truy cập</a:t>
            </a:r>
            <a:endParaRPr>
              <a:solidFill>
                <a:schemeClr val="dk1"/>
              </a:solidFill>
              <a:latin typeface="Roboto Slab"/>
              <a:ea typeface="Roboto Slab"/>
              <a:cs typeface="Roboto Slab"/>
              <a:sym typeface="Roboto Slab"/>
            </a:endParaRPr>
          </a:p>
          <a:p>
            <a:pPr indent="0" lvl="0" marL="0" rtl="0" algn="l">
              <a:lnSpc>
                <a:spcPct val="130000"/>
              </a:lnSpc>
              <a:spcBef>
                <a:spcPts val="0"/>
              </a:spcBef>
              <a:spcAft>
                <a:spcPts val="0"/>
              </a:spcAft>
              <a:buNone/>
            </a:pPr>
            <a:r>
              <a:t/>
            </a:r>
            <a:endParaRPr sz="1400">
              <a:solidFill>
                <a:schemeClr val="dk1"/>
              </a:solidFill>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c8035008a3_1_10"/>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Phân tích kiến trúc trong ngữ cảnh</a:t>
            </a:r>
            <a:endParaRPr b="1">
              <a:solidFill>
                <a:srgbClr val="0000AA"/>
              </a:solidFill>
              <a:latin typeface="Roboto Slab"/>
              <a:ea typeface="Roboto Slab"/>
              <a:cs typeface="Roboto Slab"/>
              <a:sym typeface="Roboto Slab"/>
            </a:endParaRPr>
          </a:p>
        </p:txBody>
      </p:sp>
      <p:sp>
        <p:nvSpPr>
          <p:cNvPr id="82" name="Google Shape;82;g2c8035008a3_1_10"/>
          <p:cNvSpPr txBox="1"/>
          <p:nvPr>
            <p:ph idx="1" type="body"/>
          </p:nvPr>
        </p:nvSpPr>
        <p:spPr>
          <a:xfrm>
            <a:off x="311700" y="1152475"/>
            <a:ext cx="4580400" cy="3605700"/>
          </a:xfrm>
          <a:prstGeom prst="rect">
            <a:avLst/>
          </a:prstGeom>
          <a:noFill/>
          <a:ln>
            <a:noFill/>
          </a:ln>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Phân tích kiến trúc là công việc nằm ở hoạt động </a:t>
            </a:r>
            <a:r>
              <a:rPr b="1" lang="en" sz="1400">
                <a:solidFill>
                  <a:schemeClr val="dk1"/>
                </a:solidFill>
                <a:latin typeface="Roboto Slab"/>
                <a:ea typeface="Roboto Slab"/>
                <a:cs typeface="Roboto Slab"/>
                <a:sym typeface="Roboto Slab"/>
              </a:rPr>
              <a:t>Xác định ứng viên kiến trúc.</a:t>
            </a:r>
            <a:endParaRPr b="1" sz="1400">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chemeClr val="dk1"/>
              </a:buClr>
              <a:buSzPts val="1400"/>
              <a:buFont typeface="Roboto Slab"/>
              <a:buChar char="-"/>
            </a:pPr>
            <a:r>
              <a:rPr b="1" lang="en" sz="1400">
                <a:solidFill>
                  <a:schemeClr val="dk1"/>
                </a:solidFill>
                <a:latin typeface="Roboto Slab"/>
                <a:ea typeface="Roboto Slab"/>
                <a:cs typeface="Roboto Slab"/>
                <a:sym typeface="Roboto Slab"/>
              </a:rPr>
              <a:t>Phân tích kiến trúc </a:t>
            </a:r>
            <a:r>
              <a:rPr lang="en" sz="1400">
                <a:solidFill>
                  <a:schemeClr val="dk1"/>
                </a:solidFill>
                <a:latin typeface="Roboto Slab"/>
                <a:ea typeface="Roboto Slab"/>
                <a:cs typeface="Roboto Slab"/>
                <a:sym typeface="Roboto Slab"/>
              </a:rPr>
              <a:t>là cách mà team dự án định nghĩa kiến trúc ở mức cao của dự án.</a:t>
            </a:r>
            <a:endParaRPr sz="1400">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chemeClr val="dk1"/>
              </a:buClr>
              <a:buSzPts val="1400"/>
              <a:buFont typeface="Roboto Slab"/>
              <a:buChar char="-"/>
            </a:pPr>
            <a:r>
              <a:rPr b="1" lang="en" sz="1400">
                <a:solidFill>
                  <a:schemeClr val="dk1"/>
                </a:solidFill>
                <a:latin typeface="Roboto Slab"/>
                <a:ea typeface="Roboto Slab"/>
                <a:cs typeface="Roboto Slab"/>
                <a:sym typeface="Roboto Slab"/>
              </a:rPr>
              <a:t>Phân tích kiến trúc </a:t>
            </a:r>
            <a:r>
              <a:rPr lang="en" sz="1400">
                <a:solidFill>
                  <a:schemeClr val="dk1"/>
                </a:solidFill>
                <a:latin typeface="Roboto Slab"/>
                <a:ea typeface="Roboto Slab"/>
                <a:cs typeface="Roboto Slab"/>
                <a:sym typeface="Roboto Slab"/>
              </a:rPr>
              <a:t>thường làm trong thời điểm sớm của pha Elaboration bởi team kiến trúc.</a:t>
            </a:r>
            <a:endParaRPr sz="1400">
              <a:solidFill>
                <a:schemeClr val="dk1"/>
              </a:solidFill>
              <a:latin typeface="Roboto Slab"/>
              <a:ea typeface="Roboto Slab"/>
              <a:cs typeface="Roboto Slab"/>
              <a:sym typeface="Roboto Slab"/>
            </a:endParaRPr>
          </a:p>
        </p:txBody>
      </p:sp>
      <p:sp>
        <p:nvSpPr>
          <p:cNvPr id="83" name="Google Shape;83;g2c8035008a3_1_1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2c8035008a3_1_1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2c8035008a3_1_1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86" name="Google Shape;86;g2c8035008a3_1_1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87" name="Google Shape;87;g2c8035008a3_1_1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88" name="Google Shape;88;g2c8035008a3_1_10"/>
          <p:cNvPicPr preferRelativeResize="0"/>
          <p:nvPr/>
        </p:nvPicPr>
        <p:blipFill>
          <a:blip r:embed="rId3">
            <a:alphaModFix/>
          </a:blip>
          <a:stretch>
            <a:fillRect/>
          </a:stretch>
        </p:blipFill>
        <p:spPr>
          <a:xfrm>
            <a:off x="5106824" y="1250549"/>
            <a:ext cx="3493725" cy="34095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26cfdff6542_1_12"/>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Mô tả cơ chế phân tích</a:t>
            </a:r>
            <a:endParaRPr b="1">
              <a:solidFill>
                <a:srgbClr val="0000AA"/>
              </a:solidFill>
              <a:latin typeface="Roboto Slab"/>
              <a:ea typeface="Roboto Slab"/>
              <a:cs typeface="Roboto Slab"/>
              <a:sym typeface="Roboto Slab"/>
            </a:endParaRPr>
          </a:p>
        </p:txBody>
      </p:sp>
      <p:sp>
        <p:nvSpPr>
          <p:cNvPr id="393" name="Google Shape;393;g26cfdff6542_1_1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g26cfdff6542_1_1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g26cfdff6542_1_12"/>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96" name="Google Shape;396;g26cfdff6542_1_1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97" name="Google Shape;397;g26cfdff6542_1_1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98" name="Google Shape;398;g26cfdff6542_1_12"/>
          <p:cNvSpPr txBox="1"/>
          <p:nvPr>
            <p:ph idx="1" type="body"/>
          </p:nvPr>
        </p:nvSpPr>
        <p:spPr>
          <a:xfrm>
            <a:off x="311700" y="936075"/>
            <a:ext cx="5589300" cy="3905100"/>
          </a:xfrm>
          <a:prstGeom prst="rect">
            <a:avLst/>
          </a:prstGeom>
          <a:noFill/>
          <a:ln>
            <a:noFill/>
          </a:ln>
        </p:spPr>
        <p:txBody>
          <a:bodyPr anchorCtr="0" anchor="t" bIns="91425" lIns="91425" spcFirstLastPara="1" rIns="91425" wrap="square" tIns="91425">
            <a:normAutofit/>
          </a:bodyPr>
          <a:lstStyle/>
          <a:p>
            <a:pPr indent="-317500" lvl="0" marL="457200" rtl="0" algn="l">
              <a:lnSpc>
                <a:spcPct val="13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Liệt kê tất cả các cơ chế phân tích thành 1 danh sách</a:t>
            </a:r>
            <a:endParaRPr sz="1400">
              <a:solidFill>
                <a:schemeClr val="dk1"/>
              </a:solidFill>
              <a:latin typeface="Roboto Slab"/>
              <a:ea typeface="Roboto Slab"/>
              <a:cs typeface="Roboto Slab"/>
              <a:sym typeface="Roboto Slab"/>
            </a:endParaRPr>
          </a:p>
          <a:p>
            <a:pPr indent="-317500" lvl="0" marL="457200" rtl="0" algn="l">
              <a:lnSpc>
                <a:spcPct val="13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Tạo bảng ánh xạ từ các Lớp client sang các cơ chế phân tích, 1 class có thể tham gia trong nhiều cơ chế phân tích, và ngược lại.</a:t>
            </a:r>
            <a:endParaRPr sz="1400">
              <a:solidFill>
                <a:schemeClr val="dk1"/>
              </a:solidFill>
              <a:latin typeface="Roboto Slab"/>
              <a:ea typeface="Roboto Slab"/>
              <a:cs typeface="Roboto Slab"/>
              <a:sym typeface="Roboto Slab"/>
            </a:endParaRPr>
          </a:p>
          <a:p>
            <a:pPr indent="-317500" lvl="0" marL="457200" rtl="0" algn="l">
              <a:lnSpc>
                <a:spcPct val="13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Xác định các đặc điểm của các cơ chế phân tích: những đặc điểm đó có thể về mặt chức năng, quy mô hay khía cạnh thực hiện</a:t>
            </a:r>
            <a:endParaRPr sz="1400">
              <a:solidFill>
                <a:schemeClr val="dk1"/>
              </a:solidFill>
              <a:latin typeface="Roboto Slab"/>
              <a:ea typeface="Roboto Slab"/>
              <a:cs typeface="Roboto Slab"/>
              <a:sym typeface="Roboto Slab"/>
            </a:endParaRPr>
          </a:p>
          <a:p>
            <a:pPr indent="-317500" lvl="0" marL="457200" rtl="0" algn="l">
              <a:lnSpc>
                <a:spcPct val="13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Mô hình sử dụng sự cộng tác giữa các Class: ví dụ như một số Utility class không trực tiếp liên quan tới các chức năng hệ thống, thường nằm ở tầng trung gian và tầng dưới, cung cấp các dịch vụ và phần mềm dùng chung cho các lớp ở cấp độ ứng dụng. </a:t>
            </a:r>
            <a:endParaRPr sz="1400">
              <a:solidFill>
                <a:schemeClr val="dk1"/>
              </a:solidFill>
              <a:latin typeface="Roboto Slab"/>
              <a:ea typeface="Roboto Slab"/>
              <a:cs typeface="Roboto Slab"/>
              <a:sym typeface="Roboto Slab"/>
            </a:endParaRPr>
          </a:p>
        </p:txBody>
      </p:sp>
      <p:pic>
        <p:nvPicPr>
          <p:cNvPr id="399" name="Google Shape;399;g26cfdff6542_1_12"/>
          <p:cNvPicPr preferRelativeResize="0"/>
          <p:nvPr/>
        </p:nvPicPr>
        <p:blipFill>
          <a:blip r:embed="rId3">
            <a:alphaModFix/>
          </a:blip>
          <a:stretch>
            <a:fillRect/>
          </a:stretch>
        </p:blipFill>
        <p:spPr>
          <a:xfrm>
            <a:off x="5833635" y="796875"/>
            <a:ext cx="2853964" cy="413637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26cfdff6542_1_24"/>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Ví dụ: Các cơ chế phân tích cho bài toán Course Registration</a:t>
            </a:r>
            <a:endParaRPr b="1">
              <a:solidFill>
                <a:srgbClr val="0000AA"/>
              </a:solidFill>
              <a:latin typeface="Roboto Slab"/>
              <a:ea typeface="Roboto Slab"/>
              <a:cs typeface="Roboto Slab"/>
              <a:sym typeface="Roboto Slab"/>
            </a:endParaRPr>
          </a:p>
        </p:txBody>
      </p:sp>
      <p:sp>
        <p:nvSpPr>
          <p:cNvPr id="405" name="Google Shape;405;g26cfdff6542_1_2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g26cfdff6542_1_2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g26cfdff6542_1_24"/>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408" name="Google Shape;408;g26cfdff6542_1_2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09" name="Google Shape;409;g26cfdff6542_1_2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410" name="Google Shape;410;g26cfdff6542_1_24"/>
          <p:cNvPicPr preferRelativeResize="0"/>
          <p:nvPr/>
        </p:nvPicPr>
        <p:blipFill>
          <a:blip r:embed="rId3">
            <a:alphaModFix/>
          </a:blip>
          <a:stretch>
            <a:fillRect/>
          </a:stretch>
        </p:blipFill>
        <p:spPr>
          <a:xfrm>
            <a:off x="2712425" y="931650"/>
            <a:ext cx="6015344" cy="37750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26cfdff6542_7_0"/>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Xác định những sự trừu tượng chính</a:t>
            </a:r>
            <a:endParaRPr b="1">
              <a:solidFill>
                <a:srgbClr val="0000AA"/>
              </a:solidFill>
              <a:latin typeface="Roboto Slab"/>
              <a:ea typeface="Roboto Slab"/>
              <a:cs typeface="Roboto Slab"/>
              <a:sym typeface="Roboto Slab"/>
            </a:endParaRPr>
          </a:p>
        </p:txBody>
      </p:sp>
      <p:sp>
        <p:nvSpPr>
          <p:cNvPr id="416" name="Google Shape;416;g26cfdff6542_7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g26cfdff6542_7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g26cfdff6542_7_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419" name="Google Shape;419;g26cfdff6542_7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20" name="Google Shape;420;g26cfdff6542_7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21" name="Google Shape;421;g26cfdff6542_7_0"/>
          <p:cNvSpPr txBox="1"/>
          <p:nvPr>
            <p:ph idx="1" type="body"/>
          </p:nvPr>
        </p:nvSpPr>
        <p:spPr>
          <a:xfrm>
            <a:off x="375300" y="1329900"/>
            <a:ext cx="8709600" cy="2483700"/>
          </a:xfrm>
          <a:prstGeom prst="rect">
            <a:avLst/>
          </a:prstGeom>
          <a:noFill/>
          <a:ln>
            <a:noFill/>
          </a:ln>
        </p:spPr>
        <p:txBody>
          <a:bodyPr anchorCtr="0" anchor="t" bIns="91425" lIns="91425" spcFirstLastPara="1" rIns="91425" wrap="square" tIns="91425">
            <a:normAutofit/>
          </a:bodyPr>
          <a:lstStyle/>
          <a:p>
            <a:pPr indent="-317500" lvl="0" marL="457200" rtl="0" algn="l">
              <a:lnSpc>
                <a:spcPct val="13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Trừu tượng chính của hệ thống là những khái niệm được xác định ở khâu nắm bắt yêu cầu mà hệ thống cần giải </a:t>
            </a:r>
            <a:r>
              <a:rPr lang="en" sz="1400">
                <a:solidFill>
                  <a:schemeClr val="dk1"/>
                </a:solidFill>
                <a:latin typeface="Roboto Slab"/>
                <a:ea typeface="Roboto Slab"/>
                <a:cs typeface="Roboto Slab"/>
                <a:sym typeface="Roboto Slab"/>
              </a:rPr>
              <a:t>quyết</a:t>
            </a:r>
            <a:r>
              <a:rPr lang="en" sz="1400">
                <a:solidFill>
                  <a:schemeClr val="dk1"/>
                </a:solidFill>
                <a:latin typeface="Roboto Slab"/>
                <a:ea typeface="Roboto Slab"/>
                <a:cs typeface="Roboto Slab"/>
                <a:sym typeface="Roboto Slab"/>
              </a:rPr>
              <a:t>, nó là cơ sở cho việc xác định các trừu tượng thiết kế cốt lõi.</a:t>
            </a:r>
            <a:endParaRPr sz="1400">
              <a:solidFill>
                <a:schemeClr val="dk1"/>
              </a:solidFill>
              <a:latin typeface="Roboto Slab"/>
              <a:ea typeface="Roboto Slab"/>
              <a:cs typeface="Roboto Slab"/>
              <a:sym typeface="Roboto Slab"/>
            </a:endParaRPr>
          </a:p>
          <a:p>
            <a:pPr indent="-317500" lvl="0" marL="457200" rtl="0" algn="l">
              <a:lnSpc>
                <a:spcPct val="13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Xác định những sự trừu tượng chính từ:</a:t>
            </a:r>
            <a:endParaRPr sz="1400">
              <a:solidFill>
                <a:schemeClr val="dk1"/>
              </a:solidFill>
              <a:latin typeface="Roboto Slab"/>
              <a:ea typeface="Roboto Slab"/>
              <a:cs typeface="Roboto Slab"/>
              <a:sym typeface="Roboto Slab"/>
            </a:endParaRPr>
          </a:p>
          <a:p>
            <a:pPr indent="-317500" lvl="1" marL="914400" rtl="0" algn="l">
              <a:lnSpc>
                <a:spcPct val="13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Tri thức miền</a:t>
            </a:r>
            <a:endParaRPr>
              <a:solidFill>
                <a:schemeClr val="dk1"/>
              </a:solidFill>
              <a:latin typeface="Roboto Slab"/>
              <a:ea typeface="Roboto Slab"/>
              <a:cs typeface="Roboto Slab"/>
              <a:sym typeface="Roboto Slab"/>
            </a:endParaRPr>
          </a:p>
          <a:p>
            <a:pPr indent="-310832" lvl="1" marL="914400" rtl="0" algn="l">
              <a:lnSpc>
                <a:spcPct val="130000"/>
              </a:lnSpc>
              <a:spcBef>
                <a:spcPts val="0"/>
              </a:spcBef>
              <a:spcAft>
                <a:spcPts val="0"/>
              </a:spcAft>
              <a:buClr>
                <a:schemeClr val="dk1"/>
              </a:buClr>
              <a:buSzPts val="1295"/>
              <a:buFont typeface="Roboto Slab"/>
              <a:buChar char="○"/>
            </a:pPr>
            <a:r>
              <a:rPr lang="en">
                <a:solidFill>
                  <a:schemeClr val="dk1"/>
                </a:solidFill>
                <a:latin typeface="Roboto Slab"/>
                <a:ea typeface="Roboto Slab"/>
                <a:cs typeface="Roboto Slab"/>
                <a:sym typeface="Roboto Slab"/>
              </a:rPr>
              <a:t>Yêu cầu</a:t>
            </a:r>
            <a:endParaRPr>
              <a:solidFill>
                <a:schemeClr val="dk1"/>
              </a:solidFill>
              <a:latin typeface="Roboto Slab"/>
              <a:ea typeface="Roboto Slab"/>
              <a:cs typeface="Roboto Slab"/>
              <a:sym typeface="Roboto Slab"/>
            </a:endParaRPr>
          </a:p>
          <a:p>
            <a:pPr indent="-310832" lvl="1" marL="914400" rtl="0" algn="l">
              <a:lnSpc>
                <a:spcPct val="130000"/>
              </a:lnSpc>
              <a:spcBef>
                <a:spcPts val="0"/>
              </a:spcBef>
              <a:spcAft>
                <a:spcPts val="0"/>
              </a:spcAft>
              <a:buClr>
                <a:schemeClr val="dk1"/>
              </a:buClr>
              <a:buSzPts val="1295"/>
              <a:buFont typeface="Roboto Slab"/>
              <a:buChar char="○"/>
            </a:pPr>
            <a:r>
              <a:rPr lang="en">
                <a:solidFill>
                  <a:schemeClr val="dk1"/>
                </a:solidFill>
                <a:latin typeface="Roboto Slab"/>
                <a:ea typeface="Roboto Slab"/>
                <a:cs typeface="Roboto Slab"/>
                <a:sym typeface="Roboto Slab"/>
              </a:rPr>
              <a:t>Bảng chú giải</a:t>
            </a:r>
            <a:endParaRPr>
              <a:solidFill>
                <a:schemeClr val="dk1"/>
              </a:solidFill>
              <a:latin typeface="Roboto Slab"/>
              <a:ea typeface="Roboto Slab"/>
              <a:cs typeface="Roboto Slab"/>
              <a:sym typeface="Roboto Slab"/>
            </a:endParaRPr>
          </a:p>
          <a:p>
            <a:pPr indent="-310832" lvl="1" marL="914400" rtl="0" algn="l">
              <a:lnSpc>
                <a:spcPct val="130000"/>
              </a:lnSpc>
              <a:spcBef>
                <a:spcPts val="0"/>
              </a:spcBef>
              <a:spcAft>
                <a:spcPts val="0"/>
              </a:spcAft>
              <a:buClr>
                <a:schemeClr val="dk1"/>
              </a:buClr>
              <a:buSzPts val="1295"/>
              <a:buFont typeface="Roboto Slab"/>
              <a:buChar char="○"/>
            </a:pPr>
            <a:r>
              <a:rPr lang="en">
                <a:solidFill>
                  <a:schemeClr val="dk1"/>
                </a:solidFill>
                <a:latin typeface="Roboto Slab"/>
                <a:ea typeface="Roboto Slab"/>
                <a:cs typeface="Roboto Slab"/>
                <a:sym typeface="Roboto Slab"/>
              </a:rPr>
              <a:t>Mô hình miền hoặc mô hình nghiệp vụ (nếu có).</a:t>
            </a:r>
            <a:endParaRPr>
              <a:solidFill>
                <a:schemeClr val="dk1"/>
              </a:solidFill>
              <a:latin typeface="Roboto Slab"/>
              <a:ea typeface="Roboto Slab"/>
              <a:cs typeface="Roboto Slab"/>
              <a:sym typeface="Roboto Slab"/>
            </a:endParaRPr>
          </a:p>
        </p:txBody>
      </p:sp>
      <p:sp>
        <p:nvSpPr>
          <p:cNvPr id="422" name="Google Shape;422;g26cfdff6542_7_0"/>
          <p:cNvSpPr txBox="1"/>
          <p:nvPr/>
        </p:nvSpPr>
        <p:spPr>
          <a:xfrm>
            <a:off x="375300" y="883250"/>
            <a:ext cx="7446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0000AA"/>
                </a:solidFill>
                <a:latin typeface="Roboto Slab"/>
                <a:ea typeface="Roboto Slab"/>
                <a:cs typeface="Roboto Slab"/>
                <a:sym typeface="Roboto Slab"/>
              </a:rPr>
              <a:t>“N</a:t>
            </a:r>
            <a:r>
              <a:rPr b="1" lang="en" sz="1800">
                <a:solidFill>
                  <a:srgbClr val="0000AA"/>
                </a:solidFill>
                <a:latin typeface="Roboto Slab"/>
                <a:ea typeface="Roboto Slab"/>
                <a:cs typeface="Roboto Slab"/>
                <a:sym typeface="Roboto Slab"/>
              </a:rPr>
              <a:t>hững sự trừu tượng chính” là gì?</a:t>
            </a:r>
            <a:endParaRPr sz="8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26cfdff6542_8_5"/>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Xác định những sự trừu tượng chính</a:t>
            </a:r>
            <a:endParaRPr b="1">
              <a:solidFill>
                <a:srgbClr val="0000AA"/>
              </a:solidFill>
              <a:latin typeface="Roboto Slab"/>
              <a:ea typeface="Roboto Slab"/>
              <a:cs typeface="Roboto Slab"/>
              <a:sym typeface="Roboto Slab"/>
            </a:endParaRPr>
          </a:p>
        </p:txBody>
      </p:sp>
      <p:sp>
        <p:nvSpPr>
          <p:cNvPr id="428" name="Google Shape;428;g26cfdff6542_8_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g26cfdff6542_8_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g26cfdff6542_8_5"/>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431" name="Google Shape;431;g26cfdff6542_8_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32" name="Google Shape;432;g26cfdff6542_8_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33" name="Google Shape;433;g26cfdff6542_8_5"/>
          <p:cNvSpPr txBox="1"/>
          <p:nvPr>
            <p:ph idx="1" type="body"/>
          </p:nvPr>
        </p:nvSpPr>
        <p:spPr>
          <a:xfrm>
            <a:off x="187975" y="1329925"/>
            <a:ext cx="3707400" cy="1395300"/>
          </a:xfrm>
          <a:prstGeom prst="rect">
            <a:avLst/>
          </a:prstGeom>
          <a:noFill/>
          <a:ln>
            <a:noFill/>
          </a:ln>
        </p:spPr>
        <p:txBody>
          <a:bodyPr anchorCtr="0" anchor="t" bIns="91425" lIns="91425" spcFirstLastPara="1" rIns="91425" wrap="square" tIns="91425">
            <a:noAutofit/>
          </a:bodyPr>
          <a:lstStyle/>
          <a:p>
            <a:pPr indent="-317500" lvl="0" marL="457200" rtl="0" algn="l">
              <a:lnSpc>
                <a:spcPct val="12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Xác định các liên kết/ mối quan hệ từ các lớp phân tích. </a:t>
            </a:r>
            <a:endParaRPr sz="1400">
              <a:solidFill>
                <a:schemeClr val="dk1"/>
              </a:solidFill>
              <a:latin typeface="Roboto Slab"/>
              <a:ea typeface="Roboto Slab"/>
              <a:cs typeface="Roboto Slab"/>
              <a:sym typeface="Roboto Slab"/>
            </a:endParaRPr>
          </a:p>
          <a:p>
            <a:pPr indent="-317500" lvl="0" marL="457200" rtl="0" algn="l">
              <a:lnSpc>
                <a:spcPct val="12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Mô hình hóa các lớp và các quan hệ bằng biểu đồ lớp.</a:t>
            </a:r>
            <a:endParaRPr sz="1400">
              <a:solidFill>
                <a:schemeClr val="dk1"/>
              </a:solidFill>
              <a:latin typeface="Roboto Slab"/>
              <a:ea typeface="Roboto Slab"/>
              <a:cs typeface="Roboto Slab"/>
              <a:sym typeface="Roboto Slab"/>
            </a:endParaRPr>
          </a:p>
          <a:p>
            <a:pPr indent="-317500" lvl="1" marL="914400" rtl="0" algn="l">
              <a:lnSpc>
                <a:spcPct val="12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Bao gồm mô tả ngắn gọn về các lớp.</a:t>
            </a:r>
            <a:endParaRPr>
              <a:solidFill>
                <a:schemeClr val="dk1"/>
              </a:solidFill>
              <a:latin typeface="Roboto Slab"/>
              <a:ea typeface="Roboto Slab"/>
              <a:cs typeface="Roboto Slab"/>
              <a:sym typeface="Roboto Slab"/>
            </a:endParaRPr>
          </a:p>
          <a:p>
            <a:pPr indent="-317500" lvl="0" marL="457200" rtl="0" algn="l">
              <a:lnSpc>
                <a:spcPct val="105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Ánh xạ các lớp phân tích tới các cơ chế phân tích cần thiết.</a:t>
            </a:r>
            <a:endParaRPr sz="1400">
              <a:solidFill>
                <a:schemeClr val="dk1"/>
              </a:solidFill>
              <a:latin typeface="Roboto Slab"/>
              <a:ea typeface="Roboto Slab"/>
              <a:cs typeface="Roboto Slab"/>
              <a:sym typeface="Roboto Slab"/>
            </a:endParaRPr>
          </a:p>
        </p:txBody>
      </p:sp>
      <p:sp>
        <p:nvSpPr>
          <p:cNvPr id="434" name="Google Shape;434;g26cfdff6542_8_5"/>
          <p:cNvSpPr txBox="1"/>
          <p:nvPr/>
        </p:nvSpPr>
        <p:spPr>
          <a:xfrm>
            <a:off x="272675" y="832538"/>
            <a:ext cx="7446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0000AA"/>
                </a:solidFill>
                <a:latin typeface="Roboto Slab"/>
                <a:ea typeface="Roboto Slab"/>
                <a:cs typeface="Roboto Slab"/>
                <a:sym typeface="Roboto Slab"/>
              </a:rPr>
              <a:t>Định nghĩa “những sự trừu tượng chính”</a:t>
            </a:r>
            <a:endParaRPr sz="800">
              <a:solidFill>
                <a:schemeClr val="dk2"/>
              </a:solidFill>
            </a:endParaRPr>
          </a:p>
        </p:txBody>
      </p:sp>
      <p:pic>
        <p:nvPicPr>
          <p:cNvPr id="435" name="Google Shape;435;g26cfdff6542_8_5"/>
          <p:cNvPicPr preferRelativeResize="0"/>
          <p:nvPr/>
        </p:nvPicPr>
        <p:blipFill>
          <a:blip r:embed="rId3">
            <a:alphaModFix/>
          </a:blip>
          <a:stretch>
            <a:fillRect/>
          </a:stretch>
        </p:blipFill>
        <p:spPr>
          <a:xfrm>
            <a:off x="3815850" y="1234100"/>
            <a:ext cx="5328151" cy="334372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g26cfdff6542_8_19"/>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Tạo ra các hiện thực hóa của các Use-case</a:t>
            </a:r>
            <a:endParaRPr b="1">
              <a:solidFill>
                <a:srgbClr val="0000AA"/>
              </a:solidFill>
              <a:latin typeface="Roboto Slab"/>
              <a:ea typeface="Roboto Slab"/>
              <a:cs typeface="Roboto Slab"/>
              <a:sym typeface="Roboto Slab"/>
            </a:endParaRPr>
          </a:p>
        </p:txBody>
      </p:sp>
      <p:sp>
        <p:nvSpPr>
          <p:cNvPr id="441" name="Google Shape;441;g26cfdff6542_8_19"/>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g26cfdff6542_8_19"/>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g26cfdff6542_8_19"/>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444" name="Google Shape;444;g26cfdff6542_8_19"/>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45" name="Google Shape;445;g26cfdff6542_8_19"/>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46" name="Google Shape;446;g26cfdff6542_8_19"/>
          <p:cNvSpPr txBox="1"/>
          <p:nvPr/>
        </p:nvSpPr>
        <p:spPr>
          <a:xfrm>
            <a:off x="272675" y="832538"/>
            <a:ext cx="7446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0000AA"/>
                </a:solidFill>
                <a:latin typeface="Roboto Slab"/>
                <a:ea typeface="Roboto Slab"/>
                <a:cs typeface="Roboto Slab"/>
                <a:sym typeface="Roboto Slab"/>
              </a:rPr>
              <a:t>Nhắc lại: “Hiện thực hóa Use-case" là gì?</a:t>
            </a:r>
            <a:endParaRPr sz="800">
              <a:solidFill>
                <a:schemeClr val="dk2"/>
              </a:solidFill>
            </a:endParaRPr>
          </a:p>
        </p:txBody>
      </p:sp>
      <p:pic>
        <p:nvPicPr>
          <p:cNvPr id="447" name="Google Shape;447;g26cfdff6542_8_19"/>
          <p:cNvPicPr preferRelativeResize="0"/>
          <p:nvPr/>
        </p:nvPicPr>
        <p:blipFill>
          <a:blip r:embed="rId3">
            <a:alphaModFix/>
          </a:blip>
          <a:stretch>
            <a:fillRect/>
          </a:stretch>
        </p:blipFill>
        <p:spPr>
          <a:xfrm>
            <a:off x="3815850" y="1329913"/>
            <a:ext cx="5285140" cy="3277663"/>
          </a:xfrm>
          <a:prstGeom prst="rect">
            <a:avLst/>
          </a:prstGeom>
          <a:noFill/>
          <a:ln>
            <a:noFill/>
          </a:ln>
        </p:spPr>
      </p:pic>
      <p:sp>
        <p:nvSpPr>
          <p:cNvPr id="448" name="Google Shape;448;g26cfdff6542_8_19"/>
          <p:cNvSpPr txBox="1"/>
          <p:nvPr>
            <p:ph idx="1" type="body"/>
          </p:nvPr>
        </p:nvSpPr>
        <p:spPr>
          <a:xfrm>
            <a:off x="56600" y="1379200"/>
            <a:ext cx="3707400" cy="1395300"/>
          </a:xfrm>
          <a:prstGeom prst="rect">
            <a:avLst/>
          </a:prstGeom>
          <a:noFill/>
          <a:ln>
            <a:noFill/>
          </a:ln>
        </p:spPr>
        <p:txBody>
          <a:bodyPr anchorCtr="0" anchor="t" bIns="91425" lIns="91425" spcFirstLastPara="1" rIns="91425" wrap="square" tIns="91425">
            <a:noAutofit/>
          </a:bodyPr>
          <a:lstStyle/>
          <a:p>
            <a:pPr indent="-317500" lvl="0" marL="457200" rtl="0" algn="l">
              <a:lnSpc>
                <a:spcPct val="12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Xác định các Class cần thiết để thực hiện Use-case đó (Class diagram)</a:t>
            </a:r>
            <a:endParaRPr sz="1400">
              <a:solidFill>
                <a:schemeClr val="dk1"/>
              </a:solidFill>
              <a:latin typeface="Roboto Slab"/>
              <a:ea typeface="Roboto Slab"/>
              <a:cs typeface="Roboto Slab"/>
              <a:sym typeface="Roboto Slab"/>
            </a:endParaRPr>
          </a:p>
          <a:p>
            <a:pPr indent="-317500" lvl="0" marL="457200" rtl="0" algn="l">
              <a:lnSpc>
                <a:spcPct val="105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Xác định các Object của các Class đó tương tác, giao tiếp với nhau như thế nào? (Communication Diagram, Sequence Diagram)</a:t>
            </a:r>
            <a:endParaRPr sz="1400">
              <a:solidFill>
                <a:schemeClr val="dk1"/>
              </a:solidFill>
              <a:latin typeface="Roboto Slab"/>
              <a:ea typeface="Roboto Slab"/>
              <a:cs typeface="Roboto Slab"/>
              <a:sym typeface="Roboto Slab"/>
            </a:endParaRPr>
          </a:p>
          <a:p>
            <a:pPr indent="0" lvl="0" marL="457200" rtl="0" algn="l">
              <a:lnSpc>
                <a:spcPct val="105000"/>
              </a:lnSpc>
              <a:spcBef>
                <a:spcPts val="0"/>
              </a:spcBef>
              <a:spcAft>
                <a:spcPts val="0"/>
              </a:spcAft>
              <a:buNone/>
            </a:pPr>
            <a:r>
              <a:t/>
            </a:r>
            <a:endParaRPr sz="1400">
              <a:solidFill>
                <a:schemeClr val="dk1"/>
              </a:solidFill>
              <a:latin typeface="Roboto Slab"/>
              <a:ea typeface="Roboto Slab"/>
              <a:cs typeface="Roboto Slab"/>
              <a:sym typeface="Roboto Slab"/>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26cfdff6542_14_12"/>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Tạo ra các hiện thực hóa của các Use-case</a:t>
            </a:r>
            <a:endParaRPr b="1">
              <a:solidFill>
                <a:srgbClr val="0000AA"/>
              </a:solidFill>
              <a:latin typeface="Roboto Slab"/>
              <a:ea typeface="Roboto Slab"/>
              <a:cs typeface="Roboto Slab"/>
              <a:sym typeface="Roboto Slab"/>
            </a:endParaRPr>
          </a:p>
        </p:txBody>
      </p:sp>
      <p:sp>
        <p:nvSpPr>
          <p:cNvPr id="454" name="Google Shape;454;g26cfdff6542_14_1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g26cfdff6542_14_1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g26cfdff6542_14_12"/>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457" name="Google Shape;457;g26cfdff6542_14_1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58" name="Google Shape;458;g26cfdff6542_14_1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459" name="Google Shape;459;g26cfdff6542_14_12"/>
          <p:cNvPicPr preferRelativeResize="0"/>
          <p:nvPr/>
        </p:nvPicPr>
        <p:blipFill>
          <a:blip r:embed="rId3">
            <a:alphaModFix/>
          </a:blip>
          <a:stretch>
            <a:fillRect/>
          </a:stretch>
        </p:blipFill>
        <p:spPr>
          <a:xfrm>
            <a:off x="152400" y="1409775"/>
            <a:ext cx="8839201" cy="3234828"/>
          </a:xfrm>
          <a:prstGeom prst="rect">
            <a:avLst/>
          </a:prstGeom>
          <a:noFill/>
          <a:ln>
            <a:noFill/>
          </a:ln>
        </p:spPr>
      </p:pic>
      <p:sp>
        <p:nvSpPr>
          <p:cNvPr id="460" name="Google Shape;460;g26cfdff6542_14_12"/>
          <p:cNvSpPr txBox="1"/>
          <p:nvPr/>
        </p:nvSpPr>
        <p:spPr>
          <a:xfrm>
            <a:off x="311700" y="929050"/>
            <a:ext cx="8244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0000AA"/>
                </a:solidFill>
              </a:rPr>
              <a:t>communication diagram                          sequence diagram            </a:t>
            </a:r>
            <a:endParaRPr b="1" sz="2300">
              <a:solidFill>
                <a:srgbClr val="0000AA"/>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g2c87e18d64c_0_12"/>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Giá trị của việc hiện thực hóa ca sử dụng</a:t>
            </a:r>
            <a:endParaRPr b="1">
              <a:solidFill>
                <a:srgbClr val="0000AA"/>
              </a:solidFill>
              <a:latin typeface="Roboto Slab"/>
              <a:ea typeface="Roboto Slab"/>
              <a:cs typeface="Roboto Slab"/>
              <a:sym typeface="Roboto Slab"/>
            </a:endParaRPr>
          </a:p>
        </p:txBody>
      </p:sp>
      <p:sp>
        <p:nvSpPr>
          <p:cNvPr id="466" name="Google Shape;466;g2c87e18d64c_0_1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g2c87e18d64c_0_1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g2c87e18d64c_0_12"/>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469" name="Google Shape;469;g2c87e18d64c_0_1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70" name="Google Shape;470;g2c87e18d64c_0_1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71" name="Google Shape;471;g2c87e18d64c_0_12"/>
          <p:cNvSpPr txBox="1"/>
          <p:nvPr>
            <p:ph idx="1" type="body"/>
          </p:nvPr>
        </p:nvSpPr>
        <p:spPr>
          <a:xfrm>
            <a:off x="380475" y="903325"/>
            <a:ext cx="5189100" cy="3442800"/>
          </a:xfrm>
          <a:prstGeom prst="rect">
            <a:avLst/>
          </a:prstGeom>
          <a:noFill/>
          <a:ln>
            <a:noFill/>
          </a:ln>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Clr>
                <a:schemeClr val="dk1"/>
              </a:buClr>
              <a:buSzPts val="1400"/>
              <a:buFont typeface="Roboto Slab"/>
              <a:buChar char="●"/>
            </a:pPr>
            <a:r>
              <a:rPr b="1" lang="en" sz="1400">
                <a:solidFill>
                  <a:schemeClr val="dk1"/>
                </a:solidFill>
                <a:latin typeface="Roboto Slab"/>
                <a:ea typeface="Roboto Slab"/>
                <a:cs typeface="Roboto Slab"/>
                <a:sym typeface="Roboto Slab"/>
              </a:rPr>
              <a:t>Cung cấp khả năng truy vết từ phân tích, thiết kế trở lại yêu cầu.</a:t>
            </a:r>
            <a:endParaRPr b="1" sz="1400">
              <a:solidFill>
                <a:schemeClr val="dk1"/>
              </a:solidFill>
              <a:latin typeface="Roboto Slab"/>
              <a:ea typeface="Roboto Slab"/>
              <a:cs typeface="Roboto Slab"/>
              <a:sym typeface="Roboto Slab"/>
            </a:endParaRPr>
          </a:p>
          <a:p>
            <a:pPr indent="-317500" lvl="1" marL="914400" rtl="0" algn="l">
              <a:lnSpc>
                <a:spcPct val="10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Việc hiện thực hóa ca sử dụng giúp xác định cách mà các yêu cầu cụ thể được chuyển đổi thành các thành phần cụ thể của hệ thống, bao gồm cả các lớp, đối tượng, hàm, và giao diện người dùng.</a:t>
            </a:r>
            <a:endParaRPr>
              <a:solidFill>
                <a:schemeClr val="dk1"/>
              </a:solidFill>
              <a:latin typeface="Roboto Slab"/>
              <a:ea typeface="Roboto Slab"/>
              <a:cs typeface="Roboto Slab"/>
              <a:sym typeface="Roboto Slab"/>
            </a:endParaRPr>
          </a:p>
          <a:p>
            <a:pPr indent="-317500" lvl="1" marL="914400" rtl="0" algn="l">
              <a:lnSpc>
                <a:spcPct val="10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Nó cung cấp một liên kết rõ ràng giữa yêu cầu đã được phân tích và thiết kế của hệ thống, giúp đảm bảo rằng các giải pháp được đề xuất thực sự đáp ứng đúng đắn và toàn vẹn với nhu cầu ban đầu.</a:t>
            </a:r>
            <a:endParaRPr>
              <a:solidFill>
                <a:schemeClr val="dk1"/>
              </a:solidFill>
              <a:latin typeface="Roboto Slab"/>
              <a:ea typeface="Roboto Slab"/>
              <a:cs typeface="Roboto Slab"/>
              <a:sym typeface="Roboto Slab"/>
            </a:endParaRPr>
          </a:p>
          <a:p>
            <a:pPr indent="-317500" lvl="0" marL="457200" rtl="0" algn="l">
              <a:lnSpc>
                <a:spcPct val="105000"/>
              </a:lnSpc>
              <a:spcBef>
                <a:spcPts val="0"/>
              </a:spcBef>
              <a:spcAft>
                <a:spcPts val="0"/>
              </a:spcAft>
              <a:buClr>
                <a:schemeClr val="dk1"/>
              </a:buClr>
              <a:buSzPts val="1400"/>
              <a:buFont typeface="Roboto Slab"/>
              <a:buChar char="●"/>
            </a:pPr>
            <a:r>
              <a:rPr b="1" lang="en" sz="1400">
                <a:solidFill>
                  <a:schemeClr val="dk1"/>
                </a:solidFill>
                <a:latin typeface="Roboto Slab"/>
                <a:ea typeface="Roboto Slab"/>
                <a:cs typeface="Roboto Slab"/>
                <a:sym typeface="Roboto Slab"/>
              </a:rPr>
              <a:t>Kiến trúc sư hệ thống chịu trách nhiệm tạo ra hiện thực hóa ca sử dụng</a:t>
            </a:r>
            <a:endParaRPr b="1" sz="1400">
              <a:solidFill>
                <a:schemeClr val="dk1"/>
              </a:solidFill>
              <a:latin typeface="Roboto Slab"/>
              <a:ea typeface="Roboto Slab"/>
              <a:cs typeface="Roboto Slab"/>
              <a:sym typeface="Roboto Slab"/>
            </a:endParaRPr>
          </a:p>
        </p:txBody>
      </p:sp>
      <p:pic>
        <p:nvPicPr>
          <p:cNvPr id="472" name="Google Shape;472;g2c87e18d64c_0_12"/>
          <p:cNvPicPr preferRelativeResize="0"/>
          <p:nvPr/>
        </p:nvPicPr>
        <p:blipFill>
          <a:blip r:embed="rId3">
            <a:alphaModFix/>
          </a:blip>
          <a:stretch>
            <a:fillRect/>
          </a:stretch>
        </p:blipFill>
        <p:spPr>
          <a:xfrm>
            <a:off x="6506550" y="1052213"/>
            <a:ext cx="2514600" cy="19907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g2c87e18d64c_0_28"/>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Các điểm kiểm soát (Checkpoints)</a:t>
            </a:r>
            <a:endParaRPr b="1">
              <a:solidFill>
                <a:srgbClr val="0000AA"/>
              </a:solidFill>
              <a:latin typeface="Roboto Slab"/>
              <a:ea typeface="Roboto Slab"/>
              <a:cs typeface="Roboto Slab"/>
              <a:sym typeface="Roboto Slab"/>
            </a:endParaRPr>
          </a:p>
        </p:txBody>
      </p:sp>
      <p:sp>
        <p:nvSpPr>
          <p:cNvPr id="478" name="Google Shape;478;g2c87e18d64c_0_28"/>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g2c87e18d64c_0_28"/>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g2c87e18d64c_0_28"/>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481" name="Google Shape;481;g2c87e18d64c_0_28"/>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82" name="Google Shape;482;g2c87e18d64c_0_28"/>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83" name="Google Shape;483;g2c87e18d64c_0_28"/>
          <p:cNvSpPr txBox="1"/>
          <p:nvPr>
            <p:ph idx="1" type="body"/>
          </p:nvPr>
        </p:nvSpPr>
        <p:spPr>
          <a:xfrm>
            <a:off x="456450" y="978200"/>
            <a:ext cx="6339000" cy="3702900"/>
          </a:xfrm>
          <a:prstGeom prst="rect">
            <a:avLst/>
          </a:prstGeom>
          <a:noFill/>
          <a:ln>
            <a:noFill/>
          </a:ln>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Clr>
                <a:schemeClr val="dk1"/>
              </a:buClr>
              <a:buSzPts val="1400"/>
              <a:buFont typeface="Roboto Slab"/>
              <a:buChar char="●"/>
            </a:pPr>
            <a:r>
              <a:rPr b="1" lang="en" sz="1400">
                <a:solidFill>
                  <a:schemeClr val="dk1"/>
                </a:solidFill>
                <a:latin typeface="Roboto Slab"/>
                <a:ea typeface="Roboto Slab"/>
                <a:cs typeface="Roboto Slab"/>
                <a:sym typeface="Roboto Slab"/>
              </a:rPr>
              <a:t>Tổng quát</a:t>
            </a:r>
            <a:endParaRPr b="1" sz="1400">
              <a:solidFill>
                <a:schemeClr val="dk1"/>
              </a:solidFill>
              <a:latin typeface="Roboto Slab"/>
              <a:ea typeface="Roboto Slab"/>
              <a:cs typeface="Roboto Slab"/>
              <a:sym typeface="Roboto Slab"/>
            </a:endParaRPr>
          </a:p>
          <a:p>
            <a:pPr indent="-317500" lvl="1" marL="914400" rtl="0" algn="l">
              <a:lnSpc>
                <a:spcPct val="10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Việc chia thành gói và lớp đã được thực hiện một cách logic nhất quán không?</a:t>
            </a:r>
            <a:endParaRPr>
              <a:solidFill>
                <a:schemeClr val="dk1"/>
              </a:solidFill>
              <a:latin typeface="Roboto Slab"/>
              <a:ea typeface="Roboto Slab"/>
              <a:cs typeface="Roboto Slab"/>
              <a:sym typeface="Roboto Slab"/>
            </a:endParaRPr>
          </a:p>
          <a:p>
            <a:pPr indent="-317500" lvl="1" marL="914400" rtl="0" algn="l">
              <a:lnSpc>
                <a:spcPct val="10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Các cơ chế phân tích cần thiết đã được xác định chưa?</a:t>
            </a:r>
            <a:endParaRPr>
              <a:solidFill>
                <a:schemeClr val="dk1"/>
              </a:solidFill>
              <a:latin typeface="Roboto Slab"/>
              <a:ea typeface="Roboto Slab"/>
              <a:cs typeface="Roboto Slab"/>
              <a:sym typeface="Roboto Slab"/>
            </a:endParaRPr>
          </a:p>
          <a:p>
            <a:pPr indent="-317500" lvl="0" marL="457200" rtl="0" algn="l">
              <a:lnSpc>
                <a:spcPct val="105000"/>
              </a:lnSpc>
              <a:spcBef>
                <a:spcPts val="0"/>
              </a:spcBef>
              <a:spcAft>
                <a:spcPts val="0"/>
              </a:spcAft>
              <a:buClr>
                <a:schemeClr val="dk1"/>
              </a:buClr>
              <a:buSzPts val="1400"/>
              <a:buFont typeface="Roboto Slab"/>
              <a:buChar char="●"/>
            </a:pPr>
            <a:r>
              <a:rPr b="1" lang="en" sz="1400">
                <a:solidFill>
                  <a:schemeClr val="dk1"/>
                </a:solidFill>
                <a:latin typeface="Roboto Slab"/>
                <a:ea typeface="Roboto Slab"/>
                <a:cs typeface="Roboto Slab"/>
                <a:sym typeface="Roboto Slab"/>
              </a:rPr>
              <a:t>Gói (Packages):</a:t>
            </a:r>
            <a:endParaRPr b="1" sz="1400">
              <a:solidFill>
                <a:schemeClr val="dk1"/>
              </a:solidFill>
              <a:latin typeface="Roboto Slab"/>
              <a:ea typeface="Roboto Slab"/>
              <a:cs typeface="Roboto Slab"/>
              <a:sym typeface="Roboto Slab"/>
            </a:endParaRPr>
          </a:p>
          <a:p>
            <a:pPr indent="-317500" lvl="1" marL="914400" rtl="0" algn="l">
              <a:lnSpc>
                <a:spcPct val="10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Mọi dịch vụ cung cấp bởi các gói ở các tầng cao hơn đã được định rõ và mô tả đầy đủ chưa?</a:t>
            </a:r>
            <a:endParaRPr>
              <a:solidFill>
                <a:schemeClr val="dk1"/>
              </a:solidFill>
              <a:latin typeface="Roboto Slab"/>
              <a:ea typeface="Roboto Slab"/>
              <a:cs typeface="Roboto Slab"/>
              <a:sym typeface="Roboto Slab"/>
            </a:endParaRPr>
          </a:p>
          <a:p>
            <a:pPr indent="-317500" lvl="0" marL="457200" rtl="0" algn="l">
              <a:lnSpc>
                <a:spcPct val="105000"/>
              </a:lnSpc>
              <a:spcBef>
                <a:spcPts val="0"/>
              </a:spcBef>
              <a:spcAft>
                <a:spcPts val="0"/>
              </a:spcAft>
              <a:buClr>
                <a:schemeClr val="dk1"/>
              </a:buClr>
              <a:buSzPts val="1400"/>
              <a:buFont typeface="Roboto Slab"/>
              <a:buChar char="●"/>
            </a:pPr>
            <a:r>
              <a:rPr b="1" lang="en" sz="1400">
                <a:solidFill>
                  <a:schemeClr val="dk1"/>
                </a:solidFill>
                <a:latin typeface="Roboto Slab"/>
                <a:ea typeface="Roboto Slab"/>
                <a:cs typeface="Roboto Slab"/>
                <a:sym typeface="Roboto Slab"/>
              </a:rPr>
              <a:t>Lớp (Classes):</a:t>
            </a:r>
            <a:endParaRPr b="1" sz="1400">
              <a:solidFill>
                <a:schemeClr val="dk1"/>
              </a:solidFill>
              <a:latin typeface="Roboto Slab"/>
              <a:ea typeface="Roboto Slab"/>
              <a:cs typeface="Roboto Slab"/>
              <a:sym typeface="Roboto Slab"/>
            </a:endParaRPr>
          </a:p>
          <a:p>
            <a:pPr indent="-317500" lvl="1" marL="914400" rtl="0" algn="l">
              <a:lnSpc>
                <a:spcPct val="10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Các lớp thực thể chính và mối quan hệ của chúng đã được xác định và mô hình hóa một cách chính xác chưa?</a:t>
            </a:r>
            <a:endParaRPr>
              <a:solidFill>
                <a:schemeClr val="dk1"/>
              </a:solidFill>
              <a:latin typeface="Roboto Slab"/>
              <a:ea typeface="Roboto Slab"/>
              <a:cs typeface="Roboto Slab"/>
              <a:sym typeface="Roboto Slab"/>
            </a:endParaRPr>
          </a:p>
          <a:p>
            <a:pPr indent="-317500" lvl="1" marL="914400" rtl="0" algn="l">
              <a:lnSpc>
                <a:spcPct val="10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Tên của mỗi lớp có phản ánh rõ vai trò của lớp đó hay không?</a:t>
            </a:r>
            <a:endParaRPr>
              <a:solidFill>
                <a:schemeClr val="dk1"/>
              </a:solidFill>
              <a:latin typeface="Roboto Slab"/>
              <a:ea typeface="Roboto Slab"/>
              <a:cs typeface="Roboto Slab"/>
              <a:sym typeface="Roboto Slab"/>
            </a:endParaRPr>
          </a:p>
          <a:p>
            <a:pPr indent="-317500" lvl="1" marL="914400" rtl="0" algn="l">
              <a:lnSpc>
                <a:spcPct val="10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Các trừu tượng/lớp chính và mối quan hệ của chúng có phù hợp với Mô hình Kinh doanh, Mô hình miền, Yêu cầu, Thuật ngữ  không?</a:t>
            </a:r>
            <a:endParaRPr>
              <a:solidFill>
                <a:schemeClr val="dk1"/>
              </a:solidFill>
              <a:latin typeface="Roboto Slab"/>
              <a:ea typeface="Roboto Slab"/>
              <a:cs typeface="Roboto Slab"/>
              <a:sym typeface="Roboto Slab"/>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g2c87e18d64c_0_38"/>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Các câu hỏi ôn tập: Phân tích kiến trúc</a:t>
            </a:r>
            <a:endParaRPr b="1">
              <a:solidFill>
                <a:srgbClr val="0000AA"/>
              </a:solidFill>
              <a:latin typeface="Roboto Slab"/>
              <a:ea typeface="Roboto Slab"/>
              <a:cs typeface="Roboto Slab"/>
              <a:sym typeface="Roboto Slab"/>
            </a:endParaRPr>
          </a:p>
        </p:txBody>
      </p:sp>
      <p:sp>
        <p:nvSpPr>
          <p:cNvPr id="489" name="Google Shape;489;g2c87e18d64c_0_38"/>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g2c87e18d64c_0_38"/>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g2c87e18d64c_0_38"/>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492" name="Google Shape;492;g2c87e18d64c_0_38"/>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93" name="Google Shape;493;g2c87e18d64c_0_38"/>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94" name="Google Shape;494;g2c87e18d64c_0_38"/>
          <p:cNvSpPr txBox="1"/>
          <p:nvPr>
            <p:ph idx="1" type="body"/>
          </p:nvPr>
        </p:nvSpPr>
        <p:spPr>
          <a:xfrm>
            <a:off x="456450" y="978200"/>
            <a:ext cx="8016000" cy="1763700"/>
          </a:xfrm>
          <a:prstGeom prst="rect">
            <a:avLst/>
          </a:prstGeom>
          <a:noFill/>
          <a:ln>
            <a:noFill/>
          </a:ln>
        </p:spPr>
        <p:txBody>
          <a:bodyPr anchorCtr="0" anchor="t" bIns="91425" lIns="91425" spcFirstLastPara="1" rIns="91425" wrap="square" tIns="91425">
            <a:noAutofit/>
          </a:bodyPr>
          <a:lstStyle/>
          <a:p>
            <a:pPr indent="-330200" lvl="0" marL="457200" rtl="0" algn="l">
              <a:lnSpc>
                <a:spcPct val="105000"/>
              </a:lnSpc>
              <a:spcBef>
                <a:spcPts val="0"/>
              </a:spcBef>
              <a:spcAft>
                <a:spcPts val="0"/>
              </a:spcAft>
              <a:buClr>
                <a:schemeClr val="dk1"/>
              </a:buClr>
              <a:buSzPts val="1600"/>
              <a:buFont typeface="Roboto Slab"/>
              <a:buChar char="●"/>
            </a:pPr>
            <a:r>
              <a:rPr lang="en" sz="1600">
                <a:solidFill>
                  <a:schemeClr val="dk1"/>
                </a:solidFill>
                <a:latin typeface="Roboto Slab"/>
                <a:ea typeface="Roboto Slab"/>
                <a:cs typeface="Roboto Slab"/>
                <a:sym typeface="Roboto Slab"/>
              </a:rPr>
              <a:t>Mục đích của phân tích kiến trúc là gì?</a:t>
            </a:r>
            <a:endParaRPr sz="1600">
              <a:solidFill>
                <a:schemeClr val="dk1"/>
              </a:solidFill>
              <a:latin typeface="Roboto Slab"/>
              <a:ea typeface="Roboto Slab"/>
              <a:cs typeface="Roboto Slab"/>
              <a:sym typeface="Roboto Slab"/>
            </a:endParaRPr>
          </a:p>
          <a:p>
            <a:pPr indent="-330200" lvl="0" marL="457200" rtl="0" algn="l">
              <a:lnSpc>
                <a:spcPct val="105000"/>
              </a:lnSpc>
              <a:spcBef>
                <a:spcPts val="0"/>
              </a:spcBef>
              <a:spcAft>
                <a:spcPts val="0"/>
              </a:spcAft>
              <a:buClr>
                <a:schemeClr val="dk1"/>
              </a:buClr>
              <a:buSzPts val="1600"/>
              <a:buFont typeface="Roboto Slab"/>
              <a:buChar char="●"/>
            </a:pPr>
            <a:r>
              <a:rPr lang="en" sz="1600">
                <a:solidFill>
                  <a:schemeClr val="dk1"/>
                </a:solidFill>
                <a:latin typeface="Roboto Slab"/>
                <a:ea typeface="Roboto Slab"/>
                <a:cs typeface="Roboto Slab"/>
                <a:sym typeface="Roboto Slab"/>
              </a:rPr>
              <a:t>Gói là gì?</a:t>
            </a:r>
            <a:endParaRPr sz="1600">
              <a:solidFill>
                <a:schemeClr val="dk1"/>
              </a:solidFill>
              <a:latin typeface="Roboto Slab"/>
              <a:ea typeface="Roboto Slab"/>
              <a:cs typeface="Roboto Slab"/>
              <a:sym typeface="Roboto Slab"/>
            </a:endParaRPr>
          </a:p>
          <a:p>
            <a:pPr indent="-330200" lvl="0" marL="457200" rtl="0" algn="l">
              <a:lnSpc>
                <a:spcPct val="105000"/>
              </a:lnSpc>
              <a:spcBef>
                <a:spcPts val="0"/>
              </a:spcBef>
              <a:spcAft>
                <a:spcPts val="0"/>
              </a:spcAft>
              <a:buClr>
                <a:schemeClr val="dk1"/>
              </a:buClr>
              <a:buSzPts val="1600"/>
              <a:buFont typeface="Roboto Slab"/>
              <a:buChar char="●"/>
            </a:pPr>
            <a:r>
              <a:rPr lang="en" sz="1600">
                <a:solidFill>
                  <a:schemeClr val="dk1"/>
                </a:solidFill>
                <a:latin typeface="Roboto Slab"/>
                <a:ea typeface="Roboto Slab"/>
                <a:cs typeface="Roboto Slab"/>
                <a:sym typeface="Roboto Slab"/>
              </a:rPr>
              <a:t>Cơ chế phân tích là gì? Hãy cho ví dụ.</a:t>
            </a:r>
            <a:endParaRPr sz="1600">
              <a:solidFill>
                <a:schemeClr val="dk1"/>
              </a:solidFill>
              <a:latin typeface="Roboto Slab"/>
              <a:ea typeface="Roboto Slab"/>
              <a:cs typeface="Roboto Slab"/>
              <a:sym typeface="Roboto Slab"/>
            </a:endParaRPr>
          </a:p>
          <a:p>
            <a:pPr indent="-330200" lvl="0" marL="457200" rtl="0" algn="l">
              <a:lnSpc>
                <a:spcPct val="105000"/>
              </a:lnSpc>
              <a:spcBef>
                <a:spcPts val="0"/>
              </a:spcBef>
              <a:spcAft>
                <a:spcPts val="0"/>
              </a:spcAft>
              <a:buClr>
                <a:schemeClr val="dk1"/>
              </a:buClr>
              <a:buSzPts val="1600"/>
              <a:buFont typeface="Roboto Slab"/>
              <a:buChar char="●"/>
            </a:pPr>
            <a:r>
              <a:rPr lang="en" sz="1600">
                <a:solidFill>
                  <a:schemeClr val="dk1"/>
                </a:solidFill>
                <a:latin typeface="Roboto Slab"/>
                <a:ea typeface="Roboto Slab"/>
                <a:cs typeface="Roboto Slab"/>
                <a:sym typeface="Roboto Slab"/>
              </a:rPr>
              <a:t>Những trừu tượng/lớp chính nào được xác định trong Quy trình Phân tích Kiến trúc? Tại sao chúng được xác định ở đây?</a:t>
            </a:r>
            <a:endParaRPr sz="1600">
              <a:solidFill>
                <a:schemeClr val="dk1"/>
              </a:solidFill>
              <a:latin typeface="Roboto Slab"/>
              <a:ea typeface="Roboto Slab"/>
              <a:cs typeface="Roboto Slab"/>
              <a:sym typeface="Roboto Slab"/>
            </a:endParaRPr>
          </a:p>
          <a:p>
            <a:pPr indent="-330200" lvl="0" marL="457200" rtl="0" algn="l">
              <a:lnSpc>
                <a:spcPct val="105000"/>
              </a:lnSpc>
              <a:spcBef>
                <a:spcPts val="0"/>
              </a:spcBef>
              <a:spcAft>
                <a:spcPts val="0"/>
              </a:spcAft>
              <a:buClr>
                <a:schemeClr val="dk1"/>
              </a:buClr>
              <a:buSzPts val="1600"/>
              <a:buFont typeface="Roboto Slab"/>
              <a:buChar char="●"/>
            </a:pPr>
            <a:r>
              <a:rPr lang="en" sz="1600">
                <a:solidFill>
                  <a:schemeClr val="dk1"/>
                </a:solidFill>
                <a:latin typeface="Roboto Slab"/>
                <a:ea typeface="Roboto Slab"/>
                <a:cs typeface="Roboto Slab"/>
                <a:sym typeface="Roboto Slab"/>
              </a:rPr>
              <a:t>Kiến trúc lớp là gì? Hãy cho ví dụ về các lớp điển hình.</a:t>
            </a:r>
            <a:endParaRPr sz="1600">
              <a:solidFill>
                <a:schemeClr val="dk1"/>
              </a:solidFill>
              <a:latin typeface="Roboto Slab"/>
              <a:ea typeface="Roboto Slab"/>
              <a:cs typeface="Roboto Slab"/>
              <a:sym typeface="Roboto Slab"/>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g2c87e18d64c_0_48"/>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Bài tập: Phân tích kiến trúc</a:t>
            </a:r>
            <a:endParaRPr b="1">
              <a:solidFill>
                <a:srgbClr val="0000AA"/>
              </a:solidFill>
              <a:latin typeface="Roboto Slab"/>
              <a:ea typeface="Roboto Slab"/>
              <a:cs typeface="Roboto Slab"/>
              <a:sym typeface="Roboto Slab"/>
            </a:endParaRPr>
          </a:p>
        </p:txBody>
      </p:sp>
      <p:sp>
        <p:nvSpPr>
          <p:cNvPr id="500" name="Google Shape;500;g2c87e18d64c_0_48"/>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g2c87e18d64c_0_48"/>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g2c87e18d64c_0_48"/>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503" name="Google Shape;503;g2c87e18d64c_0_48"/>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504" name="Google Shape;504;g2c87e18d64c_0_48"/>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505" name="Google Shape;505;g2c87e18d64c_0_48"/>
          <p:cNvSpPr txBox="1"/>
          <p:nvPr>
            <p:ph idx="1" type="body"/>
          </p:nvPr>
        </p:nvSpPr>
        <p:spPr>
          <a:xfrm>
            <a:off x="456450" y="978200"/>
            <a:ext cx="8016000" cy="3737400"/>
          </a:xfrm>
          <a:prstGeom prst="rect">
            <a:avLst/>
          </a:prstGeom>
          <a:noFill/>
          <a:ln>
            <a:noFill/>
          </a:ln>
        </p:spPr>
        <p:txBody>
          <a:bodyPr anchorCtr="0" anchor="t" bIns="91425" lIns="91425" spcFirstLastPara="1" rIns="91425" wrap="square" tIns="91425">
            <a:noAutofit/>
          </a:bodyPr>
          <a:lstStyle/>
          <a:p>
            <a:pPr indent="-330200" lvl="0" marL="457200" rtl="0" algn="l">
              <a:lnSpc>
                <a:spcPct val="105000"/>
              </a:lnSpc>
              <a:spcBef>
                <a:spcPts val="0"/>
              </a:spcBef>
              <a:spcAft>
                <a:spcPts val="0"/>
              </a:spcAft>
              <a:buClr>
                <a:schemeClr val="dk1"/>
              </a:buClr>
              <a:buSzPts val="1600"/>
              <a:buFont typeface="Roboto Slab"/>
              <a:buChar char="●"/>
            </a:pPr>
            <a:r>
              <a:rPr lang="en" sz="1600">
                <a:solidFill>
                  <a:schemeClr val="dk1"/>
                </a:solidFill>
                <a:latin typeface="Roboto Slab"/>
                <a:ea typeface="Roboto Slab"/>
                <a:cs typeface="Roboto Slab"/>
                <a:sym typeface="Roboto Slab"/>
              </a:rPr>
              <a:t>Cho những thông tin sau:</a:t>
            </a:r>
            <a:endParaRPr sz="1600">
              <a:solidFill>
                <a:schemeClr val="dk1"/>
              </a:solidFill>
              <a:latin typeface="Roboto Slab"/>
              <a:ea typeface="Roboto Slab"/>
              <a:cs typeface="Roboto Slab"/>
              <a:sym typeface="Roboto Slab"/>
            </a:endParaRPr>
          </a:p>
          <a:p>
            <a:pPr indent="-330200" lvl="1" marL="914400" rtl="0" algn="l">
              <a:lnSpc>
                <a:spcPct val="105000"/>
              </a:lnSpc>
              <a:spcBef>
                <a:spcPts val="0"/>
              </a:spcBef>
              <a:spcAft>
                <a:spcPts val="0"/>
              </a:spcAft>
              <a:buClr>
                <a:schemeClr val="dk1"/>
              </a:buClr>
              <a:buSzPts val="1600"/>
              <a:buFont typeface="Roboto Slab"/>
              <a:buChar char="○"/>
            </a:pPr>
            <a:r>
              <a:rPr lang="en" sz="1600">
                <a:solidFill>
                  <a:schemeClr val="dk1"/>
                </a:solidFill>
                <a:latin typeface="Roboto Slab"/>
                <a:ea typeface="Roboto Slab"/>
                <a:cs typeface="Roboto Slab"/>
                <a:sym typeface="Roboto Slab"/>
              </a:rPr>
              <a:t>Một số kết quả từ Lĩnh vực yêu cầu:</a:t>
            </a:r>
            <a:endParaRPr sz="1600">
              <a:solidFill>
                <a:schemeClr val="dk1"/>
              </a:solidFill>
              <a:latin typeface="Roboto Slab"/>
              <a:ea typeface="Roboto Slab"/>
              <a:cs typeface="Roboto Slab"/>
              <a:sym typeface="Roboto Slab"/>
            </a:endParaRPr>
          </a:p>
          <a:p>
            <a:pPr indent="-330200" lvl="2" marL="1371600" rtl="0" algn="l">
              <a:lnSpc>
                <a:spcPct val="105000"/>
              </a:lnSpc>
              <a:spcBef>
                <a:spcPts val="0"/>
              </a:spcBef>
              <a:spcAft>
                <a:spcPts val="0"/>
              </a:spcAft>
              <a:buClr>
                <a:schemeClr val="dk1"/>
              </a:buClr>
              <a:buSzPts val="1600"/>
              <a:buFont typeface="Roboto Slab"/>
              <a:buChar char="■"/>
            </a:pPr>
            <a:r>
              <a:rPr lang="en" sz="1600">
                <a:solidFill>
                  <a:schemeClr val="dk1"/>
                </a:solidFill>
                <a:latin typeface="Roboto Slab"/>
                <a:ea typeface="Roboto Slab"/>
                <a:cs typeface="Roboto Slab"/>
                <a:sym typeface="Roboto Slab"/>
              </a:rPr>
              <a:t>Đặt vấn đề</a:t>
            </a:r>
            <a:endParaRPr sz="1600">
              <a:solidFill>
                <a:schemeClr val="dk1"/>
              </a:solidFill>
              <a:latin typeface="Roboto Slab"/>
              <a:ea typeface="Roboto Slab"/>
              <a:cs typeface="Roboto Slab"/>
              <a:sym typeface="Roboto Slab"/>
            </a:endParaRPr>
          </a:p>
          <a:p>
            <a:pPr indent="-330200" lvl="2" marL="1371600" rtl="0" algn="l">
              <a:lnSpc>
                <a:spcPct val="105000"/>
              </a:lnSpc>
              <a:spcBef>
                <a:spcPts val="0"/>
              </a:spcBef>
              <a:spcAft>
                <a:spcPts val="0"/>
              </a:spcAft>
              <a:buClr>
                <a:schemeClr val="dk1"/>
              </a:buClr>
              <a:buSzPts val="1600"/>
              <a:buFont typeface="Roboto Slab"/>
              <a:buChar char="■"/>
            </a:pPr>
            <a:r>
              <a:rPr lang="en" sz="1600">
                <a:solidFill>
                  <a:schemeClr val="dk1"/>
                </a:solidFill>
                <a:latin typeface="Roboto Slab"/>
                <a:ea typeface="Roboto Slab"/>
                <a:cs typeface="Roboto Slab"/>
                <a:sym typeface="Roboto Slab"/>
              </a:rPr>
              <a:t>Mô hình ca sử dụng chính</a:t>
            </a:r>
            <a:endParaRPr sz="1600">
              <a:solidFill>
                <a:schemeClr val="dk1"/>
              </a:solidFill>
              <a:latin typeface="Roboto Slab"/>
              <a:ea typeface="Roboto Slab"/>
              <a:cs typeface="Roboto Slab"/>
              <a:sym typeface="Roboto Slab"/>
            </a:endParaRPr>
          </a:p>
          <a:p>
            <a:pPr indent="-330200" lvl="2" marL="1371600" rtl="0" algn="l">
              <a:lnSpc>
                <a:spcPct val="105000"/>
              </a:lnSpc>
              <a:spcBef>
                <a:spcPts val="0"/>
              </a:spcBef>
              <a:spcAft>
                <a:spcPts val="0"/>
              </a:spcAft>
              <a:buClr>
                <a:schemeClr val="dk1"/>
              </a:buClr>
              <a:buSzPts val="1600"/>
              <a:buFont typeface="Roboto Slab"/>
              <a:buChar char="■"/>
            </a:pPr>
            <a:r>
              <a:rPr lang="en" sz="1600">
                <a:solidFill>
                  <a:schemeClr val="dk1"/>
                </a:solidFill>
                <a:latin typeface="Roboto Slab"/>
                <a:ea typeface="Roboto Slab"/>
                <a:cs typeface="Roboto Slab"/>
                <a:sym typeface="Roboto Slab"/>
              </a:rPr>
              <a:t>Bảng chú giải</a:t>
            </a:r>
            <a:endParaRPr sz="1600">
              <a:solidFill>
                <a:schemeClr val="dk1"/>
              </a:solidFill>
              <a:latin typeface="Roboto Slab"/>
              <a:ea typeface="Roboto Slab"/>
              <a:cs typeface="Roboto Slab"/>
              <a:sym typeface="Roboto Slab"/>
            </a:endParaRPr>
          </a:p>
          <a:p>
            <a:pPr indent="-330200" lvl="1" marL="914400" rtl="0" algn="l">
              <a:lnSpc>
                <a:spcPct val="105000"/>
              </a:lnSpc>
              <a:spcBef>
                <a:spcPts val="0"/>
              </a:spcBef>
              <a:spcAft>
                <a:spcPts val="0"/>
              </a:spcAft>
              <a:buClr>
                <a:schemeClr val="dk1"/>
              </a:buClr>
              <a:buSzPts val="1600"/>
              <a:buFont typeface="Roboto Slab"/>
              <a:buChar char="○"/>
            </a:pPr>
            <a:r>
              <a:rPr lang="en" sz="1600">
                <a:solidFill>
                  <a:schemeClr val="dk1"/>
                </a:solidFill>
                <a:latin typeface="Roboto Slab"/>
                <a:ea typeface="Roboto Slab"/>
                <a:cs typeface="Roboto Slab"/>
                <a:sym typeface="Roboto Slab"/>
              </a:rPr>
              <a:t>Một số quyết định kiến trúc:</a:t>
            </a:r>
            <a:endParaRPr sz="1600">
              <a:solidFill>
                <a:schemeClr val="dk1"/>
              </a:solidFill>
              <a:latin typeface="Roboto Slab"/>
              <a:ea typeface="Roboto Slab"/>
              <a:cs typeface="Roboto Slab"/>
              <a:sym typeface="Roboto Slab"/>
            </a:endParaRPr>
          </a:p>
          <a:p>
            <a:pPr indent="-330200" lvl="2" marL="1371600" rtl="0" algn="l">
              <a:lnSpc>
                <a:spcPct val="105000"/>
              </a:lnSpc>
              <a:spcBef>
                <a:spcPts val="0"/>
              </a:spcBef>
              <a:spcAft>
                <a:spcPts val="0"/>
              </a:spcAft>
              <a:buClr>
                <a:schemeClr val="dk1"/>
              </a:buClr>
              <a:buSzPts val="1600"/>
              <a:buFont typeface="Roboto Slab"/>
              <a:buChar char="■"/>
            </a:pPr>
            <a:r>
              <a:rPr lang="en" sz="1600">
                <a:solidFill>
                  <a:schemeClr val="dk1"/>
                </a:solidFill>
                <a:latin typeface="Roboto Slab"/>
                <a:ea typeface="Roboto Slab"/>
                <a:cs typeface="Roboto Slab"/>
                <a:sym typeface="Roboto Slab"/>
              </a:rPr>
              <a:t>(Dưới dạng văn bản) Các tầng kiến trúc ở cấp độ cao và sự phụ thuộc giữa chúng: Mô tả về cách các tầng kiến trúc của hệ thống được tổ chức ở mức độ cao và mối quan hệ phụ thuộc giữa chúng.</a:t>
            </a:r>
            <a:endParaRPr sz="1600">
              <a:solidFill>
                <a:schemeClr val="dk1"/>
              </a:solidFill>
              <a:latin typeface="Roboto Slab"/>
              <a:ea typeface="Roboto Slab"/>
              <a:cs typeface="Roboto Slab"/>
              <a:sym typeface="Roboto Slab"/>
            </a:endParaRPr>
          </a:p>
          <a:p>
            <a:pPr indent="-330200" lvl="0" marL="457200" rtl="0" algn="l">
              <a:lnSpc>
                <a:spcPct val="105000"/>
              </a:lnSpc>
              <a:spcBef>
                <a:spcPts val="0"/>
              </a:spcBef>
              <a:spcAft>
                <a:spcPts val="0"/>
              </a:spcAft>
              <a:buClr>
                <a:schemeClr val="dk1"/>
              </a:buClr>
              <a:buSzPts val="1600"/>
              <a:buFont typeface="Roboto Slab"/>
              <a:buChar char="●"/>
            </a:pPr>
            <a:r>
              <a:rPr lang="en" sz="1600">
                <a:solidFill>
                  <a:schemeClr val="dk1"/>
                </a:solidFill>
                <a:latin typeface="Roboto Slab"/>
                <a:ea typeface="Roboto Slab"/>
                <a:cs typeface="Roboto Slab"/>
                <a:sym typeface="Roboto Slab"/>
              </a:rPr>
              <a:t>Xác định các trừu tượng chính</a:t>
            </a:r>
            <a:endParaRPr sz="1600">
              <a:solidFill>
                <a:schemeClr val="dk1"/>
              </a:solidFill>
              <a:latin typeface="Roboto Slab"/>
              <a:ea typeface="Roboto Slab"/>
              <a:cs typeface="Roboto Slab"/>
              <a:sym typeface="Roboto Slab"/>
            </a:endParaRPr>
          </a:p>
          <a:p>
            <a:pPr indent="-330200" lvl="0" marL="457200" rtl="0" algn="l">
              <a:lnSpc>
                <a:spcPct val="105000"/>
              </a:lnSpc>
              <a:spcBef>
                <a:spcPts val="0"/>
              </a:spcBef>
              <a:spcAft>
                <a:spcPts val="0"/>
              </a:spcAft>
              <a:buClr>
                <a:schemeClr val="dk1"/>
              </a:buClr>
              <a:buSzPts val="1600"/>
              <a:buFont typeface="Roboto Slab"/>
              <a:buChar char="●"/>
            </a:pPr>
            <a:r>
              <a:rPr lang="en" sz="1600">
                <a:solidFill>
                  <a:schemeClr val="dk1"/>
                </a:solidFill>
                <a:latin typeface="Roboto Slab"/>
                <a:ea typeface="Roboto Slab"/>
                <a:cs typeface="Roboto Slab"/>
                <a:sym typeface="Roboto Slab"/>
              </a:rPr>
              <a:t>Đưa ra những phần sau:</a:t>
            </a:r>
            <a:endParaRPr sz="1600">
              <a:solidFill>
                <a:schemeClr val="dk1"/>
              </a:solidFill>
              <a:latin typeface="Roboto Slab"/>
              <a:ea typeface="Roboto Slab"/>
              <a:cs typeface="Roboto Slab"/>
              <a:sym typeface="Roboto Slab"/>
            </a:endParaRPr>
          </a:p>
          <a:p>
            <a:pPr indent="-330200" lvl="1" marL="914400" rtl="0" algn="l">
              <a:lnSpc>
                <a:spcPct val="105000"/>
              </a:lnSpc>
              <a:spcBef>
                <a:spcPts val="0"/>
              </a:spcBef>
              <a:spcAft>
                <a:spcPts val="0"/>
              </a:spcAft>
              <a:buClr>
                <a:schemeClr val="dk1"/>
              </a:buClr>
              <a:buSzPts val="1600"/>
              <a:buFont typeface="Roboto Slab"/>
              <a:buChar char="○"/>
            </a:pPr>
            <a:r>
              <a:rPr lang="en" sz="1600">
                <a:solidFill>
                  <a:schemeClr val="dk1"/>
                </a:solidFill>
                <a:latin typeface="Roboto Slab"/>
                <a:ea typeface="Roboto Slab"/>
                <a:cs typeface="Roboto Slab"/>
                <a:sym typeface="Roboto Slab"/>
              </a:rPr>
              <a:t>Biểu đồ lớp có bao gồm các trừu tượng chính</a:t>
            </a:r>
            <a:endParaRPr sz="1600">
              <a:solidFill>
                <a:schemeClr val="dk1"/>
              </a:solidFill>
              <a:latin typeface="Roboto Slab"/>
              <a:ea typeface="Roboto Slab"/>
              <a:cs typeface="Roboto Slab"/>
              <a:sym typeface="Roboto Slab"/>
            </a:endParaRPr>
          </a:p>
          <a:p>
            <a:pPr indent="-330200" lvl="1" marL="914400" rtl="0" algn="l">
              <a:lnSpc>
                <a:spcPct val="105000"/>
              </a:lnSpc>
              <a:spcBef>
                <a:spcPts val="0"/>
              </a:spcBef>
              <a:spcAft>
                <a:spcPts val="0"/>
              </a:spcAft>
              <a:buClr>
                <a:schemeClr val="dk1"/>
              </a:buClr>
              <a:buSzPts val="1600"/>
              <a:buFont typeface="Roboto Slab"/>
              <a:buChar char="○"/>
            </a:pPr>
            <a:r>
              <a:rPr lang="en" sz="1600">
                <a:solidFill>
                  <a:schemeClr val="dk1"/>
                </a:solidFill>
                <a:latin typeface="Roboto Slab"/>
                <a:ea typeface="Roboto Slab"/>
                <a:cs typeface="Roboto Slab"/>
                <a:sym typeface="Roboto Slab"/>
              </a:rPr>
              <a:t>Biểu đồ lớp chứa các tầng kiến trúc ở mức độ cao và mối quan hệ giữa chúng:</a:t>
            </a:r>
            <a:endParaRPr sz="1600">
              <a:solidFill>
                <a:schemeClr val="dk1"/>
              </a:solidFill>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6cfdff6542_0_1"/>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Tổng quan về phân tích kiến trúc</a:t>
            </a:r>
            <a:endParaRPr b="1">
              <a:solidFill>
                <a:srgbClr val="0000AA"/>
              </a:solidFill>
              <a:latin typeface="Roboto Slab"/>
              <a:ea typeface="Roboto Slab"/>
              <a:cs typeface="Roboto Slab"/>
              <a:sym typeface="Roboto Slab"/>
            </a:endParaRPr>
          </a:p>
        </p:txBody>
      </p:sp>
      <p:sp>
        <p:nvSpPr>
          <p:cNvPr id="94" name="Google Shape;94;g26cfdff6542_0_1"/>
          <p:cNvSpPr txBox="1"/>
          <p:nvPr>
            <p:ph idx="1" type="body"/>
          </p:nvPr>
        </p:nvSpPr>
        <p:spPr>
          <a:xfrm>
            <a:off x="311700" y="1152475"/>
            <a:ext cx="3256500" cy="3605700"/>
          </a:xfrm>
          <a:prstGeom prst="rect">
            <a:avLst/>
          </a:prstGeom>
          <a:noFill/>
          <a:ln>
            <a:noFill/>
          </a:ln>
        </p:spPr>
        <p:txBody>
          <a:bodyPr anchorCtr="0" anchor="t" bIns="91425" lIns="91425" spcFirstLastPara="1" rIns="91425" wrap="square" tIns="91425">
            <a:normAutofit fontScale="92500" lnSpcReduction="20000"/>
          </a:bodyPr>
          <a:lstStyle/>
          <a:p>
            <a:pPr indent="-310832" lvl="0" marL="457200" rtl="0" algn="l">
              <a:lnSpc>
                <a:spcPct val="150000"/>
              </a:lnSpc>
              <a:spcBef>
                <a:spcPts val="0"/>
              </a:spcBef>
              <a:spcAft>
                <a:spcPts val="0"/>
              </a:spcAft>
              <a:buClr>
                <a:schemeClr val="dk1"/>
              </a:buClr>
              <a:buSzPct val="100000"/>
              <a:buFont typeface="Roboto Slab"/>
              <a:buChar char="-"/>
            </a:pPr>
            <a:r>
              <a:rPr lang="en" sz="1400">
                <a:solidFill>
                  <a:schemeClr val="dk1"/>
                </a:solidFill>
                <a:latin typeface="Roboto Slab"/>
                <a:ea typeface="Roboto Slab"/>
                <a:cs typeface="Roboto Slab"/>
                <a:sym typeface="Roboto Slab"/>
              </a:rPr>
              <a:t>Mục đích: </a:t>
            </a:r>
            <a:endParaRPr sz="1400">
              <a:solidFill>
                <a:schemeClr val="dk1"/>
              </a:solidFill>
              <a:latin typeface="Roboto Slab"/>
              <a:ea typeface="Roboto Slab"/>
              <a:cs typeface="Roboto Slab"/>
              <a:sym typeface="Roboto Slab"/>
            </a:endParaRPr>
          </a:p>
          <a:p>
            <a:pPr indent="-310832" lvl="1" marL="9144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Định nghĩa </a:t>
            </a:r>
            <a:r>
              <a:rPr b="1" lang="en">
                <a:solidFill>
                  <a:schemeClr val="dk1"/>
                </a:solidFill>
                <a:latin typeface="Roboto Slab"/>
                <a:ea typeface="Roboto Slab"/>
                <a:cs typeface="Roboto Slab"/>
                <a:sym typeface="Roboto Slab"/>
              </a:rPr>
              <a:t>Ứng viên kiến trúc </a:t>
            </a:r>
            <a:r>
              <a:rPr lang="en">
                <a:solidFill>
                  <a:schemeClr val="dk1"/>
                </a:solidFill>
                <a:latin typeface="Roboto Slab"/>
                <a:ea typeface="Roboto Slab"/>
                <a:cs typeface="Roboto Slab"/>
                <a:sym typeface="Roboto Slab"/>
              </a:rPr>
              <a:t>cho hệ thống dựa trên thông tin từ hệ thống tương tự hoặc từ miền vấn đề tương tự.</a:t>
            </a:r>
            <a:endParaRPr>
              <a:solidFill>
                <a:schemeClr val="dk1"/>
              </a:solidFill>
              <a:latin typeface="Roboto Slab"/>
              <a:ea typeface="Roboto Slab"/>
              <a:cs typeface="Roboto Slab"/>
              <a:sym typeface="Roboto Slab"/>
            </a:endParaRPr>
          </a:p>
          <a:p>
            <a:pPr indent="-310832" lvl="1" marL="9144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Định nghĩa mẫu kiến trúc, cơ chế chính, chuẩn mô hình cho hệ thống.</a:t>
            </a:r>
            <a:endParaRPr>
              <a:solidFill>
                <a:schemeClr val="dk1"/>
              </a:solidFill>
              <a:latin typeface="Roboto Slab"/>
              <a:ea typeface="Roboto Slab"/>
              <a:cs typeface="Roboto Slab"/>
              <a:sym typeface="Roboto Slab"/>
            </a:endParaRPr>
          </a:p>
          <a:p>
            <a:pPr indent="-310832" lvl="1" marL="9144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Định nghĩa các chiến lược sử dụng lại.</a:t>
            </a:r>
            <a:endParaRPr>
              <a:solidFill>
                <a:schemeClr val="dk1"/>
              </a:solidFill>
              <a:latin typeface="Roboto Slab"/>
              <a:ea typeface="Roboto Slab"/>
              <a:cs typeface="Roboto Slab"/>
              <a:sym typeface="Roboto Slab"/>
            </a:endParaRPr>
          </a:p>
          <a:p>
            <a:pPr indent="-310832" lvl="1" marL="914400" rtl="0" algn="l">
              <a:lnSpc>
                <a:spcPct val="150000"/>
              </a:lnSpc>
              <a:spcBef>
                <a:spcPts val="0"/>
              </a:spcBef>
              <a:spcAft>
                <a:spcPts val="0"/>
              </a:spcAft>
              <a:buClr>
                <a:schemeClr val="dk1"/>
              </a:buClr>
              <a:buSzPct val="100000"/>
              <a:buFont typeface="Roboto Slab"/>
              <a:buChar char="-"/>
            </a:pPr>
            <a:r>
              <a:rPr lang="en">
                <a:solidFill>
                  <a:schemeClr val="dk1"/>
                </a:solidFill>
                <a:latin typeface="Roboto Slab"/>
                <a:ea typeface="Roboto Slab"/>
                <a:cs typeface="Roboto Slab"/>
                <a:sym typeface="Roboto Slab"/>
              </a:rPr>
              <a:t>Cung cấp input cho quy trình lên kế hoạch.</a:t>
            </a:r>
            <a:endParaRPr>
              <a:solidFill>
                <a:schemeClr val="dk1"/>
              </a:solidFill>
              <a:latin typeface="Roboto Slab"/>
              <a:ea typeface="Roboto Slab"/>
              <a:cs typeface="Roboto Slab"/>
              <a:sym typeface="Roboto Slab"/>
            </a:endParaRPr>
          </a:p>
        </p:txBody>
      </p:sp>
      <p:sp>
        <p:nvSpPr>
          <p:cNvPr id="95" name="Google Shape;95;g26cfdff6542_0_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26cfdff6542_0_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g26cfdff6542_0_1"/>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98" name="Google Shape;98;g26cfdff6542_0_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99" name="Google Shape;99;g26cfdff6542_0_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100" name="Google Shape;100;g26cfdff6542_0_1"/>
          <p:cNvPicPr preferRelativeResize="0"/>
          <p:nvPr/>
        </p:nvPicPr>
        <p:blipFill>
          <a:blip r:embed="rId3">
            <a:alphaModFix/>
          </a:blip>
          <a:stretch>
            <a:fillRect/>
          </a:stretch>
        </p:blipFill>
        <p:spPr>
          <a:xfrm>
            <a:off x="3568200" y="1297917"/>
            <a:ext cx="5264100" cy="3150333"/>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g2c87e18d64c_0_61"/>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Bài tập: Ôn tập</a:t>
            </a:r>
            <a:endParaRPr b="1">
              <a:solidFill>
                <a:srgbClr val="0000AA"/>
              </a:solidFill>
              <a:latin typeface="Roboto Slab"/>
              <a:ea typeface="Roboto Slab"/>
              <a:cs typeface="Roboto Slab"/>
              <a:sym typeface="Roboto Slab"/>
            </a:endParaRPr>
          </a:p>
        </p:txBody>
      </p:sp>
      <p:sp>
        <p:nvSpPr>
          <p:cNvPr id="511" name="Google Shape;511;g2c87e18d64c_0_6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g2c87e18d64c_0_6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g2c87e18d64c_0_61"/>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514" name="Google Shape;514;g2c87e18d64c_0_6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515" name="Google Shape;515;g2c87e18d64c_0_6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516" name="Google Shape;516;g2c87e18d64c_0_61"/>
          <p:cNvSpPr txBox="1"/>
          <p:nvPr>
            <p:ph idx="1" type="body"/>
          </p:nvPr>
        </p:nvSpPr>
        <p:spPr>
          <a:xfrm>
            <a:off x="456450" y="978200"/>
            <a:ext cx="8016000" cy="3737400"/>
          </a:xfrm>
          <a:prstGeom prst="rect">
            <a:avLst/>
          </a:prstGeom>
          <a:noFill/>
          <a:ln>
            <a:noFill/>
          </a:ln>
        </p:spPr>
        <p:txBody>
          <a:bodyPr anchorCtr="0" anchor="t" bIns="91425" lIns="91425" spcFirstLastPara="1" rIns="91425" wrap="square" tIns="91425">
            <a:noAutofit/>
          </a:bodyPr>
          <a:lstStyle/>
          <a:p>
            <a:pPr indent="-330200" lvl="0" marL="457200" rtl="0" algn="l">
              <a:lnSpc>
                <a:spcPct val="105000"/>
              </a:lnSpc>
              <a:spcBef>
                <a:spcPts val="0"/>
              </a:spcBef>
              <a:spcAft>
                <a:spcPts val="0"/>
              </a:spcAft>
              <a:buClr>
                <a:schemeClr val="dk1"/>
              </a:buClr>
              <a:buSzPts val="1600"/>
              <a:buFont typeface="Roboto Slab"/>
              <a:buChar char="●"/>
            </a:pPr>
            <a:r>
              <a:rPr lang="en" sz="1600">
                <a:solidFill>
                  <a:schemeClr val="dk1"/>
                </a:solidFill>
                <a:latin typeface="Roboto Slab"/>
                <a:ea typeface="Roboto Slab"/>
                <a:cs typeface="Roboto Slab"/>
                <a:sym typeface="Roboto Slab"/>
              </a:rPr>
              <a:t>So sánh các trừu tượng chính của bạn với phần còn lại của lớp:</a:t>
            </a:r>
            <a:endParaRPr sz="1600">
              <a:solidFill>
                <a:schemeClr val="dk1"/>
              </a:solidFill>
              <a:latin typeface="Roboto Slab"/>
              <a:ea typeface="Roboto Slab"/>
              <a:cs typeface="Roboto Slab"/>
              <a:sym typeface="Roboto Slab"/>
            </a:endParaRPr>
          </a:p>
          <a:p>
            <a:pPr indent="-330200" lvl="1" marL="914400" rtl="0" algn="l">
              <a:lnSpc>
                <a:spcPct val="105000"/>
              </a:lnSpc>
              <a:spcBef>
                <a:spcPts val="0"/>
              </a:spcBef>
              <a:spcAft>
                <a:spcPts val="0"/>
              </a:spcAft>
              <a:buClr>
                <a:schemeClr val="dk1"/>
              </a:buClr>
              <a:buSzPts val="1600"/>
              <a:buFont typeface="Roboto Slab"/>
              <a:buChar char="○"/>
            </a:pPr>
            <a:r>
              <a:rPr lang="en" sz="1600">
                <a:solidFill>
                  <a:schemeClr val="dk1"/>
                </a:solidFill>
                <a:latin typeface="Roboto Slab"/>
                <a:ea typeface="Roboto Slab"/>
                <a:cs typeface="Roboto Slab"/>
                <a:sym typeface="Roboto Slab"/>
              </a:rPr>
              <a:t>Các khái niệm chính đã được xác định chưa?</a:t>
            </a:r>
            <a:endParaRPr sz="1600">
              <a:solidFill>
                <a:schemeClr val="dk1"/>
              </a:solidFill>
              <a:latin typeface="Roboto Slab"/>
              <a:ea typeface="Roboto Slab"/>
              <a:cs typeface="Roboto Slab"/>
              <a:sym typeface="Roboto Slab"/>
            </a:endParaRPr>
          </a:p>
          <a:p>
            <a:pPr indent="-330200" lvl="1" marL="914400" rtl="0" algn="l">
              <a:lnSpc>
                <a:spcPct val="105000"/>
              </a:lnSpc>
              <a:spcBef>
                <a:spcPts val="0"/>
              </a:spcBef>
              <a:spcAft>
                <a:spcPts val="0"/>
              </a:spcAft>
              <a:buClr>
                <a:schemeClr val="dk1"/>
              </a:buClr>
              <a:buSzPts val="1600"/>
              <a:buFont typeface="Roboto Slab"/>
              <a:buChar char="○"/>
            </a:pPr>
            <a:r>
              <a:rPr lang="en" sz="1600">
                <a:solidFill>
                  <a:schemeClr val="dk1"/>
                </a:solidFill>
                <a:latin typeface="Roboto Slab"/>
                <a:ea typeface="Roboto Slab"/>
                <a:cs typeface="Roboto Slab"/>
                <a:sym typeface="Roboto Slab"/>
              </a:rPr>
              <a:t>Tên của mỗi lớp có phản ánh rõ vai trò của nó không?</a:t>
            </a:r>
            <a:endParaRPr sz="1600">
              <a:solidFill>
                <a:schemeClr val="dk1"/>
              </a:solidFill>
              <a:latin typeface="Roboto Slab"/>
              <a:ea typeface="Roboto Slab"/>
              <a:cs typeface="Roboto Slab"/>
              <a:sym typeface="Roboto Slab"/>
            </a:endParaRPr>
          </a:p>
          <a:p>
            <a:pPr indent="-330200" lvl="0" marL="457200" rtl="0" algn="l">
              <a:lnSpc>
                <a:spcPct val="105000"/>
              </a:lnSpc>
              <a:spcBef>
                <a:spcPts val="0"/>
              </a:spcBef>
              <a:spcAft>
                <a:spcPts val="0"/>
              </a:spcAft>
              <a:buClr>
                <a:schemeClr val="dk1"/>
              </a:buClr>
              <a:buSzPts val="1600"/>
              <a:buFont typeface="Roboto Slab"/>
              <a:buChar char="●"/>
            </a:pPr>
            <a:r>
              <a:rPr lang="en" sz="1600">
                <a:solidFill>
                  <a:schemeClr val="dk1"/>
                </a:solidFill>
                <a:latin typeface="Roboto Slab"/>
                <a:ea typeface="Roboto Slab"/>
                <a:cs typeface="Roboto Slab"/>
                <a:sym typeface="Roboto Slab"/>
              </a:rPr>
              <a:t>So sánh biểu đồ lớp của bạn hiển thị các tầng kiến trúc ở mức độ cao:</a:t>
            </a:r>
            <a:endParaRPr sz="1600">
              <a:solidFill>
                <a:schemeClr val="dk1"/>
              </a:solidFill>
              <a:latin typeface="Roboto Slab"/>
              <a:ea typeface="Roboto Slab"/>
              <a:cs typeface="Roboto Slab"/>
              <a:sym typeface="Roboto Slab"/>
            </a:endParaRPr>
          </a:p>
          <a:p>
            <a:pPr indent="-330200" lvl="1" marL="914400" rtl="0" algn="l">
              <a:lnSpc>
                <a:spcPct val="105000"/>
              </a:lnSpc>
              <a:spcBef>
                <a:spcPts val="0"/>
              </a:spcBef>
              <a:spcAft>
                <a:spcPts val="0"/>
              </a:spcAft>
              <a:buClr>
                <a:schemeClr val="dk1"/>
              </a:buClr>
              <a:buSzPts val="1600"/>
              <a:buFont typeface="Roboto Slab"/>
              <a:buChar char="○"/>
            </a:pPr>
            <a:r>
              <a:rPr lang="en" sz="1600">
                <a:solidFill>
                  <a:schemeClr val="dk1"/>
                </a:solidFill>
                <a:latin typeface="Roboto Slab"/>
                <a:ea typeface="Roboto Slab"/>
                <a:cs typeface="Roboto Slab"/>
                <a:sym typeface="Roboto Slab"/>
              </a:rPr>
              <a:t>Các mối quan hệ của gói có hỗ trợ kiến trúc của hệ thống Payroll không?</a:t>
            </a:r>
            <a:endParaRPr sz="1600">
              <a:solidFill>
                <a:schemeClr val="dk1"/>
              </a:solidFill>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6cfdff6542_0_13"/>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Review: Kiến trúc là gì: Mô hình 4 + 1</a:t>
            </a:r>
            <a:endParaRPr b="1">
              <a:solidFill>
                <a:srgbClr val="0000AA"/>
              </a:solidFill>
              <a:latin typeface="Roboto Slab"/>
              <a:ea typeface="Roboto Slab"/>
              <a:cs typeface="Roboto Slab"/>
              <a:sym typeface="Roboto Slab"/>
            </a:endParaRPr>
          </a:p>
        </p:txBody>
      </p:sp>
      <p:sp>
        <p:nvSpPr>
          <p:cNvPr id="106" name="Google Shape;106;g26cfdff6542_0_1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g26cfdff6542_0_1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26cfdff6542_0_13"/>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09" name="Google Shape;109;g26cfdff6542_0_1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10" name="Google Shape;110;g26cfdff6542_0_1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11" name="Google Shape;111;g26cfdff6542_0_13"/>
          <p:cNvSpPr txBox="1"/>
          <p:nvPr/>
        </p:nvSpPr>
        <p:spPr>
          <a:xfrm>
            <a:off x="311700" y="1131575"/>
            <a:ext cx="8436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112" name="Google Shape;112;g26cfdff6542_0_13"/>
          <p:cNvPicPr preferRelativeResize="0"/>
          <p:nvPr/>
        </p:nvPicPr>
        <p:blipFill>
          <a:blip r:embed="rId3">
            <a:alphaModFix/>
          </a:blip>
          <a:stretch>
            <a:fillRect/>
          </a:stretch>
        </p:blipFill>
        <p:spPr>
          <a:xfrm>
            <a:off x="1303101" y="900925"/>
            <a:ext cx="6537800" cy="3716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6cfdff6542_0_26"/>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Review: Package là gì?</a:t>
            </a:r>
            <a:endParaRPr b="1">
              <a:solidFill>
                <a:srgbClr val="0000AA"/>
              </a:solidFill>
              <a:latin typeface="Roboto Slab"/>
              <a:ea typeface="Roboto Slab"/>
              <a:cs typeface="Roboto Slab"/>
              <a:sym typeface="Roboto Slab"/>
            </a:endParaRPr>
          </a:p>
        </p:txBody>
      </p:sp>
      <p:sp>
        <p:nvSpPr>
          <p:cNvPr id="118" name="Google Shape;118;g26cfdff6542_0_2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26cfdff6542_0_2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26cfdff6542_0_26"/>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21" name="Google Shape;121;g26cfdff6542_0_26"/>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22" name="Google Shape;122;g26cfdff6542_0_2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23" name="Google Shape;123;g26cfdff6542_0_26"/>
          <p:cNvSpPr txBox="1"/>
          <p:nvPr/>
        </p:nvSpPr>
        <p:spPr>
          <a:xfrm>
            <a:off x="311700" y="1131575"/>
            <a:ext cx="84360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Package</a:t>
            </a:r>
            <a:r>
              <a:rPr lang="en" sz="1800">
                <a:solidFill>
                  <a:schemeClr val="dk1"/>
                </a:solidFill>
              </a:rPr>
              <a:t> là một cơ chế thông dụng để tổ chức các thành phần thành 1 nhóm</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Là một mô hình chứa các thành phần mô hình khác</a:t>
            </a:r>
            <a:endParaRPr sz="1800">
              <a:solidFill>
                <a:schemeClr val="dk1"/>
              </a:solidFill>
            </a:endParaRPr>
          </a:p>
        </p:txBody>
      </p:sp>
      <p:pic>
        <p:nvPicPr>
          <p:cNvPr id="124" name="Google Shape;124;g26cfdff6542_0_26"/>
          <p:cNvPicPr preferRelativeResize="0"/>
          <p:nvPr/>
        </p:nvPicPr>
        <p:blipFill>
          <a:blip r:embed="rId3">
            <a:alphaModFix/>
          </a:blip>
          <a:stretch>
            <a:fillRect/>
          </a:stretch>
        </p:blipFill>
        <p:spPr>
          <a:xfrm>
            <a:off x="3388000" y="1874400"/>
            <a:ext cx="1720125" cy="1394700"/>
          </a:xfrm>
          <a:prstGeom prst="rect">
            <a:avLst/>
          </a:prstGeom>
          <a:noFill/>
          <a:ln>
            <a:noFill/>
          </a:ln>
        </p:spPr>
      </p:pic>
      <p:sp>
        <p:nvSpPr>
          <p:cNvPr id="125" name="Google Shape;125;g26cfdff6542_0_26"/>
          <p:cNvSpPr txBox="1"/>
          <p:nvPr/>
        </p:nvSpPr>
        <p:spPr>
          <a:xfrm>
            <a:off x="227150" y="3493775"/>
            <a:ext cx="85206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Một </a:t>
            </a:r>
            <a:r>
              <a:rPr lang="en" sz="1800">
                <a:solidFill>
                  <a:schemeClr val="dk1"/>
                </a:solidFill>
              </a:rPr>
              <a:t>Package</a:t>
            </a:r>
            <a:r>
              <a:rPr lang="en" sz="1800">
                <a:solidFill>
                  <a:schemeClr val="dk1"/>
                </a:solidFill>
              </a:rPr>
              <a:t> có thể được tái sử dụng</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Để tổ chức model đang được phát triển</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Sử dụng như 1 đơn vị để quản lý cấu hình</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6cfdff6542_0_46"/>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Quan hệ của Package: Phụ thuộc</a:t>
            </a:r>
            <a:endParaRPr b="1">
              <a:solidFill>
                <a:srgbClr val="0000AA"/>
              </a:solidFill>
              <a:latin typeface="Roboto Slab"/>
              <a:ea typeface="Roboto Slab"/>
              <a:cs typeface="Roboto Slab"/>
              <a:sym typeface="Roboto Slab"/>
            </a:endParaRPr>
          </a:p>
        </p:txBody>
      </p:sp>
      <p:sp>
        <p:nvSpPr>
          <p:cNvPr id="131" name="Google Shape;131;g26cfdff6542_0_4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26cfdff6542_0_4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g26cfdff6542_0_46"/>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34" name="Google Shape;134;g26cfdff6542_0_46"/>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35" name="Google Shape;135;g26cfdff6542_0_4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36" name="Google Shape;136;g26cfdff6542_0_46"/>
          <p:cNvSpPr txBox="1"/>
          <p:nvPr/>
        </p:nvSpPr>
        <p:spPr>
          <a:xfrm>
            <a:off x="311700" y="1131575"/>
            <a:ext cx="84360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Package</a:t>
            </a:r>
            <a:r>
              <a:rPr lang="en" sz="1800">
                <a:solidFill>
                  <a:schemeClr val="dk1"/>
                </a:solidFill>
              </a:rPr>
              <a:t> có thể liên kết với package khác sử dụng quan hệ phụ thuộc.</a:t>
            </a:r>
            <a:endParaRPr sz="1800">
              <a:solidFill>
                <a:schemeClr val="dk1"/>
              </a:solidFill>
            </a:endParaRPr>
          </a:p>
        </p:txBody>
      </p:sp>
      <p:pic>
        <p:nvPicPr>
          <p:cNvPr id="137" name="Google Shape;137;g26cfdff6542_0_46"/>
          <p:cNvPicPr preferRelativeResize="0"/>
          <p:nvPr/>
        </p:nvPicPr>
        <p:blipFill>
          <a:blip r:embed="rId3">
            <a:alphaModFix/>
          </a:blip>
          <a:stretch>
            <a:fillRect/>
          </a:stretch>
        </p:blipFill>
        <p:spPr>
          <a:xfrm>
            <a:off x="1886000" y="1593275"/>
            <a:ext cx="5371975" cy="1405200"/>
          </a:xfrm>
          <a:prstGeom prst="rect">
            <a:avLst/>
          </a:prstGeom>
          <a:noFill/>
          <a:ln>
            <a:noFill/>
          </a:ln>
        </p:spPr>
      </p:pic>
      <p:sp>
        <p:nvSpPr>
          <p:cNvPr id="138" name="Google Shape;138;g26cfdff6542_0_46"/>
          <p:cNvSpPr txBox="1"/>
          <p:nvPr/>
        </p:nvSpPr>
        <p:spPr>
          <a:xfrm>
            <a:off x="311700" y="3169925"/>
            <a:ext cx="81444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Ảnh hưởng của sự phụ thuộc:</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Sự thay đổi của Supplier package có thể ảnh hưởng Client package</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Client package không thể tái sử dụng độc lập vì nó phụ thuộc vào Supplier package</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6cfdff6542_0_60"/>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Tránh phụ thuộc vòng</a:t>
            </a:r>
            <a:endParaRPr b="1">
              <a:solidFill>
                <a:srgbClr val="0000AA"/>
              </a:solidFill>
              <a:latin typeface="Roboto Slab"/>
              <a:ea typeface="Roboto Slab"/>
              <a:cs typeface="Roboto Slab"/>
              <a:sym typeface="Roboto Slab"/>
            </a:endParaRPr>
          </a:p>
        </p:txBody>
      </p:sp>
      <p:sp>
        <p:nvSpPr>
          <p:cNvPr id="144" name="Google Shape;144;g26cfdff6542_0_6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26cfdff6542_0_6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26cfdff6542_0_6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47" name="Google Shape;147;g26cfdff6542_0_6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48" name="Google Shape;148;g26cfdff6542_0_6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149" name="Google Shape;149;g26cfdff6542_0_60"/>
          <p:cNvPicPr preferRelativeResize="0"/>
          <p:nvPr/>
        </p:nvPicPr>
        <p:blipFill>
          <a:blip r:embed="rId3">
            <a:alphaModFix/>
          </a:blip>
          <a:stretch>
            <a:fillRect/>
          </a:stretch>
        </p:blipFill>
        <p:spPr>
          <a:xfrm>
            <a:off x="1936029" y="953963"/>
            <a:ext cx="5271921" cy="37656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c8035008a3_1_0"/>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Mẫu và Frameworks</a:t>
            </a:r>
            <a:endParaRPr b="1">
              <a:solidFill>
                <a:srgbClr val="0000AA"/>
              </a:solidFill>
              <a:latin typeface="Roboto Slab"/>
              <a:ea typeface="Roboto Slab"/>
              <a:cs typeface="Roboto Slab"/>
              <a:sym typeface="Roboto Slab"/>
            </a:endParaRPr>
          </a:p>
        </p:txBody>
      </p:sp>
      <p:sp>
        <p:nvSpPr>
          <p:cNvPr id="155" name="Google Shape;155;g2c8035008a3_1_0"/>
          <p:cNvSpPr txBox="1"/>
          <p:nvPr>
            <p:ph idx="1" type="body"/>
          </p:nvPr>
        </p:nvSpPr>
        <p:spPr>
          <a:xfrm>
            <a:off x="311700" y="1152475"/>
            <a:ext cx="8520600" cy="3605700"/>
          </a:xfrm>
          <a:prstGeom prst="rect">
            <a:avLst/>
          </a:prstGeom>
          <a:noFill/>
          <a:ln>
            <a:noFill/>
          </a:ln>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Mẫu (Pattern): cung cấp một giải pháp chung cho một vấn đề chung trong một bối cảnh</a:t>
            </a:r>
            <a:endParaRPr sz="1400">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Pattern mã hóa những kiến thức cụ thể được thu thập dựa trên kinh nghiệm</a:t>
            </a:r>
            <a:endParaRPr>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Pattern sẽ cung cấp các ví dụ về cách mô hình hóa tốt để giải quyết các vấn đề thực tế, bất chấp việc người dùng tự nghĩ ra hay sử dụng lại mẫu của người khác</a:t>
            </a:r>
            <a:endParaRPr>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Mẫu thiết kế / Mẫu phân tích</a:t>
            </a:r>
            <a:endParaRPr sz="1400">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Cung cấp giải pháp cho một vấn đề kỹ thuật trong phạm vi hẹp</a:t>
            </a:r>
            <a:endParaRPr>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Cung cấp một phần giải pháp cho những vấn đề lớn</a:t>
            </a:r>
            <a:endParaRPr>
              <a:solidFill>
                <a:schemeClr val="dk1"/>
              </a:solidFill>
              <a:latin typeface="Roboto Slab"/>
              <a:ea typeface="Roboto Slab"/>
              <a:cs typeface="Roboto Slab"/>
              <a:sym typeface="Roboto Slab"/>
            </a:endParaRPr>
          </a:p>
          <a:p>
            <a:pPr indent="0" lvl="0" marL="0" rtl="0" algn="l">
              <a:lnSpc>
                <a:spcPct val="150000"/>
              </a:lnSpc>
              <a:spcBef>
                <a:spcPts val="0"/>
              </a:spcBef>
              <a:spcAft>
                <a:spcPts val="0"/>
              </a:spcAft>
              <a:buNone/>
            </a:pPr>
            <a:r>
              <a:rPr lang="en" sz="1400">
                <a:solidFill>
                  <a:schemeClr val="dk1"/>
                </a:solidFill>
                <a:latin typeface="Roboto Slab"/>
                <a:ea typeface="Roboto Slab"/>
                <a:cs typeface="Roboto Slab"/>
                <a:sym typeface="Roboto Slab"/>
              </a:rPr>
              <a:t>	</a:t>
            </a:r>
            <a:endParaRPr sz="1400">
              <a:solidFill>
                <a:schemeClr val="dk1"/>
              </a:solidFill>
              <a:latin typeface="Roboto Slab"/>
              <a:ea typeface="Roboto Slab"/>
              <a:cs typeface="Roboto Slab"/>
              <a:sym typeface="Roboto Slab"/>
            </a:endParaRPr>
          </a:p>
        </p:txBody>
      </p:sp>
      <p:sp>
        <p:nvSpPr>
          <p:cNvPr id="156" name="Google Shape;156;g2c8035008a3_1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2c8035008a3_1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2c8035008a3_1_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59" name="Google Shape;159;g2c8035008a3_1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60" name="Google Shape;160;g2c8035008a3_1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