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Roboto Slab"/>
      <p:regular r:id="rId75"/>
      <p:bold r:id="rId76"/>
    </p:embeddedFont>
    <p:embeddedFont>
      <p:font typeface="Roboto"/>
      <p:regular r:id="rId77"/>
      <p:bold r:id="rId78"/>
      <p:italic r:id="rId79"/>
      <p:boldItalic r:id="rId80"/>
    </p:embeddedFont>
    <p:embeddedFont>
      <p:font typeface="Roboto Serif Medium"/>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5" roundtripDataSignature="AMtx7mimYAyktia3HEhWOlJHsEMUPJRO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357A0-2F0E-41EE-BB33-E08388A43257}">
  <a:tblStyle styleId="{C8E357A0-2F0E-41EE-BB33-E08388A432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SerifMedium-boldItalic.fntdata"/><Relationship Id="rId83" Type="http://schemas.openxmlformats.org/officeDocument/2006/relationships/font" Target="fonts/RobotoSerifMedium-italic.fntdata"/><Relationship Id="rId42" Type="http://schemas.openxmlformats.org/officeDocument/2006/relationships/slide" Target="slides/slide36.xml"/><Relationship Id="rId41" Type="http://schemas.openxmlformats.org/officeDocument/2006/relationships/slide" Target="slides/slide35.xml"/><Relationship Id="rId85" Type="http://customschemas.google.com/relationships/presentationmetadata" Target="meta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boldItalic.fntdata"/><Relationship Id="rId82" Type="http://schemas.openxmlformats.org/officeDocument/2006/relationships/font" Target="fonts/RobotoSerifMedium-bold.fntdata"/><Relationship Id="rId81" Type="http://schemas.openxmlformats.org/officeDocument/2006/relationships/font" Target="fonts/RobotoSerif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Slab-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regular.fntdata"/><Relationship Id="rId32" Type="http://schemas.openxmlformats.org/officeDocument/2006/relationships/slide" Target="slides/slide26.xml"/><Relationship Id="rId76" Type="http://schemas.openxmlformats.org/officeDocument/2006/relationships/font" Target="fonts/RobotoSlab-bold.fntdata"/><Relationship Id="rId35" Type="http://schemas.openxmlformats.org/officeDocument/2006/relationships/slide" Target="slides/slide29.xml"/><Relationship Id="rId79" Type="http://schemas.openxmlformats.org/officeDocument/2006/relationships/font" Target="fonts/Roboto-italic.fntdata"/><Relationship Id="rId34" Type="http://schemas.openxmlformats.org/officeDocument/2006/relationships/slide" Target="slides/slide28.xml"/><Relationship Id="rId78" Type="http://schemas.openxmlformats.org/officeDocument/2006/relationships/font" Target="fonts/Roboto-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a812e2560_1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ca812e2560_1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a812e2560_1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ca812e2560_14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ab64eb99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cab64eb994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ab64eb99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cab64eb994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ab64eb99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cab64eb994_3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ab64eb99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cab64eb994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abb83b0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cabb83b09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abb83b0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cabb83b09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abb83b0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cabb83b09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ab64eb9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cab64eb99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ab64eb99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cab64eb994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ab64eb99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cab64eb994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ab64eb994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cab64eb994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ab64eb99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cab64eb994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abb83b0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cabb83b09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abb83b09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cabb83b09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ab64eb994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cab64eb994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abb83b0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cabb83b09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abb83b0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cabb83b09a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abb83b0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2cabb83b09a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a812e25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ca812e256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ab64eb99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cab64eb994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cab64eb99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cab64eb994_4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cabb83b09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cabb83b09a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cab64eb994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2cab64eb994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abb83b09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cabb83b09a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abb83b09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cabb83b09a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cabb83b09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cabb83b09a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abb83b09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cabb83b09a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cabb83b09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2cabb83b09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abb83b09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2cabb83b09a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a812e25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ca812e256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cabb83b0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2cabb83b09a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cabb83b09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cabb83b09a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cabb83b09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cabb83b09a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abb83b09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2cabb83b09a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ca75b42f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ca75b42f0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a75b42f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2ca75b42f0a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ca75b42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2ca75b42f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ca75b42f0a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ca75b42f0a_1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ca75b42f0a_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ca75b42f0a_1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ca75b42f0a_1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2ca75b42f0a_1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a812e25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ca812e256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ca75b42f0a_2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2ca75b42f0a_2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ca75b42f0a_2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2ca75b42f0a_2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ca75b42f0a_2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2ca75b42f0a_2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cac9508a4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2cac9508a46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ca75b42f0a_2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2ca75b42f0a_29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ca75b42f0a_2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2ca75b42f0a_23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ca75b42f0a_2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2ca75b42f0a_29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ca75b42f0a_2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2ca75b42f0a_29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cab64eb994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g2cab64eb994_5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cab64eb994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2cab64eb994_8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a812e25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a812e256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cab64eb994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2cab64eb994_8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cab64eb994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2cab64eb994_8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cab64eb994_8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2cab64eb994_8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cab64eb994_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2cab64eb994_8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cab64eb994_8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g2cab64eb994_8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cab64eb994_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2cab64eb994_8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cab64eb994_8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2cab64eb994_8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cab64eb994_8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2cab64eb994_8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cab64eb994_8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g2cab64eb994_8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a812e25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ca812e256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a812e256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ca812e256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a812e25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ca812e256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6</a:t>
            </a:r>
            <a:r>
              <a:rPr b="1" i="0" lang="en" sz="2800" u="none" cap="none" strike="noStrike">
                <a:solidFill>
                  <a:srgbClr val="0000AA"/>
                </a:solidFill>
                <a:latin typeface="Roboto Slab"/>
                <a:ea typeface="Roboto Slab"/>
                <a:cs typeface="Roboto Slab"/>
                <a:sym typeface="Roboto Slab"/>
              </a:rPr>
              <a:t>: </a:t>
            </a:r>
            <a:r>
              <a:rPr b="1" lang="en" sz="2800">
                <a:solidFill>
                  <a:srgbClr val="0000AA"/>
                </a:solidFill>
                <a:latin typeface="Roboto Slab"/>
                <a:ea typeface="Roboto Slab"/>
                <a:cs typeface="Roboto Slab"/>
                <a:sym typeface="Roboto Slab"/>
              </a:rPr>
              <a:t>Phân tích ca sử dụng</a:t>
            </a:r>
            <a:endParaRPr b="1" i="0" sz="2800" u="none" cap="none" strike="noStrike">
              <a:solidFill>
                <a:srgbClr val="0000AA"/>
              </a:solidFill>
              <a:latin typeface="Roboto Slab"/>
              <a:ea typeface="Roboto Slab"/>
              <a:cs typeface="Roboto Slab"/>
              <a:sym typeface="Roboto Slab"/>
            </a:endParaRPr>
          </a:p>
        </p:txBody>
      </p:sp>
      <p:sp>
        <p:nvSpPr>
          <p:cNvPr id="55" name="Google Shape;55;g2c8e8a0445a_1_0"/>
          <p:cNvSpPr txBox="1"/>
          <p:nvPr/>
        </p:nvSpPr>
        <p:spPr>
          <a:xfrm>
            <a:off x="2944950"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g2c8e8a0445a_1_0"/>
          <p:cNvGrpSpPr/>
          <p:nvPr/>
        </p:nvGrpSpPr>
        <p:grpSpPr>
          <a:xfrm>
            <a:off x="0" y="4250"/>
            <a:ext cx="9144002" cy="1073675"/>
            <a:chOff x="0" y="4250"/>
            <a:chExt cx="9144002" cy="1073675"/>
          </a:xfrm>
        </p:grpSpPr>
        <p:pic>
          <p:nvPicPr>
            <p:cNvPr id="57" name="Google Shape;57;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ca812e2560_14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phân tích: Bước đầu tiên cho đến khi thực thi</a:t>
            </a:r>
            <a:endParaRPr b="1">
              <a:solidFill>
                <a:srgbClr val="0000AA"/>
              </a:solidFill>
              <a:latin typeface="Roboto Slab"/>
              <a:ea typeface="Roboto Slab"/>
              <a:cs typeface="Roboto Slab"/>
              <a:sym typeface="Roboto Slab"/>
            </a:endParaRPr>
          </a:p>
        </p:txBody>
      </p:sp>
      <p:sp>
        <p:nvSpPr>
          <p:cNvPr id="162" name="Google Shape;162;g2ca812e2560_14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ca812e2560_14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ca812e2560_14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65" name="Google Shape;165;g2ca812e2560_14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6" name="Google Shape;166;g2ca812e2560_14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7" name="Google Shape;167;g2ca812e2560_14_1"/>
          <p:cNvSpPr txBox="1"/>
          <p:nvPr/>
        </p:nvSpPr>
        <p:spPr>
          <a:xfrm>
            <a:off x="311700" y="1030900"/>
            <a:ext cx="28431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Tìm một ứng viên các vai trò là bước đầu tiên để chuyển hệ thống từ mô tả đơn thuần các hành vi được yêu cầu của hệ thống đến đặc tả thực thi hệ thống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lớp phân tích kết hợp với nhau thành mô hình khái niệm của hệ thống</a:t>
            </a:r>
            <a:endParaRPr sz="1800">
              <a:solidFill>
                <a:schemeClr val="dk1"/>
              </a:solidFill>
              <a:latin typeface="Roboto Slab"/>
              <a:ea typeface="Roboto Slab"/>
              <a:cs typeface="Roboto Slab"/>
              <a:sym typeface="Roboto Slab"/>
            </a:endParaRPr>
          </a:p>
        </p:txBody>
      </p:sp>
      <p:pic>
        <p:nvPicPr>
          <p:cNvPr id="168" name="Google Shape;168;g2ca812e2560_14_1"/>
          <p:cNvPicPr preferRelativeResize="0"/>
          <p:nvPr/>
        </p:nvPicPr>
        <p:blipFill>
          <a:blip r:embed="rId3">
            <a:alphaModFix/>
          </a:blip>
          <a:stretch>
            <a:fillRect/>
          </a:stretch>
        </p:blipFill>
        <p:spPr>
          <a:xfrm>
            <a:off x="3532275" y="1030900"/>
            <a:ext cx="5300025" cy="318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ca812e2560_14_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Tìm các Lớp từ hành vi Use-Case</a:t>
            </a:r>
            <a:endParaRPr b="1">
              <a:solidFill>
                <a:srgbClr val="0000AA"/>
              </a:solidFill>
              <a:latin typeface="Roboto Slab"/>
              <a:ea typeface="Roboto Slab"/>
              <a:cs typeface="Roboto Slab"/>
              <a:sym typeface="Roboto Slab"/>
            </a:endParaRPr>
          </a:p>
        </p:txBody>
      </p:sp>
      <p:sp>
        <p:nvSpPr>
          <p:cNvPr id="174" name="Google Shape;174;g2ca812e2560_14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ca812e2560_14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ca812e2560_14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77" name="Google Shape;177;g2ca812e2560_14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8" name="Google Shape;178;g2ca812e2560_14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9" name="Google Shape;179;g2ca812e2560_14_13"/>
          <p:cNvSpPr txBox="1"/>
          <p:nvPr/>
        </p:nvSpPr>
        <p:spPr>
          <a:xfrm>
            <a:off x="311700" y="1030900"/>
            <a:ext cx="8160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Toàn bộ các hành vi của một use case phải được chia thành các lớp phân tích </a:t>
            </a:r>
            <a:endParaRPr sz="1800">
              <a:solidFill>
                <a:schemeClr val="dk1"/>
              </a:solidFill>
              <a:latin typeface="Roboto Slab"/>
              <a:ea typeface="Roboto Slab"/>
              <a:cs typeface="Roboto Slab"/>
              <a:sym typeface="Roboto Slab"/>
            </a:endParaRPr>
          </a:p>
        </p:txBody>
      </p:sp>
      <p:pic>
        <p:nvPicPr>
          <p:cNvPr id="180" name="Google Shape;180;g2ca812e2560_14_13"/>
          <p:cNvPicPr preferRelativeResize="0"/>
          <p:nvPr/>
        </p:nvPicPr>
        <p:blipFill>
          <a:blip r:embed="rId3">
            <a:alphaModFix/>
          </a:blip>
          <a:stretch>
            <a:fillRect/>
          </a:stretch>
        </p:blipFill>
        <p:spPr>
          <a:xfrm>
            <a:off x="1934338" y="1769800"/>
            <a:ext cx="5275325" cy="2952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cab64eb994_3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phân tích là gì?</a:t>
            </a:r>
            <a:endParaRPr b="1">
              <a:solidFill>
                <a:srgbClr val="0000AA"/>
              </a:solidFill>
              <a:latin typeface="Roboto Slab"/>
              <a:ea typeface="Roboto Slab"/>
              <a:cs typeface="Roboto Slab"/>
              <a:sym typeface="Roboto Slab"/>
            </a:endParaRPr>
          </a:p>
        </p:txBody>
      </p:sp>
      <p:sp>
        <p:nvSpPr>
          <p:cNvPr id="186" name="Google Shape;186;g2cab64eb994_3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cab64eb994_3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cab64eb994_3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89" name="Google Shape;189;g2cab64eb994_3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0" name="Google Shape;190;g2cab64eb994_3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1" name="Google Shape;191;g2cab64eb994_3_0"/>
          <p:cNvSpPr txBox="1"/>
          <p:nvPr/>
        </p:nvSpPr>
        <p:spPr>
          <a:xfrm>
            <a:off x="311700" y="1030900"/>
            <a:ext cx="42603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phân tích tái hiện một mô hình khái niệm cho “những phân tử có trách nhiệm và hành vi để hợp thành hệ thống”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Được dùng để nắm bắt mô hình đối tượng mức phác thảo về hệ thống, hướng đến đáp ứng chức năng chính.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Tái hiện đối tượng trong hệ thống mà không cần quan tâm đến phần mềm và phần cứng</a:t>
            </a:r>
            <a:endParaRPr sz="1800">
              <a:solidFill>
                <a:schemeClr val="dk1"/>
              </a:solidFill>
              <a:latin typeface="Roboto Slab"/>
              <a:ea typeface="Roboto Slab"/>
              <a:cs typeface="Roboto Slab"/>
              <a:sym typeface="Roboto Slab"/>
            </a:endParaRPr>
          </a:p>
        </p:txBody>
      </p:sp>
      <p:pic>
        <p:nvPicPr>
          <p:cNvPr id="192" name="Google Shape;192;g2cab64eb994_3_0"/>
          <p:cNvPicPr preferRelativeResize="0"/>
          <p:nvPr/>
        </p:nvPicPr>
        <p:blipFill>
          <a:blip r:embed="rId3">
            <a:alphaModFix/>
          </a:blip>
          <a:stretch>
            <a:fillRect/>
          </a:stretch>
        </p:blipFill>
        <p:spPr>
          <a:xfrm>
            <a:off x="4572000" y="1156850"/>
            <a:ext cx="4260300" cy="27195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ab64eb994_3_1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phân tích là gì?</a:t>
            </a:r>
            <a:endParaRPr b="1">
              <a:solidFill>
                <a:srgbClr val="0000AA"/>
              </a:solidFill>
              <a:latin typeface="Roboto Slab"/>
              <a:ea typeface="Roboto Slab"/>
              <a:cs typeface="Roboto Slab"/>
              <a:sym typeface="Roboto Slab"/>
            </a:endParaRPr>
          </a:p>
        </p:txBody>
      </p:sp>
      <p:sp>
        <p:nvSpPr>
          <p:cNvPr id="198" name="Google Shape;198;g2cab64eb994_3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cab64eb994_3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cab64eb994_3_1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01" name="Google Shape;201;g2cab64eb994_3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2" name="Google Shape;202;g2cab64eb994_3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3" name="Google Shape;203;g2cab64eb994_3_12"/>
          <p:cNvSpPr txBox="1"/>
          <p:nvPr/>
        </p:nvSpPr>
        <p:spPr>
          <a:xfrm>
            <a:off x="311700" y="1030900"/>
            <a:ext cx="42603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phân tích tái hiện một mô hình khái niệm cho “những phân tử có trách nhiệm và hành vi để hợp thành hệ thống”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Được dùng để nắm bắt mô hình đối tượng mức phác thảo về hệ thống, hướng đến đáp ứng chức năng chính.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Tái hiện đối tượng trong hệ thống mà không cần quan tâm đến phần mềm và phần cứng</a:t>
            </a:r>
            <a:endParaRPr sz="1800">
              <a:solidFill>
                <a:schemeClr val="dk1"/>
              </a:solidFill>
              <a:latin typeface="Roboto Slab"/>
              <a:ea typeface="Roboto Slab"/>
              <a:cs typeface="Roboto Slab"/>
              <a:sym typeface="Roboto Slab"/>
            </a:endParaRPr>
          </a:p>
        </p:txBody>
      </p:sp>
      <p:pic>
        <p:nvPicPr>
          <p:cNvPr id="204" name="Google Shape;204;g2cab64eb994_3_12"/>
          <p:cNvPicPr preferRelativeResize="0"/>
          <p:nvPr/>
        </p:nvPicPr>
        <p:blipFill>
          <a:blip r:embed="rId3">
            <a:alphaModFix/>
          </a:blip>
          <a:stretch>
            <a:fillRect/>
          </a:stretch>
        </p:blipFill>
        <p:spPr>
          <a:xfrm>
            <a:off x="4572000" y="1156850"/>
            <a:ext cx="4260300" cy="27195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cab64eb994_3_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kiểu của lớp phân tích</a:t>
            </a:r>
            <a:endParaRPr b="1">
              <a:solidFill>
                <a:srgbClr val="0000AA"/>
              </a:solidFill>
              <a:latin typeface="Roboto Slab"/>
              <a:ea typeface="Roboto Slab"/>
              <a:cs typeface="Roboto Slab"/>
              <a:sym typeface="Roboto Slab"/>
            </a:endParaRPr>
          </a:p>
        </p:txBody>
      </p:sp>
      <p:sp>
        <p:nvSpPr>
          <p:cNvPr id="210" name="Google Shape;210;g2cab64eb994_3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2cab64eb994_3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cab64eb994_3_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13" name="Google Shape;213;g2cab64eb994_3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4" name="Google Shape;214;g2cab64eb994_3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5" name="Google Shape;215;g2cab64eb994_3_23"/>
          <p:cNvSpPr txBox="1"/>
          <p:nvPr/>
        </p:nvSpPr>
        <p:spPr>
          <a:xfrm>
            <a:off x="311700" y="1030900"/>
            <a:ext cx="4260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biên: &lt;&lt;boundary&gt;&gt;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a:t>
            </a:r>
            <a:r>
              <a:rPr lang="en" sz="1800">
                <a:solidFill>
                  <a:schemeClr val="dk1"/>
                </a:solidFill>
                <a:latin typeface="Roboto Slab"/>
                <a:ea typeface="Roboto Slab"/>
                <a:cs typeface="Roboto Slab"/>
                <a:sym typeface="Roboto Slab"/>
              </a:rPr>
              <a:t>thực</a:t>
            </a:r>
            <a:r>
              <a:rPr lang="en" sz="1800">
                <a:solidFill>
                  <a:schemeClr val="dk1"/>
                </a:solidFill>
                <a:latin typeface="Roboto Slab"/>
                <a:ea typeface="Roboto Slab"/>
                <a:cs typeface="Roboto Slab"/>
                <a:sym typeface="Roboto Slab"/>
              </a:rPr>
              <a:t> thể: &lt;&lt;entity&gt;&gt;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a:t>
            </a:r>
            <a:r>
              <a:rPr lang="en" sz="1800">
                <a:solidFill>
                  <a:schemeClr val="dk1"/>
                </a:solidFill>
                <a:latin typeface="Roboto Slab"/>
                <a:ea typeface="Roboto Slab"/>
                <a:cs typeface="Roboto Slab"/>
                <a:sym typeface="Roboto Slab"/>
              </a:rPr>
              <a:t>điều</a:t>
            </a:r>
            <a:r>
              <a:rPr lang="en" sz="1800">
                <a:solidFill>
                  <a:schemeClr val="dk1"/>
                </a:solidFill>
                <a:latin typeface="Roboto Slab"/>
                <a:ea typeface="Roboto Slab"/>
                <a:cs typeface="Roboto Slab"/>
                <a:sym typeface="Roboto Slab"/>
              </a:rPr>
              <a:t> khiển: &lt;&lt;control&gt;&gt;</a:t>
            </a:r>
            <a:endParaRPr sz="1800">
              <a:solidFill>
                <a:schemeClr val="dk1"/>
              </a:solidFill>
              <a:latin typeface="Roboto Slab"/>
              <a:ea typeface="Roboto Slab"/>
              <a:cs typeface="Roboto Slab"/>
              <a:sym typeface="Roboto Slab"/>
            </a:endParaRPr>
          </a:p>
        </p:txBody>
      </p:sp>
      <p:pic>
        <p:nvPicPr>
          <p:cNvPr id="216" name="Google Shape;216;g2cab64eb994_3_23"/>
          <p:cNvPicPr preferRelativeResize="0"/>
          <p:nvPr/>
        </p:nvPicPr>
        <p:blipFill>
          <a:blip r:embed="rId3">
            <a:alphaModFix/>
          </a:blip>
          <a:stretch>
            <a:fillRect/>
          </a:stretch>
        </p:blipFill>
        <p:spPr>
          <a:xfrm>
            <a:off x="4466425" y="1030900"/>
            <a:ext cx="4260300" cy="27195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ab64eb994_9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biên là gì?</a:t>
            </a:r>
            <a:endParaRPr b="1">
              <a:solidFill>
                <a:srgbClr val="0000AA"/>
              </a:solidFill>
              <a:latin typeface="Roboto Slab"/>
              <a:ea typeface="Roboto Slab"/>
              <a:cs typeface="Roboto Slab"/>
              <a:sym typeface="Roboto Slab"/>
            </a:endParaRPr>
          </a:p>
        </p:txBody>
      </p:sp>
      <p:sp>
        <p:nvSpPr>
          <p:cNvPr id="222" name="Google Shape;222;g2cab64eb994_9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cab64eb994_9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cab64eb994_9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25" name="Google Shape;225;g2cab64eb994_9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6" name="Google Shape;226;g2cab64eb994_9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7" name="Google Shape;227;g2cab64eb994_9_0"/>
          <p:cNvSpPr txBox="1"/>
          <p:nvPr/>
        </p:nvSpPr>
        <p:spPr>
          <a:xfrm>
            <a:off x="311700" y="1030900"/>
            <a:ext cx="8160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 cầu nối giữa giao diện và những thứ bên ngoài hệ thống, thuộc về môi trường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Một vài kiểu lớp biên: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giao diện người dùng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giao diện hệ thống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giao diện thiết bị</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Mỗi cặp tác nhân và ca sử dụng sẽ tương ứng với một lớp biên</a:t>
            </a:r>
            <a:endParaRPr sz="1800">
              <a:solidFill>
                <a:schemeClr val="dk1"/>
              </a:solidFill>
              <a:latin typeface="Roboto Slab"/>
              <a:ea typeface="Roboto Slab"/>
              <a:cs typeface="Roboto Slab"/>
              <a:sym typeface="Roboto Slab"/>
            </a:endParaRPr>
          </a:p>
        </p:txBody>
      </p:sp>
      <p:pic>
        <p:nvPicPr>
          <p:cNvPr id="228" name="Google Shape;228;g2cab64eb994_9_0"/>
          <p:cNvPicPr preferRelativeResize="0"/>
          <p:nvPr/>
        </p:nvPicPr>
        <p:blipFill>
          <a:blip r:embed="rId3">
            <a:alphaModFix/>
          </a:blip>
          <a:stretch>
            <a:fillRect/>
          </a:stretch>
        </p:blipFill>
        <p:spPr>
          <a:xfrm>
            <a:off x="2284638" y="3388927"/>
            <a:ext cx="4574725" cy="98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abb83b09a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Vai trò của lớp biên</a:t>
            </a:r>
            <a:endParaRPr b="1">
              <a:solidFill>
                <a:srgbClr val="0000AA"/>
              </a:solidFill>
              <a:latin typeface="Roboto Slab"/>
              <a:ea typeface="Roboto Slab"/>
              <a:cs typeface="Roboto Slab"/>
              <a:sym typeface="Roboto Slab"/>
            </a:endParaRPr>
          </a:p>
        </p:txBody>
      </p:sp>
      <p:sp>
        <p:nvSpPr>
          <p:cNvPr id="234" name="Google Shape;234;g2cabb83b09a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cabb83b09a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cabb83b09a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37" name="Google Shape;237;g2cabb83b09a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8" name="Google Shape;238;g2cabb83b09a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9" name="Google Shape;239;g2cabb83b09a_0_0"/>
          <p:cNvSpPr txBox="1"/>
          <p:nvPr/>
        </p:nvSpPr>
        <p:spPr>
          <a:xfrm>
            <a:off x="311700" y="1030900"/>
            <a:ext cx="81609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biên được sử dụng để mô hình hóa tương tác giữa môi trường hệ thống (trong hình bên dưới là các actor) và phần hoạt động ở bên trong (&lt;&lt;control&gt;&gt;)</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Các tương tác đó liên quan đến việc chuyển đổi và diễn giải các sự kiện cũng như thông báo các thay đổi trong các trình diễn của hệ thống (ví dụ: thông qua giao diện người dùng)</a:t>
            </a:r>
            <a:endParaRPr sz="1300">
              <a:solidFill>
                <a:schemeClr val="dk1"/>
              </a:solidFill>
              <a:latin typeface="Roboto Slab"/>
              <a:ea typeface="Roboto Slab"/>
              <a:cs typeface="Roboto Slab"/>
              <a:sym typeface="Roboto Slab"/>
            </a:endParaRPr>
          </a:p>
        </p:txBody>
      </p:sp>
      <p:pic>
        <p:nvPicPr>
          <p:cNvPr id="240" name="Google Shape;240;g2cabb83b09a_0_0"/>
          <p:cNvPicPr preferRelativeResize="0"/>
          <p:nvPr/>
        </p:nvPicPr>
        <p:blipFill>
          <a:blip r:embed="rId3">
            <a:alphaModFix/>
          </a:blip>
          <a:stretch>
            <a:fillRect/>
          </a:stretch>
        </p:blipFill>
        <p:spPr>
          <a:xfrm>
            <a:off x="1959163" y="2106100"/>
            <a:ext cx="5225666" cy="24305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cabb83b09a_0_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Tìm các lớp biên</a:t>
            </a:r>
            <a:endParaRPr b="1">
              <a:solidFill>
                <a:srgbClr val="0000AA"/>
              </a:solidFill>
              <a:latin typeface="Roboto Slab"/>
              <a:ea typeface="Roboto Slab"/>
              <a:cs typeface="Roboto Slab"/>
              <a:sym typeface="Roboto Slab"/>
            </a:endParaRPr>
          </a:p>
        </p:txBody>
      </p:sp>
      <p:sp>
        <p:nvSpPr>
          <p:cNvPr id="246" name="Google Shape;246;g2cabb83b09a_0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cabb83b09a_0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cabb83b09a_0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49" name="Google Shape;249;g2cabb83b09a_0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0" name="Google Shape;250;g2cabb83b09a_0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1" name="Google Shape;251;g2cabb83b09a_0_13"/>
          <p:cNvSpPr txBox="1"/>
          <p:nvPr/>
        </p:nvSpPr>
        <p:spPr>
          <a:xfrm>
            <a:off x="311700" y="1030900"/>
            <a:ext cx="33429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Mỗi lớp biên đại diện cho một cặp Actor - Use case</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biên RegisterForCoursesForm xác định dựa vào cặp tương tác Student với use case RegisterForCourses, chứa thống tin về tiến trình lập lịch học của Student</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biên CourseCatalogSystem được xác định dựa vào tương tác giữa actor CourseCatalogSystem với use case RegisterForCourses. Lớp này là giao diện để hệ thống tương tác với hệ quản lý danh mục lớp học đã có</a:t>
            </a:r>
            <a:endParaRPr sz="1300">
              <a:solidFill>
                <a:schemeClr val="dk1"/>
              </a:solidFill>
              <a:latin typeface="Roboto Slab"/>
              <a:ea typeface="Roboto Slab"/>
              <a:cs typeface="Roboto Slab"/>
              <a:sym typeface="Roboto Slab"/>
            </a:endParaRPr>
          </a:p>
        </p:txBody>
      </p:sp>
      <p:pic>
        <p:nvPicPr>
          <p:cNvPr id="252" name="Google Shape;252;g2cabb83b09a_0_13"/>
          <p:cNvPicPr preferRelativeResize="0"/>
          <p:nvPr/>
        </p:nvPicPr>
        <p:blipFill>
          <a:blip r:embed="rId3">
            <a:alphaModFix/>
          </a:blip>
          <a:stretch>
            <a:fillRect/>
          </a:stretch>
        </p:blipFill>
        <p:spPr>
          <a:xfrm>
            <a:off x="3654600" y="1290475"/>
            <a:ext cx="5184600" cy="30573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cabb83b09a_0_2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Guidelines: Lớp biên</a:t>
            </a:r>
            <a:endParaRPr b="1">
              <a:solidFill>
                <a:srgbClr val="0000AA"/>
              </a:solidFill>
              <a:latin typeface="Roboto Slab"/>
              <a:ea typeface="Roboto Slab"/>
              <a:cs typeface="Roboto Slab"/>
              <a:sym typeface="Roboto Slab"/>
            </a:endParaRPr>
          </a:p>
        </p:txBody>
      </p:sp>
      <p:sp>
        <p:nvSpPr>
          <p:cNvPr id="258" name="Google Shape;258;g2cabb83b09a_0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cabb83b09a_0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cabb83b09a_0_2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61" name="Google Shape;261;g2cabb83b09a_0_2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2" name="Google Shape;262;g2cabb83b09a_0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3" name="Google Shape;263;g2cabb83b09a_0_26"/>
          <p:cNvSpPr txBox="1"/>
          <p:nvPr/>
        </p:nvSpPr>
        <p:spPr>
          <a:xfrm>
            <a:off x="311700" y="1458900"/>
            <a:ext cx="85206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Các lớp giao diện người dùng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Tập trung vào thông tin nào được trình bày cho người dùng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Không tập trung chi tiết vào giao diện người dùng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Mục đích không phải thiết kế giao diện người dùng mà là để phân tích các hành vi hệ thống phụ thuốc trực tiếp vào môi trường</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Các lớp giao diện hệ thống và thiết bị</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Tập trung vào các giao thức phải được xác định</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Không tập trung vào việc giao thức được thực hiện như thế nào</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Mục đích của lớp phân tích là làm rõ vấn đề cần giải quyết và hướng đến một giải pháp lý tưởng hóa</a:t>
            </a:r>
            <a:endParaRPr sz="1300">
              <a:solidFill>
                <a:schemeClr val="dk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cab64eb994_2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thực thể là gì</a:t>
            </a:r>
            <a:endParaRPr b="1">
              <a:solidFill>
                <a:srgbClr val="0000AA"/>
              </a:solidFill>
              <a:latin typeface="Roboto Slab"/>
              <a:ea typeface="Roboto Slab"/>
              <a:cs typeface="Roboto Slab"/>
              <a:sym typeface="Roboto Slab"/>
            </a:endParaRPr>
          </a:p>
        </p:txBody>
      </p:sp>
      <p:sp>
        <p:nvSpPr>
          <p:cNvPr id="269" name="Google Shape;269;g2cab64eb994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cab64eb994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cab64eb994_2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72" name="Google Shape;272;g2cab64eb994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3" name="Google Shape;273;g2cab64eb994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4" name="Google Shape;274;g2cab64eb994_2_0"/>
          <p:cNvSpPr txBox="1"/>
          <p:nvPr/>
        </p:nvSpPr>
        <p:spPr>
          <a:xfrm>
            <a:off x="311700" y="1030900"/>
            <a:ext cx="44115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thực thể cung cấp một góc nhìn khác để hiểu về hệ thống. Các lớp thực thể mối quan hệ giữa chứng làm nên cấu trúc dữ liệu logic của hệ thống</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số nguồn thông tin chính xác để xác định các lớp thực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Glossary ( từ điển thuật ngữ) được xác định trong khâu nắm bắt yêu cầu</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Business-Domain model (mô hình miền nghiệp vụ) được phát triển trong khâu mô hình hóa nghiệp vụ</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Use case flow of event (mô tả luồng sự kiện ca sử dụng) được phát triển trong khâu nắm bắt yêu cầu</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Key </a:t>
            </a:r>
            <a:r>
              <a:rPr lang="en" sz="1300">
                <a:solidFill>
                  <a:schemeClr val="dk1"/>
                </a:solidFill>
                <a:latin typeface="Roboto Slab"/>
                <a:ea typeface="Roboto Slab"/>
                <a:cs typeface="Roboto Slab"/>
                <a:sym typeface="Roboto Slab"/>
              </a:rPr>
              <a:t>abstractions</a:t>
            </a:r>
            <a:r>
              <a:rPr lang="en" sz="1300">
                <a:solidFill>
                  <a:schemeClr val="dk1"/>
                </a:solidFill>
                <a:latin typeface="Roboto Slab"/>
                <a:ea typeface="Roboto Slab"/>
                <a:cs typeface="Roboto Slab"/>
                <a:sym typeface="Roboto Slab"/>
              </a:rPr>
              <a:t> (trừu tượng chính) được xác định trong khâu phân tích cấu trúc</a:t>
            </a:r>
            <a:endParaRPr sz="1300">
              <a:solidFill>
                <a:schemeClr val="dk1"/>
              </a:solidFill>
              <a:latin typeface="Roboto Slab"/>
              <a:ea typeface="Roboto Slab"/>
              <a:cs typeface="Roboto Slab"/>
              <a:sym typeface="Roboto Slab"/>
            </a:endParaRPr>
          </a:p>
        </p:txBody>
      </p:sp>
      <p:pic>
        <p:nvPicPr>
          <p:cNvPr id="275" name="Google Shape;275;g2cab64eb994_2_0"/>
          <p:cNvPicPr preferRelativeResize="0"/>
          <p:nvPr/>
        </p:nvPicPr>
        <p:blipFill>
          <a:blip r:embed="rId3">
            <a:alphaModFix/>
          </a:blip>
          <a:stretch>
            <a:fillRect/>
          </a:stretch>
        </p:blipFill>
        <p:spPr>
          <a:xfrm>
            <a:off x="4781700" y="1677388"/>
            <a:ext cx="4057499" cy="216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tiêu bài học</a:t>
            </a:r>
            <a:endParaRPr b="1">
              <a:solidFill>
                <a:srgbClr val="0000AA"/>
              </a:solidFill>
              <a:latin typeface="Roboto Slab"/>
              <a:ea typeface="Roboto Slab"/>
              <a:cs typeface="Roboto Slab"/>
              <a:sym typeface="Roboto Slab"/>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Giải thích mục đích của phân tích Use-Case và thời điểm nó được thực hiện trong vòng đời phát triển phần mềm.</a:t>
            </a:r>
            <a:endParaRPr>
              <a:solidFill>
                <a:schemeClr val="dk1"/>
              </a:solidFill>
              <a:latin typeface="Roboto Serif Medium"/>
              <a:ea typeface="Roboto Serif Medium"/>
              <a:cs typeface="Roboto Serif Medium"/>
              <a:sym typeface="Roboto Serif Medium"/>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Xác định các lớp thực hiện luồng use-case</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Phân phối các hành vi cho các lớp, xác định trách nhiệm của các lớp</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Dựng lên các bản thể Use-Case Realizations nhằm mô phỏng sự tương tác giữa các thể hiện của các lớp đã xác định</a:t>
            </a:r>
            <a:endParaRPr>
              <a:solidFill>
                <a:schemeClr val="dk1"/>
              </a:solidFill>
              <a:latin typeface="Roboto Slab"/>
              <a:ea typeface="Roboto Slab"/>
              <a:cs typeface="Roboto Slab"/>
              <a:sym typeface="Roboto Slab"/>
            </a:endParaRPr>
          </a:p>
          <a:p>
            <a:pPr indent="0" lvl="0" marL="457200" rtl="0" algn="l">
              <a:lnSpc>
                <a:spcPct val="150000"/>
              </a:lnSpc>
              <a:spcBef>
                <a:spcPts val="0"/>
              </a:spcBef>
              <a:spcAft>
                <a:spcPts val="0"/>
              </a:spcAft>
              <a:buSzPts val="1800"/>
              <a:buNone/>
            </a:pPr>
            <a:r>
              <a:t/>
            </a:r>
            <a:endParaRPr>
              <a:solidFill>
                <a:schemeClr val="dk1"/>
              </a:solidFill>
              <a:latin typeface="Roboto Slab"/>
              <a:ea typeface="Roboto Slab"/>
              <a:cs typeface="Roboto Slab"/>
              <a:sym typeface="Roboto Slab"/>
            </a:endParaRPr>
          </a:p>
        </p:txBody>
      </p:sp>
      <p:sp>
        <p:nvSpPr>
          <p:cNvPr id="72" name="Google Shape;72;p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5" name="Google Shape;75;p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 name="Google Shape;76;p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cab64eb994_2_1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Vai trò của lớp thực thể</a:t>
            </a:r>
            <a:endParaRPr b="1">
              <a:solidFill>
                <a:srgbClr val="0000AA"/>
              </a:solidFill>
              <a:latin typeface="Roboto Slab"/>
              <a:ea typeface="Roboto Slab"/>
              <a:cs typeface="Roboto Slab"/>
              <a:sym typeface="Roboto Slab"/>
            </a:endParaRPr>
          </a:p>
        </p:txBody>
      </p:sp>
      <p:sp>
        <p:nvSpPr>
          <p:cNvPr id="281" name="Google Shape;281;g2cab64eb994_2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cab64eb994_2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cab64eb994_2_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84" name="Google Shape;284;g2cab64eb994_2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5" name="Google Shape;285;g2cab64eb994_2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6" name="Google Shape;286;g2cab64eb994_2_10"/>
          <p:cNvSpPr txBox="1"/>
          <p:nvPr/>
        </p:nvSpPr>
        <p:spPr>
          <a:xfrm>
            <a:off x="311700" y="873338"/>
            <a:ext cx="85206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thực thể đóng vai trò là các kho lưu thông tin của hệ thống, thường được dùng để tái hiện lại các khái niệm chính mà hệ thống quản lý. Các đối tượng thực thể ( thể hiện của các lớp thực thể) được sử dụng để lưu trữ và cập nhật các thông tin về hiện tượng</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Đối tượng thực thể không nhất thiết phải chuyên biệt cho một use case realization, đôi khi không chỉ tham gia vào hệ thống hiện thời. Các đối tượng thực thể có thể được tham chiếu đến nhiều use case. Các giá trị thuộc tính và các mối quan hệ giữa các đối tượng ( cái làm nên trạng thái đối tượng) thường được cung cấp bởi actor.</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đối tượng thực thể có thể được cần để hỗ trợ các xử lý bên trong hệ thống</a:t>
            </a:r>
            <a:endParaRPr sz="1300">
              <a:solidFill>
                <a:schemeClr val="dk1"/>
              </a:solidFill>
              <a:latin typeface="Roboto Slab"/>
              <a:ea typeface="Roboto Slab"/>
              <a:cs typeface="Roboto Slab"/>
              <a:sym typeface="Roboto Slab"/>
            </a:endParaRPr>
          </a:p>
        </p:txBody>
      </p:sp>
      <p:pic>
        <p:nvPicPr>
          <p:cNvPr id="287" name="Google Shape;287;g2cab64eb994_2_10"/>
          <p:cNvPicPr preferRelativeResize="0"/>
          <p:nvPr/>
        </p:nvPicPr>
        <p:blipFill>
          <a:blip r:embed="rId3">
            <a:alphaModFix/>
          </a:blip>
          <a:stretch>
            <a:fillRect/>
          </a:stretch>
        </p:blipFill>
        <p:spPr>
          <a:xfrm>
            <a:off x="2765300" y="2907175"/>
            <a:ext cx="3729375" cy="193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cab64eb994_2_2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Tìm các lớp thực thể </a:t>
            </a:r>
            <a:endParaRPr b="1">
              <a:solidFill>
                <a:srgbClr val="0000AA"/>
              </a:solidFill>
              <a:latin typeface="Roboto Slab"/>
              <a:ea typeface="Roboto Slab"/>
              <a:cs typeface="Roboto Slab"/>
              <a:sym typeface="Roboto Slab"/>
            </a:endParaRPr>
          </a:p>
        </p:txBody>
      </p:sp>
      <p:sp>
        <p:nvSpPr>
          <p:cNvPr id="293" name="Google Shape;293;g2cab64eb994_2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cab64eb994_2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cab64eb994_2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96" name="Google Shape;296;g2cab64eb994_2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7" name="Google Shape;297;g2cab64eb994_2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8" name="Google Shape;298;g2cab64eb994_2_22"/>
          <p:cNvSpPr txBox="1"/>
          <p:nvPr/>
        </p:nvSpPr>
        <p:spPr>
          <a:xfrm>
            <a:off x="311700" y="1030900"/>
            <a:ext cx="85206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Sử dụng flow of event là đầu vào</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Liệt kê các danh từ trong mô tả use case là các ứng viên</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Tiến hành loại bỏ dần các phần tử trong danh để thu được danh sách các lớp thực thể trên một số tiêu chí</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Loại bỏ các danh từ trùng lặp hoặc cùng nghĩa</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Loại bỏ các danh từ chỉ tác nhân</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Loại bỏ các danh từ chỉ cấu trúc cài đặt</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Loại bỏ các danh từ chỉ thuộc tính</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Loại bỏ các danh từ chỉ hành vi</a:t>
            </a:r>
            <a:endParaRPr sz="13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cab64eb994_2_3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Các lớp thực thể ứng viên</a:t>
            </a:r>
            <a:endParaRPr b="1">
              <a:solidFill>
                <a:srgbClr val="0000AA"/>
              </a:solidFill>
              <a:latin typeface="Roboto Slab"/>
              <a:ea typeface="Roboto Slab"/>
              <a:cs typeface="Roboto Slab"/>
              <a:sym typeface="Roboto Slab"/>
            </a:endParaRPr>
          </a:p>
        </p:txBody>
      </p:sp>
      <p:sp>
        <p:nvSpPr>
          <p:cNvPr id="304" name="Google Shape;304;g2cab64eb994_2_3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cab64eb994_2_3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2cab64eb994_2_3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07" name="Google Shape;307;g2cab64eb994_2_3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8" name="Google Shape;308;g2cab64eb994_2_3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9" name="Google Shape;309;g2cab64eb994_2_33"/>
          <p:cNvSpPr txBox="1"/>
          <p:nvPr/>
        </p:nvSpPr>
        <p:spPr>
          <a:xfrm>
            <a:off x="311700" y="1263738"/>
            <a:ext cx="3554100" cy="3146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Với ca sử dụng RegisterForCourse, xác định được các lớp thực thể như hình. Đây là định nghĩa cho các lớp thực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CourseOffering: là một khóa học được mở, có đầy đủ thông tin về thời gian học trong tuần</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Schedule: là các khóa học và sinh viên đăng ký trong học kỳ hiện tại</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Student: là người đăng ký tham gia các lớp học ở trường đại học</a:t>
            </a:r>
            <a:endParaRPr sz="1300">
              <a:solidFill>
                <a:schemeClr val="dk1"/>
              </a:solidFill>
              <a:latin typeface="Roboto Slab"/>
              <a:ea typeface="Roboto Slab"/>
              <a:cs typeface="Roboto Slab"/>
              <a:sym typeface="Roboto Slab"/>
            </a:endParaRPr>
          </a:p>
        </p:txBody>
      </p:sp>
      <p:pic>
        <p:nvPicPr>
          <p:cNvPr id="310" name="Google Shape;310;g2cab64eb994_2_33"/>
          <p:cNvPicPr preferRelativeResize="0"/>
          <p:nvPr/>
        </p:nvPicPr>
        <p:blipFill>
          <a:blip r:embed="rId3">
            <a:alphaModFix/>
          </a:blip>
          <a:stretch>
            <a:fillRect/>
          </a:stretch>
        </p:blipFill>
        <p:spPr>
          <a:xfrm>
            <a:off x="4041675" y="1409763"/>
            <a:ext cx="4726800" cy="28188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cab64eb994_2_4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điều khiển là gì?</a:t>
            </a:r>
            <a:endParaRPr b="1">
              <a:solidFill>
                <a:srgbClr val="0000AA"/>
              </a:solidFill>
              <a:latin typeface="Roboto Slab"/>
              <a:ea typeface="Roboto Slab"/>
              <a:cs typeface="Roboto Slab"/>
              <a:sym typeface="Roboto Slab"/>
            </a:endParaRPr>
          </a:p>
        </p:txBody>
      </p:sp>
      <p:sp>
        <p:nvSpPr>
          <p:cNvPr id="316" name="Google Shape;316;g2cab64eb994_2_4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2cab64eb994_2_4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2cab64eb994_2_4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19" name="Google Shape;319;g2cab64eb994_2_4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20" name="Google Shape;320;g2cab64eb994_2_4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21" name="Google Shape;321;g2cab64eb994_2_43"/>
          <p:cNvSpPr txBox="1"/>
          <p:nvPr/>
        </p:nvSpPr>
        <p:spPr>
          <a:xfrm>
            <a:off x="311700" y="883650"/>
            <a:ext cx="85206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điều khiển đóng vai trò điều phối hành vi hệ thống</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Một số các ca sử dụng có thể được thực hiện mà không cần các lớp thực thể, ví dụ như ca sử dụng liên quan đến chỉ thao tác về lưu trữ thông tin ( Ví dụ: use case lưu trữ thông tin giao dịch của khách hàng và tài xế)</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Đối với các ca sử dụng phức tạp, hệ thống cần các lớp điều khiển để điều phối hành vi các đối tượng khác trong hệ thống. Lớp điều khiển có thể đóng vai trò cho việc quản lý giao dịch, điều phối tài nguyên hay điều khiển lỗi</a:t>
            </a:r>
            <a:endParaRPr sz="1300">
              <a:solidFill>
                <a:schemeClr val="dk1"/>
              </a:solidFill>
              <a:latin typeface="Roboto Slab"/>
              <a:ea typeface="Roboto Slab"/>
              <a:cs typeface="Roboto Slab"/>
              <a:sym typeface="Roboto Slab"/>
            </a:endParaRPr>
          </a:p>
        </p:txBody>
      </p:sp>
      <p:pic>
        <p:nvPicPr>
          <p:cNvPr id="322" name="Google Shape;322;g2cab64eb994_2_43"/>
          <p:cNvPicPr preferRelativeResize="0"/>
          <p:nvPr/>
        </p:nvPicPr>
        <p:blipFill>
          <a:blip r:embed="rId3">
            <a:alphaModFix/>
          </a:blip>
          <a:stretch>
            <a:fillRect/>
          </a:stretch>
        </p:blipFill>
        <p:spPr>
          <a:xfrm>
            <a:off x="2299850" y="2649150"/>
            <a:ext cx="4544294" cy="18874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cabb83b09a_0_5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Lớp điều khiển là gì?</a:t>
            </a:r>
            <a:endParaRPr b="1">
              <a:solidFill>
                <a:srgbClr val="0000AA"/>
              </a:solidFill>
              <a:latin typeface="Roboto Slab"/>
              <a:ea typeface="Roboto Slab"/>
              <a:cs typeface="Roboto Slab"/>
              <a:sym typeface="Roboto Slab"/>
            </a:endParaRPr>
          </a:p>
        </p:txBody>
      </p:sp>
      <p:sp>
        <p:nvSpPr>
          <p:cNvPr id="328" name="Google Shape;328;g2cabb83b09a_0_5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cabb83b09a_0_5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cabb83b09a_0_5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31" name="Google Shape;331;g2cabb83b09a_0_5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2" name="Google Shape;332;g2cabb83b09a_0_5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3" name="Google Shape;333;g2cabb83b09a_0_57"/>
          <p:cNvSpPr txBox="1"/>
          <p:nvPr/>
        </p:nvSpPr>
        <p:spPr>
          <a:xfrm>
            <a:off x="311700" y="883650"/>
            <a:ext cx="85206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Hành vi mà các đối tượng điều khiển cung cấp thường có đặc điểm</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Độc lập với bên ngoài: Không thay đổi khi môi trường bên ngoài hệ thống thay đổi</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Xác định logic điều khiển và tổ chức các giao dịch trong ca sử dụng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Là hành vi ít bị thay đổi khi cấu trúc và hành vi bên trong của các lớp thực thể thay đổi</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Là hành vi sử dụng hay thiết lập nội dung của các lớp thực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Hành vi của các lớp điều khiển thường không được thực thi theo một cách duy nhất mỗi khi chúng được kích hoạt, tùy vào kịch bản, tình huống ca sử dụng</a:t>
            </a:r>
            <a:endParaRPr sz="1300">
              <a:solidFill>
                <a:schemeClr val="dk1"/>
              </a:solidFill>
              <a:latin typeface="Roboto Slab"/>
              <a:ea typeface="Roboto Slab"/>
              <a:cs typeface="Roboto Slab"/>
              <a:sym typeface="Roboto Slab"/>
            </a:endParaRPr>
          </a:p>
        </p:txBody>
      </p:sp>
      <p:pic>
        <p:nvPicPr>
          <p:cNvPr id="334" name="Google Shape;334;g2cabb83b09a_0_57"/>
          <p:cNvPicPr preferRelativeResize="0"/>
          <p:nvPr/>
        </p:nvPicPr>
        <p:blipFill>
          <a:blip r:embed="rId3">
            <a:alphaModFix/>
          </a:blip>
          <a:stretch>
            <a:fillRect/>
          </a:stretch>
        </p:blipFill>
        <p:spPr>
          <a:xfrm>
            <a:off x="2299850" y="2819175"/>
            <a:ext cx="4544294" cy="18874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cabb83b09a_0_4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Vai trò của lớp điều khiển</a:t>
            </a:r>
            <a:endParaRPr b="1">
              <a:solidFill>
                <a:srgbClr val="0000AA"/>
              </a:solidFill>
              <a:latin typeface="Roboto Slab"/>
              <a:ea typeface="Roboto Slab"/>
              <a:cs typeface="Roboto Slab"/>
              <a:sym typeface="Roboto Slab"/>
            </a:endParaRPr>
          </a:p>
        </p:txBody>
      </p:sp>
      <p:sp>
        <p:nvSpPr>
          <p:cNvPr id="340" name="Google Shape;340;g2cabb83b09a_0_4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cabb83b09a_0_4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cabb83b09a_0_4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43" name="Google Shape;343;g2cabb83b09a_0_4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4" name="Google Shape;344;g2cabb83b09a_0_4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5" name="Google Shape;345;g2cabb83b09a_0_44"/>
          <p:cNvSpPr txBox="1"/>
          <p:nvPr/>
        </p:nvSpPr>
        <p:spPr>
          <a:xfrm>
            <a:off x="311700" y="899725"/>
            <a:ext cx="46581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Lớp điều khiển là một lớp được sử dụng để mô hình hóa hành vi điều khiển trong một hay nhiều ca sử dụng. Các đối tượng điều khiển (là thực thể của lớp điều khiển) thường điều khiển các đối tượng khác. Các lớp điều khiển bao gói hành vi ca sử dụng mà nó điều khiển</a:t>
            </a:r>
            <a:endParaRPr sz="1200">
              <a:solidFill>
                <a:schemeClr val="dk1"/>
              </a:solidFill>
              <a:latin typeface="Roboto Slab"/>
              <a:ea typeface="Roboto Slab"/>
              <a:cs typeface="Roboto Slab"/>
              <a:sym typeface="Roboto Slab"/>
            </a:endParaRPr>
          </a:p>
          <a:p>
            <a:pPr indent="-304800" lvl="0" marL="4572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Hành vi của một đối tượng điều khiển là liên quan mật thiết đến việc hiện thực hóa ca sử dụng. Tuy nhiên, một vài lớp điều khiển có thể tham gia trong nhiều hiện thực hóa ca sử dụng nếu các xử lý trong chúng là liên quan chặt chẽ đến nhau (&lt;&lt;include&gt;&gt; hay &lt;&lt;extend&gt;&gt;). Hơn nữa, một vài đối tượng của các lớp điều khiển khác nhau có thể tham gia trong cùng một use case. Và không phải tất cả các ca sử dụng đều yêu cầu một đối tượng điều khiển</a:t>
            </a:r>
            <a:endParaRPr sz="1200">
              <a:solidFill>
                <a:schemeClr val="dk1"/>
              </a:solidFill>
              <a:latin typeface="Roboto Slab"/>
              <a:ea typeface="Roboto Slab"/>
              <a:cs typeface="Roboto Slab"/>
              <a:sym typeface="Roboto Slab"/>
            </a:endParaRPr>
          </a:p>
          <a:p>
            <a:pPr indent="-304800" lvl="0" marL="457200" rtl="0" algn="l">
              <a:lnSpc>
                <a:spcPct val="115000"/>
              </a:lnSpc>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Để xác định lớp điều khiển, quy tắc thông dụng là với mỗi hiện thực hóa ca sử dụng, chúng ta xác định một lớp điều khiển</a:t>
            </a:r>
            <a:endParaRPr sz="1200">
              <a:solidFill>
                <a:schemeClr val="dk1"/>
              </a:solidFill>
              <a:latin typeface="Roboto Slab"/>
              <a:ea typeface="Roboto Slab"/>
              <a:cs typeface="Roboto Slab"/>
              <a:sym typeface="Roboto Slab"/>
            </a:endParaRPr>
          </a:p>
        </p:txBody>
      </p:sp>
      <p:pic>
        <p:nvPicPr>
          <p:cNvPr id="346" name="Google Shape;346;g2cabb83b09a_0_44"/>
          <p:cNvPicPr preferRelativeResize="0"/>
          <p:nvPr/>
        </p:nvPicPr>
        <p:blipFill>
          <a:blip r:embed="rId3">
            <a:alphaModFix/>
          </a:blip>
          <a:stretch>
            <a:fillRect/>
          </a:stretch>
        </p:blipFill>
        <p:spPr>
          <a:xfrm>
            <a:off x="5063475" y="1809375"/>
            <a:ext cx="3869400" cy="2161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cab64eb994_2_5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Xác </a:t>
            </a:r>
            <a:r>
              <a:rPr b="1" lang="en">
                <a:solidFill>
                  <a:srgbClr val="0000AA"/>
                </a:solidFill>
                <a:latin typeface="Roboto Slab"/>
                <a:ea typeface="Roboto Slab"/>
                <a:cs typeface="Roboto Slab"/>
                <a:sym typeface="Roboto Slab"/>
              </a:rPr>
              <a:t>định</a:t>
            </a:r>
            <a:r>
              <a:rPr b="1" lang="en">
                <a:solidFill>
                  <a:srgbClr val="0000AA"/>
                </a:solidFill>
                <a:latin typeface="Roboto Slab"/>
                <a:ea typeface="Roboto Slab"/>
                <a:cs typeface="Roboto Slab"/>
                <a:sym typeface="Roboto Slab"/>
              </a:rPr>
              <a:t> lớp điều khiển</a:t>
            </a:r>
            <a:endParaRPr b="1">
              <a:solidFill>
                <a:srgbClr val="0000AA"/>
              </a:solidFill>
              <a:latin typeface="Roboto Slab"/>
              <a:ea typeface="Roboto Slab"/>
              <a:cs typeface="Roboto Slab"/>
              <a:sym typeface="Roboto Slab"/>
            </a:endParaRPr>
          </a:p>
        </p:txBody>
      </p:sp>
      <p:sp>
        <p:nvSpPr>
          <p:cNvPr id="352" name="Google Shape;352;g2cab64eb994_2_5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cab64eb994_2_5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cab64eb994_2_5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55" name="Google Shape;355;g2cab64eb994_2_5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6" name="Google Shape;356;g2cab64eb994_2_5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7" name="Google Shape;357;g2cab64eb994_2_53"/>
          <p:cNvSpPr txBox="1"/>
          <p:nvPr/>
        </p:nvSpPr>
        <p:spPr>
          <a:xfrm>
            <a:off x="311700" y="899725"/>
            <a:ext cx="85206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Thông thường, xác định một lớp điều khiển cho use case</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Khi quá trình phân tích tiếp tục, một lớp phân tích của use case phức tạp có thể được phát triển thành nhiều lớp con</a:t>
            </a:r>
            <a:endParaRPr sz="1300">
              <a:solidFill>
                <a:schemeClr val="dk1"/>
              </a:solidFill>
              <a:latin typeface="Roboto Slab"/>
              <a:ea typeface="Roboto Slab"/>
              <a:cs typeface="Roboto Slab"/>
              <a:sym typeface="Roboto Slab"/>
            </a:endParaRPr>
          </a:p>
        </p:txBody>
      </p:sp>
      <p:pic>
        <p:nvPicPr>
          <p:cNvPr id="358" name="Google Shape;358;g2cab64eb994_2_53"/>
          <p:cNvPicPr preferRelativeResize="0"/>
          <p:nvPr/>
        </p:nvPicPr>
        <p:blipFill>
          <a:blip r:embed="rId3">
            <a:alphaModFix/>
          </a:blip>
          <a:stretch>
            <a:fillRect/>
          </a:stretch>
        </p:blipFill>
        <p:spPr>
          <a:xfrm>
            <a:off x="1909225" y="1806188"/>
            <a:ext cx="5325525" cy="2061200"/>
          </a:xfrm>
          <a:prstGeom prst="rect">
            <a:avLst/>
          </a:prstGeom>
          <a:noFill/>
          <a:ln>
            <a:noFill/>
          </a:ln>
        </p:spPr>
      </p:pic>
      <p:sp>
        <p:nvSpPr>
          <p:cNvPr id="359" name="Google Shape;359;g2cab64eb994_2_53"/>
          <p:cNvSpPr txBox="1"/>
          <p:nvPr/>
        </p:nvSpPr>
        <p:spPr>
          <a:xfrm>
            <a:off x="311700" y="4064625"/>
            <a:ext cx="8520600" cy="57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latin typeface="Roboto Slab"/>
                <a:ea typeface="Roboto Slab"/>
                <a:cs typeface="Roboto Slab"/>
                <a:sym typeface="Roboto Slab"/>
              </a:rPr>
              <a:t>Lớp điều khiển RegistrationController được định nghĩa để điều phối use case RegisterForCourse hoạt động trong hệ thống</a:t>
            </a:r>
            <a:endParaRPr sz="1100">
              <a:solidFill>
                <a:schemeClr val="dk2"/>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300">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cabb83b09a_0_6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Tóm tắt: Các lớp phân tích</a:t>
            </a:r>
            <a:endParaRPr b="1">
              <a:solidFill>
                <a:srgbClr val="0000AA"/>
              </a:solidFill>
              <a:latin typeface="Roboto Slab"/>
              <a:ea typeface="Roboto Slab"/>
              <a:cs typeface="Roboto Slab"/>
              <a:sym typeface="Roboto Slab"/>
            </a:endParaRPr>
          </a:p>
        </p:txBody>
      </p:sp>
      <p:sp>
        <p:nvSpPr>
          <p:cNvPr id="365" name="Google Shape;365;g2cabb83b09a_0_6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2cabb83b09a_0_6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cabb83b09a_0_6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68" name="Google Shape;368;g2cabb83b09a_0_6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69" name="Google Shape;369;g2cabb83b09a_0_6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0" name="Google Shape;370;g2cabb83b09a_0_69"/>
          <p:cNvSpPr txBox="1"/>
          <p:nvPr/>
        </p:nvSpPr>
        <p:spPr>
          <a:xfrm>
            <a:off x="311700" y="899725"/>
            <a:ext cx="85206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Hình dưới biểu diễn tất cả các lớp phân tích tham gia thực thi use case RegisterForCourses. </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Mỗi hiện thực hóa ca sử dụng có thể có một hay nhiều biểu đồ lớp biểu diễn các lớp tham gia cùng với mối quan hệ của chúng. Các biểu đồ này giúp duy trì sự nhất quán trong triển khai các ca sử dụng, đặc biệt khi chúng liên quan đến nhiều biên hệ thống con. Các biểu đồ lớp đó sẽ được gọi là các biểu đồ lớp cho các lớp tham gia hiện thực hóa ca sử dụng - biểu đồ VOPC</a:t>
            </a:r>
            <a:endParaRPr sz="1300">
              <a:solidFill>
                <a:schemeClr val="dk1"/>
              </a:solidFill>
              <a:latin typeface="Roboto Slab"/>
              <a:ea typeface="Roboto Slab"/>
              <a:cs typeface="Roboto Slab"/>
              <a:sym typeface="Roboto Slab"/>
            </a:endParaRPr>
          </a:p>
        </p:txBody>
      </p:sp>
      <p:pic>
        <p:nvPicPr>
          <p:cNvPr id="371" name="Google Shape;371;g2cabb83b09a_0_69"/>
          <p:cNvPicPr preferRelativeResize="0"/>
          <p:nvPr/>
        </p:nvPicPr>
        <p:blipFill>
          <a:blip r:embed="rId3">
            <a:alphaModFix/>
          </a:blip>
          <a:stretch>
            <a:fillRect/>
          </a:stretch>
        </p:blipFill>
        <p:spPr>
          <a:xfrm>
            <a:off x="2483238" y="2205025"/>
            <a:ext cx="4177526" cy="2671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cabb83b09a_0_8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Phân phối hành vi ca sử dụng cho các lớp</a:t>
            </a:r>
            <a:endParaRPr b="1">
              <a:solidFill>
                <a:srgbClr val="0000AA"/>
              </a:solidFill>
              <a:latin typeface="Roboto Slab"/>
              <a:ea typeface="Roboto Slab"/>
              <a:cs typeface="Roboto Slab"/>
              <a:sym typeface="Roboto Slab"/>
            </a:endParaRPr>
          </a:p>
        </p:txBody>
      </p:sp>
      <p:sp>
        <p:nvSpPr>
          <p:cNvPr id="377" name="Google Shape;377;g2cabb83b09a_0_8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2cabb83b09a_0_8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cabb83b09a_0_8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80" name="Google Shape;380;g2cabb83b09a_0_8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1" name="Google Shape;381;g2cabb83b09a_0_8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2" name="Google Shape;382;g2cabb83b09a_0_83"/>
          <p:cNvSpPr txBox="1"/>
          <p:nvPr/>
        </p:nvSpPr>
        <p:spPr>
          <a:xfrm>
            <a:off x="311700" y="899725"/>
            <a:ext cx="85206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Đối với mỗi luồng sự kiện của 1 use case</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Xác định các lớp phân tích: Khi các lớp phân tích được xác định, chúng ta xây dựng biểu đồ tương tác (biểu đồ tuần tự và biểu đồ cộng tác) để chỉ ra sự tương tác giữa hệ thống và các tác nhân </a:t>
            </a:r>
            <a:endParaRPr sz="1300">
              <a:solidFill>
                <a:schemeClr val="dk1"/>
              </a:solidFill>
              <a:latin typeface="Roboto Slab"/>
              <a:ea typeface="Roboto Slab"/>
              <a:cs typeface="Roboto Slab"/>
              <a:sym typeface="Roboto Slab"/>
            </a:endParaRPr>
          </a:p>
        </p:txBody>
      </p:sp>
      <p:pic>
        <p:nvPicPr>
          <p:cNvPr id="383" name="Google Shape;383;g2cabb83b09a_0_83"/>
          <p:cNvPicPr preferRelativeResize="0"/>
          <p:nvPr/>
        </p:nvPicPr>
        <p:blipFill>
          <a:blip r:embed="rId3">
            <a:alphaModFix/>
          </a:blip>
          <a:stretch>
            <a:fillRect/>
          </a:stretch>
        </p:blipFill>
        <p:spPr>
          <a:xfrm>
            <a:off x="1747838" y="2003350"/>
            <a:ext cx="5648325" cy="166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cabb83b09a_0_9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Phân phối hành vi ca sử dụng cho các lớp</a:t>
            </a:r>
            <a:endParaRPr b="1">
              <a:solidFill>
                <a:srgbClr val="0000AA"/>
              </a:solidFill>
              <a:latin typeface="Roboto Slab"/>
              <a:ea typeface="Roboto Slab"/>
              <a:cs typeface="Roboto Slab"/>
              <a:sym typeface="Roboto Slab"/>
            </a:endParaRPr>
          </a:p>
        </p:txBody>
      </p:sp>
      <p:sp>
        <p:nvSpPr>
          <p:cNvPr id="389" name="Google Shape;389;g2cabb83b09a_0_9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2cabb83b09a_0_9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cabb83b09a_0_9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92" name="Google Shape;392;g2cabb83b09a_0_9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3" name="Google Shape;393;g2cabb83b09a_0_9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4" name="Google Shape;394;g2cabb83b09a_0_96"/>
          <p:cNvSpPr txBox="1"/>
          <p:nvPr/>
        </p:nvSpPr>
        <p:spPr>
          <a:xfrm>
            <a:off x="311700" y="899725"/>
            <a:ext cx="852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Đối với mỗi luồng sự kiện của 1 use case</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Phân bổ hành vi của ca sử dụng cho các lớp phân tích: đây là một hoạt động thiết yếu và khó khăn. Dựa vào đặc thù của các kiểu lớp, lớp biên, lớp điều khiển và lớp thực thể, việc phân bổ trách nhiệm cho các đối tượng có cơ sở và định hướng hơn, do đó dễ thực hiện hơn và sẽ làm giảm thiểu tầm ảnh hưởng của sự thay đổi: hành vi về thao tác giao diện để giao tiếp với tác nhân sẽ được đưa vào lớp viên, hành vi ứng với luồng sự kiện điều khiển sẽ được đưa vào lớp điều khiển và hành vi thao tác dữ liệu được bao gói trong các trừu tượng sẽ được đưa vào lớp thực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Mô hình hóa tương tác của các lớp phân tích trong các biểu đồ tương tác: Các tương tác giữa các tác nhân không nên được mô hình hóa. Các tác nhân là những yếu tố thuộc về môi trường, ngoài phạm vi của hệ thống đang được phát triển. Do đó, chúng ta sẽ không đưa các tương tác giữa các tác nhân vào mô hình hệ thống. Thay vào đó chúng ta tập trung vào mô hình hóa tương tác giữa các lớp phân tích bên trong hệ thống để hiểu rõ hơn cách mà các phần tử trong hệ thống tương tác với nhau để triển khai các chức năng và tính năng cụ thể.</a:t>
            </a:r>
            <a:endParaRPr sz="13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ca812e2560_0_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Phân tích Use-Case trong bối cảnh </a:t>
            </a:r>
            <a:endParaRPr b="1">
              <a:solidFill>
                <a:srgbClr val="0000AA"/>
              </a:solidFill>
              <a:latin typeface="Roboto Slab"/>
              <a:ea typeface="Roboto Slab"/>
              <a:cs typeface="Roboto Slab"/>
              <a:sym typeface="Roboto Slab"/>
            </a:endParaRPr>
          </a:p>
        </p:txBody>
      </p:sp>
      <p:sp>
        <p:nvSpPr>
          <p:cNvPr id="82" name="Google Shape;82;g2ca812e2560_0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ca812e2560_0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ca812e2560_0_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5" name="Google Shape;85;g2ca812e2560_0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6" name="Google Shape;86;g2ca812e2560_0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g2ca812e2560_0_2"/>
          <p:cNvSpPr txBox="1"/>
          <p:nvPr/>
        </p:nvSpPr>
        <p:spPr>
          <a:xfrm>
            <a:off x="311700" y="1041575"/>
            <a:ext cx="4495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Hoạt động phân tích ca sử dụng là một phần chi tiết của hoạt động phân tích hành vi.</a:t>
            </a:r>
            <a:endParaRPr sz="1800">
              <a:solidFill>
                <a:schemeClr val="dk1"/>
              </a:solidFill>
              <a:latin typeface="Roboto Slab"/>
              <a:ea typeface="Roboto Slab"/>
              <a:cs typeface="Roboto Slab"/>
              <a:sym typeface="Roboto Slab"/>
            </a:endParaRPr>
          </a:p>
        </p:txBody>
      </p:sp>
      <p:pic>
        <p:nvPicPr>
          <p:cNvPr id="88" name="Google Shape;88;g2ca812e2560_0_2"/>
          <p:cNvPicPr preferRelativeResize="0"/>
          <p:nvPr/>
        </p:nvPicPr>
        <p:blipFill>
          <a:blip r:embed="rId3">
            <a:alphaModFix/>
          </a:blip>
          <a:stretch>
            <a:fillRect/>
          </a:stretch>
        </p:blipFill>
        <p:spPr>
          <a:xfrm>
            <a:off x="5236225" y="949275"/>
            <a:ext cx="3503763" cy="373976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cab64eb994_4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Hướng dẫn: Phân bổ trách nhiệm cho các lớp</a:t>
            </a:r>
            <a:endParaRPr b="1">
              <a:solidFill>
                <a:srgbClr val="0000AA"/>
              </a:solidFill>
              <a:latin typeface="Roboto Slab"/>
              <a:ea typeface="Roboto Slab"/>
              <a:cs typeface="Roboto Slab"/>
              <a:sym typeface="Roboto Slab"/>
            </a:endParaRPr>
          </a:p>
        </p:txBody>
      </p:sp>
      <p:sp>
        <p:nvSpPr>
          <p:cNvPr id="400" name="Google Shape;400;g2cab64eb994_4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2cab64eb994_4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2cab64eb994_4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03" name="Google Shape;403;g2cab64eb994_4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4" name="Google Shape;404;g2cab64eb994_4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5" name="Google Shape;405;g2cab64eb994_4_0"/>
          <p:cNvSpPr txBox="1"/>
          <p:nvPr/>
        </p:nvSpPr>
        <p:spPr>
          <a:xfrm>
            <a:off x="311700" y="899725"/>
            <a:ext cx="852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biên: Hành vi liên quan đến việc giao tiếp với một tác nhân (actor)</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thực thể: Hành vi liên quan đến dữ liệu được đóng gói </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điều khiển: Hành vi cụ thể cho một trường hợp được sử dụng hoặc một phần của một luồng sự kiện rất quan trọng</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Giải thích: Phân bố hành vi trong phân tích là hoạt động thiết yếu và khó khăn. Dựa vào đặc thù của các kiểu lớp, lớp biên, lớp điều khiển, lớp thực thể, việc phân bổ trách nhiệm cho các đối tượng có cơ sở và định hướng hơn do đó dễ thực hiện hơn</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Ai có dữ liệu cần thiết để thực hiện trách nhiệm ?</a:t>
            </a:r>
            <a:endParaRPr sz="1300">
              <a:solidFill>
                <a:schemeClr val="dk1"/>
              </a:solidFill>
              <a:latin typeface="Roboto Slab"/>
              <a:ea typeface="Roboto Slab"/>
              <a:cs typeface="Roboto Slab"/>
              <a:sym typeface="Roboto Slab"/>
            </a:endParaRPr>
          </a:p>
          <a:p>
            <a:pPr indent="-311150" lvl="1" marL="8001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N</a:t>
            </a:r>
            <a:r>
              <a:rPr lang="en" sz="1300">
                <a:solidFill>
                  <a:schemeClr val="dk1"/>
                </a:solidFill>
                <a:latin typeface="Roboto Slab"/>
                <a:ea typeface="Roboto Slab"/>
                <a:cs typeface="Roboto Slab"/>
                <a:sym typeface="Roboto Slab"/>
              </a:rPr>
              <a:t>ếu một lớp có dữ liệu, trách nhiệm sẽ được phân bổ cho lớp tương ứng đúng với triết lý hướng đối tượng</a:t>
            </a:r>
            <a:endParaRPr sz="1300">
              <a:solidFill>
                <a:schemeClr val="dk1"/>
              </a:solidFill>
              <a:latin typeface="Roboto Slab"/>
              <a:ea typeface="Roboto Slab"/>
              <a:cs typeface="Roboto Slab"/>
              <a:sym typeface="Roboto Slab"/>
            </a:endParaRPr>
          </a:p>
          <a:p>
            <a:pPr indent="-311150" lvl="1" marL="8001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Nếu nguồn dữ liệu liên quan đến nhiều lớp, trách nhiệm sẽ phải được phân bố trong lớp thứ ba. Lớp này sẽ phải truy cập thông tin để thực hiện trách nhiệm đó. Các lớp hay các mối quan hệ có thể cần phải tạo mới cho việc truy xuất này. (Khi thêm mới các mối quan hệ, chúng phải được nhất quán với các trừu tượng chính mà chúng kết nối)</a:t>
            </a:r>
            <a:endParaRPr sz="1300">
              <a:solidFill>
                <a:schemeClr val="dk1"/>
              </a:solidFill>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cab64eb994_4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Cấu </a:t>
            </a:r>
            <a:r>
              <a:rPr b="1" lang="en">
                <a:solidFill>
                  <a:srgbClr val="0000AA"/>
                </a:solidFill>
                <a:latin typeface="Roboto Slab"/>
                <a:ea typeface="Roboto Slab"/>
                <a:cs typeface="Roboto Slab"/>
                <a:sym typeface="Roboto Slab"/>
              </a:rPr>
              <a:t>trúc</a:t>
            </a:r>
            <a:r>
              <a:rPr b="1" lang="en">
                <a:solidFill>
                  <a:srgbClr val="0000AA"/>
                </a:solidFill>
                <a:latin typeface="Roboto Slab"/>
                <a:ea typeface="Roboto Slab"/>
                <a:cs typeface="Roboto Slab"/>
                <a:sym typeface="Roboto Slab"/>
              </a:rPr>
              <a:t> biểu đồ tuần tự</a:t>
            </a:r>
            <a:endParaRPr b="1">
              <a:solidFill>
                <a:srgbClr val="0000AA"/>
              </a:solidFill>
              <a:latin typeface="Roboto Slab"/>
              <a:ea typeface="Roboto Slab"/>
              <a:cs typeface="Roboto Slab"/>
              <a:sym typeface="Roboto Slab"/>
            </a:endParaRPr>
          </a:p>
        </p:txBody>
      </p:sp>
      <p:sp>
        <p:nvSpPr>
          <p:cNvPr id="411" name="Google Shape;411;g2cab64eb994_4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cab64eb994_4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2cab64eb994_4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14" name="Google Shape;414;g2cab64eb994_4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15" name="Google Shape;415;g2cab64eb994_4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16" name="Google Shape;416;g2cab64eb994_4_11"/>
          <p:cNvSpPr txBox="1"/>
          <p:nvPr/>
        </p:nvSpPr>
        <p:spPr>
          <a:xfrm>
            <a:off x="311700" y="899725"/>
            <a:ext cx="41532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Biểu đồ tuần tự mô tả mô hình tương tác giữa các đối tượng, được sắp xếp theo thứ tự thời gian. Nó hiển thị các đối tượng tham gia tương tác và tin nhắn họ gửi.</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Một object (đối tượng) được hiển thị dưới dạng đường đứt nét dọc được gọi là “lifeline”. Lifeline thể hiện sự tồn tại của vật thể tại một thời điểm cụ thể. Một biểu tượng object được vẽ ở đầu lifeline và hiển thị tên, lớp của nó, được phân tách bằng dấu : và được gạch chân</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Thông điệp (Message) là sự giao tiếp giữa các đối tượng nhằm truyền tải thông tin với kỳ vọng hoạt động sẽ mang lại kết quả. Một thông điệp được hiển thị dưới dạng một mũi tên liền nét nằm ngang từ đường lifeline của một đối tượng đến đường lifeline của một đối tượng khác. Đối với reflexive message, mũi tên bắt đầu và kết thúc trên cùng một đường lifeline. Mũi tên được dán nhãn tên của thông điệp và các tham số, cũng có thể được dán nhãn bằng STT</a:t>
            </a:r>
            <a:endParaRPr sz="1100">
              <a:solidFill>
                <a:schemeClr val="dk1"/>
              </a:solidFill>
              <a:latin typeface="Roboto Slab"/>
              <a:ea typeface="Roboto Slab"/>
              <a:cs typeface="Roboto Slab"/>
              <a:sym typeface="Roboto Slab"/>
            </a:endParaRPr>
          </a:p>
        </p:txBody>
      </p:sp>
      <p:pic>
        <p:nvPicPr>
          <p:cNvPr id="417" name="Google Shape;417;g2cab64eb994_4_11"/>
          <p:cNvPicPr preferRelativeResize="0"/>
          <p:nvPr/>
        </p:nvPicPr>
        <p:blipFill>
          <a:blip r:embed="rId3">
            <a:alphaModFix/>
          </a:blip>
          <a:stretch>
            <a:fillRect/>
          </a:stretch>
        </p:blipFill>
        <p:spPr>
          <a:xfrm>
            <a:off x="4572000" y="1360300"/>
            <a:ext cx="4374299" cy="2759174"/>
          </a:xfrm>
          <a:prstGeom prst="rect">
            <a:avLst/>
          </a:prstGeom>
          <a:noFill/>
          <a:ln>
            <a:noFill/>
          </a:ln>
        </p:spPr>
      </p:pic>
      <p:sp>
        <p:nvSpPr>
          <p:cNvPr id="418" name="Google Shape;418;g2cab64eb994_4_11"/>
          <p:cNvSpPr txBox="1"/>
          <p:nvPr/>
        </p:nvSpPr>
        <p:spPr>
          <a:xfrm>
            <a:off x="4375200" y="4311113"/>
            <a:ext cx="4767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Roboto Slab"/>
                <a:ea typeface="Roboto Slab"/>
                <a:cs typeface="Roboto Slab"/>
                <a:sym typeface="Roboto Slab"/>
              </a:rPr>
              <a:t>Client vs Supplier không phải là class, dựa vào cú pháp (dấu : và gạch chân)</a:t>
            </a:r>
            <a:endParaRPr sz="1000">
              <a:solidFill>
                <a:schemeClr val="dk1"/>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cabb83b09a_0_11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Cấu trúc biểu đồ tuần tự</a:t>
            </a:r>
            <a:endParaRPr b="1">
              <a:solidFill>
                <a:srgbClr val="0000AA"/>
              </a:solidFill>
              <a:latin typeface="Roboto Slab"/>
              <a:ea typeface="Roboto Slab"/>
              <a:cs typeface="Roboto Slab"/>
              <a:sym typeface="Roboto Slab"/>
            </a:endParaRPr>
          </a:p>
        </p:txBody>
      </p:sp>
      <p:sp>
        <p:nvSpPr>
          <p:cNvPr id="424" name="Google Shape;424;g2cabb83b09a_0_11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cabb83b09a_0_11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cabb83b09a_0_11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27" name="Google Shape;427;g2cabb83b09a_0_11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8" name="Google Shape;428;g2cabb83b09a_0_11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9" name="Google Shape;429;g2cabb83b09a_0_119"/>
          <p:cNvSpPr txBox="1"/>
          <p:nvPr/>
        </p:nvSpPr>
        <p:spPr>
          <a:xfrm>
            <a:off x="311700" y="1323900"/>
            <a:ext cx="4153200" cy="2690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Trọng tâm điều khiển (Focus of Control) biểu thị thời gian tương đối mà luồng điều khiển được tập trung vào một đối tượng, qua đó biểu thị thời gian một đối tượng đang điều khiển các thông điệp. Chúng được hiển thị dưới dạng hình chữ nhật hẹp trên đường lifeline của đối tượng.</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Đánh số theo cấp bậc (Hierarchical Numbering) dựa trên tất cả các tin nhắn trên một thông điệp phụ thuộc. Thông điệp phụ thuộc và thông điệp có trọng tâm điều khiển mà các thông báo khác bắt nguồn</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Các kịch bản (scripts) mô tả dòng sự kiện bằng văn bản</a:t>
            </a:r>
            <a:endParaRPr sz="1100">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sz="1100">
              <a:solidFill>
                <a:schemeClr val="dk1"/>
              </a:solidFill>
              <a:latin typeface="Roboto Slab"/>
              <a:ea typeface="Roboto Slab"/>
              <a:cs typeface="Roboto Slab"/>
              <a:sym typeface="Roboto Slab"/>
            </a:endParaRPr>
          </a:p>
        </p:txBody>
      </p:sp>
      <p:pic>
        <p:nvPicPr>
          <p:cNvPr id="430" name="Google Shape;430;g2cabb83b09a_0_119"/>
          <p:cNvPicPr preferRelativeResize="0"/>
          <p:nvPr/>
        </p:nvPicPr>
        <p:blipFill>
          <a:blip r:embed="rId3">
            <a:alphaModFix/>
          </a:blip>
          <a:stretch>
            <a:fillRect/>
          </a:stretch>
        </p:blipFill>
        <p:spPr>
          <a:xfrm>
            <a:off x="4572000" y="1360300"/>
            <a:ext cx="4374299" cy="27591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cab64eb994_4_2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biểu đồ tuần tự</a:t>
            </a:r>
            <a:endParaRPr b="1">
              <a:solidFill>
                <a:srgbClr val="0000AA"/>
              </a:solidFill>
              <a:latin typeface="Roboto Slab"/>
              <a:ea typeface="Roboto Slab"/>
              <a:cs typeface="Roboto Slab"/>
              <a:sym typeface="Roboto Slab"/>
            </a:endParaRPr>
          </a:p>
        </p:txBody>
      </p:sp>
      <p:sp>
        <p:nvSpPr>
          <p:cNvPr id="436" name="Google Shape;436;g2cab64eb994_4_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cab64eb994_4_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2cab64eb994_4_2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39" name="Google Shape;439;g2cab64eb994_4_2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40" name="Google Shape;440;g2cab64eb994_4_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41" name="Google Shape;441;g2cab64eb994_4_21"/>
          <p:cNvSpPr txBox="1"/>
          <p:nvPr/>
        </p:nvSpPr>
        <p:spPr>
          <a:xfrm>
            <a:off x="299800" y="1908000"/>
            <a:ext cx="29199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Hình dưới biểu diễn các tương tác đối tượng hiện thực hóa luồng sự kiện createASchedule trong ca sử dụng RegisterForCourses. Phân bổ trách nhiệm trong trường hợp này được giải thích như sau</a:t>
            </a:r>
            <a:endParaRPr sz="1100">
              <a:solidFill>
                <a:schemeClr val="dk1"/>
              </a:solidFill>
              <a:latin typeface="Roboto Slab"/>
              <a:ea typeface="Roboto Slab"/>
              <a:cs typeface="Roboto Slab"/>
              <a:sym typeface="Roboto Slab"/>
            </a:endParaRPr>
          </a:p>
        </p:txBody>
      </p:sp>
      <p:pic>
        <p:nvPicPr>
          <p:cNvPr id="442" name="Google Shape;442;g2cab64eb994_4_21"/>
          <p:cNvPicPr preferRelativeResize="0"/>
          <p:nvPr/>
        </p:nvPicPr>
        <p:blipFill>
          <a:blip r:embed="rId3">
            <a:alphaModFix/>
          </a:blip>
          <a:stretch>
            <a:fillRect/>
          </a:stretch>
        </p:blipFill>
        <p:spPr>
          <a:xfrm>
            <a:off x="3384000" y="949275"/>
            <a:ext cx="5607600" cy="35769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cabb83b09a_0_13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biểu đồ tuần tự</a:t>
            </a:r>
            <a:endParaRPr b="1">
              <a:solidFill>
                <a:srgbClr val="0000AA"/>
              </a:solidFill>
              <a:latin typeface="Roboto Slab"/>
              <a:ea typeface="Roboto Slab"/>
              <a:cs typeface="Roboto Slab"/>
              <a:sym typeface="Roboto Slab"/>
            </a:endParaRPr>
          </a:p>
        </p:txBody>
      </p:sp>
      <p:sp>
        <p:nvSpPr>
          <p:cNvPr id="448" name="Google Shape;448;g2cabb83b09a_0_13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cabb83b09a_0_13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2cabb83b09a_0_13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51" name="Google Shape;451;g2cabb83b09a_0_13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52" name="Google Shape;452;g2cabb83b09a_0_13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53" name="Google Shape;453;g2cabb83b09a_0_132"/>
          <p:cNvSpPr txBox="1"/>
          <p:nvPr/>
        </p:nvSpPr>
        <p:spPr>
          <a:xfrm>
            <a:off x="57250" y="905650"/>
            <a:ext cx="3256500" cy="3858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Lớp RegisterForCoursesForm biết dữ liệu cần phải trình diễn và làm thế nào để trình diễn. Nó không cần quan tâm dữ liệu đó lấy từ đâu vì nó thuộc về trách nhiệm của lớp RegistrationController</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Chỉ lớp biên RegisterForCoursesForm mới tương tác với tác nhân Student</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Lớp điều khiển RegistrationController biết cách các đối tượng Student và Schedule liên kết với nhau và tổ chức điều phối cho những liên kết đó</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Chỉ lớp biên CourseCatalogSystem mới tương tác với tác nhân hệ thống ngoài có sẵn CourseCatalogSystem</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Đưa các tác nhân vào biểu đồ để làm rõ biên của hệ thống, chỉ rõ những phần tử thuộc về thế giới ngoài đang tương tác với hệ thống</a:t>
            </a:r>
            <a:endParaRPr sz="1100">
              <a:solidFill>
                <a:schemeClr val="dk1"/>
              </a:solidFill>
              <a:latin typeface="Roboto Slab"/>
              <a:ea typeface="Roboto Slab"/>
              <a:cs typeface="Roboto Slab"/>
              <a:sym typeface="Roboto Slab"/>
            </a:endParaRPr>
          </a:p>
        </p:txBody>
      </p:sp>
      <p:pic>
        <p:nvPicPr>
          <p:cNvPr id="454" name="Google Shape;454;g2cabb83b09a_0_132"/>
          <p:cNvPicPr preferRelativeResize="0"/>
          <p:nvPr/>
        </p:nvPicPr>
        <p:blipFill>
          <a:blip r:embed="rId3">
            <a:alphaModFix/>
          </a:blip>
          <a:stretch>
            <a:fillRect/>
          </a:stretch>
        </p:blipFill>
        <p:spPr>
          <a:xfrm>
            <a:off x="3384000" y="949275"/>
            <a:ext cx="5607600" cy="35769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cabb83b09a_0_14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Cấu trúc biểu đồ cộng tác</a:t>
            </a:r>
            <a:endParaRPr b="1">
              <a:solidFill>
                <a:srgbClr val="0000AA"/>
              </a:solidFill>
              <a:latin typeface="Roboto Slab"/>
              <a:ea typeface="Roboto Slab"/>
              <a:cs typeface="Roboto Slab"/>
              <a:sym typeface="Roboto Slab"/>
            </a:endParaRPr>
          </a:p>
        </p:txBody>
      </p:sp>
      <p:sp>
        <p:nvSpPr>
          <p:cNvPr id="460" name="Google Shape;460;g2cabb83b09a_0_14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2cabb83b09a_0_14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2cabb83b09a_0_14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63" name="Google Shape;463;g2cabb83b09a_0_14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64" name="Google Shape;464;g2cabb83b09a_0_14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65" name="Google Shape;465;g2cabb83b09a_0_143"/>
          <p:cNvSpPr txBox="1"/>
          <p:nvPr/>
        </p:nvSpPr>
        <p:spPr>
          <a:xfrm>
            <a:off x="311700" y="1129050"/>
            <a:ext cx="4153200" cy="2885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Biểu đồ cộng tác mô tả mô hình tương tác giữa các đối tượng. Nó hiển thị các đối tượng tham gia tương tác bằng các liên kết của chúng với nhau và các tin nhắn mà chúng gửi cho nhau</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Một đối tượng được thể hiện theo một trong 3 cách</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Objectname:Classname</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ObjectName</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:ClassName</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Liên kết (Link) là mối quan hệ giữa các đối tượng có thể được sử dụng để gửi tin nhắn. Trong biểu đồ cộng tác, liên kết được hiển thị dưới dạng một đường nét liền giữa 2 đối tượng. Một đối tượng tương tác với hoặc điều hướng đến các đối tượng khác thông qua các liên kết của nó tới các đối tượng này.</a:t>
            </a:r>
            <a:endParaRPr sz="1100">
              <a:solidFill>
                <a:schemeClr val="dk1"/>
              </a:solidFill>
              <a:latin typeface="Roboto Slab"/>
              <a:ea typeface="Roboto Slab"/>
              <a:cs typeface="Roboto Slab"/>
              <a:sym typeface="Roboto Slab"/>
            </a:endParaRPr>
          </a:p>
        </p:txBody>
      </p:sp>
      <p:pic>
        <p:nvPicPr>
          <p:cNvPr id="466" name="Google Shape;466;g2cabb83b09a_0_143"/>
          <p:cNvPicPr preferRelativeResize="0"/>
          <p:nvPr/>
        </p:nvPicPr>
        <p:blipFill>
          <a:blip r:embed="rId3">
            <a:alphaModFix/>
          </a:blip>
          <a:stretch>
            <a:fillRect/>
          </a:stretch>
        </p:blipFill>
        <p:spPr>
          <a:xfrm>
            <a:off x="4646850" y="1209250"/>
            <a:ext cx="4374300" cy="28504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cabb83b09a_0_15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Cấu trúc biểu đồ cộng tác</a:t>
            </a:r>
            <a:endParaRPr b="1">
              <a:solidFill>
                <a:srgbClr val="0000AA"/>
              </a:solidFill>
              <a:latin typeface="Roboto Slab"/>
              <a:ea typeface="Roboto Slab"/>
              <a:cs typeface="Roboto Slab"/>
              <a:sym typeface="Roboto Slab"/>
            </a:endParaRPr>
          </a:p>
        </p:txBody>
      </p:sp>
      <p:sp>
        <p:nvSpPr>
          <p:cNvPr id="472" name="Google Shape;472;g2cabb83b09a_0_1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cabb83b09a_0_1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cabb83b09a_0_15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75" name="Google Shape;475;g2cabb83b09a_0_15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6" name="Google Shape;476;g2cabb83b09a_0_1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7" name="Google Shape;477;g2cabb83b09a_0_155"/>
          <p:cNvSpPr txBox="1"/>
          <p:nvPr/>
        </p:nvSpPr>
        <p:spPr>
          <a:xfrm>
            <a:off x="311700" y="899725"/>
            <a:ext cx="41532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Thông điệp (Message) là sự giao tiếp giữa các đối tượng nhằm truyền tải thông tin với kỳ vọng rằng đó sẽ mang lại kết quả. Trong biểu đồ cộng tác, thông điệp được hiển thị dưới dạng mũi tên có nhãn đặt ở gần liên kết. Điều này có nghĩa là liên kết được sử dụng để vận chuyển hoặc thực hiện việc gửi tin nhắn đến đối tượng đích. Mũi tên chỉ dọc theo hướng của đối tượng đích (đối tượng nhận được tin nhắn). Mũi tên được dán nhãn tên của tin nhắn và các tham số của nó. Mũi tên cũng có thể được gán nhãn bằng số thứ tự để hiển thị trình tự của thông báo trong tương tác tổng thể. Số thứ tự thường được sử dụng trong biểu đồ cộng tác vì chúng là các duy nhất để mô tả trình tự tương đối của các thông báo. Một thông báo có thể được bỏ gán, nghĩa là tên của nó là một chuỗi tạm thời mô tả ý nghĩa tổng thể của thông báo.</a:t>
            </a:r>
            <a:endParaRPr sz="1100">
              <a:solidFill>
                <a:schemeClr val="dk1"/>
              </a:solidFill>
              <a:latin typeface="Roboto Slab"/>
              <a:ea typeface="Roboto Slab"/>
              <a:cs typeface="Roboto Slab"/>
              <a:sym typeface="Roboto Slab"/>
            </a:endParaRPr>
          </a:p>
        </p:txBody>
      </p:sp>
      <p:pic>
        <p:nvPicPr>
          <p:cNvPr id="478" name="Google Shape;478;g2cabb83b09a_0_155"/>
          <p:cNvPicPr preferRelativeResize="0"/>
          <p:nvPr/>
        </p:nvPicPr>
        <p:blipFill>
          <a:blip r:embed="rId3">
            <a:alphaModFix/>
          </a:blip>
          <a:stretch>
            <a:fillRect/>
          </a:stretch>
        </p:blipFill>
        <p:spPr>
          <a:xfrm>
            <a:off x="4646850" y="1209250"/>
            <a:ext cx="4374300" cy="28504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cabb83b09a_0_16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biểu đồ cộng tác</a:t>
            </a:r>
            <a:endParaRPr b="1">
              <a:solidFill>
                <a:srgbClr val="0000AA"/>
              </a:solidFill>
              <a:latin typeface="Roboto Slab"/>
              <a:ea typeface="Roboto Slab"/>
              <a:cs typeface="Roboto Slab"/>
              <a:sym typeface="Roboto Slab"/>
            </a:endParaRPr>
          </a:p>
        </p:txBody>
      </p:sp>
      <p:sp>
        <p:nvSpPr>
          <p:cNvPr id="484" name="Google Shape;484;g2cabb83b09a_0_1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2cabb83b09a_0_1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2cabb83b09a_0_16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87" name="Google Shape;487;g2cabb83b09a_0_16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8" name="Google Shape;488;g2cabb83b09a_0_1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9" name="Google Shape;489;g2cabb83b09a_0_166"/>
          <p:cNvSpPr txBox="1"/>
          <p:nvPr/>
        </p:nvSpPr>
        <p:spPr>
          <a:xfrm>
            <a:off x="311700" y="4403050"/>
            <a:ext cx="8520600" cy="5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latin typeface="Roboto Slab"/>
                <a:ea typeface="Roboto Slab"/>
                <a:cs typeface="Roboto Slab"/>
                <a:sym typeface="Roboto Slab"/>
              </a:rPr>
              <a:t>Biểu đồ cộng tác của các đối tượng để hỗ trợ cho use case RegisterForCourses. Đây là biểu đồ cộng tác tương ứng với biểu đồ tuần tự trước đó.</a:t>
            </a:r>
            <a:endParaRPr sz="1100">
              <a:solidFill>
                <a:schemeClr val="dk1"/>
              </a:solidFill>
              <a:latin typeface="Roboto Slab"/>
              <a:ea typeface="Roboto Slab"/>
              <a:cs typeface="Roboto Slab"/>
              <a:sym typeface="Roboto Slab"/>
            </a:endParaRPr>
          </a:p>
        </p:txBody>
      </p:sp>
      <p:pic>
        <p:nvPicPr>
          <p:cNvPr id="490" name="Google Shape;490;g2cabb83b09a_0_166"/>
          <p:cNvPicPr preferRelativeResize="0"/>
          <p:nvPr/>
        </p:nvPicPr>
        <p:blipFill>
          <a:blip r:embed="rId3">
            <a:alphaModFix/>
          </a:blip>
          <a:stretch>
            <a:fillRect/>
          </a:stretch>
        </p:blipFill>
        <p:spPr>
          <a:xfrm>
            <a:off x="1773013" y="869425"/>
            <a:ext cx="5597968" cy="3533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2cabb83b09a_0_17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Một biểu đồ tương tác là chưa đủ tốt</a:t>
            </a:r>
            <a:endParaRPr b="1">
              <a:solidFill>
                <a:srgbClr val="0000AA"/>
              </a:solidFill>
              <a:latin typeface="Roboto Slab"/>
              <a:ea typeface="Roboto Slab"/>
              <a:cs typeface="Roboto Slab"/>
              <a:sym typeface="Roboto Slab"/>
            </a:endParaRPr>
          </a:p>
        </p:txBody>
      </p:sp>
      <p:sp>
        <p:nvSpPr>
          <p:cNvPr id="496" name="Google Shape;496;g2cabb83b09a_0_17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2cabb83b09a_0_17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2cabb83b09a_0_17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99" name="Google Shape;499;g2cabb83b09a_0_17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00" name="Google Shape;500;g2cabb83b09a_0_17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01" name="Google Shape;501;g2cabb83b09a_0_179"/>
          <p:cNvSpPr txBox="1"/>
          <p:nvPr/>
        </p:nvSpPr>
        <p:spPr>
          <a:xfrm>
            <a:off x="237200" y="895400"/>
            <a:ext cx="3828600" cy="4248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Cần phải mô hình hóa càng nhiều luồng sự kiện càng tốt để đảm bảo tất cả các yêu cầu về hoạt động của các lớp tham gia đều được xác định</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Bắt đầu bằng việc mô tả luồng cơ bản, phổ biến nhất, rồi mô tả các biến thể.</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Không cần phải mô tả tất cả các luồng sự kiện, miễn là sử dụng và làm mẫu cho tất cả các hoạt động của các đối tượng tham gia</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1 số ví dụ về các luồng đặc biệt</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Xử lý lỗi</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Xử lý timeout</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Xử lý thông tin đầu vào sai</a:t>
            </a:r>
            <a:endParaRPr sz="1100">
              <a:solidFill>
                <a:schemeClr val="dk1"/>
              </a:solidFill>
              <a:latin typeface="Roboto Slab"/>
              <a:ea typeface="Roboto Slab"/>
              <a:cs typeface="Roboto Slab"/>
              <a:sym typeface="Roboto Slab"/>
            </a:endParaRPr>
          </a:p>
          <a:p>
            <a:pPr indent="-298450" lvl="0" marL="4572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1 số ví dụ về các luồng tùy chọn</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actor quyết định làm gì tiếp theo từ một số tùy chọn</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luồng sự kiện tiếp theo phụ thuộc vào giá trị thuộc tính hoặc mối quan hệ được lưu trữ</a:t>
            </a:r>
            <a:endParaRPr sz="1100">
              <a:solidFill>
                <a:schemeClr val="dk1"/>
              </a:solidFill>
              <a:latin typeface="Roboto Slab"/>
              <a:ea typeface="Roboto Slab"/>
              <a:cs typeface="Roboto Slab"/>
              <a:sym typeface="Roboto Slab"/>
            </a:endParaRPr>
          </a:p>
          <a:p>
            <a:pPr indent="-298450" lvl="1" marL="914400" rtl="0" algn="l">
              <a:lnSpc>
                <a:spcPct val="115000"/>
              </a:lnSpc>
              <a:spcBef>
                <a:spcPts val="0"/>
              </a:spcBef>
              <a:spcAft>
                <a:spcPts val="0"/>
              </a:spcAft>
              <a:buClr>
                <a:schemeClr val="dk1"/>
              </a:buClr>
              <a:buSzPts val="1100"/>
              <a:buFont typeface="Roboto Slab"/>
              <a:buChar char="○"/>
            </a:pPr>
            <a:r>
              <a:rPr lang="en" sz="1100">
                <a:solidFill>
                  <a:schemeClr val="dk1"/>
                </a:solidFill>
                <a:latin typeface="Roboto Slab"/>
                <a:ea typeface="Roboto Slab"/>
                <a:cs typeface="Roboto Slab"/>
                <a:sym typeface="Roboto Slab"/>
              </a:rPr>
              <a:t>luồng sự kiện tiếp theo phụ thuộc vào loại dữ liệu được xử lý</a:t>
            </a:r>
            <a:endParaRPr sz="1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100">
              <a:solidFill>
                <a:schemeClr val="dk1"/>
              </a:solidFill>
              <a:latin typeface="Roboto Slab"/>
              <a:ea typeface="Roboto Slab"/>
              <a:cs typeface="Roboto Slab"/>
              <a:sym typeface="Roboto Slab"/>
            </a:endParaRPr>
          </a:p>
        </p:txBody>
      </p:sp>
      <p:pic>
        <p:nvPicPr>
          <p:cNvPr id="502" name="Google Shape;502;g2cabb83b09a_0_179"/>
          <p:cNvPicPr preferRelativeResize="0"/>
          <p:nvPr/>
        </p:nvPicPr>
        <p:blipFill>
          <a:blip r:embed="rId3">
            <a:alphaModFix/>
          </a:blip>
          <a:stretch>
            <a:fillRect/>
          </a:stretch>
        </p:blipFill>
        <p:spPr>
          <a:xfrm>
            <a:off x="4065800" y="1535650"/>
            <a:ext cx="4773399" cy="265881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cabb83b09a_0_19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Biểu đồ cộng tác vs Biểu đồ tuần tự</a:t>
            </a:r>
            <a:endParaRPr b="1">
              <a:solidFill>
                <a:srgbClr val="0000AA"/>
              </a:solidFill>
              <a:latin typeface="Roboto Slab"/>
              <a:ea typeface="Roboto Slab"/>
              <a:cs typeface="Roboto Slab"/>
              <a:sym typeface="Roboto Slab"/>
            </a:endParaRPr>
          </a:p>
        </p:txBody>
      </p:sp>
      <p:sp>
        <p:nvSpPr>
          <p:cNvPr id="508" name="Google Shape;508;g2cabb83b09a_0_19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2cabb83b09a_0_19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2cabb83b09a_0_19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11" name="Google Shape;511;g2cabb83b09a_0_19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2" name="Google Shape;512;g2cabb83b09a_0_19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3" name="Google Shape;513;g2cabb83b09a_0_191"/>
          <p:cNvSpPr txBox="1"/>
          <p:nvPr/>
        </p:nvSpPr>
        <p:spPr>
          <a:xfrm>
            <a:off x="237200" y="895400"/>
            <a:ext cx="38286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Biểu đồ cộng tác</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Hiển thị các mối quan hệ và cộng tác</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Tốt hơn để hình dung các mô hình cộng tác</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Tốt hơn để hình dung tất cả các ảnh hưởng trên một object</a:t>
            </a:r>
            <a:endParaRPr sz="1300">
              <a:solidFill>
                <a:schemeClr val="dk1"/>
              </a:solidFill>
              <a:latin typeface="Roboto Slab"/>
              <a:ea typeface="Roboto Slab"/>
              <a:cs typeface="Roboto Slab"/>
              <a:sym typeface="Roboto Slab"/>
            </a:endParaRPr>
          </a:p>
        </p:txBody>
      </p:sp>
      <p:sp>
        <p:nvSpPr>
          <p:cNvPr id="514" name="Google Shape;514;g2cabb83b09a_0_191"/>
          <p:cNvSpPr txBox="1"/>
          <p:nvPr/>
        </p:nvSpPr>
        <p:spPr>
          <a:xfrm>
            <a:off x="5003700" y="895400"/>
            <a:ext cx="38286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Biểu đồ tuần tự</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Hiển thị chuỗi thông báo một cách rõ ràng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Tốt hơn để hình dung về dòng chảy tập thể</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Tốt hơn cho các đặc tả theo thời gian thực và các tình huống phức tạp</a:t>
            </a:r>
            <a:endParaRPr sz="1300">
              <a:solidFill>
                <a:schemeClr val="dk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ca812e2560_0_1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quan về phân tích Use-Case</a:t>
            </a:r>
            <a:endParaRPr b="1">
              <a:solidFill>
                <a:srgbClr val="0000AA"/>
              </a:solidFill>
              <a:latin typeface="Roboto Slab"/>
              <a:ea typeface="Roboto Slab"/>
              <a:cs typeface="Roboto Slab"/>
              <a:sym typeface="Roboto Slab"/>
            </a:endParaRPr>
          </a:p>
        </p:txBody>
      </p:sp>
      <p:sp>
        <p:nvSpPr>
          <p:cNvPr id="94" name="Google Shape;94;g2ca812e2560_0_1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ca812e2560_0_1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ca812e2560_0_1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97" name="Google Shape;97;g2ca812e2560_0_1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8" name="Google Shape;98;g2ca812e2560_0_1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99" name="Google Shape;99;g2ca812e2560_0_16"/>
          <p:cNvPicPr preferRelativeResize="0"/>
          <p:nvPr/>
        </p:nvPicPr>
        <p:blipFill>
          <a:blip r:embed="rId3">
            <a:alphaModFix/>
          </a:blip>
          <a:stretch>
            <a:fillRect/>
          </a:stretch>
        </p:blipFill>
        <p:spPr>
          <a:xfrm>
            <a:off x="1562364" y="997212"/>
            <a:ext cx="6019284" cy="3679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cabb83b09a_0_21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tả trách nhiệm</a:t>
            </a:r>
            <a:endParaRPr b="1">
              <a:solidFill>
                <a:srgbClr val="0000AA"/>
              </a:solidFill>
              <a:latin typeface="Roboto Slab"/>
              <a:ea typeface="Roboto Slab"/>
              <a:cs typeface="Roboto Slab"/>
              <a:sym typeface="Roboto Slab"/>
            </a:endParaRPr>
          </a:p>
        </p:txBody>
      </p:sp>
      <p:sp>
        <p:nvSpPr>
          <p:cNvPr id="520" name="Google Shape;520;g2cabb83b09a_0_2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2cabb83b09a_0_2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2cabb83b09a_0_21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23" name="Google Shape;523;g2cabb83b09a_0_2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24" name="Google Shape;524;g2cabb83b09a_0_2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25" name="Google Shape;525;g2cabb83b09a_0_215"/>
          <p:cNvSpPr txBox="1"/>
          <p:nvPr/>
        </p:nvSpPr>
        <p:spPr>
          <a:xfrm>
            <a:off x="237200" y="895400"/>
            <a:ext cx="4274400" cy="387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Slab"/>
              <a:buChar char="●"/>
            </a:pPr>
            <a:r>
              <a:rPr lang="en" sz="1300">
                <a:solidFill>
                  <a:schemeClr val="dk1"/>
                </a:solidFill>
                <a:latin typeface="Roboto Slab"/>
                <a:ea typeface="Roboto Slab"/>
                <a:cs typeface="Roboto Slab"/>
                <a:sym typeface="Roboto Slab"/>
              </a:rPr>
              <a:t>Trách nhiệm là một yêu cầu nào đó đặt ra cho đối tượng. Các trách nhiệm tiến hóa thành một hay nhiều thao tác trong các lớp thiết kế. Trách nhiệm của một đối tượng có thể là các hành động mà đối tượng đó thực thi hoặc là lượng tri thức mà đối tượng đó nắm được và cung cấp cho các đối tượng khác.</a:t>
            </a:r>
            <a:endParaRPr sz="1300">
              <a:solidFill>
                <a:schemeClr val="dk1"/>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Các trách nhiệm thường được tái hiện qua các thông điệp trong các biểu đồ tương tác.</a:t>
            </a:r>
            <a:r>
              <a:rPr lang="en" sz="1300">
                <a:solidFill>
                  <a:srgbClr val="FF0000"/>
                </a:solidFill>
                <a:latin typeface="Roboto Slab"/>
                <a:ea typeface="Roboto Slab"/>
                <a:cs typeface="Roboto Slab"/>
                <a:sym typeface="Roboto Slab"/>
              </a:rPr>
              <a:t> </a:t>
            </a:r>
            <a:r>
              <a:rPr lang="en" sz="1300">
                <a:solidFill>
                  <a:schemeClr val="dk1"/>
                </a:solidFill>
                <a:latin typeface="Roboto Slab"/>
                <a:ea typeface="Roboto Slab"/>
                <a:cs typeface="Roboto Slab"/>
                <a:sym typeface="Roboto Slab"/>
              </a:rPr>
              <a:t>Với mỗi thông điệp, chúng ta kiểm tra lớp của đối tượng tiếp nhận thông điệp, xem trách nhiệm tương ứng đó đã tồn tại chưa. </a:t>
            </a:r>
            <a:r>
              <a:rPr lang="en" sz="1300">
                <a:solidFill>
                  <a:srgbClr val="FF0000"/>
                </a:solidFill>
                <a:latin typeface="Roboto Slab"/>
                <a:ea typeface="Roboto Slab"/>
                <a:cs typeface="Roboto Slab"/>
                <a:sym typeface="Roboto Slab"/>
              </a:rPr>
              <a:t>Nếu chưa tồn tại, chúng ta gán trách nhiệm mới cho đối tượng để cung cấp hành vi được yêu cầu.</a:t>
            </a:r>
            <a:r>
              <a:rPr lang="en" sz="1300">
                <a:solidFill>
                  <a:schemeClr val="dk1"/>
                </a:solidFill>
                <a:latin typeface="Roboto Slab"/>
                <a:ea typeface="Roboto Slab"/>
                <a:cs typeface="Roboto Slab"/>
                <a:sym typeface="Roboto Slab"/>
              </a:rPr>
              <a:t> Các trách nhiệm khác sẽ được xác định từ các yêu cầu phi chức năng. </a:t>
            </a:r>
            <a:endParaRPr sz="1300">
              <a:solidFill>
                <a:schemeClr val="dk1"/>
              </a:solidFill>
              <a:latin typeface="Roboto Slab"/>
              <a:ea typeface="Roboto Slab"/>
              <a:cs typeface="Roboto Slab"/>
              <a:sym typeface="Roboto Slab"/>
            </a:endParaRPr>
          </a:p>
        </p:txBody>
      </p:sp>
      <p:pic>
        <p:nvPicPr>
          <p:cNvPr id="526" name="Google Shape;526;g2cabb83b09a_0_215"/>
          <p:cNvPicPr preferRelativeResize="0"/>
          <p:nvPr/>
        </p:nvPicPr>
        <p:blipFill>
          <a:blip r:embed="rId3">
            <a:alphaModFix/>
          </a:blip>
          <a:stretch>
            <a:fillRect/>
          </a:stretch>
        </p:blipFill>
        <p:spPr>
          <a:xfrm>
            <a:off x="4572000" y="1494113"/>
            <a:ext cx="4327600" cy="215527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cabb83b09a_0_20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tả trách nhiệm</a:t>
            </a:r>
            <a:endParaRPr b="1">
              <a:solidFill>
                <a:srgbClr val="0000AA"/>
              </a:solidFill>
              <a:latin typeface="Roboto Slab"/>
              <a:ea typeface="Roboto Slab"/>
              <a:cs typeface="Roboto Slab"/>
              <a:sym typeface="Roboto Slab"/>
            </a:endParaRPr>
          </a:p>
        </p:txBody>
      </p:sp>
      <p:sp>
        <p:nvSpPr>
          <p:cNvPr id="532" name="Google Shape;532;g2cabb83b09a_0_20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2cabb83b09a_0_20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cabb83b09a_0_20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35" name="Google Shape;535;g2cabb83b09a_0_20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36" name="Google Shape;536;g2cabb83b09a_0_20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37" name="Google Shape;537;g2cabb83b09a_0_203"/>
          <p:cNvSpPr txBox="1"/>
          <p:nvPr/>
        </p:nvSpPr>
        <p:spPr>
          <a:xfrm>
            <a:off x="237200" y="895400"/>
            <a:ext cx="42744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Roboto Slab"/>
              <a:buChar char="●"/>
            </a:pPr>
            <a:r>
              <a:rPr lang="en" sz="1300">
                <a:solidFill>
                  <a:schemeClr val="dk1"/>
                </a:solidFill>
                <a:latin typeface="Roboto Slab"/>
                <a:ea typeface="Roboto Slab"/>
                <a:cs typeface="Roboto Slab"/>
                <a:sym typeface="Roboto Slab"/>
              </a:rPr>
              <a:t>Khi một trách nhiệm được tạo mới, chúng ta cần kiểm tra các yêu cầu phi chức năng để tìm ra các yêu cầu liên quan đến nó</a:t>
            </a:r>
            <a:r>
              <a:rPr lang="en" sz="1300">
                <a:solidFill>
                  <a:srgbClr val="FF0000"/>
                </a:solidFill>
                <a:latin typeface="Roboto Slab"/>
                <a:ea typeface="Roboto Slab"/>
                <a:cs typeface="Roboto Slab"/>
                <a:sym typeface="Roboto Slab"/>
              </a:rPr>
              <a:t>. (Tiếp đó, chúng ta bổ sung mô tả cho trách nhiệm đó hoặc tạo một trách nhiệm mới để đáp ứng yêu cầu phi chức năng.) </a:t>
            </a:r>
            <a:endParaRPr sz="1300">
              <a:solidFill>
                <a:srgbClr val="FF0000"/>
              </a:solidFill>
              <a:latin typeface="Roboto Slab"/>
              <a:ea typeface="Roboto Slab"/>
              <a:cs typeface="Roboto Slab"/>
              <a:sym typeface="Roboto Slab"/>
            </a:endParaRPr>
          </a:p>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Trách nhiệm của lớp phân tích có thể được đặc tả theo hai cách: sử dụng các thao tác “cấp độ phân tích” (khi sử dụng ta cần lưu ý về cách đặt tên cho thao tác, quy ước đặt tên cần chỉ ra thao tác này đang được sử dụng để mô tả trách nhiệm của lớp phân tích và nhiều khả năng là thay đổi và tiến hóa trong khâu thiết kế (ví dụ dùng ký pháp “//” để bắt đầu cho tên thao tác)), sử dụng các mô tả văn bản ( trách nhiệm lớp phân tích được đặc tả dạng văn bản trong tài liệu mô tả lớp phân tích)</a:t>
            </a:r>
            <a:endParaRPr sz="1300">
              <a:solidFill>
                <a:schemeClr val="dk1"/>
              </a:solidFill>
              <a:latin typeface="Roboto Slab"/>
              <a:ea typeface="Roboto Slab"/>
              <a:cs typeface="Roboto Slab"/>
              <a:sym typeface="Roboto Slab"/>
            </a:endParaRPr>
          </a:p>
        </p:txBody>
      </p:sp>
      <p:pic>
        <p:nvPicPr>
          <p:cNvPr id="538" name="Google Shape;538;g2cabb83b09a_0_203"/>
          <p:cNvPicPr preferRelativeResize="0"/>
          <p:nvPr/>
        </p:nvPicPr>
        <p:blipFill>
          <a:blip r:embed="rId3">
            <a:alphaModFix/>
          </a:blip>
          <a:stretch>
            <a:fillRect/>
          </a:stretch>
        </p:blipFill>
        <p:spPr>
          <a:xfrm>
            <a:off x="4572000" y="1494113"/>
            <a:ext cx="4327600" cy="215527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cabb83b09a_0_22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00">
                <a:solidFill>
                  <a:srgbClr val="0000AA"/>
                </a:solidFill>
                <a:latin typeface="Roboto Slab"/>
                <a:ea typeface="Roboto Slab"/>
                <a:cs typeface="Roboto Slab"/>
                <a:sym typeface="Roboto Slab"/>
              </a:rPr>
              <a:t>Ví dụ: Biểu đồ lớp khung nhìn các lớp tham gia VOPC</a:t>
            </a:r>
            <a:endParaRPr b="1" sz="2600">
              <a:solidFill>
                <a:srgbClr val="0000AA"/>
              </a:solidFill>
              <a:latin typeface="Roboto Slab"/>
              <a:ea typeface="Roboto Slab"/>
              <a:cs typeface="Roboto Slab"/>
              <a:sym typeface="Roboto Slab"/>
            </a:endParaRPr>
          </a:p>
        </p:txBody>
      </p:sp>
      <p:sp>
        <p:nvSpPr>
          <p:cNvPr id="544" name="Google Shape;544;g2cabb83b09a_0_2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2cabb83b09a_0_2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2cabb83b09a_0_22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47" name="Google Shape;547;g2cabb83b09a_0_22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48" name="Google Shape;548;g2cabb83b09a_0_2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49" name="Google Shape;549;g2cabb83b09a_0_226"/>
          <p:cNvPicPr preferRelativeResize="0"/>
          <p:nvPr/>
        </p:nvPicPr>
        <p:blipFill>
          <a:blip r:embed="rId3">
            <a:alphaModFix/>
          </a:blip>
          <a:stretch>
            <a:fillRect/>
          </a:stretch>
        </p:blipFill>
        <p:spPr>
          <a:xfrm>
            <a:off x="2595450" y="1101675"/>
            <a:ext cx="3953088" cy="37397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2cabb83b09a_0_23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Duy trì tính nhất quán</a:t>
            </a:r>
            <a:endParaRPr b="1">
              <a:solidFill>
                <a:srgbClr val="0000AA"/>
              </a:solidFill>
              <a:latin typeface="Roboto Slab"/>
              <a:ea typeface="Roboto Slab"/>
              <a:cs typeface="Roboto Slab"/>
              <a:sym typeface="Roboto Slab"/>
            </a:endParaRPr>
          </a:p>
        </p:txBody>
      </p:sp>
      <p:sp>
        <p:nvSpPr>
          <p:cNvPr id="555" name="Google Shape;555;g2cabb83b09a_0_23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2cabb83b09a_0_23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2cabb83b09a_0_23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58" name="Google Shape;558;g2cabb83b09a_0_23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59" name="Google Shape;559;g2cabb83b09a_0_23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60" name="Google Shape;560;g2cabb83b09a_0_239"/>
          <p:cNvSpPr txBox="1"/>
          <p:nvPr/>
        </p:nvSpPr>
        <p:spPr>
          <a:xfrm>
            <a:off x="237200" y="895400"/>
            <a:ext cx="85950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Theo thứ tự quan trọng</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Trách nhiệm trùng lặp giữa các lớp: Kiểm tra các lớp để đảm bảo rằng không có hai lớp nào có trách nhiệm trùng lặp với nhau, nếu có các lớp có trách nhiệm tương tự nhau thì hãy kết hợp chúng và cập nhật biểu đồ tương tác cho phù hợp.</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Trách nhiệm rời rạc trong các lớp: Khi trách nhiệm của một lớp rời rạc, hãy chia đối tượng thành hai hoặc nhiều lớp.</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có một trách nhiệm: lớp có một trách nhiệm có thể chấp nhận được nhưng phải cân nhắc về sự tồn tại của lớp đó có thật sự cần thiết không khi mà chỉ có 1 trách nhiệm được gán cho nó</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không có trách nhiệm: Hoặc là nó không cần thiết, hoặc là cần phải được bổ sung thêm trách nhiệm </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Phân bổ hành vi tốt hơn: Khi tim ra giải pháp phân bổ hành vi tốt hơn khi làm việc với biểu đồ tương tác khác thì chúng ta quay lại biểu đồ ban đầu và thực hiện phân bổ lại. Tốt hơn là thay thế sửa đổi ở giai đoạn này, hơn là chỉnh sửa ở giai đoạn thiết kế sau.</a:t>
            </a:r>
            <a:endParaRPr sz="1300">
              <a:solidFill>
                <a:schemeClr val="dk1"/>
              </a:solidFill>
              <a:latin typeface="Roboto Slab"/>
              <a:ea typeface="Roboto Slab"/>
              <a:cs typeface="Roboto Slab"/>
              <a:sym typeface="Roboto Slab"/>
            </a:endParaRPr>
          </a:p>
          <a:p>
            <a:pPr indent="-311150" lvl="1" marL="914400" rtl="0" algn="l">
              <a:lnSpc>
                <a:spcPct val="115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Lớp tương tác với nhiều lớp khác</a:t>
            </a:r>
            <a:endParaRPr sz="1300">
              <a:solidFill>
                <a:schemeClr val="dk1"/>
              </a:solidFill>
              <a:latin typeface="Roboto Slab"/>
              <a:ea typeface="Roboto Slab"/>
              <a:cs typeface="Roboto Slab"/>
              <a:sym typeface="Roboto Slab"/>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ca75b42f0a_0_2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Ôn lại: Thuộc tính là gì?</a:t>
            </a:r>
            <a:endParaRPr b="1">
              <a:solidFill>
                <a:srgbClr val="0000AA"/>
              </a:solidFill>
              <a:latin typeface="Roboto Slab"/>
              <a:ea typeface="Roboto Slab"/>
              <a:cs typeface="Roboto Slab"/>
              <a:sym typeface="Roboto Slab"/>
            </a:endParaRPr>
          </a:p>
        </p:txBody>
      </p:sp>
      <p:sp>
        <p:nvSpPr>
          <p:cNvPr id="566" name="Google Shape;566;g2ca75b42f0a_0_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2ca75b42f0a_0_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2ca75b42f0a_0_2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69" name="Google Shape;569;g2ca75b42f0a_0_2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70" name="Google Shape;570;g2ca75b42f0a_0_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71" name="Google Shape;571;g2ca75b42f0a_0_21"/>
          <p:cNvPicPr preferRelativeResize="0"/>
          <p:nvPr/>
        </p:nvPicPr>
        <p:blipFill>
          <a:blip r:embed="rId3">
            <a:alphaModFix/>
          </a:blip>
          <a:stretch>
            <a:fillRect/>
          </a:stretch>
        </p:blipFill>
        <p:spPr>
          <a:xfrm>
            <a:off x="1678725" y="841300"/>
            <a:ext cx="2348625" cy="1671775"/>
          </a:xfrm>
          <a:prstGeom prst="rect">
            <a:avLst/>
          </a:prstGeom>
          <a:noFill/>
          <a:ln>
            <a:noFill/>
          </a:ln>
        </p:spPr>
      </p:pic>
      <p:pic>
        <p:nvPicPr>
          <p:cNvPr id="572" name="Google Shape;572;g2ca75b42f0a_0_21"/>
          <p:cNvPicPr preferRelativeResize="0"/>
          <p:nvPr/>
        </p:nvPicPr>
        <p:blipFill>
          <a:blip r:embed="rId4">
            <a:alphaModFix/>
          </a:blip>
          <a:stretch>
            <a:fillRect/>
          </a:stretch>
        </p:blipFill>
        <p:spPr>
          <a:xfrm>
            <a:off x="1659025" y="2528288"/>
            <a:ext cx="2388025" cy="2333200"/>
          </a:xfrm>
          <a:prstGeom prst="rect">
            <a:avLst/>
          </a:prstGeom>
          <a:noFill/>
          <a:ln>
            <a:noFill/>
          </a:ln>
        </p:spPr>
      </p:pic>
      <p:sp>
        <p:nvSpPr>
          <p:cNvPr id="573" name="Google Shape;573;g2ca75b42f0a_0_21"/>
          <p:cNvSpPr/>
          <p:nvPr/>
        </p:nvSpPr>
        <p:spPr>
          <a:xfrm>
            <a:off x="1510242" y="3229500"/>
            <a:ext cx="115350" cy="1371600"/>
          </a:xfrm>
          <a:custGeom>
            <a:rect b="b" l="l" r="r" t="t"/>
            <a:pathLst>
              <a:path extrusionOk="0" h="54864" w="4614">
                <a:moveTo>
                  <a:pt x="3598" y="0"/>
                </a:moveTo>
                <a:cubicBezTo>
                  <a:pt x="3005" y="4953"/>
                  <a:pt x="-127" y="20574"/>
                  <a:pt x="42" y="29718"/>
                </a:cubicBezTo>
                <a:cubicBezTo>
                  <a:pt x="211" y="38862"/>
                  <a:pt x="3852" y="50673"/>
                  <a:pt x="4614" y="54864"/>
                </a:cubicBezTo>
              </a:path>
            </a:pathLst>
          </a:custGeom>
          <a:noFill/>
          <a:ln cap="flat" cmpd="sng" w="28575">
            <a:solidFill>
              <a:schemeClr val="dk1"/>
            </a:solidFill>
            <a:prstDash val="solid"/>
            <a:round/>
            <a:headEnd len="med" w="med" type="none"/>
            <a:tailEnd len="med" w="med" type="none"/>
          </a:ln>
        </p:spPr>
      </p:sp>
      <p:sp>
        <p:nvSpPr>
          <p:cNvPr id="574" name="Google Shape;574;g2ca75b42f0a_0_21"/>
          <p:cNvSpPr txBox="1"/>
          <p:nvPr/>
        </p:nvSpPr>
        <p:spPr>
          <a:xfrm>
            <a:off x="311700" y="3775600"/>
            <a:ext cx="131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thuộc tính</a:t>
            </a:r>
            <a:endParaRPr sz="1800">
              <a:solidFill>
                <a:schemeClr val="dk1"/>
              </a:solidFill>
            </a:endParaRPr>
          </a:p>
        </p:txBody>
      </p:sp>
      <p:sp>
        <p:nvSpPr>
          <p:cNvPr id="575" name="Google Shape;575;g2ca75b42f0a_0_21"/>
          <p:cNvSpPr txBox="1"/>
          <p:nvPr/>
        </p:nvSpPr>
        <p:spPr>
          <a:xfrm>
            <a:off x="4814850" y="2718325"/>
            <a:ext cx="3657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Trong quá trình phân tích, không </a:t>
            </a:r>
            <a:r>
              <a:rPr lang="en" sz="1800">
                <a:solidFill>
                  <a:schemeClr val="dk1"/>
                </a:solidFill>
              </a:rPr>
              <a:t>nên </a:t>
            </a:r>
            <a:r>
              <a:rPr lang="en" sz="1800">
                <a:solidFill>
                  <a:schemeClr val="dk1"/>
                </a:solidFill>
              </a:rPr>
              <a:t>tốn nhiều thời gian cho việc xác định các attribute signature</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2ca75b42f0a_0_4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Tìm các thuộc tính</a:t>
            </a:r>
            <a:endParaRPr b="1">
              <a:solidFill>
                <a:srgbClr val="0000AA"/>
              </a:solidFill>
              <a:latin typeface="Roboto Slab"/>
              <a:ea typeface="Roboto Slab"/>
              <a:cs typeface="Roboto Slab"/>
              <a:sym typeface="Roboto Slab"/>
            </a:endParaRPr>
          </a:p>
        </p:txBody>
      </p:sp>
      <p:sp>
        <p:nvSpPr>
          <p:cNvPr id="581" name="Google Shape;581;g2ca75b42f0a_0_4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2ca75b42f0a_0_4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2ca75b42f0a_0_4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84" name="Google Shape;584;g2ca75b42f0a_0_4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85" name="Google Shape;585;g2ca75b42f0a_0_4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86" name="Google Shape;586;g2ca75b42f0a_0_45"/>
          <p:cNvSpPr txBox="1"/>
          <p:nvPr>
            <p:ph idx="1" type="body"/>
          </p:nvPr>
        </p:nvSpPr>
        <p:spPr>
          <a:xfrm>
            <a:off x="311700" y="1152475"/>
            <a:ext cx="8520600" cy="22416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thuộc tính/đặc điểm của các lớp</a:t>
            </a:r>
            <a:endParaRPr sz="1600">
              <a:solidFill>
                <a:schemeClr val="dk1"/>
              </a:solidFill>
              <a:latin typeface="Roboto Slab"/>
              <a:ea typeface="Roboto Slab"/>
              <a:cs typeface="Roboto Slab"/>
              <a:sym typeface="Roboto Slab"/>
            </a:endParaRPr>
          </a:p>
          <a:p>
            <a:pPr indent="-330200" lvl="0" marL="4572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thông tin được giữ lại bởi các lớp</a:t>
            </a:r>
            <a:endParaRPr sz="1600">
              <a:solidFill>
                <a:schemeClr val="dk1"/>
              </a:solidFill>
              <a:latin typeface="Roboto Slab"/>
              <a:ea typeface="Roboto Slab"/>
              <a:cs typeface="Roboto Slab"/>
              <a:sym typeface="Roboto Slab"/>
            </a:endParaRPr>
          </a:p>
          <a:p>
            <a:pPr indent="-330200" lvl="0" marL="4572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“danh từ” không biến thành lớp</a:t>
            </a:r>
            <a:endParaRPr sz="1600">
              <a:solidFill>
                <a:schemeClr val="dk1"/>
              </a:solidFill>
              <a:latin typeface="Roboto Slab"/>
              <a:ea typeface="Roboto Slab"/>
              <a:cs typeface="Roboto Slab"/>
              <a:sym typeface="Roboto Slab"/>
            </a:endParaRPr>
          </a:p>
          <a:p>
            <a:pPr indent="-330200" lvl="1" marL="9144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thông tin mà giá trị của chúng là quan trọng</a:t>
            </a:r>
            <a:endParaRPr sz="1600">
              <a:solidFill>
                <a:schemeClr val="dk1"/>
              </a:solidFill>
              <a:latin typeface="Roboto Slab"/>
              <a:ea typeface="Roboto Slab"/>
              <a:cs typeface="Roboto Slab"/>
              <a:sym typeface="Roboto Slab"/>
            </a:endParaRPr>
          </a:p>
          <a:p>
            <a:pPr indent="-330200" lvl="1" marL="9144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thông tin được sở hữu bởi một đối tượng duy nhất</a:t>
            </a:r>
            <a:endParaRPr sz="1600">
              <a:solidFill>
                <a:schemeClr val="dk1"/>
              </a:solidFill>
              <a:latin typeface="Roboto Slab"/>
              <a:ea typeface="Roboto Slab"/>
              <a:cs typeface="Roboto Slab"/>
              <a:sym typeface="Roboto Slab"/>
            </a:endParaRPr>
          </a:p>
          <a:p>
            <a:pPr indent="-330200" lvl="1" marL="914400" rtl="0" algn="l">
              <a:lnSpc>
                <a:spcPct val="150000"/>
              </a:lnSpc>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Các thông tin không có hành vi</a:t>
            </a:r>
            <a:endParaRPr sz="1600">
              <a:solidFill>
                <a:schemeClr val="dk1"/>
              </a:solidFill>
              <a:latin typeface="Roboto Slab"/>
              <a:ea typeface="Roboto Slab"/>
              <a:cs typeface="Roboto Slab"/>
              <a:sym typeface="Roboto Slab"/>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ca75b42f0a_0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Ôn lại: Mối quan hệ liên kết là gì?</a:t>
            </a:r>
            <a:endParaRPr b="1">
              <a:solidFill>
                <a:srgbClr val="0000AA"/>
              </a:solidFill>
              <a:latin typeface="Roboto Slab"/>
              <a:ea typeface="Roboto Slab"/>
              <a:cs typeface="Roboto Slab"/>
              <a:sym typeface="Roboto Slab"/>
            </a:endParaRPr>
          </a:p>
        </p:txBody>
      </p:sp>
      <p:sp>
        <p:nvSpPr>
          <p:cNvPr id="592" name="Google Shape;592;g2ca75b42f0a_0_0"/>
          <p:cNvSpPr txBox="1"/>
          <p:nvPr>
            <p:ph idx="1" type="body"/>
          </p:nvPr>
        </p:nvSpPr>
        <p:spPr>
          <a:xfrm>
            <a:off x="235500" y="557325"/>
            <a:ext cx="8520600" cy="12285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852"/>
              <a:buNone/>
            </a:pPr>
            <a:r>
              <a:t/>
            </a:r>
            <a:endParaRPr sz="1417">
              <a:solidFill>
                <a:schemeClr val="dk1"/>
              </a:solidFill>
            </a:endParaRPr>
          </a:p>
          <a:p>
            <a:pPr indent="-318611" lvl="0" marL="457200" rtl="0" algn="l">
              <a:lnSpc>
                <a:spcPct val="140000"/>
              </a:lnSpc>
              <a:spcBef>
                <a:spcPts val="0"/>
              </a:spcBef>
              <a:spcAft>
                <a:spcPts val="0"/>
              </a:spcAft>
              <a:buClr>
                <a:schemeClr val="dk1"/>
              </a:buClr>
              <a:buSzPts val="1418"/>
              <a:buChar char="●"/>
            </a:pPr>
            <a:r>
              <a:rPr lang="en" sz="1417">
                <a:solidFill>
                  <a:schemeClr val="dk1"/>
                </a:solidFill>
              </a:rPr>
              <a:t>Mô hình hóa một liên hệ ngữ nghĩa giữa các thể hiện (instances) của các lớp. Thể hiện một đối tượng của một Lớp có kết nối tới một (tập hợp) đối tượng khác thuộc lớp khác hoặc ngược lại.</a:t>
            </a:r>
            <a:endParaRPr sz="1417">
              <a:solidFill>
                <a:schemeClr val="dk1"/>
              </a:solidFill>
            </a:endParaRPr>
          </a:p>
          <a:p>
            <a:pPr indent="-318611" lvl="0" marL="457200" rtl="0" algn="l">
              <a:lnSpc>
                <a:spcPct val="140000"/>
              </a:lnSpc>
              <a:spcBef>
                <a:spcPts val="0"/>
              </a:spcBef>
              <a:spcAft>
                <a:spcPts val="0"/>
              </a:spcAft>
              <a:buClr>
                <a:schemeClr val="dk1"/>
              </a:buClr>
              <a:buSzPts val="1418"/>
              <a:buChar char="●"/>
            </a:pPr>
            <a:r>
              <a:rPr lang="en" sz="1417">
                <a:solidFill>
                  <a:schemeClr val="dk1"/>
                </a:solidFill>
              </a:rPr>
              <a:t>A cần B để hoàn thành công việc của mình.</a:t>
            </a:r>
            <a:endParaRPr sz="1417">
              <a:solidFill>
                <a:schemeClr val="dk1"/>
              </a:solidFill>
            </a:endParaRPr>
          </a:p>
        </p:txBody>
      </p:sp>
      <p:sp>
        <p:nvSpPr>
          <p:cNvPr id="593" name="Google Shape;593;g2ca75b42f0a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ca75b42f0a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2ca75b42f0a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96" name="Google Shape;596;g2ca75b42f0a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97" name="Google Shape;597;g2ca75b42f0a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98" name="Google Shape;598;g2ca75b42f0a_0_0"/>
          <p:cNvPicPr preferRelativeResize="0"/>
          <p:nvPr/>
        </p:nvPicPr>
        <p:blipFill>
          <a:blip r:embed="rId3">
            <a:alphaModFix/>
          </a:blip>
          <a:stretch>
            <a:fillRect/>
          </a:stretch>
        </p:blipFill>
        <p:spPr>
          <a:xfrm>
            <a:off x="3466100" y="1785825"/>
            <a:ext cx="5453600" cy="3139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ca75b42f0a_12_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Tìm các mối quan hệ</a:t>
            </a:r>
            <a:endParaRPr b="1">
              <a:solidFill>
                <a:srgbClr val="0000AA"/>
              </a:solidFill>
              <a:latin typeface="Roboto Slab"/>
              <a:ea typeface="Roboto Slab"/>
              <a:cs typeface="Roboto Slab"/>
              <a:sym typeface="Roboto Slab"/>
            </a:endParaRPr>
          </a:p>
        </p:txBody>
      </p:sp>
      <p:sp>
        <p:nvSpPr>
          <p:cNvPr id="604" name="Google Shape;604;g2ca75b42f0a_12_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ca75b42f0a_12_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2ca75b42f0a_12_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07" name="Google Shape;607;g2ca75b42f0a_12_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08" name="Google Shape;608;g2ca75b42f0a_12_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09" name="Google Shape;609;g2ca75b42f0a_12_3"/>
          <p:cNvPicPr preferRelativeResize="0"/>
          <p:nvPr/>
        </p:nvPicPr>
        <p:blipFill>
          <a:blip r:embed="rId3">
            <a:alphaModFix/>
          </a:blip>
          <a:stretch>
            <a:fillRect/>
          </a:stretch>
        </p:blipFill>
        <p:spPr>
          <a:xfrm>
            <a:off x="1070525" y="796863"/>
            <a:ext cx="7002947" cy="3775026"/>
          </a:xfrm>
          <a:prstGeom prst="rect">
            <a:avLst/>
          </a:prstGeom>
          <a:noFill/>
          <a:ln>
            <a:noFill/>
          </a:ln>
        </p:spPr>
      </p:pic>
      <p:pic>
        <p:nvPicPr>
          <p:cNvPr id="610" name="Google Shape;610;g2ca75b42f0a_12_3"/>
          <p:cNvPicPr preferRelativeResize="0"/>
          <p:nvPr/>
        </p:nvPicPr>
        <p:blipFill>
          <a:blip r:embed="rId4">
            <a:alphaModFix/>
          </a:blip>
          <a:stretch>
            <a:fillRect/>
          </a:stretch>
        </p:blipFill>
        <p:spPr>
          <a:xfrm>
            <a:off x="2777201" y="4571900"/>
            <a:ext cx="4160549" cy="393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2ca75b42f0a_12_1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Kết tập là gì?</a:t>
            </a:r>
            <a:endParaRPr b="1">
              <a:solidFill>
                <a:srgbClr val="0000AA"/>
              </a:solidFill>
              <a:latin typeface="Roboto Slab"/>
              <a:ea typeface="Roboto Slab"/>
              <a:cs typeface="Roboto Slab"/>
              <a:sym typeface="Roboto Slab"/>
            </a:endParaRPr>
          </a:p>
        </p:txBody>
      </p:sp>
      <p:sp>
        <p:nvSpPr>
          <p:cNvPr id="616" name="Google Shape;616;g2ca75b42f0a_12_1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ca75b42f0a_12_1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ca75b42f0a_12_1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19" name="Google Shape;619;g2ca75b42f0a_12_1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20" name="Google Shape;620;g2ca75b42f0a_12_1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21" name="Google Shape;621;g2ca75b42f0a_12_16"/>
          <p:cNvPicPr preferRelativeResize="0"/>
          <p:nvPr/>
        </p:nvPicPr>
        <p:blipFill>
          <a:blip r:embed="rId3">
            <a:alphaModFix/>
          </a:blip>
          <a:stretch>
            <a:fillRect/>
          </a:stretch>
        </p:blipFill>
        <p:spPr>
          <a:xfrm>
            <a:off x="5128975" y="1405050"/>
            <a:ext cx="3819899" cy="2570225"/>
          </a:xfrm>
          <a:prstGeom prst="rect">
            <a:avLst/>
          </a:prstGeom>
          <a:noFill/>
          <a:ln>
            <a:noFill/>
          </a:ln>
        </p:spPr>
      </p:pic>
      <p:sp>
        <p:nvSpPr>
          <p:cNvPr id="622" name="Google Shape;622;g2ca75b42f0a_12_16"/>
          <p:cNvSpPr txBox="1"/>
          <p:nvPr>
            <p:ph idx="1" type="body"/>
          </p:nvPr>
        </p:nvSpPr>
        <p:spPr>
          <a:xfrm>
            <a:off x="311700" y="1152475"/>
            <a:ext cx="4707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Là một dạng của mối quan hệ Liên kết (association), mô tả mối quan hệ giữa cái toàn bộ (whole) và cái bộ phận của nó (its part)</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Đại diện cho mối quan hệ HAS-A (Có một)</a:t>
            </a:r>
            <a:endParaRPr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highlight>
                  <a:srgbClr val="FFFFFF"/>
                </a:highlight>
                <a:latin typeface="Roboto Slab"/>
                <a:ea typeface="Roboto Slab"/>
                <a:cs typeface="Roboto Slab"/>
                <a:sym typeface="Roboto Slab"/>
              </a:rPr>
              <a:t>Kết tập là </a:t>
            </a:r>
            <a:r>
              <a:rPr lang="en" sz="1400">
                <a:solidFill>
                  <a:schemeClr val="dk1"/>
                </a:solidFill>
                <a:highlight>
                  <a:srgbClr val="FFFFFF"/>
                </a:highlight>
                <a:latin typeface="Roboto Slab"/>
                <a:ea typeface="Roboto Slab"/>
                <a:cs typeface="Roboto Slab"/>
                <a:sym typeface="Roboto Slab"/>
              </a:rPr>
              <a:t>unidirectional</a:t>
            </a:r>
            <a:r>
              <a:rPr lang="en" sz="1400">
                <a:solidFill>
                  <a:schemeClr val="dk1"/>
                </a:solidFill>
                <a:highlight>
                  <a:srgbClr val="FFFFFF"/>
                </a:highlight>
                <a:latin typeface="Roboto Slab"/>
                <a:ea typeface="Roboto Slab"/>
                <a:cs typeface="Roboto Slab"/>
                <a:sym typeface="Roboto Slab"/>
              </a:rPr>
              <a:t> association tức là mối quan hệ một chiều.</a:t>
            </a:r>
            <a:endParaRPr b="1" sz="1400">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latin typeface="Roboto Slab"/>
                <a:ea typeface="Roboto Slab"/>
                <a:cs typeface="Roboto Slab"/>
                <a:sym typeface="Roboto Slab"/>
              </a:rPr>
              <a:t>Kết tập ngụ ý một mối quan hệ trong con </a:t>
            </a:r>
            <a:r>
              <a:rPr b="1" lang="en" sz="1400">
                <a:solidFill>
                  <a:schemeClr val="dk1"/>
                </a:solidFill>
                <a:highlight>
                  <a:srgbClr val="FFFFFF"/>
                </a:highlight>
                <a:latin typeface="Roboto Slab"/>
                <a:ea typeface="Roboto Slab"/>
                <a:cs typeface="Roboto Slab"/>
                <a:sym typeface="Roboto Slab"/>
              </a:rPr>
              <a:t>có thể tồn tại độc lập</a:t>
            </a:r>
            <a:r>
              <a:rPr lang="en" sz="1400">
                <a:solidFill>
                  <a:schemeClr val="dk1"/>
                </a:solidFill>
                <a:highlight>
                  <a:srgbClr val="FFFFFF"/>
                </a:highlight>
                <a:latin typeface="Roboto Slab"/>
                <a:ea typeface="Roboto Slab"/>
                <a:cs typeface="Roboto Slab"/>
                <a:sym typeface="Roboto Slab"/>
              </a:rPr>
              <a:t> với cha mẹ</a:t>
            </a:r>
            <a:endParaRPr sz="1400">
              <a:solidFill>
                <a:schemeClr val="dk1"/>
              </a:solidFill>
              <a:highlight>
                <a:srgbClr val="FFFFFF"/>
              </a:highlight>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highlight>
                  <a:srgbClr val="FFFFFF"/>
                </a:highlight>
                <a:latin typeface="Roboto Slab"/>
                <a:ea typeface="Roboto Slab"/>
                <a:cs typeface="Roboto Slab"/>
                <a:sym typeface="Roboto Slab"/>
              </a:rPr>
              <a:t>Ví dụ: Trường học và giáo viên, xóa trường học thì giáo viên vẫn tồn tại</a:t>
            </a:r>
            <a:endParaRPr>
              <a:solidFill>
                <a:schemeClr val="dk1"/>
              </a:solidFill>
              <a:highlight>
                <a:srgbClr val="FFFFFF"/>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solidFill>
                <a:schemeClr val="dk1"/>
              </a:solidFill>
              <a:latin typeface="Roboto Slab"/>
              <a:ea typeface="Roboto Slab"/>
              <a:cs typeface="Roboto Slab"/>
              <a:sym typeface="Roboto Slab"/>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2ca75b42f0a_12_3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Liên kết hay Kết tập</a:t>
            </a:r>
            <a:endParaRPr b="1">
              <a:solidFill>
                <a:srgbClr val="0000AA"/>
              </a:solidFill>
              <a:latin typeface="Roboto Slab"/>
              <a:ea typeface="Roboto Slab"/>
              <a:cs typeface="Roboto Slab"/>
              <a:sym typeface="Roboto Slab"/>
            </a:endParaRPr>
          </a:p>
        </p:txBody>
      </p:sp>
      <p:sp>
        <p:nvSpPr>
          <p:cNvPr id="628" name="Google Shape;628;g2ca75b42f0a_12_3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ca75b42f0a_12_3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2ca75b42f0a_12_3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31" name="Google Shape;631;g2ca75b42f0a_12_3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32" name="Google Shape;632;g2ca75b42f0a_12_3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33" name="Google Shape;633;g2ca75b42f0a_12_32"/>
          <p:cNvSpPr txBox="1"/>
          <p:nvPr>
            <p:ph idx="1" type="body"/>
          </p:nvPr>
        </p:nvSpPr>
        <p:spPr>
          <a:xfrm>
            <a:off x="311700" y="1152475"/>
            <a:ext cx="6185100" cy="1195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Xem xét</a:t>
            </a:r>
            <a:endParaRPr sz="1400">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Ngữ cảnh, các đặc trưng độc lập của Class2</a:t>
            </a:r>
            <a:endParaRPr sz="14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a:solidFill>
                <a:schemeClr val="dk1"/>
              </a:solidFill>
              <a:highlight>
                <a:srgbClr val="FFFFFF"/>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solidFill>
                <a:schemeClr val="dk1"/>
              </a:solidFill>
              <a:latin typeface="Roboto Slab"/>
              <a:ea typeface="Roboto Slab"/>
              <a:cs typeface="Roboto Slab"/>
              <a:sym typeface="Roboto Slab"/>
            </a:endParaRPr>
          </a:p>
        </p:txBody>
      </p:sp>
      <p:pic>
        <p:nvPicPr>
          <p:cNvPr id="634" name="Google Shape;634;g2ca75b42f0a_12_32"/>
          <p:cNvPicPr preferRelativeResize="0"/>
          <p:nvPr/>
        </p:nvPicPr>
        <p:blipFill>
          <a:blip r:embed="rId3">
            <a:alphaModFix/>
          </a:blip>
          <a:stretch>
            <a:fillRect/>
          </a:stretch>
        </p:blipFill>
        <p:spPr>
          <a:xfrm>
            <a:off x="1889575" y="2011100"/>
            <a:ext cx="5699550" cy="2779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ca812e2560_0_2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bước phân tích Use-Case</a:t>
            </a:r>
            <a:endParaRPr b="1">
              <a:solidFill>
                <a:srgbClr val="0000AA"/>
              </a:solidFill>
              <a:latin typeface="Roboto Slab"/>
              <a:ea typeface="Roboto Slab"/>
              <a:cs typeface="Roboto Slab"/>
              <a:sym typeface="Roboto Slab"/>
            </a:endParaRPr>
          </a:p>
        </p:txBody>
      </p:sp>
      <p:sp>
        <p:nvSpPr>
          <p:cNvPr id="105" name="Google Shape;105;g2ca812e2560_0_2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ca812e2560_0_2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ca812e2560_0_2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08" name="Google Shape;108;g2ca812e2560_0_2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09" name="Google Shape;109;g2ca812e2560_0_2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0" name="Google Shape;110;g2ca812e2560_0_29"/>
          <p:cNvSpPr txBox="1"/>
          <p:nvPr/>
        </p:nvSpPr>
        <p:spPr>
          <a:xfrm>
            <a:off x="311700" y="1087200"/>
            <a:ext cx="86004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Bổ sung cho mô tả Use-Case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Với mỗi hiện thực hóa ca sử dụng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Tìm các Lớp từ hành vi Use-Case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phối hà</a:t>
            </a:r>
            <a:r>
              <a:rPr lang="en" sz="1800">
                <a:solidFill>
                  <a:schemeClr val="dk1"/>
                </a:solidFill>
                <a:latin typeface="Roboto Slab"/>
                <a:ea typeface="Roboto Slab"/>
                <a:cs typeface="Roboto Slab"/>
                <a:sym typeface="Roboto Slab"/>
              </a:rPr>
              <a:t>nh vi Use-Case cho các Lớp</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Với mỗi lớp là kết quả từ việc phân tích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các trách nhiệm</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các Thuộc tính và Liên kết</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Liên hệ đến từng cơ chế kiến trúc đã được xác định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Kết hợp các Lớp phân tích</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Checkpoints</a:t>
            </a:r>
            <a:endParaRPr sz="1800">
              <a:solidFill>
                <a:schemeClr val="dk1"/>
              </a:solidFill>
              <a:latin typeface="Roboto Slab"/>
              <a:ea typeface="Roboto Slab"/>
              <a:cs typeface="Roboto Slab"/>
              <a:sym typeface="Roboto Sla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2ca75b42f0a_21_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Vai trò là gì?</a:t>
            </a:r>
            <a:endParaRPr b="1">
              <a:solidFill>
                <a:srgbClr val="0000AA"/>
              </a:solidFill>
              <a:latin typeface="Roboto Slab"/>
              <a:ea typeface="Roboto Slab"/>
              <a:cs typeface="Roboto Slab"/>
              <a:sym typeface="Roboto Slab"/>
            </a:endParaRPr>
          </a:p>
        </p:txBody>
      </p:sp>
      <p:sp>
        <p:nvSpPr>
          <p:cNvPr id="640" name="Google Shape;640;g2ca75b42f0a_21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2ca75b42f0a_21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2ca75b42f0a_21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43" name="Google Shape;643;g2ca75b42f0a_21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44" name="Google Shape;644;g2ca75b42f0a_21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45" name="Google Shape;645;g2ca75b42f0a_21_13"/>
          <p:cNvSpPr txBox="1"/>
          <p:nvPr>
            <p:ph idx="1" type="body"/>
          </p:nvPr>
        </p:nvSpPr>
        <p:spPr>
          <a:xfrm>
            <a:off x="311700" y="1152475"/>
            <a:ext cx="6697200" cy="94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oboto Slab"/>
              <a:buChar char="●"/>
            </a:pPr>
            <a:r>
              <a:rPr lang="en" sz="1400">
                <a:solidFill>
                  <a:schemeClr val="dk1"/>
                </a:solidFill>
                <a:latin typeface="Roboto Slab"/>
                <a:ea typeface="Roboto Slab"/>
                <a:cs typeface="Roboto Slab"/>
                <a:sym typeface="Roboto Slab"/>
              </a:rPr>
              <a:t>Nhân vật mà một lớp “đóng vai” trong association</a:t>
            </a:r>
            <a:endParaRPr>
              <a:solidFill>
                <a:schemeClr val="dk1"/>
              </a:solidFill>
              <a:highlight>
                <a:srgbClr val="FFFFFF"/>
              </a:highlight>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400">
              <a:solidFill>
                <a:schemeClr val="dk1"/>
              </a:solidFill>
              <a:latin typeface="Roboto Slab"/>
              <a:ea typeface="Roboto Slab"/>
              <a:cs typeface="Roboto Slab"/>
              <a:sym typeface="Roboto Slab"/>
            </a:endParaRPr>
          </a:p>
        </p:txBody>
      </p:sp>
      <p:pic>
        <p:nvPicPr>
          <p:cNvPr id="646" name="Google Shape;646;g2ca75b42f0a_21_13"/>
          <p:cNvPicPr preferRelativeResize="0"/>
          <p:nvPr/>
        </p:nvPicPr>
        <p:blipFill>
          <a:blip r:embed="rId3">
            <a:alphaModFix/>
          </a:blip>
          <a:stretch>
            <a:fillRect/>
          </a:stretch>
        </p:blipFill>
        <p:spPr>
          <a:xfrm>
            <a:off x="1267375" y="1558375"/>
            <a:ext cx="6567451" cy="3213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2ca75b42f0a_23_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Ôn lại: Multiplicity</a:t>
            </a:r>
            <a:endParaRPr b="1">
              <a:solidFill>
                <a:srgbClr val="0000AA"/>
              </a:solidFill>
              <a:latin typeface="Roboto Slab"/>
              <a:ea typeface="Roboto Slab"/>
              <a:cs typeface="Roboto Slab"/>
              <a:sym typeface="Roboto Slab"/>
            </a:endParaRPr>
          </a:p>
        </p:txBody>
      </p:sp>
      <p:sp>
        <p:nvSpPr>
          <p:cNvPr id="652" name="Google Shape;652;g2ca75b42f0a_23_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2ca75b42f0a_23_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2ca75b42f0a_23_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55" name="Google Shape;655;g2ca75b42f0a_23_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56" name="Google Shape;656;g2ca75b42f0a_23_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57" name="Google Shape;657;g2ca75b42f0a_23_3"/>
          <p:cNvSpPr txBox="1"/>
          <p:nvPr>
            <p:ph idx="1" type="body"/>
          </p:nvPr>
        </p:nvSpPr>
        <p:spPr>
          <a:xfrm>
            <a:off x="397175" y="939300"/>
            <a:ext cx="6697200" cy="3936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Slab"/>
              <a:buChar char="●"/>
            </a:pPr>
            <a:r>
              <a:rPr lang="en" sz="1700">
                <a:solidFill>
                  <a:schemeClr val="dk1"/>
                </a:solidFill>
                <a:latin typeface="Roboto Slab"/>
                <a:ea typeface="Roboto Slab"/>
                <a:cs typeface="Roboto Slab"/>
                <a:sym typeface="Roboto Slab"/>
              </a:rPr>
              <a:t>Sử dụng để thể hiện quan hệ về số lượng giữa các đối tượng được tạo từ các class trong class diagram</a:t>
            </a:r>
            <a:endParaRPr sz="17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Char char="○"/>
            </a:pPr>
            <a:r>
              <a:rPr lang="en" sz="1700">
                <a:solidFill>
                  <a:schemeClr val="dk1"/>
                </a:solidFill>
                <a:latin typeface="Roboto Slab"/>
                <a:ea typeface="Roboto Slab"/>
                <a:cs typeface="Roboto Slab"/>
                <a:sym typeface="Roboto Slab"/>
              </a:rPr>
              <a:t>0...1: 0 hoặc 1</a:t>
            </a:r>
            <a:endParaRPr sz="17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Char char="○"/>
            </a:pPr>
            <a:r>
              <a:rPr lang="en" sz="1700">
                <a:solidFill>
                  <a:schemeClr val="dk1"/>
                </a:solidFill>
                <a:latin typeface="Roboto Slab"/>
                <a:ea typeface="Roboto Slab"/>
                <a:cs typeface="Roboto Slab"/>
                <a:sym typeface="Roboto Slab"/>
              </a:rPr>
              <a:t>n : Bắt buộc có n</a:t>
            </a:r>
            <a:endParaRPr sz="17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Char char="○"/>
            </a:pPr>
            <a:r>
              <a:rPr lang="en" sz="1700">
                <a:solidFill>
                  <a:schemeClr val="dk1"/>
                </a:solidFill>
                <a:latin typeface="Roboto Slab"/>
                <a:ea typeface="Roboto Slab"/>
                <a:cs typeface="Roboto Slab"/>
                <a:sym typeface="Roboto Slab"/>
              </a:rPr>
              <a:t>0...* : 0 hoặc nhiều</a:t>
            </a:r>
            <a:endParaRPr sz="17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Char char="○"/>
            </a:pPr>
            <a:r>
              <a:rPr lang="en" sz="1700">
                <a:solidFill>
                  <a:schemeClr val="dk1"/>
                </a:solidFill>
                <a:latin typeface="Roboto Slab"/>
                <a:ea typeface="Roboto Slab"/>
                <a:cs typeface="Roboto Slab"/>
                <a:sym typeface="Roboto Slab"/>
              </a:rPr>
              <a:t>1...* : 1 hoặc nhiều</a:t>
            </a:r>
            <a:endParaRPr sz="1700">
              <a:solidFill>
                <a:schemeClr val="dk1"/>
              </a:solidFill>
              <a:latin typeface="Roboto Slab"/>
              <a:ea typeface="Roboto Slab"/>
              <a:cs typeface="Roboto Slab"/>
              <a:sym typeface="Roboto Slab"/>
            </a:endParaRPr>
          </a:p>
          <a:p>
            <a:pPr indent="-317500" lvl="1" marL="914400" rtl="0" algn="l">
              <a:spcBef>
                <a:spcPts val="0"/>
              </a:spcBef>
              <a:spcAft>
                <a:spcPts val="0"/>
              </a:spcAft>
              <a:buClr>
                <a:schemeClr val="dk1"/>
              </a:buClr>
              <a:buSzPts val="1400"/>
              <a:buChar char="○"/>
            </a:pPr>
            <a:r>
              <a:rPr lang="en" sz="1700">
                <a:solidFill>
                  <a:schemeClr val="dk1"/>
                </a:solidFill>
                <a:latin typeface="Roboto Slab"/>
                <a:ea typeface="Roboto Slab"/>
                <a:cs typeface="Roboto Slab"/>
                <a:sym typeface="Roboto Slab"/>
              </a:rPr>
              <a:t>m...n: có tối thiểu là m và tối đa là n</a:t>
            </a:r>
            <a:endParaRPr sz="1700">
              <a:solidFill>
                <a:schemeClr val="dk1"/>
              </a:solidFill>
              <a:latin typeface="Roboto Slab"/>
              <a:ea typeface="Roboto Slab"/>
              <a:cs typeface="Roboto Slab"/>
              <a:sym typeface="Roboto Slab"/>
            </a:endParaRPr>
          </a:p>
          <a:p>
            <a:pPr indent="0" lvl="0" marL="0" rtl="0" algn="l">
              <a:lnSpc>
                <a:spcPct val="150000"/>
              </a:lnSpc>
              <a:spcBef>
                <a:spcPts val="1200"/>
              </a:spcBef>
              <a:spcAft>
                <a:spcPts val="0"/>
              </a:spcAft>
              <a:buNone/>
            </a:pPr>
            <a:r>
              <a:t/>
            </a:r>
            <a:endParaRPr sz="1700">
              <a:solidFill>
                <a:schemeClr val="dk1"/>
              </a:solidFill>
              <a:latin typeface="Roboto Slab"/>
              <a:ea typeface="Roboto Slab"/>
              <a:cs typeface="Roboto Slab"/>
              <a:sym typeface="Roboto Slab"/>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2ca75b42f0a_23_1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Ý nghĩa của Multiplicity</a:t>
            </a:r>
            <a:endParaRPr b="1">
              <a:solidFill>
                <a:srgbClr val="0000AA"/>
              </a:solidFill>
              <a:latin typeface="Roboto Slab"/>
              <a:ea typeface="Roboto Slab"/>
              <a:cs typeface="Roboto Slab"/>
              <a:sym typeface="Roboto Slab"/>
            </a:endParaRPr>
          </a:p>
        </p:txBody>
      </p:sp>
      <p:sp>
        <p:nvSpPr>
          <p:cNvPr id="663" name="Google Shape;663;g2ca75b42f0a_23_1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2ca75b42f0a_23_1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2ca75b42f0a_23_1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66" name="Google Shape;666;g2ca75b42f0a_23_1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67" name="Google Shape;667;g2ca75b42f0a_23_1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68" name="Google Shape;668;g2ca75b42f0a_23_17"/>
          <p:cNvSpPr txBox="1"/>
          <p:nvPr>
            <p:ph idx="1" type="body"/>
          </p:nvPr>
        </p:nvSpPr>
        <p:spPr>
          <a:xfrm>
            <a:off x="687050" y="897900"/>
            <a:ext cx="6697200" cy="3936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Roboto Slab"/>
              <a:buChar char="●"/>
            </a:pPr>
            <a:r>
              <a:rPr lang="en" sz="1700">
                <a:solidFill>
                  <a:schemeClr val="dk1"/>
                </a:solidFill>
                <a:latin typeface="Roboto Slab"/>
                <a:ea typeface="Roboto Slab"/>
                <a:cs typeface="Roboto Slab"/>
                <a:sym typeface="Roboto Slab"/>
              </a:rPr>
              <a:t>Multiplicity trả lời 2 câu hỏi sau:</a:t>
            </a:r>
            <a:endParaRPr sz="1700">
              <a:solidFill>
                <a:schemeClr val="dk1"/>
              </a:solidFill>
              <a:latin typeface="Roboto Slab"/>
              <a:ea typeface="Roboto Slab"/>
              <a:cs typeface="Roboto Slab"/>
              <a:sym typeface="Roboto Slab"/>
            </a:endParaRPr>
          </a:p>
          <a:p>
            <a:pPr indent="-336550" lvl="1" marL="914400" rtl="0" algn="l">
              <a:lnSpc>
                <a:spcPct val="150000"/>
              </a:lnSpc>
              <a:spcBef>
                <a:spcPts val="0"/>
              </a:spcBef>
              <a:spcAft>
                <a:spcPts val="0"/>
              </a:spcAft>
              <a:buClr>
                <a:schemeClr val="dk1"/>
              </a:buClr>
              <a:buSzPts val="1700"/>
              <a:buFont typeface="Roboto Slab"/>
              <a:buChar char="○"/>
            </a:pPr>
            <a:r>
              <a:rPr lang="en" sz="1700">
                <a:solidFill>
                  <a:schemeClr val="dk1"/>
                </a:solidFill>
                <a:latin typeface="Roboto Slab"/>
                <a:ea typeface="Roboto Slab"/>
                <a:cs typeface="Roboto Slab"/>
                <a:sym typeface="Roboto Slab"/>
              </a:rPr>
              <a:t>Mối quan hệ là bắt buộc hay là không?</a:t>
            </a:r>
            <a:endParaRPr sz="1700">
              <a:solidFill>
                <a:schemeClr val="dk1"/>
              </a:solidFill>
              <a:latin typeface="Roboto Slab"/>
              <a:ea typeface="Roboto Slab"/>
              <a:cs typeface="Roboto Slab"/>
              <a:sym typeface="Roboto Slab"/>
            </a:endParaRPr>
          </a:p>
          <a:p>
            <a:pPr indent="-336550" lvl="1" marL="914400" rtl="0" algn="l">
              <a:lnSpc>
                <a:spcPct val="150000"/>
              </a:lnSpc>
              <a:spcBef>
                <a:spcPts val="0"/>
              </a:spcBef>
              <a:spcAft>
                <a:spcPts val="0"/>
              </a:spcAft>
              <a:buClr>
                <a:schemeClr val="dk1"/>
              </a:buClr>
              <a:buSzPts val="1700"/>
              <a:buFont typeface="Roboto Slab"/>
              <a:buChar char="○"/>
            </a:pPr>
            <a:r>
              <a:rPr lang="en" sz="1700">
                <a:solidFill>
                  <a:schemeClr val="dk1"/>
                </a:solidFill>
                <a:latin typeface="Roboto Slab"/>
                <a:ea typeface="Roboto Slab"/>
                <a:cs typeface="Roboto Slab"/>
                <a:sym typeface="Roboto Slab"/>
              </a:rPr>
              <a:t>Số lượng ít nhất và nhiều nhất mà một thực thể cần tham gia vào quan hệ đó? Tham gia bộ phận hay toàn bộ?</a:t>
            </a:r>
            <a:endParaRPr sz="1700">
              <a:solidFill>
                <a:schemeClr val="dk1"/>
              </a:solidFill>
              <a:latin typeface="Roboto Slab"/>
              <a:ea typeface="Roboto Slab"/>
              <a:cs typeface="Roboto Slab"/>
              <a:sym typeface="Roboto Slab"/>
            </a:endParaRPr>
          </a:p>
          <a:p>
            <a:pPr indent="0" lvl="0" marL="0" rtl="0" algn="l">
              <a:lnSpc>
                <a:spcPct val="150000"/>
              </a:lnSpc>
              <a:spcBef>
                <a:spcPts val="0"/>
              </a:spcBef>
              <a:spcAft>
                <a:spcPts val="0"/>
              </a:spcAft>
              <a:buNone/>
            </a:pPr>
            <a:r>
              <a:t/>
            </a:r>
            <a:endParaRPr sz="1700">
              <a:solidFill>
                <a:schemeClr val="dk1"/>
              </a:solidFill>
              <a:latin typeface="Roboto Slab"/>
              <a:ea typeface="Roboto Slab"/>
              <a:cs typeface="Roboto Slab"/>
              <a:sym typeface="Roboto Slab"/>
            </a:endParaRPr>
          </a:p>
        </p:txBody>
      </p:sp>
      <p:pic>
        <p:nvPicPr>
          <p:cNvPr id="669" name="Google Shape;669;g2ca75b42f0a_23_17"/>
          <p:cNvPicPr preferRelativeResize="0"/>
          <p:nvPr/>
        </p:nvPicPr>
        <p:blipFill>
          <a:blip r:embed="rId3">
            <a:alphaModFix/>
          </a:blip>
          <a:stretch>
            <a:fillRect/>
          </a:stretch>
        </p:blipFill>
        <p:spPr>
          <a:xfrm>
            <a:off x="2092050" y="2657850"/>
            <a:ext cx="6740251" cy="2064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g2cac9508a46_7_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Ý nghĩa của Multiplicity</a:t>
            </a:r>
            <a:endParaRPr b="1">
              <a:solidFill>
                <a:srgbClr val="0000AA"/>
              </a:solidFill>
              <a:latin typeface="Roboto Slab"/>
              <a:ea typeface="Roboto Slab"/>
              <a:cs typeface="Roboto Slab"/>
              <a:sym typeface="Roboto Slab"/>
            </a:endParaRPr>
          </a:p>
        </p:txBody>
      </p:sp>
      <p:sp>
        <p:nvSpPr>
          <p:cNvPr id="675" name="Google Shape;675;g2cac9508a46_7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2cac9508a46_7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2cac9508a46_7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78" name="Google Shape;678;g2cac9508a46_7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79" name="Google Shape;679;g2cac9508a46_7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80" name="Google Shape;680;g2cac9508a46_7_0"/>
          <p:cNvPicPr preferRelativeResize="0"/>
          <p:nvPr/>
        </p:nvPicPr>
        <p:blipFill rotWithShape="1">
          <a:blip r:embed="rId3">
            <a:alphaModFix/>
          </a:blip>
          <a:srcRect b="0" l="119" r="119" t="0"/>
          <a:stretch/>
        </p:blipFill>
        <p:spPr>
          <a:xfrm>
            <a:off x="1204050" y="852550"/>
            <a:ext cx="6471062" cy="39888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2ca75b42f0a_29_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Multiplicity</a:t>
            </a:r>
            <a:endParaRPr b="1">
              <a:solidFill>
                <a:srgbClr val="0000AA"/>
              </a:solidFill>
              <a:latin typeface="Roboto Slab"/>
              <a:ea typeface="Roboto Slab"/>
              <a:cs typeface="Roboto Slab"/>
              <a:sym typeface="Roboto Slab"/>
            </a:endParaRPr>
          </a:p>
        </p:txBody>
      </p:sp>
      <p:sp>
        <p:nvSpPr>
          <p:cNvPr id="686" name="Google Shape;686;g2ca75b42f0a_29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2ca75b42f0a_29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2ca75b42f0a_29_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89" name="Google Shape;689;g2ca75b42f0a_29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90" name="Google Shape;690;g2ca75b42f0a_29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91" name="Google Shape;691;g2ca75b42f0a_29_2"/>
          <p:cNvPicPr preferRelativeResize="0"/>
          <p:nvPr/>
        </p:nvPicPr>
        <p:blipFill>
          <a:blip r:embed="rId3">
            <a:alphaModFix/>
          </a:blip>
          <a:stretch>
            <a:fillRect/>
          </a:stretch>
        </p:blipFill>
        <p:spPr>
          <a:xfrm>
            <a:off x="565750" y="883650"/>
            <a:ext cx="7765799" cy="39628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2ca75b42f0a_23_2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Đa liên kết</a:t>
            </a:r>
            <a:endParaRPr b="1">
              <a:solidFill>
                <a:srgbClr val="0000AA"/>
              </a:solidFill>
              <a:latin typeface="Roboto Slab"/>
              <a:ea typeface="Roboto Slab"/>
              <a:cs typeface="Roboto Slab"/>
              <a:sym typeface="Roboto Slab"/>
            </a:endParaRPr>
          </a:p>
        </p:txBody>
      </p:sp>
      <p:sp>
        <p:nvSpPr>
          <p:cNvPr id="697" name="Google Shape;697;g2ca75b42f0a_23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2ca75b42f0a_23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2ca75b42f0a_23_2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00" name="Google Shape;700;g2ca75b42f0a_23_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01" name="Google Shape;701;g2ca75b42f0a_23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02" name="Google Shape;702;g2ca75b42f0a_23_28"/>
          <p:cNvSpPr txBox="1"/>
          <p:nvPr/>
        </p:nvSpPr>
        <p:spPr>
          <a:xfrm>
            <a:off x="976675" y="4281275"/>
            <a:ext cx="8265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rPr>
              <a:t>Các multiple association phải phản ánh các multiple role</a:t>
            </a:r>
            <a:endParaRPr sz="700"/>
          </a:p>
        </p:txBody>
      </p:sp>
      <p:pic>
        <p:nvPicPr>
          <p:cNvPr id="703" name="Google Shape;703;g2ca75b42f0a_23_28"/>
          <p:cNvPicPr preferRelativeResize="0"/>
          <p:nvPr/>
        </p:nvPicPr>
        <p:blipFill>
          <a:blip r:embed="rId3">
            <a:alphaModFix/>
          </a:blip>
          <a:stretch>
            <a:fillRect/>
          </a:stretch>
        </p:blipFill>
        <p:spPr>
          <a:xfrm>
            <a:off x="1266650" y="985875"/>
            <a:ext cx="6697988" cy="3207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g2ca75b42f0a_29_1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VOPC: Tìm kiếm các mối quan hệ</a:t>
            </a:r>
            <a:endParaRPr b="1">
              <a:solidFill>
                <a:srgbClr val="0000AA"/>
              </a:solidFill>
              <a:latin typeface="Roboto Slab"/>
              <a:ea typeface="Roboto Slab"/>
              <a:cs typeface="Roboto Slab"/>
              <a:sym typeface="Roboto Slab"/>
            </a:endParaRPr>
          </a:p>
        </p:txBody>
      </p:sp>
      <p:sp>
        <p:nvSpPr>
          <p:cNvPr id="709" name="Google Shape;709;g2ca75b42f0a_29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2ca75b42f0a_29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2ca75b42f0a_29_1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12" name="Google Shape;712;g2ca75b42f0a_29_1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13" name="Google Shape;713;g2ca75b42f0a_29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714" name="Google Shape;714;g2ca75b42f0a_29_15"/>
          <p:cNvPicPr preferRelativeResize="0"/>
          <p:nvPr/>
        </p:nvPicPr>
        <p:blipFill>
          <a:blip r:embed="rId3">
            <a:alphaModFix/>
          </a:blip>
          <a:stretch>
            <a:fillRect/>
          </a:stretch>
        </p:blipFill>
        <p:spPr>
          <a:xfrm>
            <a:off x="751475" y="907325"/>
            <a:ext cx="7403058" cy="3775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2ca75b42f0a_29_2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cơ chế phân tích đủ điều kiện</a:t>
            </a:r>
            <a:endParaRPr b="1">
              <a:solidFill>
                <a:srgbClr val="0000AA"/>
              </a:solidFill>
              <a:latin typeface="Roboto Slab"/>
              <a:ea typeface="Roboto Slab"/>
              <a:cs typeface="Roboto Slab"/>
              <a:sym typeface="Roboto Slab"/>
            </a:endParaRPr>
          </a:p>
        </p:txBody>
      </p:sp>
      <p:sp>
        <p:nvSpPr>
          <p:cNvPr id="720" name="Google Shape;720;g2ca75b42f0a_29_2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2ca75b42f0a_29_2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2ca75b42f0a_29_2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23" name="Google Shape;723;g2ca75b42f0a_29_2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24" name="Google Shape;724;g2ca75b42f0a_29_2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25" name="Google Shape;725;g2ca75b42f0a_29_27"/>
          <p:cNvSpPr txBox="1"/>
          <p:nvPr>
            <p:ph type="title"/>
          </p:nvPr>
        </p:nvSpPr>
        <p:spPr>
          <a:xfrm>
            <a:off x="311700" y="873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700">
                <a:solidFill>
                  <a:srgbClr val="0000AA"/>
                </a:solidFill>
                <a:latin typeface="Roboto Slab"/>
                <a:ea typeface="Roboto Slab"/>
                <a:cs typeface="Roboto Slab"/>
                <a:sym typeface="Roboto Slab"/>
              </a:rPr>
              <a:t>Ôn tập: Tại sao cần các cơ chế phân tích</a:t>
            </a:r>
            <a:endParaRPr b="1" sz="1700">
              <a:solidFill>
                <a:srgbClr val="0000AA"/>
              </a:solidFill>
              <a:latin typeface="Roboto Slab"/>
              <a:ea typeface="Roboto Slab"/>
              <a:cs typeface="Roboto Slab"/>
              <a:sym typeface="Roboto Slab"/>
            </a:endParaRPr>
          </a:p>
        </p:txBody>
      </p:sp>
      <p:pic>
        <p:nvPicPr>
          <p:cNvPr id="726" name="Google Shape;726;g2ca75b42f0a_29_27"/>
          <p:cNvPicPr preferRelativeResize="0"/>
          <p:nvPr/>
        </p:nvPicPr>
        <p:blipFill>
          <a:blip r:embed="rId3">
            <a:alphaModFix/>
          </a:blip>
          <a:stretch>
            <a:fillRect/>
          </a:stretch>
        </p:blipFill>
        <p:spPr>
          <a:xfrm>
            <a:off x="267250" y="1346600"/>
            <a:ext cx="3248960" cy="3125425"/>
          </a:xfrm>
          <a:prstGeom prst="rect">
            <a:avLst/>
          </a:prstGeom>
          <a:noFill/>
          <a:ln>
            <a:noFill/>
          </a:ln>
        </p:spPr>
      </p:pic>
      <p:sp>
        <p:nvSpPr>
          <p:cNvPr id="727" name="Google Shape;727;g2ca75b42f0a_29_27"/>
          <p:cNvSpPr/>
          <p:nvPr/>
        </p:nvSpPr>
        <p:spPr>
          <a:xfrm>
            <a:off x="3565300" y="1381275"/>
            <a:ext cx="2768100" cy="99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Tôi cần lưu trữ dữ liệu của một nhóm các Lớp, tôi phải thiết kế chúng như thế nào trong khi còn chưa biết lưu data vào database nào?</a:t>
            </a:r>
            <a:endParaRPr/>
          </a:p>
        </p:txBody>
      </p:sp>
      <p:sp>
        <p:nvSpPr>
          <p:cNvPr id="728" name="Google Shape;728;g2ca75b42f0a_29_27"/>
          <p:cNvSpPr/>
          <p:nvPr/>
        </p:nvSpPr>
        <p:spPr>
          <a:xfrm>
            <a:off x="3504850" y="2638425"/>
            <a:ext cx="2707800" cy="6408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Đó là lý do ta cần đến các cơ chế phân tích Lưu trữ</a:t>
            </a:r>
            <a:endParaRPr/>
          </a:p>
        </p:txBody>
      </p:sp>
      <p:sp>
        <p:nvSpPr>
          <p:cNvPr id="729" name="Google Shape;729;g2ca75b42f0a_29_27"/>
          <p:cNvSpPr txBox="1"/>
          <p:nvPr>
            <p:ph type="title"/>
          </p:nvPr>
        </p:nvSpPr>
        <p:spPr>
          <a:xfrm>
            <a:off x="3641750" y="3448475"/>
            <a:ext cx="521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700">
                <a:solidFill>
                  <a:srgbClr val="0000AA"/>
                </a:solidFill>
                <a:latin typeface="Roboto Slab"/>
                <a:ea typeface="Roboto Slab"/>
                <a:cs typeface="Roboto Slab"/>
                <a:sym typeface="Roboto Slab"/>
              </a:rPr>
              <a:t>Cơ chế phân tích được sử dụng trong quá trình phân tích để giảm độ phức tạp của phân tích và cải thiện tính nhất quán của nó bằng cách cung cấp cho các nhà thiết kế một biểu diễn nhanh và ngắn gọn cho các hành vi phức tạp.</a:t>
            </a:r>
            <a:endParaRPr b="1" sz="1700">
              <a:solidFill>
                <a:srgbClr val="0000AA"/>
              </a:solidFill>
              <a:latin typeface="Roboto Slab"/>
              <a:ea typeface="Roboto Slab"/>
              <a:cs typeface="Roboto Slab"/>
              <a:sym typeface="Roboto Slab"/>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g2cab64eb994_5_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Mô tả các cơ chế phân tích</a:t>
            </a:r>
            <a:endParaRPr b="1">
              <a:solidFill>
                <a:srgbClr val="0000AA"/>
              </a:solidFill>
              <a:latin typeface="Roboto Slab"/>
              <a:ea typeface="Roboto Slab"/>
              <a:cs typeface="Roboto Slab"/>
              <a:sym typeface="Roboto Slab"/>
            </a:endParaRPr>
          </a:p>
        </p:txBody>
      </p:sp>
      <p:sp>
        <p:nvSpPr>
          <p:cNvPr id="735" name="Google Shape;735;g2cab64eb994_5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2cab64eb994_5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2cab64eb994_5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38" name="Google Shape;738;g2cab64eb994_5_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39" name="Google Shape;739;g2cab64eb994_5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40" name="Google Shape;740;g2cab64eb994_5_6"/>
          <p:cNvSpPr txBox="1"/>
          <p:nvPr/>
        </p:nvSpPr>
        <p:spPr>
          <a:xfrm>
            <a:off x="419175" y="1084300"/>
            <a:ext cx="78381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Thu thập tất cả các cơ chế phân tích vào một danh sách.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Vẽ bảng ánh xạ các lớp khách hàng đến các cơ chế phân tích.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Xác định các đặc điểm của các cơ chế phân tích.</a:t>
            </a:r>
            <a:endParaRPr sz="18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2cab64eb994_8_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a:t>
            </a:r>
            <a:r>
              <a:rPr b="1" lang="en">
                <a:solidFill>
                  <a:srgbClr val="0000AA"/>
                </a:solidFill>
                <a:latin typeface="Roboto Slab"/>
                <a:ea typeface="Roboto Slab"/>
                <a:cs typeface="Roboto Slab"/>
                <a:sym typeface="Roboto Slab"/>
              </a:rPr>
              <a:t>Mô tả các cơ chế phân tích</a:t>
            </a:r>
            <a:endParaRPr b="1">
              <a:solidFill>
                <a:srgbClr val="0000AA"/>
              </a:solidFill>
              <a:latin typeface="Roboto Slab"/>
              <a:ea typeface="Roboto Slab"/>
              <a:cs typeface="Roboto Slab"/>
              <a:sym typeface="Roboto Slab"/>
            </a:endParaRPr>
          </a:p>
        </p:txBody>
      </p:sp>
      <p:sp>
        <p:nvSpPr>
          <p:cNvPr id="746" name="Google Shape;746;g2cab64eb994_8_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2cab64eb994_8_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2cab64eb994_8_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49" name="Google Shape;749;g2cab64eb994_8_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50" name="Google Shape;750;g2cab64eb994_8_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graphicFrame>
        <p:nvGraphicFramePr>
          <p:cNvPr id="751" name="Google Shape;751;g2cab64eb994_8_2"/>
          <p:cNvGraphicFramePr/>
          <p:nvPr/>
        </p:nvGraphicFramePr>
        <p:xfrm>
          <a:off x="952500" y="1428750"/>
          <a:ext cx="3000000" cy="3000000"/>
        </p:xfrm>
        <a:graphic>
          <a:graphicData uri="http://schemas.openxmlformats.org/drawingml/2006/table">
            <a:tbl>
              <a:tblPr>
                <a:noFill/>
                <a:tableStyleId>{C8E357A0-2F0E-41EE-BB33-E08388A43257}</a:tableStyleId>
              </a:tblPr>
              <a:tblGrid>
                <a:gridCol w="3619500"/>
                <a:gridCol w="3619500"/>
              </a:tblGrid>
              <a:tr h="381000">
                <a:tc>
                  <a:txBody>
                    <a:bodyPr/>
                    <a:lstStyle/>
                    <a:p>
                      <a:pPr indent="0" lvl="0" marL="0" rtl="0" algn="ctr">
                        <a:spcBef>
                          <a:spcPts val="0"/>
                        </a:spcBef>
                        <a:spcAft>
                          <a:spcPts val="0"/>
                        </a:spcAft>
                        <a:buNone/>
                      </a:pPr>
                      <a:r>
                        <a:rPr b="1" lang="en"/>
                        <a:t>Lớp phân tích</a:t>
                      </a:r>
                      <a:endParaRPr b="1"/>
                    </a:p>
                  </a:txBody>
                  <a:tcPr marT="91425" marB="91425" marR="91425" marL="91425"/>
                </a:tc>
                <a:tc>
                  <a:txBody>
                    <a:bodyPr/>
                    <a:lstStyle/>
                    <a:p>
                      <a:pPr indent="0" lvl="0" marL="0" rtl="0" algn="ctr">
                        <a:spcBef>
                          <a:spcPts val="0"/>
                        </a:spcBef>
                        <a:spcAft>
                          <a:spcPts val="0"/>
                        </a:spcAft>
                        <a:buNone/>
                      </a:pPr>
                      <a:r>
                        <a:rPr b="1" lang="en"/>
                        <a:t>Các cơ chế phân tích</a:t>
                      </a:r>
                      <a:endParaRPr b="1"/>
                    </a:p>
                  </a:txBody>
                  <a:tcPr marT="91425" marB="91425" marR="91425" marL="91425"/>
                </a:tc>
              </a:tr>
              <a:tr h="381000">
                <a:tc>
                  <a:txBody>
                    <a:bodyPr/>
                    <a:lstStyle/>
                    <a:p>
                      <a:pPr indent="0" lvl="0" marL="0" rtl="0" algn="l">
                        <a:spcBef>
                          <a:spcPts val="0"/>
                        </a:spcBef>
                        <a:spcAft>
                          <a:spcPts val="0"/>
                        </a:spcAft>
                        <a:buNone/>
                      </a:pPr>
                      <a:r>
                        <a:rPr lang="en"/>
                        <a:t>Student</a:t>
                      </a:r>
                      <a:endParaRPr/>
                    </a:p>
                  </a:txBody>
                  <a:tcPr marT="91425" marB="91425" marR="91425" marL="91425"/>
                </a:tc>
                <a:tc>
                  <a:txBody>
                    <a:bodyPr/>
                    <a:lstStyle/>
                    <a:p>
                      <a:pPr indent="0" lvl="0" marL="0" rtl="0" algn="l">
                        <a:spcBef>
                          <a:spcPts val="0"/>
                        </a:spcBef>
                        <a:spcAft>
                          <a:spcPts val="0"/>
                        </a:spcAft>
                        <a:buNone/>
                      </a:pPr>
                      <a:r>
                        <a:rPr lang="en"/>
                        <a:t>Bền vững, An ninh</a:t>
                      </a:r>
                      <a:endParaRPr/>
                    </a:p>
                  </a:txBody>
                  <a:tcPr marT="91425" marB="91425" marR="91425" marL="91425"/>
                </a:tc>
              </a:tr>
              <a:tr h="381000">
                <a:tc>
                  <a:txBody>
                    <a:bodyPr/>
                    <a:lstStyle/>
                    <a:p>
                      <a:pPr indent="0" lvl="0" marL="0" rtl="0" algn="l">
                        <a:spcBef>
                          <a:spcPts val="0"/>
                        </a:spcBef>
                        <a:spcAft>
                          <a:spcPts val="0"/>
                        </a:spcAft>
                        <a:buNone/>
                      </a:pPr>
                      <a:r>
                        <a:rPr lang="en"/>
                        <a:t>Schedule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Bền vững, An ninh</a:t>
                      </a:r>
                      <a:endParaRPr/>
                    </a:p>
                  </a:txBody>
                  <a:tcPr marT="91425" marB="91425" marR="91425" marL="91425"/>
                </a:tc>
              </a:tr>
              <a:tr h="381000">
                <a:tc>
                  <a:txBody>
                    <a:bodyPr/>
                    <a:lstStyle/>
                    <a:p>
                      <a:pPr indent="0" lvl="0" marL="0" rtl="0" algn="l">
                        <a:spcBef>
                          <a:spcPts val="0"/>
                        </a:spcBef>
                        <a:spcAft>
                          <a:spcPts val="0"/>
                        </a:spcAft>
                        <a:buNone/>
                      </a:pPr>
                      <a:r>
                        <a:rPr lang="en"/>
                        <a:t>Course Offering</a:t>
                      </a:r>
                      <a:endParaRPr/>
                    </a:p>
                  </a:txBody>
                  <a:tcPr marT="91425" marB="91425" marR="91425" marL="91425"/>
                </a:tc>
                <a:tc>
                  <a:txBody>
                    <a:bodyPr/>
                    <a:lstStyle/>
                    <a:p>
                      <a:pPr indent="0" lvl="0" marL="0" rtl="0" algn="l">
                        <a:spcBef>
                          <a:spcPts val="0"/>
                        </a:spcBef>
                        <a:spcAft>
                          <a:spcPts val="0"/>
                        </a:spcAft>
                        <a:buNone/>
                      </a:pPr>
                      <a:r>
                        <a:rPr lang="en"/>
                        <a:t>Bền vững, Giao diện kế thừa</a:t>
                      </a:r>
                      <a:endParaRPr/>
                    </a:p>
                  </a:txBody>
                  <a:tcPr marT="91425" marB="91425" marR="91425" marL="91425"/>
                </a:tc>
              </a:tr>
              <a:tr h="381000">
                <a:tc>
                  <a:txBody>
                    <a:bodyPr/>
                    <a:lstStyle/>
                    <a:p>
                      <a:pPr indent="0" lvl="0" marL="0" rtl="0" algn="l">
                        <a:spcBef>
                          <a:spcPts val="0"/>
                        </a:spcBef>
                        <a:spcAft>
                          <a:spcPts val="0"/>
                        </a:spcAft>
                        <a:buNone/>
                      </a:pPr>
                      <a:r>
                        <a:rPr lang="en"/>
                        <a:t>Course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Bền vững, Giao diện kế thừa</a:t>
                      </a:r>
                      <a:endParaRPr/>
                    </a:p>
                  </a:txBody>
                  <a:tcPr marT="91425" marB="91425" marR="91425" marL="91425"/>
                </a:tc>
              </a:tr>
              <a:tr h="381000">
                <a:tc>
                  <a:txBody>
                    <a:bodyPr/>
                    <a:lstStyle/>
                    <a:p>
                      <a:pPr indent="0" lvl="0" marL="0" rtl="0" algn="l">
                        <a:spcBef>
                          <a:spcPts val="0"/>
                        </a:spcBef>
                        <a:spcAft>
                          <a:spcPts val="0"/>
                        </a:spcAft>
                        <a:buNone/>
                      </a:pPr>
                      <a:r>
                        <a:rPr lang="en"/>
                        <a:t>RegistrationController</a:t>
                      </a:r>
                      <a:endParaRPr/>
                    </a:p>
                  </a:txBody>
                  <a:tcPr marT="91425" marB="91425" marR="91425" marL="91425"/>
                </a:tc>
                <a:tc>
                  <a:txBody>
                    <a:bodyPr/>
                    <a:lstStyle/>
                    <a:p>
                      <a:pPr indent="0" lvl="0" marL="0" rtl="0" algn="l">
                        <a:spcBef>
                          <a:spcPts val="0"/>
                        </a:spcBef>
                        <a:spcAft>
                          <a:spcPts val="0"/>
                        </a:spcAft>
                        <a:buNone/>
                      </a:pPr>
                      <a:r>
                        <a:rPr lang="en"/>
                        <a:t>Phân tán</a:t>
                      </a:r>
                      <a:endParaRPr/>
                    </a:p>
                  </a:txBody>
                  <a:tcPr marT="91425" marB="91425" marR="91425" marL="91425"/>
                </a:tc>
              </a:tr>
            </a:tbl>
          </a:graphicData>
        </a:graphic>
      </p:graphicFrame>
      <p:sp>
        <p:nvSpPr>
          <p:cNvPr id="752" name="Google Shape;752;g2cab64eb994_8_2"/>
          <p:cNvSpPr txBox="1"/>
          <p:nvPr/>
        </p:nvSpPr>
        <p:spPr>
          <a:xfrm>
            <a:off x="1338825" y="3980075"/>
            <a:ext cx="66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Ví dụ về bảng ánh xạ lớp phân tích với các cơ chế phân tích</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ca812e2560_0_4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Bổ sung cho mô tả Use-Case</a:t>
            </a:r>
            <a:endParaRPr b="1">
              <a:solidFill>
                <a:srgbClr val="0000AA"/>
              </a:solidFill>
              <a:latin typeface="Roboto Slab"/>
              <a:ea typeface="Roboto Slab"/>
              <a:cs typeface="Roboto Slab"/>
              <a:sym typeface="Roboto Slab"/>
            </a:endParaRPr>
          </a:p>
        </p:txBody>
      </p:sp>
      <p:sp>
        <p:nvSpPr>
          <p:cNvPr id="116" name="Google Shape;116;g2ca812e2560_0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ca812e2560_0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ca812e2560_0_4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19" name="Google Shape;119;g2ca812e2560_0_4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0" name="Google Shape;120;g2ca812e2560_0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1" name="Google Shape;121;g2ca812e2560_0_40"/>
          <p:cNvSpPr txBox="1"/>
          <p:nvPr/>
        </p:nvSpPr>
        <p:spPr>
          <a:xfrm>
            <a:off x="311700" y="1087200"/>
            <a:ext cx="8600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Mục đích: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Nắm bắt thêm các thông tin để hiểu được hành vi bên trong hệ thống mà phần mô tả ca sử dụng viết cho khách hàng có thể không được đề cập.</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Được sử dụng như đầu vào cho các bước còn lại của hoạt động phân tích ca sử dụng</a:t>
            </a:r>
            <a:endParaRPr sz="1800">
              <a:solidFill>
                <a:schemeClr val="dk1"/>
              </a:solidFill>
              <a:latin typeface="Roboto Slab"/>
              <a:ea typeface="Roboto Slab"/>
              <a:cs typeface="Roboto Slab"/>
              <a:sym typeface="Roboto Slab"/>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2cab64eb994_8_2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Mô tả các cơ chế phân tích</a:t>
            </a:r>
            <a:endParaRPr b="1">
              <a:solidFill>
                <a:srgbClr val="0000AA"/>
              </a:solidFill>
              <a:latin typeface="Roboto Slab"/>
              <a:ea typeface="Roboto Slab"/>
              <a:cs typeface="Roboto Slab"/>
              <a:sym typeface="Roboto Slab"/>
            </a:endParaRPr>
          </a:p>
        </p:txBody>
      </p:sp>
      <p:sp>
        <p:nvSpPr>
          <p:cNvPr id="758" name="Google Shape;758;g2cab64eb994_8_2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2cab64eb994_8_2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2cab64eb994_8_2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61" name="Google Shape;761;g2cab64eb994_8_2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2" name="Google Shape;762;g2cab64eb994_8_2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3" name="Google Shape;763;g2cab64eb994_8_20"/>
          <p:cNvSpPr txBox="1"/>
          <p:nvPr/>
        </p:nvSpPr>
        <p:spPr>
          <a:xfrm>
            <a:off x="451300" y="1092850"/>
            <a:ext cx="7923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Ví dụ về các đặc điểm cơ chế bền vững khi được áp dụng cho lớp phân tích Schedule: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Kích cỡ: 1 đến 10Kbyte/ 1 đối tượng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Dung lượng: trên 2000 đối tượng.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Tần suất truy cập: Tạo mới (500 đối tượng / ngày); Đọc (2000 đối tượng / giờ); Cập nhật (1000 đối tượng / Ngày);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Xóa (50 đối tượng / ngày)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Và một số đặc điểm khác</a:t>
            </a:r>
            <a:endParaRPr sz="18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2cab64eb994_8_3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hợp các lớp phân tích</a:t>
            </a:r>
            <a:endParaRPr b="1">
              <a:solidFill>
                <a:srgbClr val="0000AA"/>
              </a:solidFill>
              <a:latin typeface="Roboto Slab"/>
              <a:ea typeface="Roboto Slab"/>
              <a:cs typeface="Roboto Slab"/>
              <a:sym typeface="Roboto Slab"/>
            </a:endParaRPr>
          </a:p>
        </p:txBody>
      </p:sp>
      <p:sp>
        <p:nvSpPr>
          <p:cNvPr id="769" name="Google Shape;769;g2cab64eb994_8_3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2cab64eb994_8_3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2cab64eb994_8_3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72" name="Google Shape;772;g2cab64eb994_8_3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73" name="Google Shape;773;g2cab64eb994_8_3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74" name="Google Shape;774;g2cab64eb994_8_31"/>
          <p:cNvSpPr txBox="1"/>
          <p:nvPr/>
        </p:nvSpPr>
        <p:spPr>
          <a:xfrm>
            <a:off x="451300" y="1092850"/>
            <a:ext cx="7923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Tập trung kiểm tra lại các kết quả thu được và để đảm bảo tính đầy đủ và nhất quán của chúng trước khi chuyển sang các hoạt động tạo kiến trúc.</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Mục đích: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Đảm bảo mỗi lớp phân tích tái hiện một khái niệm hoàn chỉnh và không có khái niệm chồng chéo.</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Đảm bảo rằng chỉ có một lượng tối thiểu các khái niệm mới được tạo ra trước khi chuyển sang khâu thiết kế.</a:t>
            </a:r>
            <a:endParaRPr sz="18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2cab64eb994_8_5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hợp các lớp phân tích</a:t>
            </a:r>
            <a:endParaRPr b="1">
              <a:solidFill>
                <a:srgbClr val="0000AA"/>
              </a:solidFill>
              <a:latin typeface="Roboto Slab"/>
              <a:ea typeface="Roboto Slab"/>
              <a:cs typeface="Roboto Slab"/>
              <a:sym typeface="Roboto Slab"/>
            </a:endParaRPr>
          </a:p>
        </p:txBody>
      </p:sp>
      <p:sp>
        <p:nvSpPr>
          <p:cNvPr id="780" name="Google Shape;780;g2cab64eb994_8_5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2cab64eb994_8_5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2cab64eb994_8_5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83" name="Google Shape;783;g2cab64eb994_8_5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84" name="Google Shape;784;g2cab64eb994_8_5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785" name="Google Shape;785;g2cab64eb994_8_51"/>
          <p:cNvPicPr preferRelativeResize="0"/>
          <p:nvPr/>
        </p:nvPicPr>
        <p:blipFill>
          <a:blip r:embed="rId3">
            <a:alphaModFix/>
          </a:blip>
          <a:stretch>
            <a:fillRect/>
          </a:stretch>
        </p:blipFill>
        <p:spPr>
          <a:xfrm>
            <a:off x="1521150" y="949275"/>
            <a:ext cx="5809288" cy="37750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g2cab64eb994_8_6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mốc kiểm soát: Lớp phân tích</a:t>
            </a:r>
            <a:endParaRPr b="1">
              <a:solidFill>
                <a:srgbClr val="0000AA"/>
              </a:solidFill>
              <a:latin typeface="Roboto Slab"/>
              <a:ea typeface="Roboto Slab"/>
              <a:cs typeface="Roboto Slab"/>
              <a:sym typeface="Roboto Slab"/>
            </a:endParaRPr>
          </a:p>
        </p:txBody>
      </p:sp>
      <p:sp>
        <p:nvSpPr>
          <p:cNvPr id="791" name="Google Shape;791;g2cab64eb994_8_6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2cab64eb994_8_6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2cab64eb994_8_6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94" name="Google Shape;794;g2cab64eb994_8_6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95" name="Google Shape;795;g2cab64eb994_8_6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96" name="Google Shape;796;g2cab64eb994_8_62"/>
          <p:cNvSpPr txBox="1"/>
          <p:nvPr/>
        </p:nvSpPr>
        <p:spPr>
          <a:xfrm>
            <a:off x="515425" y="1052225"/>
            <a:ext cx="7848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Các lớp được xác định có hợp lý hay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Tên của các lớp có phản ánh rõ ràng vai trò của chúng hay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Lớp có tái hiện một trừu tượng hóa đã được định hình hay chưa?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thuộc tính và trách nhiệm có được kết nối chức năng hay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Lớp có đưa ra các hành vi được yêu cầu hay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Tất cả các yêu cầu riêng cho các lớp đã được giải quyết chưa?</a:t>
            </a:r>
            <a:endParaRPr sz="18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g2cab64eb994_8_7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Các mốc kiểm soát: Hiện thực hóa ca sử dụng</a:t>
            </a:r>
            <a:endParaRPr b="1">
              <a:solidFill>
                <a:srgbClr val="0000AA"/>
              </a:solidFill>
              <a:latin typeface="Roboto Slab"/>
              <a:ea typeface="Roboto Slab"/>
              <a:cs typeface="Roboto Slab"/>
              <a:sym typeface="Roboto Slab"/>
            </a:endParaRPr>
          </a:p>
        </p:txBody>
      </p:sp>
      <p:sp>
        <p:nvSpPr>
          <p:cNvPr id="802" name="Google Shape;802;g2cab64eb994_8_7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2cab64eb994_8_7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2cab64eb994_8_7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05" name="Google Shape;805;g2cab64eb994_8_7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06" name="Google Shape;806;g2cab64eb994_8_7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07" name="Google Shape;807;g2cab64eb994_8_73"/>
          <p:cNvSpPr txBox="1"/>
          <p:nvPr/>
        </p:nvSpPr>
        <p:spPr>
          <a:xfrm>
            <a:off x="515425" y="1052225"/>
            <a:ext cx="7848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Tất cả các luồng chính và luồng phụ của các ca sử dụng đã được phân tích và giải quyết hay chưa?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Tất cả các đối tượng được yêu cầu đã được tìm thấy chưa?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Tất cả các hành vi ca sử dụng đã được phân bố không nhập nhằng cho các đối tượng tham gia hay chưa?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Hành vi đã được gán đúng cho đối tượng chưa?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Giữa các biểu đồ tương tác, các mối quan hệ giữa chúng và giữa các lớp đã rõ ràng và nhất quán chưa?</a:t>
            </a:r>
            <a:endParaRPr sz="18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2cab64eb994_8_8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Ôn tập: Phân tích ca sử dụng</a:t>
            </a:r>
            <a:endParaRPr b="1">
              <a:solidFill>
                <a:srgbClr val="0000AA"/>
              </a:solidFill>
              <a:latin typeface="Roboto Slab"/>
              <a:ea typeface="Roboto Slab"/>
              <a:cs typeface="Roboto Slab"/>
              <a:sym typeface="Roboto Slab"/>
            </a:endParaRPr>
          </a:p>
        </p:txBody>
      </p:sp>
      <p:sp>
        <p:nvSpPr>
          <p:cNvPr id="813" name="Google Shape;813;g2cab64eb994_8_8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2cab64eb994_8_8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2cab64eb994_8_8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16" name="Google Shape;816;g2cab64eb994_8_8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17" name="Google Shape;817;g2cab64eb994_8_8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18" name="Google Shape;818;g2cab64eb994_8_83"/>
          <p:cNvSpPr txBox="1"/>
          <p:nvPr/>
        </p:nvSpPr>
        <p:spPr>
          <a:xfrm>
            <a:off x="515425" y="1052225"/>
            <a:ext cx="7848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Mục đích của phân tích ca sử dụng là gì?</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Lớp phân tích là gì? Nêu các kiểu mở rộng (stereotypes) của lớp phân tích?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Một hiện thực hóa ca sử dụng là gì?</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Phát biểu một số khuyến cáo về phân bổ trách nhiệm cho lớp phân tích?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Bao nhiêu biểu đồ tương tác nên được tạo ra trong quá trình phân tích ca sử dụng.</a:t>
            </a:r>
            <a:endParaRPr sz="18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2cab64eb994_8_9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 Phân tích ca sử dụng</a:t>
            </a:r>
            <a:endParaRPr b="1">
              <a:solidFill>
                <a:srgbClr val="0000AA"/>
              </a:solidFill>
              <a:latin typeface="Roboto Slab"/>
              <a:ea typeface="Roboto Slab"/>
              <a:cs typeface="Roboto Slab"/>
              <a:sym typeface="Roboto Slab"/>
            </a:endParaRPr>
          </a:p>
        </p:txBody>
      </p:sp>
      <p:sp>
        <p:nvSpPr>
          <p:cNvPr id="824" name="Google Shape;824;g2cab64eb994_8_9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2cab64eb994_8_9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2cab64eb994_8_9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27" name="Google Shape;827;g2cab64eb994_8_9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28" name="Google Shape;828;g2cab64eb994_8_9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29" name="Google Shape;829;g2cab64eb994_8_93"/>
          <p:cNvSpPr txBox="1"/>
          <p:nvPr/>
        </p:nvSpPr>
        <p:spPr>
          <a:xfrm>
            <a:off x="515425" y="1052225"/>
            <a:ext cx="7848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Giả định các chế tác đầu vào có sẵn, gồm có:</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Mô hình ca sử dụng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lớp và trừu tượng chính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Đặc tả bổ sung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cơ chế phân tích</a:t>
            </a:r>
            <a:endParaRPr sz="18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g2cab64eb994_8_11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 Phân tích ca sử dụng</a:t>
            </a:r>
            <a:endParaRPr b="1">
              <a:solidFill>
                <a:srgbClr val="0000AA"/>
              </a:solidFill>
              <a:latin typeface="Roboto Slab"/>
              <a:ea typeface="Roboto Slab"/>
              <a:cs typeface="Roboto Slab"/>
              <a:sym typeface="Roboto Slab"/>
            </a:endParaRPr>
          </a:p>
        </p:txBody>
      </p:sp>
      <p:sp>
        <p:nvSpPr>
          <p:cNvPr id="835" name="Google Shape;835;g2cab64eb994_8_1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2cab64eb994_8_1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2cab64eb994_8_1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38" name="Google Shape;838;g2cab64eb994_8_1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39" name="Google Shape;839;g2cab64eb994_8_1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40" name="Google Shape;840;g2cab64eb994_8_113"/>
          <p:cNvSpPr txBox="1"/>
          <p:nvPr/>
        </p:nvSpPr>
        <p:spPr>
          <a:xfrm>
            <a:off x="408475" y="943488"/>
            <a:ext cx="7848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Hãy xác định các chế tác đầu ra sau cho mỗi ca sử dụng, gồm: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lớp phân tích:</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Mô tả chung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Stereotypes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Trách nhiệm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cộng tác hiện thực hóa ca sử dụng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Thuộc tính và quan hệ của lớp phân tích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Cơ chế phân tích của lớp phân tích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Biểu đồ tương tác hiện thực hóa ca sử dụng cho ít nhất một luồng sự kiện của ca sử dụng.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Biểu đồ lớp VOPC gồm các lớp, stereotypes, trách nhiệm (operations), thuộc tính và quan hệ</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Bảng ánh xạ các lớp phân tích đến các cơ chế phân tích</a:t>
            </a:r>
            <a:endParaRPr sz="18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g2cab64eb994_8_1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Bài tập: Ôn tập</a:t>
            </a:r>
            <a:endParaRPr b="1">
              <a:solidFill>
                <a:srgbClr val="0000AA"/>
              </a:solidFill>
              <a:latin typeface="Roboto Slab"/>
              <a:ea typeface="Roboto Slab"/>
              <a:cs typeface="Roboto Slab"/>
              <a:sym typeface="Roboto Slab"/>
            </a:endParaRPr>
          </a:p>
        </p:txBody>
      </p:sp>
      <p:sp>
        <p:nvSpPr>
          <p:cNvPr id="846" name="Google Shape;846;g2cab64eb994_8_1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2cab64eb994_8_1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2cab64eb994_8_1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49" name="Google Shape;849;g2cab64eb994_8_1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50" name="Google Shape;850;g2cab64eb994_8_1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51" name="Google Shape;851;g2cab64eb994_8_123"/>
          <p:cNvSpPr txBox="1"/>
          <p:nvPr/>
        </p:nvSpPr>
        <p:spPr>
          <a:xfrm>
            <a:off x="408475" y="943488"/>
            <a:ext cx="7848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 sánh Use-Case Realization của bạn với phần còn lại của lớp:</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sơ đồ tương tác để mô tả luồng sự kiện của các ca sử dụng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stereotype đã được sử dụng đúng cách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Mỗi mối quan hệ (association) có được hỗ trợ bằng một liên kết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Mỗi mối quan hệ có được gán multiplicity không?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tên vai trò đã được gán chưa? Chúng có đại diện đúng cho vai trò mà lớp đó đóng trong mối quan hệ không?</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ca812e2560_0_5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Ví dụ: </a:t>
            </a:r>
            <a:r>
              <a:rPr b="1" lang="en">
                <a:solidFill>
                  <a:srgbClr val="0000AA"/>
                </a:solidFill>
                <a:latin typeface="Roboto Slab"/>
                <a:ea typeface="Roboto Slab"/>
                <a:cs typeface="Roboto Slab"/>
                <a:sym typeface="Roboto Slab"/>
              </a:rPr>
              <a:t>Bổ sung cho mô tả Use-Case</a:t>
            </a:r>
            <a:endParaRPr b="1">
              <a:solidFill>
                <a:srgbClr val="0000AA"/>
              </a:solidFill>
              <a:latin typeface="Roboto Slab"/>
              <a:ea typeface="Roboto Slab"/>
              <a:cs typeface="Roboto Slab"/>
              <a:sym typeface="Roboto Slab"/>
            </a:endParaRPr>
          </a:p>
        </p:txBody>
      </p:sp>
      <p:sp>
        <p:nvSpPr>
          <p:cNvPr id="127" name="Google Shape;127;g2ca812e2560_0_5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ca812e2560_0_5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ca812e2560_0_5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30" name="Google Shape;130;g2ca812e2560_0_5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1" name="Google Shape;131;g2ca812e2560_0_5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32" name="Google Shape;132;g2ca812e2560_0_50"/>
          <p:cNvPicPr preferRelativeResize="0"/>
          <p:nvPr/>
        </p:nvPicPr>
        <p:blipFill>
          <a:blip r:embed="rId3">
            <a:alphaModFix/>
          </a:blip>
          <a:stretch>
            <a:fillRect/>
          </a:stretch>
        </p:blipFill>
        <p:spPr>
          <a:xfrm>
            <a:off x="1456050" y="949275"/>
            <a:ext cx="6231896" cy="377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a812e2560_0_6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Review: Class</a:t>
            </a:r>
            <a:endParaRPr b="1">
              <a:solidFill>
                <a:srgbClr val="0000AA"/>
              </a:solidFill>
              <a:latin typeface="Roboto Slab"/>
              <a:ea typeface="Roboto Slab"/>
              <a:cs typeface="Roboto Slab"/>
              <a:sym typeface="Roboto Slab"/>
            </a:endParaRPr>
          </a:p>
        </p:txBody>
      </p:sp>
      <p:sp>
        <p:nvSpPr>
          <p:cNvPr id="138" name="Google Shape;138;g2ca812e2560_0_6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ca812e2560_0_6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ca812e2560_0_6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41" name="Google Shape;141;g2ca812e2560_0_6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2" name="Google Shape;142;g2ca812e2560_0_6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43" name="Google Shape;143;g2ca812e2560_0_64"/>
          <p:cNvPicPr preferRelativeResize="0"/>
          <p:nvPr/>
        </p:nvPicPr>
        <p:blipFill>
          <a:blip r:embed="rId3">
            <a:alphaModFix/>
          </a:blip>
          <a:stretch>
            <a:fillRect/>
          </a:stretch>
        </p:blipFill>
        <p:spPr>
          <a:xfrm>
            <a:off x="6070050" y="1030900"/>
            <a:ext cx="2762250" cy="1428750"/>
          </a:xfrm>
          <a:prstGeom prst="rect">
            <a:avLst/>
          </a:prstGeom>
          <a:noFill/>
          <a:ln>
            <a:noFill/>
          </a:ln>
        </p:spPr>
      </p:pic>
      <p:sp>
        <p:nvSpPr>
          <p:cNvPr id="144" name="Google Shape;144;g2ca812e2560_0_64"/>
          <p:cNvSpPr txBox="1"/>
          <p:nvPr/>
        </p:nvSpPr>
        <p:spPr>
          <a:xfrm>
            <a:off x="311700" y="1030900"/>
            <a:ext cx="5520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 một khung chứa các cấu trúc và hành vi chung của đối tượng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Thuộc tính</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Hành vi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Quan hệ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ca812e2560_0_7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Review: Hiện thực hóa Use-Case</a:t>
            </a:r>
            <a:endParaRPr b="1">
              <a:solidFill>
                <a:srgbClr val="0000AA"/>
              </a:solidFill>
              <a:latin typeface="Roboto Slab"/>
              <a:ea typeface="Roboto Slab"/>
              <a:cs typeface="Roboto Slab"/>
              <a:sym typeface="Roboto Slab"/>
            </a:endParaRPr>
          </a:p>
        </p:txBody>
      </p:sp>
      <p:sp>
        <p:nvSpPr>
          <p:cNvPr id="150" name="Google Shape;150;g2ca812e2560_0_7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ca812e2560_0_7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ca812e2560_0_7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53" name="Google Shape;153;g2ca812e2560_0_7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4" name="Google Shape;154;g2ca812e2560_0_7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5" name="Google Shape;155;g2ca812e2560_0_76"/>
          <p:cNvSpPr txBox="1"/>
          <p:nvPr/>
        </p:nvSpPr>
        <p:spPr>
          <a:xfrm>
            <a:off x="311700" y="1030900"/>
            <a:ext cx="2843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 cách các use case được hiện thực dưới dạng các đối tượng tương tác với nhau</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thể được biểu diễn dưới các dạng biểu đồ</a:t>
            </a:r>
            <a:endParaRPr sz="1800">
              <a:solidFill>
                <a:schemeClr val="dk1"/>
              </a:solidFill>
              <a:latin typeface="Roboto Slab"/>
              <a:ea typeface="Roboto Slab"/>
              <a:cs typeface="Roboto Slab"/>
              <a:sym typeface="Roboto Slab"/>
            </a:endParaRPr>
          </a:p>
        </p:txBody>
      </p:sp>
      <p:pic>
        <p:nvPicPr>
          <p:cNvPr id="156" name="Google Shape;156;g2ca812e2560_0_76"/>
          <p:cNvPicPr preferRelativeResize="0"/>
          <p:nvPr/>
        </p:nvPicPr>
        <p:blipFill>
          <a:blip r:embed="rId3">
            <a:alphaModFix/>
          </a:blip>
          <a:stretch>
            <a:fillRect/>
          </a:stretch>
        </p:blipFill>
        <p:spPr>
          <a:xfrm>
            <a:off x="3668444" y="1172275"/>
            <a:ext cx="5163855" cy="326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