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Slab"/>
      <p:regular r:id="rId58"/>
      <p:bold r:id="rId59"/>
    </p:embeddedFont>
    <p:embeddedFont>
      <p:font typeface="Robo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4" roundtripDataSignature="AMtx7mi3w/c59ssduy3irrwOolWSjrQf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Slab-bold.fntdata"/><Relationship Id="rId14" Type="http://schemas.openxmlformats.org/officeDocument/2006/relationships/slide" Target="slides/slide9.xml"/><Relationship Id="rId58" Type="http://schemas.openxmlformats.org/officeDocument/2006/relationships/font" Target="fonts/RobotoSlab-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8e8a04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8e8a044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eb6b02b52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eb6b02b52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d06cf7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d06cf7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d06cf7c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d06cf7c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d06cf7c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d06cf7c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d14220f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d14220f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d0cf4f3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d0cf4f33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d0cf4f33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d0cf4f33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d0cf4f33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d0cf4f33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d0cf4f33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cd0cf4f33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d0cf4f339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cd0cf4f339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eb3545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eb3545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d0cf4f33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d0cf4f33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d0cf4f339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d0cf4f33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d0cf4f339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d0cf4f33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cd0cf4f339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cd0cf4f339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d0cf4f339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d0cf4f339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d0cf4f339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cd0cf4f339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d0cf4f339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d0cf4f339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cd0cf4f339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cd0cf4f339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d0cf4f339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cd0cf4f339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cd0cf4f339_3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cd0cf4f339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eb6b02b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eb6b02b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6eb35459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6eb35459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eb354590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6eb354590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6eb35459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6eb35459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6eb35459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6eb35459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eb354590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6eb354590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6eb354590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6eb354590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6eb3545900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6eb3545900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6eb3545900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6eb3545900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eb3545900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eb3545900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6eb3545900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6eb3545900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eb6b02b5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eb6b02b5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eb3545900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eb3545900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6eb3545900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6eb3545900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6eb3545900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6eb3545900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6eb3545900_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6eb3545900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cd0cf4f33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cd0cf4f33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cd0cf4f339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cd0cf4f339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cd0cf4f339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cd0cf4f339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cd0cf4f339_6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cd0cf4f339_6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cd0cf4f339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cd0cf4f339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cd0cf4f339_6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cd0cf4f339_6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eb6b02b5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eb6b02b5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cd0cf4f339_6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cd0cf4f339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cd0cf4f339_6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cd0cf4f339_6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cd0cf4f339_6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cd0cf4f339_6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eb6b02b5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eb6b02b5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b6b02b5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b6b02b5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eb6b02b52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eb6b02b52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eb6b02b5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eb6b02b5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2c8e8a0445a_1_0"/>
          <p:cNvSpPr txBox="1"/>
          <p:nvPr/>
        </p:nvSpPr>
        <p:spPr>
          <a:xfrm>
            <a:off x="1604675" y="1525050"/>
            <a:ext cx="664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7</a:t>
            </a:r>
            <a:r>
              <a:rPr b="1" i="0" lang="en" sz="2800" u="none" cap="none" strike="noStrike">
                <a:solidFill>
                  <a:srgbClr val="0000AA"/>
                </a:solidFill>
                <a:latin typeface="Roboto Slab"/>
                <a:ea typeface="Roboto Slab"/>
                <a:cs typeface="Roboto Slab"/>
                <a:sym typeface="Roboto Slab"/>
              </a:rPr>
              <a:t>: </a:t>
            </a:r>
            <a:r>
              <a:rPr b="1" lang="en" sz="2800">
                <a:solidFill>
                  <a:srgbClr val="0000AA"/>
                </a:solidFill>
                <a:latin typeface="Roboto Slab"/>
                <a:ea typeface="Roboto Slab"/>
                <a:cs typeface="Roboto Slab"/>
                <a:sym typeface="Roboto Slab"/>
              </a:rPr>
              <a:t>Xác định các phần tử thiết kế</a:t>
            </a:r>
            <a:endParaRPr b="1" i="0" sz="2800" u="none" cap="none" strike="noStrike">
              <a:solidFill>
                <a:srgbClr val="0000AA"/>
              </a:solidFill>
              <a:latin typeface="Roboto Slab"/>
              <a:ea typeface="Roboto Slab"/>
              <a:cs typeface="Roboto Slab"/>
              <a:sym typeface="Roboto Slab"/>
            </a:endParaRPr>
          </a:p>
        </p:txBody>
      </p:sp>
      <p:sp>
        <p:nvSpPr>
          <p:cNvPr id="55" name="Google Shape;55;g2c8e8a0445a_1_0"/>
          <p:cNvSpPr txBox="1"/>
          <p:nvPr/>
        </p:nvSpPr>
        <p:spPr>
          <a:xfrm>
            <a:off x="2449325"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56" name="Google Shape;56;g2c8e8a0445a_1_0"/>
          <p:cNvGrpSpPr/>
          <p:nvPr/>
        </p:nvGrpSpPr>
        <p:grpSpPr>
          <a:xfrm>
            <a:off x="0" y="4250"/>
            <a:ext cx="9144002" cy="1073675"/>
            <a:chOff x="0" y="4250"/>
            <a:chExt cx="9144002" cy="1073675"/>
          </a:xfrm>
        </p:grpSpPr>
        <p:pic>
          <p:nvPicPr>
            <p:cNvPr id="57" name="Google Shape;57;g2c8e8a0445a_1_0"/>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8" name="Google Shape;58;g2c8e8a0445a_1_0"/>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9" name="Google Shape;59;g2c8e8a0445a_1_0"/>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c8e8a0445a_1_0"/>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1" name="Google Shape;61;g2c8e8a0445a_1_0"/>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c8e8a0445a_1_0"/>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3" name="Google Shape;63;g2c8e8a0445a_1_0"/>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4" name="Google Shape;64;g2c8e8a0445a_1_0"/>
          <p:cNvSpPr txBox="1"/>
          <p:nvPr/>
        </p:nvSpPr>
        <p:spPr>
          <a:xfrm>
            <a:off x="4280950" y="2483950"/>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65" name="Google Shape;65;g2c8e8a0445a_1_0"/>
          <p:cNvSpPr txBox="1"/>
          <p:nvPr/>
        </p:nvSpPr>
        <p:spPr>
          <a:xfrm>
            <a:off x="3815550" y="2838025"/>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6eb6b02b52_5_3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Các mẹo khi đóng gói: Lớp Biên</a:t>
            </a:r>
            <a:endParaRPr b="1" sz="2800">
              <a:solidFill>
                <a:srgbClr val="0000AA"/>
              </a:solidFill>
              <a:latin typeface="Roboto Slab"/>
              <a:ea typeface="Roboto Slab"/>
              <a:cs typeface="Roboto Slab"/>
              <a:sym typeface="Roboto Slab"/>
            </a:endParaRPr>
          </a:p>
        </p:txBody>
      </p:sp>
      <p:sp>
        <p:nvSpPr>
          <p:cNvPr id="164" name="Google Shape;164;g26eb6b02b52_5_3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6eb6b02b52_5_3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6eb6b02b52_5_3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167" name="Google Shape;167;g26eb6b02b52_5_3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8" name="Google Shape;168;g26eb6b02b52_5_3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9" name="Google Shape;169;g26eb6b02b52_5_34"/>
          <p:cNvSpPr txBox="1"/>
          <p:nvPr/>
        </p:nvSpPr>
        <p:spPr>
          <a:xfrm>
            <a:off x="896650" y="978675"/>
            <a:ext cx="27405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Nếu giao diện hệ thống có vẻ sẽ trải qua sự thay đổi đáng kể</a:t>
            </a:r>
            <a:endParaRPr sz="1700">
              <a:solidFill>
                <a:schemeClr val="dk1"/>
              </a:solidFill>
            </a:endParaRPr>
          </a:p>
        </p:txBody>
      </p:sp>
      <p:pic>
        <p:nvPicPr>
          <p:cNvPr id="170" name="Google Shape;170;g26eb6b02b52_5_34"/>
          <p:cNvPicPr preferRelativeResize="0"/>
          <p:nvPr/>
        </p:nvPicPr>
        <p:blipFill>
          <a:blip r:embed="rId3">
            <a:alphaModFix/>
          </a:blip>
          <a:stretch>
            <a:fillRect/>
          </a:stretch>
        </p:blipFill>
        <p:spPr>
          <a:xfrm>
            <a:off x="1160800" y="1952327"/>
            <a:ext cx="2212197" cy="1500875"/>
          </a:xfrm>
          <a:prstGeom prst="rect">
            <a:avLst/>
          </a:prstGeom>
          <a:noFill/>
          <a:ln>
            <a:noFill/>
          </a:ln>
        </p:spPr>
      </p:pic>
      <p:sp>
        <p:nvSpPr>
          <p:cNvPr id="171" name="Google Shape;171;g26eb6b02b52_5_34"/>
          <p:cNvSpPr txBox="1"/>
          <p:nvPr/>
        </p:nvSpPr>
        <p:spPr>
          <a:xfrm>
            <a:off x="1043800" y="3640850"/>
            <a:ext cx="20547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700">
                <a:solidFill>
                  <a:srgbClr val="00CCFF"/>
                </a:solidFill>
              </a:rPr>
              <a:t>Các lớp phân tích sẽ ở trong các gói khác nhau</a:t>
            </a:r>
            <a:endParaRPr i="1" sz="1700">
              <a:solidFill>
                <a:srgbClr val="00CCFF"/>
              </a:solidFill>
            </a:endParaRPr>
          </a:p>
        </p:txBody>
      </p:sp>
      <p:sp>
        <p:nvSpPr>
          <p:cNvPr id="172" name="Google Shape;172;g26eb6b02b52_5_34"/>
          <p:cNvSpPr txBox="1"/>
          <p:nvPr/>
        </p:nvSpPr>
        <p:spPr>
          <a:xfrm>
            <a:off x="5143500" y="978675"/>
            <a:ext cx="30000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Nếu giao diện hệ thống không có vẻ là sẽ trải qua sự thay đổi đáng kể</a:t>
            </a:r>
            <a:endParaRPr sz="1700">
              <a:solidFill>
                <a:schemeClr val="dk1"/>
              </a:solidFill>
            </a:endParaRPr>
          </a:p>
        </p:txBody>
      </p:sp>
      <p:pic>
        <p:nvPicPr>
          <p:cNvPr id="173" name="Google Shape;173;g26eb6b02b52_5_34"/>
          <p:cNvPicPr preferRelativeResize="0"/>
          <p:nvPr/>
        </p:nvPicPr>
        <p:blipFill>
          <a:blip r:embed="rId4">
            <a:alphaModFix/>
          </a:blip>
          <a:stretch>
            <a:fillRect/>
          </a:stretch>
        </p:blipFill>
        <p:spPr>
          <a:xfrm>
            <a:off x="5518650" y="1941000"/>
            <a:ext cx="2054700" cy="1682588"/>
          </a:xfrm>
          <a:prstGeom prst="rect">
            <a:avLst/>
          </a:prstGeom>
          <a:noFill/>
          <a:ln>
            <a:noFill/>
          </a:ln>
        </p:spPr>
      </p:pic>
      <p:sp>
        <p:nvSpPr>
          <p:cNvPr id="174" name="Google Shape;174;g26eb6b02b52_5_34"/>
          <p:cNvSpPr txBox="1"/>
          <p:nvPr/>
        </p:nvSpPr>
        <p:spPr>
          <a:xfrm>
            <a:off x="5143500" y="3754325"/>
            <a:ext cx="30000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700">
                <a:solidFill>
                  <a:srgbClr val="00CCFF"/>
                </a:solidFill>
              </a:rPr>
              <a:t>Các lớp biên sẽ được gói cùng với các lớp có chức năng liên quan</a:t>
            </a:r>
            <a:endParaRPr i="1" sz="1700">
              <a:solidFill>
                <a:srgbClr val="00CC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d06cf7c59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Mẹo đóng gói: Các lớp liên quan đến chức năng</a:t>
            </a:r>
            <a:endParaRPr b="1" sz="2800">
              <a:solidFill>
                <a:srgbClr val="0000AA"/>
              </a:solidFill>
              <a:latin typeface="Roboto Slab"/>
              <a:ea typeface="Roboto Slab"/>
              <a:cs typeface="Roboto Slab"/>
              <a:sym typeface="Roboto Slab"/>
            </a:endParaRPr>
          </a:p>
        </p:txBody>
      </p:sp>
      <p:sp>
        <p:nvSpPr>
          <p:cNvPr id="180" name="Google Shape;180;g2cd06cf7c59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2cd06cf7c59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cd06cf7c59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183" name="Google Shape;183;g2cd06cf7c59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4" name="Google Shape;184;g2cd06cf7c59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5" name="Google Shape;185;g2cd06cf7c59_0_0"/>
          <p:cNvSpPr txBox="1"/>
          <p:nvPr/>
        </p:nvSpPr>
        <p:spPr>
          <a:xfrm>
            <a:off x="311700" y="978675"/>
            <a:ext cx="7180200" cy="3777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Một số tiêu chí để xác định 2 lớp có liên quan với nhau, được sắp xếp theo mức độ giảm dần</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Nếu thay đổi hành vi hoặc cấu trúc của một lớp đòi hỏi thay đổi trong lớp khác</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Việc loại bỏ 1 lớp sẽ ảnh hưởng đến lớp còn lại</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Hai đối tượng có thể liên quan chức năng nếu chúng tương tác với nhau nhiều thông điệp</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Một lớp biên có thể quan hệ chức năng với một lớp thực thể nếu </a:t>
            </a:r>
            <a:r>
              <a:rPr lang="en" sz="1300">
                <a:solidFill>
                  <a:schemeClr val="dk1"/>
                </a:solidFill>
                <a:latin typeface="Roboto Slab"/>
                <a:ea typeface="Roboto Slab"/>
                <a:cs typeface="Roboto Slab"/>
                <a:sym typeface="Roboto Slab"/>
              </a:rPr>
              <a:t>chức</a:t>
            </a:r>
            <a:r>
              <a:rPr lang="en" sz="1300">
                <a:solidFill>
                  <a:schemeClr val="dk1"/>
                </a:solidFill>
                <a:latin typeface="Roboto Slab"/>
                <a:ea typeface="Roboto Slab"/>
                <a:cs typeface="Roboto Slab"/>
                <a:sym typeface="Roboto Slab"/>
              </a:rPr>
              <a:t> năng của lớp thực thể được giới thiệu lớp thực thể</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Hai lớp cùng được tương tác bởi 1 tác nhân</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2 lớp có quan hệ với nhau (liên kết, tụ họp, hoặc các quan hệ khác)</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Một lớp tạo ra các thực thể của lớp khác</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Ngoài ra, một số tiêu chí được sử dụng để xác định khi nào không nên đặt 2 lớp trong cùng 1 gói</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Hai lớp có liên quan đến các tác nhân khác nhau</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Các lớp tùy chọn và lớp bắt buộc không được đặt trong cùng một gói</a:t>
            </a:r>
            <a:endParaRPr sz="1300">
              <a:solidFill>
                <a:schemeClr val="dk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cd06cf7c59_0_1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Khả năng hiển thị các phần tử gói</a:t>
            </a:r>
            <a:endParaRPr b="1" sz="2800">
              <a:solidFill>
                <a:srgbClr val="0000AA"/>
              </a:solidFill>
              <a:latin typeface="Roboto Slab"/>
              <a:ea typeface="Roboto Slab"/>
              <a:cs typeface="Roboto Slab"/>
              <a:sym typeface="Roboto Slab"/>
            </a:endParaRPr>
          </a:p>
        </p:txBody>
      </p:sp>
      <p:sp>
        <p:nvSpPr>
          <p:cNvPr id="191" name="Google Shape;191;g2cd06cf7c59_0_1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cd06cf7c59_0_1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cd06cf7c59_0_1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194" name="Google Shape;194;g2cd06cf7c59_0_1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95" name="Google Shape;195;g2cd06cf7c59_0_1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96" name="Google Shape;196;g2cd06cf7c59_0_15"/>
          <p:cNvSpPr txBox="1"/>
          <p:nvPr/>
        </p:nvSpPr>
        <p:spPr>
          <a:xfrm>
            <a:off x="311700" y="978675"/>
            <a:ext cx="5229900" cy="3777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Khả năng nhận diện giữa các phần tử của các gói có thể được định nghĩa tương tự như các phương thức hay thuộc tính của lớp. Khả năng nhận diện cho phép chúng ta đặc tả sự truy cập giữa các gói</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Public (+): Lớp truy cập được từ bên ngoài gói</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Protected (#): Lớp truy cập được từ trong gói này và các gói thừa kế</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Private (-): Lớp truy cập được từ các lớp cùng gói</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phần tử công khai của một gói tạo nên giao diện chính của gói, tất cả các quan hệ phụ thuộc trên một gói liên quan đến các phần tử công khai của gói</a:t>
            </a:r>
            <a:endParaRPr>
              <a:solidFill>
                <a:schemeClr val="dk1"/>
              </a:solidFill>
              <a:latin typeface="Roboto Slab"/>
              <a:ea typeface="Roboto Slab"/>
              <a:cs typeface="Roboto Slab"/>
              <a:sym typeface="Roboto Slab"/>
            </a:endParaRPr>
          </a:p>
        </p:txBody>
      </p:sp>
      <p:pic>
        <p:nvPicPr>
          <p:cNvPr id="197" name="Google Shape;197;g2cd06cf7c59_0_15"/>
          <p:cNvPicPr preferRelativeResize="0"/>
          <p:nvPr/>
        </p:nvPicPr>
        <p:blipFill>
          <a:blip r:embed="rId3">
            <a:alphaModFix/>
          </a:blip>
          <a:stretch>
            <a:fillRect/>
          </a:stretch>
        </p:blipFill>
        <p:spPr>
          <a:xfrm>
            <a:off x="5534700" y="1325075"/>
            <a:ext cx="3297600" cy="2862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cd06cf7c59_0_2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Khả năng hiển thị các phần tử gói</a:t>
            </a:r>
            <a:endParaRPr b="1" sz="2800">
              <a:solidFill>
                <a:srgbClr val="0000AA"/>
              </a:solidFill>
              <a:latin typeface="Roboto Slab"/>
              <a:ea typeface="Roboto Slab"/>
              <a:cs typeface="Roboto Slab"/>
              <a:sym typeface="Roboto Slab"/>
            </a:endParaRPr>
          </a:p>
        </p:txBody>
      </p:sp>
      <p:sp>
        <p:nvSpPr>
          <p:cNvPr id="203" name="Google Shape;203;g2cd06cf7c59_0_2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cd06cf7c59_0_2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cd06cf7c59_0_2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06" name="Google Shape;206;g2cd06cf7c59_0_2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07" name="Google Shape;207;g2cd06cf7c59_0_2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08" name="Google Shape;208;g2cd06cf7c59_0_26"/>
          <p:cNvSpPr txBox="1"/>
          <p:nvPr/>
        </p:nvSpPr>
        <p:spPr>
          <a:xfrm>
            <a:off x="311700" y="978675"/>
            <a:ext cx="5229900" cy="3777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Sự kết hợp các gói có những ưu nhược điểm. Ưu điểm vì sự kết hợp cho phép các gói được tái sử dụng. Nhược điểm vì sự kết hợp làm cho các gói bị phụ thuộc lẫn nhau, dẫn đến hệ thống khó thay đổi và tiến hóa</a:t>
            </a:r>
            <a:endParaRPr>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1 số nguyên tắc chung</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gói không nên kết hợp chéo nhau (chỉ nên là 1 chiều)</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gói ở tầng dưới không nên phụ thuộc gói ở tầng trên. Các gói chỉ phụ thuộc ở cùng tầng hoặc tầng dưới liền kề</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Thông thường, sự phụ thuộc không nên nhảy tầng, trừ khi các hành vị phụ thuộc là chung cho các tầng</a:t>
            </a:r>
            <a:endParaRPr>
              <a:solidFill>
                <a:schemeClr val="dk1"/>
              </a:solidFill>
              <a:latin typeface="Roboto Slab"/>
              <a:ea typeface="Roboto Slab"/>
              <a:cs typeface="Roboto Slab"/>
              <a:sym typeface="Roboto Slab"/>
            </a:endParaRPr>
          </a:p>
        </p:txBody>
      </p:sp>
      <p:pic>
        <p:nvPicPr>
          <p:cNvPr id="209" name="Google Shape;209;g2cd06cf7c59_0_26"/>
          <p:cNvPicPr preferRelativeResize="0"/>
          <p:nvPr/>
        </p:nvPicPr>
        <p:blipFill>
          <a:blip r:embed="rId3">
            <a:alphaModFix/>
          </a:blip>
          <a:stretch>
            <a:fillRect/>
          </a:stretch>
        </p:blipFill>
        <p:spPr>
          <a:xfrm>
            <a:off x="5694000" y="949275"/>
            <a:ext cx="3014422" cy="37397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cd14220f53_1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Ví dụ: Registration Package</a:t>
            </a:r>
            <a:endParaRPr b="1" sz="2800">
              <a:solidFill>
                <a:srgbClr val="0000AA"/>
              </a:solidFill>
              <a:latin typeface="Roboto Slab"/>
              <a:ea typeface="Roboto Slab"/>
              <a:cs typeface="Roboto Slab"/>
              <a:sym typeface="Roboto Slab"/>
            </a:endParaRPr>
          </a:p>
        </p:txBody>
      </p:sp>
      <p:sp>
        <p:nvSpPr>
          <p:cNvPr id="215" name="Google Shape;215;g2cd14220f53_1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cd14220f53_1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2cd14220f53_1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18" name="Google Shape;218;g2cd14220f53_1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19" name="Google Shape;219;g2cd14220f53_1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220" name="Google Shape;220;g2cd14220f53_1_0"/>
          <p:cNvPicPr preferRelativeResize="0"/>
          <p:nvPr/>
        </p:nvPicPr>
        <p:blipFill>
          <a:blip r:embed="rId3">
            <a:alphaModFix/>
          </a:blip>
          <a:stretch>
            <a:fillRect/>
          </a:stretch>
        </p:blipFill>
        <p:spPr>
          <a:xfrm>
            <a:off x="1929675" y="995175"/>
            <a:ext cx="5284658" cy="37397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cd0cf4f339_2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Hệ thống con &amp; Giao diện</a:t>
            </a:r>
            <a:endParaRPr b="1" sz="2800">
              <a:solidFill>
                <a:srgbClr val="0000AA"/>
              </a:solidFill>
              <a:latin typeface="Roboto Slab"/>
              <a:ea typeface="Roboto Slab"/>
              <a:cs typeface="Roboto Slab"/>
              <a:sym typeface="Roboto Slab"/>
            </a:endParaRPr>
          </a:p>
        </p:txBody>
      </p:sp>
      <p:sp>
        <p:nvSpPr>
          <p:cNvPr id="226" name="Google Shape;226;g2cd0cf4f339_2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cd0cf4f339_2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cd0cf4f339_2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29" name="Google Shape;229;g2cd0cf4f339_2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30" name="Google Shape;230;g2cd0cf4f339_2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31" name="Google Shape;231;g2cd0cf4f339_2_0"/>
          <p:cNvSpPr txBox="1"/>
          <p:nvPr/>
        </p:nvSpPr>
        <p:spPr>
          <a:xfrm>
            <a:off x="311700" y="978675"/>
            <a:ext cx="6756900" cy="3777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Một hệ thống con là một phần tử mô hình có ngữ nghĩa giống với một gói, ví dụ nó có thể chứa các phần tử mô hình, lớp. Một hệ thống con thực </a:t>
            </a:r>
            <a:r>
              <a:rPr lang="en">
                <a:solidFill>
                  <a:schemeClr val="dk1"/>
                </a:solidFill>
                <a:latin typeface="Roboto Slab"/>
                <a:ea typeface="Roboto Slab"/>
                <a:cs typeface="Roboto Slab"/>
                <a:sym typeface="Roboto Slab"/>
              </a:rPr>
              <a:t>thi</a:t>
            </a:r>
            <a:r>
              <a:rPr lang="en">
                <a:solidFill>
                  <a:schemeClr val="dk1"/>
                </a:solidFill>
                <a:latin typeface="Roboto Slab"/>
                <a:ea typeface="Roboto Slab"/>
                <a:cs typeface="Roboto Slab"/>
                <a:sym typeface="Roboto Slab"/>
              </a:rPr>
              <a:t> một hoặc nhiều giao diện dùng để định nghĩa các hành vi của hệ thống con có thể thực hiện. Trong UML, stereotype &lt;&lt;subsystem&gt;&gt; được dùng để biểu diễn hệ thống con.</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Một giao diện là một phần tử mô hình dùng để định nghĩa một tập các hành vi được cung cấp bởi một phần tử mô hình phân lớp (lớp, hệ thống con hoặc giao diện)</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Quan hệ giữa giao diện và các phần tử trên không phải lúc nào cũng là 1-1. Một giao diện có thể được cài đặt (realized) bởi nhiều phần tử và một phần tử có thể cài đặt nhiều giao diện</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t/>
            </a:r>
            <a:endParaRPr>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cd0cf4f339_2_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Hệ thống con &amp; Giao diện</a:t>
            </a:r>
            <a:endParaRPr b="1" sz="2800">
              <a:solidFill>
                <a:srgbClr val="0000AA"/>
              </a:solidFill>
              <a:latin typeface="Roboto Slab"/>
              <a:ea typeface="Roboto Slab"/>
              <a:cs typeface="Roboto Slab"/>
              <a:sym typeface="Roboto Slab"/>
            </a:endParaRPr>
          </a:p>
        </p:txBody>
      </p:sp>
      <p:sp>
        <p:nvSpPr>
          <p:cNvPr id="237" name="Google Shape;237;g2cd0cf4f339_2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cd0cf4f339_2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cd0cf4f339_2_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40" name="Google Shape;240;g2cd0cf4f339_2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1" name="Google Shape;241;g2cd0cf4f339_2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2" name="Google Shape;242;g2cd0cf4f339_2_11"/>
          <p:cNvSpPr txBox="1"/>
          <p:nvPr/>
        </p:nvSpPr>
        <p:spPr>
          <a:xfrm>
            <a:off x="311700" y="978675"/>
            <a:ext cx="6756600" cy="1457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Sự cài đặt (Realization) là quan hệ ngữ nghĩa giữa 2 phần tử phân lớp. Một phần tử phân lớp đề xuất hợp đồng còn phần tử khác đồng ý thực hiện</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Quan hệ cài đặt (hiện thực hóa) có thể được mô hình hóa bằng cách sử dụng đường nét đứt. Một giao diện nếu mô hình hóa bằng hình tròn, quan hệ được mô hình hóa bằng đường nét liền</a:t>
            </a:r>
            <a:endParaRPr>
              <a:solidFill>
                <a:schemeClr val="dk1"/>
              </a:solidFill>
              <a:latin typeface="Roboto Slab"/>
              <a:ea typeface="Roboto Slab"/>
              <a:cs typeface="Roboto Slab"/>
              <a:sym typeface="Roboto Slab"/>
            </a:endParaRPr>
          </a:p>
        </p:txBody>
      </p:sp>
      <p:pic>
        <p:nvPicPr>
          <p:cNvPr id="243" name="Google Shape;243;g2cd0cf4f339_2_11"/>
          <p:cNvPicPr preferRelativeResize="0"/>
          <p:nvPr/>
        </p:nvPicPr>
        <p:blipFill>
          <a:blip r:embed="rId3">
            <a:alphaModFix/>
          </a:blip>
          <a:stretch>
            <a:fillRect/>
          </a:stretch>
        </p:blipFill>
        <p:spPr>
          <a:xfrm>
            <a:off x="2075575" y="2616750"/>
            <a:ext cx="4992838" cy="213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cd0cf4f339_2_2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Hệ thống con &amp; Giao diện</a:t>
            </a:r>
            <a:endParaRPr b="1" sz="2800">
              <a:solidFill>
                <a:srgbClr val="0000AA"/>
              </a:solidFill>
              <a:latin typeface="Roboto Slab"/>
              <a:ea typeface="Roboto Slab"/>
              <a:cs typeface="Roboto Slab"/>
              <a:sym typeface="Roboto Slab"/>
            </a:endParaRPr>
          </a:p>
        </p:txBody>
      </p:sp>
      <p:sp>
        <p:nvSpPr>
          <p:cNvPr id="249" name="Google Shape;249;g2cd0cf4f339_2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cd0cf4f339_2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2cd0cf4f339_2_2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52" name="Google Shape;252;g2cd0cf4f339_2_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53" name="Google Shape;253;g2cd0cf4f339_2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54" name="Google Shape;254;g2cd0cf4f339_2_22"/>
          <p:cNvSpPr txBox="1"/>
          <p:nvPr/>
        </p:nvSpPr>
        <p:spPr>
          <a:xfrm>
            <a:off x="311700" y="978675"/>
            <a:ext cx="85206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Hệ thống con đóng gói sự cài đặt của nó ở sau một hoặc nhiều giao diện. Các thao tác định nghĩa trong giao diện được cài đặt bởi một hay nhiều phần tử trong hệ thống con</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Một giao diện được coi như một bản đặc tả, cung cấp một tập các hành vi mà một phần tử lớp cài đặt giao diện phải hỗ trợ. Một giao diện có thể được thực thi bởi một hay nhiều hệ thống con. Bất ký hai hệ thống con nào cài đặt cùng một giao diện đều có thể thay thế được cho nhau</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Ví dụ: Giao diện InterfaceK định nghĩa </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rPr lang="en">
                <a:solidFill>
                  <a:schemeClr val="dk1"/>
                </a:solidFill>
                <a:latin typeface="Roboto Slab"/>
                <a:ea typeface="Roboto Slab"/>
                <a:cs typeface="Roboto Slab"/>
                <a:sym typeface="Roboto Slab"/>
              </a:rPr>
              <a:t>thao tác X() và Y(), hai hệ thống con </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rPr lang="en">
                <a:solidFill>
                  <a:schemeClr val="dk1"/>
                </a:solidFill>
                <a:latin typeface="Roboto Slab"/>
                <a:ea typeface="Roboto Slab"/>
                <a:cs typeface="Roboto Slab"/>
                <a:sym typeface="Roboto Slab"/>
              </a:rPr>
              <a:t>SubsystemA và SubsystemB thực thi </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rPr lang="en">
                <a:solidFill>
                  <a:schemeClr val="dk1"/>
                </a:solidFill>
                <a:latin typeface="Roboto Slab"/>
                <a:ea typeface="Roboto Slab"/>
                <a:cs typeface="Roboto Slab"/>
                <a:sym typeface="Roboto Slab"/>
              </a:rPr>
              <a:t>InterfaceK, nghĩa là cung cấp sự cài đặt </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rPr lang="en">
                <a:solidFill>
                  <a:schemeClr val="dk1"/>
                </a:solidFill>
                <a:latin typeface="Roboto Slab"/>
                <a:ea typeface="Roboto Slab"/>
                <a:cs typeface="Roboto Slab"/>
                <a:sym typeface="Roboto Slab"/>
              </a:rPr>
              <a:t>cho các thao tác X() và Y(). Vì vậy, các </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rPr lang="en">
                <a:solidFill>
                  <a:schemeClr val="dk1"/>
                </a:solidFill>
                <a:latin typeface="Roboto Slab"/>
                <a:ea typeface="Roboto Slab"/>
                <a:cs typeface="Roboto Slab"/>
                <a:sym typeface="Roboto Slab"/>
              </a:rPr>
              <a:t>hệ thống con A và B hoàn toàn có thể </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rPr lang="en">
                <a:solidFill>
                  <a:schemeClr val="dk1"/>
                </a:solidFill>
                <a:latin typeface="Roboto Slab"/>
                <a:ea typeface="Roboto Slab"/>
                <a:cs typeface="Roboto Slab"/>
                <a:sym typeface="Roboto Slab"/>
              </a:rPr>
              <a:t>thay thế cho nhau mà không ảnh hưởng </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rPr lang="en">
                <a:solidFill>
                  <a:schemeClr val="dk1"/>
                </a:solidFill>
                <a:latin typeface="Roboto Slab"/>
                <a:ea typeface="Roboto Slab"/>
                <a:cs typeface="Roboto Slab"/>
                <a:sym typeface="Roboto Slab"/>
              </a:rPr>
              <a:t>đến thành phần hệ thống</a:t>
            </a:r>
            <a:endParaRPr>
              <a:solidFill>
                <a:schemeClr val="dk1"/>
              </a:solidFill>
              <a:latin typeface="Roboto Slab"/>
              <a:ea typeface="Roboto Slab"/>
              <a:cs typeface="Roboto Slab"/>
              <a:sym typeface="Roboto Slab"/>
            </a:endParaRPr>
          </a:p>
        </p:txBody>
      </p:sp>
      <p:pic>
        <p:nvPicPr>
          <p:cNvPr id="255" name="Google Shape;255;g2cd0cf4f339_2_22"/>
          <p:cNvPicPr preferRelativeResize="0"/>
          <p:nvPr/>
        </p:nvPicPr>
        <p:blipFill>
          <a:blip r:embed="rId3">
            <a:alphaModFix/>
          </a:blip>
          <a:stretch>
            <a:fillRect/>
          </a:stretch>
        </p:blipFill>
        <p:spPr>
          <a:xfrm>
            <a:off x="4439225" y="2485725"/>
            <a:ext cx="4290892" cy="2135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cd0cf4f339_3_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Gói vs Hệ thống con</a:t>
            </a:r>
            <a:endParaRPr b="1" sz="2800">
              <a:solidFill>
                <a:srgbClr val="0000AA"/>
              </a:solidFill>
              <a:latin typeface="Roboto Slab"/>
              <a:ea typeface="Roboto Slab"/>
              <a:cs typeface="Roboto Slab"/>
              <a:sym typeface="Roboto Slab"/>
            </a:endParaRPr>
          </a:p>
        </p:txBody>
      </p:sp>
      <p:sp>
        <p:nvSpPr>
          <p:cNvPr id="261" name="Google Shape;261;g2cd0cf4f339_3_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cd0cf4f339_3_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2cd0cf4f339_3_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64" name="Google Shape;264;g2cd0cf4f339_3_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65" name="Google Shape;265;g2cd0cf4f339_3_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66" name="Google Shape;266;g2cd0cf4f339_3_2"/>
          <p:cNvSpPr txBox="1"/>
          <p:nvPr/>
        </p:nvSpPr>
        <p:spPr>
          <a:xfrm>
            <a:off x="311700" y="978675"/>
            <a:ext cx="37581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Hệ thống con</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Cung cấp hành vi thông qua các giao diện chứa hành vi mà hệ thống con có thể truy cập</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Đóng gói toàn bộ nội dung của chúng, chỉ giao tiếp với bên ngoài qua interface</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Dễ dàng thay thế</a:t>
            </a:r>
            <a:endParaRPr>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a:solidFill>
                <a:schemeClr val="dk1"/>
              </a:solidFill>
              <a:latin typeface="Roboto Slab"/>
              <a:ea typeface="Roboto Slab"/>
              <a:cs typeface="Roboto Slab"/>
              <a:sym typeface="Roboto Slab"/>
            </a:endParaRPr>
          </a:p>
        </p:txBody>
      </p:sp>
      <p:sp>
        <p:nvSpPr>
          <p:cNvPr id="267" name="Google Shape;267;g2cd0cf4f339_3_2"/>
          <p:cNvSpPr txBox="1"/>
          <p:nvPr/>
        </p:nvSpPr>
        <p:spPr>
          <a:xfrm>
            <a:off x="4857300" y="946400"/>
            <a:ext cx="39750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Gói</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Không cung cấp hành vi, mà là nơi chứa các thông tin, trong đó có hành vi</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Không đóng gói hoàn toàn nội dung của chúng, có thể truy cập các class thuộc tính public trong package</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Không dễ dàng thay thế</a:t>
            </a:r>
            <a:endParaRPr>
              <a:solidFill>
                <a:schemeClr val="dk1"/>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cd0cf4f339_3_1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Sử dụng hệ thống con</a:t>
            </a:r>
            <a:endParaRPr b="1" sz="2800">
              <a:solidFill>
                <a:srgbClr val="0000AA"/>
              </a:solidFill>
              <a:latin typeface="Roboto Slab"/>
              <a:ea typeface="Roboto Slab"/>
              <a:cs typeface="Roboto Slab"/>
              <a:sym typeface="Roboto Slab"/>
            </a:endParaRPr>
          </a:p>
        </p:txBody>
      </p:sp>
      <p:sp>
        <p:nvSpPr>
          <p:cNvPr id="273" name="Google Shape;273;g2cd0cf4f339_3_1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2cd0cf4f339_3_1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2cd0cf4f339_3_1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76" name="Google Shape;276;g2cd0cf4f339_3_1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77" name="Google Shape;277;g2cd0cf4f339_3_1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78" name="Google Shape;278;g2cd0cf4f339_3_14"/>
          <p:cNvSpPr txBox="1"/>
          <p:nvPr/>
        </p:nvSpPr>
        <p:spPr>
          <a:xfrm>
            <a:off x="311700" y="978675"/>
            <a:ext cx="68673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hệ thống con có thể được sử dụng để phân chia hệ thống thành các phần có thể độc lập</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Định cấu hình, vận chuyển, đặt hàng, …</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Phát triển khi giao diện không có sự thay đổi</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Triển khai trên một tập hợp các node tính toán phân tán</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Thay đổi mà không làm phá vỡ các phần khác của hệ thống</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hệ thống con cũng có thể được sử dụng để</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Phân vùng hệ thống thành các đơn vị, trong đó một số đơn vị có thể được cung cấp các phương thức bảo mật giới hạn</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Thể hiện các sản phẩm hiện có hoặc hệ thống bên ngoài trong thiết kế như các components</a:t>
            </a:r>
            <a:endParaRPr>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6eb3545900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Mục tiêu bài học</a:t>
            </a:r>
            <a:endParaRPr b="1" sz="2800">
              <a:solidFill>
                <a:srgbClr val="0000AA"/>
              </a:solidFill>
              <a:latin typeface="Roboto Slab"/>
              <a:ea typeface="Roboto Slab"/>
              <a:cs typeface="Roboto Slab"/>
              <a:sym typeface="Roboto Slab"/>
            </a:endParaRPr>
          </a:p>
        </p:txBody>
      </p:sp>
      <p:sp>
        <p:nvSpPr>
          <p:cNvPr id="71" name="Google Shape;71;g26eb3545900_0_0"/>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Chỉ ra mục đích của việc Định nghĩa các phần tử thiết kế và thời điểm nó được thực hiện trong quy trình phân tích thiết kế</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Phân tích sự tương tác giữa các lớp phân tích và xác định các phần tử của Mô hình Thiết kế</a:t>
            </a:r>
            <a:endParaRPr sz="1800">
              <a:latin typeface="Roboto Slab"/>
              <a:ea typeface="Roboto Slab"/>
              <a:cs typeface="Roboto Slab"/>
              <a:sym typeface="Roboto Slab"/>
            </a:endParaRPr>
          </a:p>
        </p:txBody>
      </p:sp>
      <p:sp>
        <p:nvSpPr>
          <p:cNvPr id="72" name="Google Shape;72;g26eb3545900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b3545900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b3545900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75" name="Google Shape;75;g26eb3545900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76" name="Google Shape;76;g26eb3545900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cd0cf4f339_3_2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Gợi ý để xác định hệ thống con</a:t>
            </a:r>
            <a:endParaRPr b="1" sz="2800">
              <a:solidFill>
                <a:srgbClr val="0000AA"/>
              </a:solidFill>
              <a:latin typeface="Roboto Slab"/>
              <a:ea typeface="Roboto Slab"/>
              <a:cs typeface="Roboto Slab"/>
              <a:sym typeface="Roboto Slab"/>
            </a:endParaRPr>
          </a:p>
        </p:txBody>
      </p:sp>
      <p:sp>
        <p:nvSpPr>
          <p:cNvPr id="284" name="Google Shape;284;g2cd0cf4f339_3_2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2cd0cf4f339_3_2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2cd0cf4f339_3_2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87" name="Google Shape;287;g2cd0cf4f339_3_2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8" name="Google Shape;288;g2cd0cf4f339_3_2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9" name="Google Shape;289;g2cd0cf4f339_3_25"/>
          <p:cNvSpPr txBox="1"/>
          <p:nvPr/>
        </p:nvSpPr>
        <p:spPr>
          <a:xfrm>
            <a:off x="311700" y="978675"/>
            <a:ext cx="68673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Nhìn vào sự cộng tác giữa các đối tượng: Nếu các lớp chỉ tương tác với nhau để tạo ra một tập hợp kết quả được xác định rõ ràng thì nên gói gọn chúng trong một hệ thống con</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Tìm kiếm tính tùy chọn: Nếu các tính năng có thể bị xóa, nâng cấp, thay thế bằng các lựa chọn khách, nên gói gọn chúng trong một hệ thống con</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Nhìn vào giao diện người dùng của hệ thống: Tạo các hệ thống con “horizontal” gồm các lớp biên và các lớp thực thể liên quan trong các hệ thống con riêng biệt hoặc các hệ thống con “vertical” gồm các lớp biên và các lớp thực thể liên quan trong một hệ thống con, tùy thuộc vào sự kết hợp giữa giao diện người dùng và các lớp thực thể</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Nhìn vào các tác nhân: Phân vùng các chức năng sử dụng bởi các tác nhân khác nhau, vì mỗi tác nhân có thể thay đổi một cách độc lập</a:t>
            </a:r>
            <a:endParaRPr>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a:solidFill>
                <a:schemeClr val="dk1"/>
              </a:solidFill>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cd0cf4f339_3_3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Gợi ý để xác định hệ thống con</a:t>
            </a:r>
            <a:endParaRPr b="1" sz="2800">
              <a:solidFill>
                <a:srgbClr val="0000AA"/>
              </a:solidFill>
              <a:latin typeface="Roboto Slab"/>
              <a:ea typeface="Roboto Slab"/>
              <a:cs typeface="Roboto Slab"/>
              <a:sym typeface="Roboto Slab"/>
            </a:endParaRPr>
          </a:p>
        </p:txBody>
      </p:sp>
      <p:sp>
        <p:nvSpPr>
          <p:cNvPr id="295" name="Google Shape;295;g2cd0cf4f339_3_3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cd0cf4f339_3_3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cd0cf4f339_3_3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298" name="Google Shape;298;g2cd0cf4f339_3_3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99" name="Google Shape;299;g2cd0cf4f339_3_3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00" name="Google Shape;300;g2cd0cf4f339_3_35"/>
          <p:cNvSpPr txBox="1"/>
          <p:nvPr/>
        </p:nvSpPr>
        <p:spPr>
          <a:xfrm>
            <a:off x="311700" y="978675"/>
            <a:ext cx="68673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Tìm kiếm sự kết nối giữa các lớp: Tổ chức các lớp có tính liên kết cao thành các hệ thống con, tách biệt các lớp có liên kết yếu</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Nhìn vào sự thay thế: Thể hiện các cấp độ phi chức năng khác nhau (như tính khả dụng cao, trung bình và thấp) dưới dạng hệ thống con riêng biệt, thực hiện các giao diện giống nhau</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Nhìn vào sự phân phối: Nếu chức năng cụ thể phải nằm trên một node cụ thể, đảm bảo rằng chức năng của hệ thống con được ánh xạ vào một node duy nhất</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Nhìn vào sự biến động: Gói gọn những phần trong hệ thống cần được thay đổi vào trong một hệ thống con</a:t>
            </a:r>
            <a:endParaRPr>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cd0cf4f339_3_4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Ứng viên hệ thống con</a:t>
            </a:r>
            <a:endParaRPr b="1" sz="2800">
              <a:solidFill>
                <a:srgbClr val="0000AA"/>
              </a:solidFill>
              <a:latin typeface="Roboto Slab"/>
              <a:ea typeface="Roboto Slab"/>
              <a:cs typeface="Roboto Slab"/>
              <a:sym typeface="Roboto Slab"/>
            </a:endParaRPr>
          </a:p>
        </p:txBody>
      </p:sp>
      <p:sp>
        <p:nvSpPr>
          <p:cNvPr id="306" name="Google Shape;306;g2cd0cf4f339_3_4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cd0cf4f339_3_4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cd0cf4f339_3_4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309" name="Google Shape;309;g2cd0cf4f339_3_4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0" name="Google Shape;310;g2cd0cf4f339_3_4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1" name="Google Shape;311;g2cd0cf4f339_3_45"/>
          <p:cNvSpPr txBox="1"/>
          <p:nvPr/>
        </p:nvSpPr>
        <p:spPr>
          <a:xfrm>
            <a:off x="311700" y="978675"/>
            <a:ext cx="68673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lớp phân tích có thể phát triển thành các hệ thống con</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lớp cung cấp các dịch vụ hoặc tiện ích phức tạp</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lớp biên (giao diện người dùng và giao diện hệ thống bên ngoài)</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sản phẩm hiện có hoặc hệ thống bên ngoài trong thiết kế</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Phần mềm truyền thông</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Hỗ trợ truy cập CSDL</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cấu trúc dữ liệu</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Tiện ích chung</a:t>
            </a:r>
            <a:endParaRPr>
              <a:solidFill>
                <a:schemeClr val="dk1"/>
              </a:solidFill>
              <a:latin typeface="Roboto Slab"/>
              <a:ea typeface="Roboto Slab"/>
              <a:cs typeface="Roboto Slab"/>
              <a:sym typeface="Roboto Slab"/>
            </a:endParaRPr>
          </a:p>
          <a:p>
            <a:pPr indent="-317500" lvl="1" marL="9144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Sản phẩm dành riêng cho ứng dụng</a:t>
            </a:r>
            <a:endParaRPr>
              <a:solidFill>
                <a:schemeClr val="dk1"/>
              </a:solidFill>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cd0cf4f339_3_5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Xác định hệ thống con</a:t>
            </a:r>
            <a:endParaRPr b="1" sz="2800">
              <a:solidFill>
                <a:srgbClr val="0000AA"/>
              </a:solidFill>
              <a:latin typeface="Roboto Slab"/>
              <a:ea typeface="Roboto Slab"/>
              <a:cs typeface="Roboto Slab"/>
              <a:sym typeface="Roboto Slab"/>
            </a:endParaRPr>
          </a:p>
        </p:txBody>
      </p:sp>
      <p:sp>
        <p:nvSpPr>
          <p:cNvPr id="317" name="Google Shape;317;g2cd0cf4f339_3_5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2cd0cf4f339_3_5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2cd0cf4f339_3_5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320" name="Google Shape;320;g2cd0cf4f339_3_5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1" name="Google Shape;321;g2cd0cf4f339_3_5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2" name="Google Shape;322;g2cd0cf4f339_3_55"/>
          <p:cNvSpPr txBox="1"/>
          <p:nvPr/>
        </p:nvSpPr>
        <p:spPr>
          <a:xfrm>
            <a:off x="311700" y="978675"/>
            <a:ext cx="68673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Khi các lớp phân tích quá phức tạp, ví dụ như các hành vi của nó không thể là trách nhiệm trong một lớp đơn giản, hoặc các trách nhiệm của lớp cần phải được tái sử dụng, lớp phân tích cần được làm mịn thành hệ thống con</a:t>
            </a:r>
            <a:endParaRPr>
              <a:solidFill>
                <a:schemeClr val="dk1"/>
              </a:solidFill>
              <a:latin typeface="Roboto Slab"/>
              <a:ea typeface="Roboto Slab"/>
              <a:cs typeface="Roboto Slab"/>
              <a:sym typeface="Roboto Slab"/>
            </a:endParaRPr>
          </a:p>
        </p:txBody>
      </p:sp>
      <p:pic>
        <p:nvPicPr>
          <p:cNvPr id="323" name="Google Shape;323;g2cd0cf4f339_3_55"/>
          <p:cNvPicPr preferRelativeResize="0"/>
          <p:nvPr/>
        </p:nvPicPr>
        <p:blipFill>
          <a:blip r:embed="rId3">
            <a:alphaModFix/>
          </a:blip>
          <a:stretch>
            <a:fillRect/>
          </a:stretch>
        </p:blipFill>
        <p:spPr>
          <a:xfrm>
            <a:off x="2488438" y="1953074"/>
            <a:ext cx="4167125" cy="2888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cd0cf4f339_3_6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Xác định giao diện</a:t>
            </a:r>
            <a:endParaRPr b="1" sz="2800">
              <a:solidFill>
                <a:srgbClr val="0000AA"/>
              </a:solidFill>
              <a:latin typeface="Roboto Slab"/>
              <a:ea typeface="Roboto Slab"/>
              <a:cs typeface="Roboto Slab"/>
              <a:sym typeface="Roboto Slab"/>
            </a:endParaRPr>
          </a:p>
        </p:txBody>
      </p:sp>
      <p:sp>
        <p:nvSpPr>
          <p:cNvPr id="329" name="Google Shape;329;g2cd0cf4f339_3_6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cd0cf4f339_3_6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2cd0cf4f339_3_6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332" name="Google Shape;332;g2cd0cf4f339_3_6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33" name="Google Shape;333;g2cd0cf4f339_3_6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34" name="Google Shape;334;g2cd0cf4f339_3_66"/>
          <p:cNvSpPr txBox="1"/>
          <p:nvPr/>
        </p:nvSpPr>
        <p:spPr>
          <a:xfrm>
            <a:off x="311700" y="978675"/>
            <a:ext cx="8520600" cy="3745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Mục đích</a:t>
            </a:r>
            <a:endParaRPr sz="1200">
              <a:solidFill>
                <a:schemeClr val="dk1"/>
              </a:solidFill>
              <a:latin typeface="Roboto Slab"/>
              <a:ea typeface="Roboto Slab"/>
              <a:cs typeface="Roboto Slab"/>
              <a:sym typeface="Roboto Slab"/>
            </a:endParaRPr>
          </a:p>
          <a:p>
            <a:pPr indent="-304800" lvl="1" marL="914400" rtl="0" algn="l">
              <a:lnSpc>
                <a:spcPct val="115000"/>
              </a:lnSpc>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Để xác định các giao diện của các hệ thống con dựa trên trách nhiệm của chúng</a:t>
            </a:r>
            <a:endParaRPr sz="1200">
              <a:solidFill>
                <a:schemeClr val="dk1"/>
              </a:solidFill>
              <a:latin typeface="Roboto Slab"/>
              <a:ea typeface="Roboto Slab"/>
              <a:cs typeface="Roboto Slab"/>
              <a:sym typeface="Roboto Slab"/>
            </a:endParaRPr>
          </a:p>
          <a:p>
            <a:pPr indent="-304800" lvl="0" marL="457200" rtl="0" algn="l">
              <a:lnSpc>
                <a:spcPct val="115000"/>
              </a:lnSpc>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Các bước xác định</a:t>
            </a:r>
            <a:endParaRPr sz="1200">
              <a:solidFill>
                <a:schemeClr val="dk1"/>
              </a:solidFill>
              <a:latin typeface="Roboto Slab"/>
              <a:ea typeface="Roboto Slab"/>
              <a:cs typeface="Roboto Slab"/>
              <a:sym typeface="Roboto Slab"/>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Roboto Slab"/>
                <a:ea typeface="Roboto Slab"/>
                <a:cs typeface="Roboto Slab"/>
                <a:sym typeface="Roboto Slab"/>
              </a:rPr>
              <a:t>Xác định các ứng viên giao diện</a:t>
            </a:r>
            <a:r>
              <a:rPr lang="en" sz="1200">
                <a:solidFill>
                  <a:schemeClr val="dk1"/>
                </a:solidFill>
                <a:latin typeface="Roboto Slab"/>
                <a:ea typeface="Roboto Slab"/>
                <a:cs typeface="Roboto Slab"/>
                <a:sym typeface="Roboto Slab"/>
              </a:rPr>
              <a:t>. Tổ chức các trách nhiệm của hệ thống con thành các nhóm có quan hệ chặt chẽ. Các nhóm này định nghĩa sự khởi tạo ban đầu cho các giao diện của hệ thống con. Xác định các thao tác cho các trách nhiệm, hoàn thiện các tham số và giá trị trả về.</a:t>
            </a:r>
            <a:endParaRPr sz="1200">
              <a:solidFill>
                <a:schemeClr val="dk1"/>
              </a:solidFill>
              <a:latin typeface="Roboto Slab"/>
              <a:ea typeface="Roboto Slab"/>
              <a:cs typeface="Roboto Slab"/>
              <a:sym typeface="Roboto Slab"/>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Roboto Slab"/>
                <a:ea typeface="Roboto Slab"/>
                <a:cs typeface="Roboto Slab"/>
                <a:sym typeface="Roboto Slab"/>
              </a:rPr>
              <a:t>Xem xét sự tương đồng giữa các giao diện</a:t>
            </a:r>
            <a:r>
              <a:rPr lang="en" sz="1200">
                <a:solidFill>
                  <a:schemeClr val="dk1"/>
                </a:solidFill>
                <a:latin typeface="Roboto Slab"/>
                <a:ea typeface="Roboto Slab"/>
                <a:cs typeface="Roboto Slab"/>
                <a:sym typeface="Roboto Slab"/>
              </a:rPr>
              <a:t>. Xem xét sự tương tự về tên, trách nhiệm và các thao tác. Trích xuất các thao tác chung vào trong một giao diện mới. Chú ý việc tái sử dụng các giao diện đã tồn tại</a:t>
            </a:r>
            <a:endParaRPr sz="1200">
              <a:solidFill>
                <a:schemeClr val="dk1"/>
              </a:solidFill>
              <a:latin typeface="Roboto Slab"/>
              <a:ea typeface="Roboto Slab"/>
              <a:cs typeface="Roboto Slab"/>
              <a:sym typeface="Roboto Slab"/>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Roboto Slab"/>
                <a:ea typeface="Roboto Slab"/>
                <a:cs typeface="Roboto Slab"/>
                <a:sym typeface="Roboto Slab"/>
              </a:rPr>
              <a:t>Định nghĩa sự phụ thuộc giao diện</a:t>
            </a:r>
            <a:r>
              <a:rPr lang="en" sz="1200">
                <a:solidFill>
                  <a:schemeClr val="dk1"/>
                </a:solidFill>
                <a:latin typeface="Roboto Slab"/>
                <a:ea typeface="Roboto Slab"/>
                <a:cs typeface="Roboto Slab"/>
                <a:sym typeface="Roboto Slab"/>
              </a:rPr>
              <a:t>. Thêm các quan hệ phụ thuộc vào các giao diện cho tất cả các lớp hoặc giao diện trong hệ thống</a:t>
            </a:r>
            <a:endParaRPr sz="1200">
              <a:solidFill>
                <a:schemeClr val="dk1"/>
              </a:solidFill>
              <a:latin typeface="Roboto Slab"/>
              <a:ea typeface="Roboto Slab"/>
              <a:cs typeface="Roboto Slab"/>
              <a:sym typeface="Roboto Slab"/>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Roboto Slab"/>
                <a:ea typeface="Roboto Slab"/>
                <a:cs typeface="Roboto Slab"/>
                <a:sym typeface="Roboto Slab"/>
              </a:rPr>
              <a:t>Ánh xạ các giao diện vào các hệ thống con</a:t>
            </a:r>
            <a:r>
              <a:rPr lang="en" sz="1200">
                <a:solidFill>
                  <a:schemeClr val="dk1"/>
                </a:solidFill>
                <a:latin typeface="Roboto Slab"/>
                <a:ea typeface="Roboto Slab"/>
                <a:cs typeface="Roboto Slab"/>
                <a:sym typeface="Roboto Slab"/>
              </a:rPr>
              <a:t>. Tạo các quan hệ thực thi từ hệ thống con đến các giao diện</a:t>
            </a:r>
            <a:endParaRPr sz="1200">
              <a:solidFill>
                <a:schemeClr val="dk1"/>
              </a:solidFill>
              <a:latin typeface="Roboto Slab"/>
              <a:ea typeface="Roboto Slab"/>
              <a:cs typeface="Roboto Slab"/>
              <a:sym typeface="Roboto Slab"/>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Roboto Slab"/>
                <a:ea typeface="Roboto Slab"/>
                <a:cs typeface="Roboto Slab"/>
                <a:sym typeface="Roboto Slab"/>
              </a:rPr>
              <a:t>Định nghĩa hành vi đặc tả bởi các giao diện</a:t>
            </a:r>
            <a:r>
              <a:rPr lang="en" sz="1200">
                <a:solidFill>
                  <a:schemeClr val="dk1"/>
                </a:solidFill>
                <a:latin typeface="Roboto Slab"/>
                <a:ea typeface="Roboto Slab"/>
                <a:cs typeface="Roboto Slab"/>
                <a:sym typeface="Roboto Slab"/>
              </a:rPr>
              <a:t>. Nếu các thao tác trên giao diện phải được thực hiện theo một thứ tự nào đó, cần định nghĩa một máy trạng thái minh họa để các phần tử thiết kế cài đặt nó hỗ trợ</a:t>
            </a:r>
            <a:endParaRPr sz="1200">
              <a:solidFill>
                <a:schemeClr val="dk1"/>
              </a:solidFill>
              <a:latin typeface="Roboto Slab"/>
              <a:ea typeface="Roboto Slab"/>
              <a:cs typeface="Roboto Slab"/>
              <a:sym typeface="Roboto Slab"/>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Roboto Slab"/>
                <a:ea typeface="Roboto Slab"/>
                <a:cs typeface="Roboto Slab"/>
                <a:sym typeface="Roboto Slab"/>
              </a:rPr>
              <a:t>Đóng gói các giao diện</a:t>
            </a:r>
            <a:r>
              <a:rPr lang="en" sz="1200">
                <a:solidFill>
                  <a:schemeClr val="dk1"/>
                </a:solidFill>
                <a:latin typeface="Roboto Slab"/>
                <a:ea typeface="Roboto Slab"/>
                <a:cs typeface="Roboto Slab"/>
                <a:sym typeface="Roboto Slab"/>
              </a:rPr>
              <a:t>. Các giao diện được quản lý và điều khiển độc lập với các hệ thống con. Việc phân bố các giao diện tùy theo các trách nhiệm của nó.</a:t>
            </a:r>
            <a:endParaRPr sz="1200">
              <a:solidFill>
                <a:schemeClr val="dk1"/>
              </a:solidFill>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cd0cf4f339_3_7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Nguyên tắc của giao diện</a:t>
            </a:r>
            <a:endParaRPr b="1" sz="2800">
              <a:solidFill>
                <a:srgbClr val="0000AA"/>
              </a:solidFill>
              <a:latin typeface="Roboto Slab"/>
              <a:ea typeface="Roboto Slab"/>
              <a:cs typeface="Roboto Slab"/>
              <a:sym typeface="Roboto Slab"/>
            </a:endParaRPr>
          </a:p>
        </p:txBody>
      </p:sp>
      <p:sp>
        <p:nvSpPr>
          <p:cNvPr id="340" name="Google Shape;340;g2cd0cf4f339_3_7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cd0cf4f339_3_7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2cd0cf4f339_3_7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343" name="Google Shape;343;g2cd0cf4f339_3_7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44" name="Google Shape;344;g2cd0cf4f339_3_7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45" name="Google Shape;345;g2cd0cf4f339_3_77"/>
          <p:cNvSpPr txBox="1"/>
          <p:nvPr/>
        </p:nvSpPr>
        <p:spPr>
          <a:xfrm>
            <a:off x="311700" y="978675"/>
            <a:ext cx="8520600" cy="374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Slab"/>
                <a:ea typeface="Roboto Slab"/>
                <a:cs typeface="Roboto Slab"/>
                <a:sym typeface="Roboto Slab"/>
              </a:rPr>
              <a:t>Tên giao diện</a:t>
            </a:r>
            <a:r>
              <a:rPr lang="en">
                <a:solidFill>
                  <a:schemeClr val="dk1"/>
                </a:solidFill>
                <a:latin typeface="Roboto Slab"/>
                <a:ea typeface="Roboto Slab"/>
                <a:cs typeface="Roboto Slab"/>
                <a:sym typeface="Roboto Slab"/>
              </a:rPr>
              <a:t>. Tên giao diện phản ánh vai trò của nó trong hệ thống. Tên nên được đặt ngắn gọn từ 1 đến 2 từ, không cần thiết phải thêm từ “interface” vào tên; nó được ngụ ý bởi loại phần tử mô hình (giao diện)</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Slab"/>
                <a:ea typeface="Roboto Slab"/>
                <a:cs typeface="Roboto Slab"/>
                <a:sym typeface="Roboto Slab"/>
              </a:rPr>
              <a:t>Mô tả giao diện</a:t>
            </a:r>
            <a:r>
              <a:rPr lang="en">
                <a:solidFill>
                  <a:schemeClr val="dk1"/>
                </a:solidFill>
                <a:latin typeface="Roboto Slab"/>
                <a:ea typeface="Roboto Slab"/>
                <a:cs typeface="Roboto Slab"/>
                <a:sym typeface="Roboto Slab"/>
              </a:rPr>
              <a:t>. Mô tả ngắn gọn các trách nhiệm của giao diện, nó có thể dài vài câu hoặc là một đoạn văn ngắn. Nó không chỉ nêu lại tên của giao diện mà còn làm sáng tỏ vai trò của giao diện trong hệ thống.</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Slab"/>
                <a:ea typeface="Roboto Slab"/>
                <a:cs typeface="Roboto Slab"/>
                <a:sym typeface="Roboto Slab"/>
              </a:rPr>
              <a:t>Định nghĩa thao tác</a:t>
            </a:r>
            <a:r>
              <a:rPr lang="en">
                <a:solidFill>
                  <a:schemeClr val="dk1"/>
                </a:solidFill>
                <a:latin typeface="Roboto Slab"/>
                <a:ea typeface="Roboto Slab"/>
                <a:cs typeface="Roboto Slab"/>
                <a:sym typeface="Roboto Slab"/>
              </a:rPr>
              <a:t>. Mỗi giao diện cần cung cấp một tập các thao tác duy nhất. Tên của thao tác cần phản ánh kết quả của thao tác. Mô tả của thao tác cần mô tả những gì nó phải làm, bao gồm các thuật toán cơ bản, giá trị trả về. Tên các tham số của thao tác cần chỉ ra những thông tin được đưa vào thao tác. Khi một thao tác đặt hoặc lấy thông tin và trong phần tên thao tác có bao gồm “set” và “get” là dư thừa. Đặt cho thao tác cùng tên với thuộc tính của thành phần mô hình đang được đặt hoặc truy xuất. Ví dụ: name() trả về tên của đối tượng; name(aString) đặt tên của đối tượng thành aString.</a:t>
            </a:r>
            <a:endParaRPr b="1">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Slab"/>
                <a:ea typeface="Roboto Slab"/>
                <a:cs typeface="Roboto Slab"/>
                <a:sym typeface="Roboto Slab"/>
              </a:rPr>
              <a:t>Tài liệu giao diện.</a:t>
            </a:r>
            <a:r>
              <a:rPr lang="en">
                <a:solidFill>
                  <a:schemeClr val="dk1"/>
                </a:solidFill>
                <a:latin typeface="Roboto Slab"/>
                <a:ea typeface="Roboto Slab"/>
                <a:cs typeface="Roboto Slab"/>
                <a:sym typeface="Roboto Slab"/>
              </a:rPr>
              <a:t> Đưa ra tài liệu về giao diện được mô tả, đặc tả bởi các hàm. Hành vi được xác định bởi giao diện được chỉ định dưới dạng một tập hợp các thao tác</a:t>
            </a:r>
            <a:endParaRPr>
              <a:solidFill>
                <a:schemeClr val="dk1"/>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cd0cf4f339_3_8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00AA"/>
                </a:solidFill>
                <a:latin typeface="Roboto Slab"/>
                <a:ea typeface="Roboto Slab"/>
                <a:cs typeface="Roboto Slab"/>
                <a:sym typeface="Roboto Slab"/>
              </a:rPr>
              <a:t>Phân tích ví dụ: Thiết kế hệ thống con và giao diện</a:t>
            </a:r>
            <a:endParaRPr b="1" sz="2600">
              <a:solidFill>
                <a:srgbClr val="0000AA"/>
              </a:solidFill>
              <a:latin typeface="Roboto Slab"/>
              <a:ea typeface="Roboto Slab"/>
              <a:cs typeface="Roboto Slab"/>
              <a:sym typeface="Roboto Slab"/>
            </a:endParaRPr>
          </a:p>
        </p:txBody>
      </p:sp>
      <p:sp>
        <p:nvSpPr>
          <p:cNvPr id="351" name="Google Shape;351;g2cd0cf4f339_3_8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cd0cf4f339_3_8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cd0cf4f339_3_8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354" name="Google Shape;354;g2cd0cf4f339_3_8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55" name="Google Shape;355;g2cd0cf4f339_3_8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56" name="Google Shape;356;g2cd0cf4f339_3_87"/>
          <p:cNvSpPr txBox="1"/>
          <p:nvPr/>
        </p:nvSpPr>
        <p:spPr>
          <a:xfrm>
            <a:off x="311700" y="4401075"/>
            <a:ext cx="8520600" cy="32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Roboto Slab"/>
                <a:ea typeface="Roboto Slab"/>
                <a:cs typeface="Roboto Slab"/>
                <a:sym typeface="Roboto Slab"/>
              </a:rPr>
              <a:t>Chuyển các lớp phân tích BillingSystem &amp; CourseCatalogSystem thành hệ thông con &amp; giao diện</a:t>
            </a:r>
            <a:endParaRPr>
              <a:solidFill>
                <a:schemeClr val="dk1"/>
              </a:solidFill>
              <a:latin typeface="Roboto Slab"/>
              <a:ea typeface="Roboto Slab"/>
              <a:cs typeface="Roboto Slab"/>
              <a:sym typeface="Roboto Slab"/>
            </a:endParaRPr>
          </a:p>
        </p:txBody>
      </p:sp>
      <p:pic>
        <p:nvPicPr>
          <p:cNvPr id="357" name="Google Shape;357;g2cd0cf4f339_3_87"/>
          <p:cNvPicPr preferRelativeResize="0"/>
          <p:nvPr/>
        </p:nvPicPr>
        <p:blipFill>
          <a:blip r:embed="rId3">
            <a:alphaModFix/>
          </a:blip>
          <a:stretch>
            <a:fillRect/>
          </a:stretch>
        </p:blipFill>
        <p:spPr>
          <a:xfrm>
            <a:off x="1550738" y="892725"/>
            <a:ext cx="6042516" cy="3412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cd0cf4f339_3_9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00AA"/>
                </a:solidFill>
                <a:latin typeface="Roboto Slab"/>
                <a:ea typeface="Roboto Slab"/>
                <a:cs typeface="Roboto Slab"/>
                <a:sym typeface="Roboto Slab"/>
              </a:rPr>
              <a:t>Phân tích ví dụ: Thiết kế hệ thống con và giao diện</a:t>
            </a:r>
            <a:endParaRPr b="1" sz="2600">
              <a:solidFill>
                <a:srgbClr val="0000AA"/>
              </a:solidFill>
              <a:latin typeface="Roboto Slab"/>
              <a:ea typeface="Roboto Slab"/>
              <a:cs typeface="Roboto Slab"/>
              <a:sym typeface="Roboto Slab"/>
            </a:endParaRPr>
          </a:p>
        </p:txBody>
      </p:sp>
      <p:sp>
        <p:nvSpPr>
          <p:cNvPr id="363" name="Google Shape;363;g2cd0cf4f339_3_9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cd0cf4f339_3_9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2cd0cf4f339_3_9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366" name="Google Shape;366;g2cd0cf4f339_3_9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67" name="Google Shape;367;g2cd0cf4f339_3_9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68" name="Google Shape;368;g2cd0cf4f339_3_98"/>
          <p:cNvSpPr txBox="1"/>
          <p:nvPr/>
        </p:nvSpPr>
        <p:spPr>
          <a:xfrm>
            <a:off x="311700" y="917413"/>
            <a:ext cx="8520600" cy="3806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hệ thống con được xác định để đóng gói các trách nhiệm của 2 lớp biên BillingSystem và CourseCatalogSystem, và cung cấp giao diện cho các hệ thống ở bên ngoài có thể truy cập.</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Bảng dưới đây thể hiện việc ảnh xạ từ lớp phân tích sang các phần tử thiết kế</a:t>
            </a:r>
            <a:endParaRPr>
              <a:solidFill>
                <a:schemeClr val="dk1"/>
              </a:solidFill>
              <a:latin typeface="Roboto Slab"/>
              <a:ea typeface="Roboto Slab"/>
              <a:cs typeface="Roboto Slab"/>
              <a:sym typeface="Roboto Slab"/>
            </a:endParaRPr>
          </a:p>
        </p:txBody>
      </p:sp>
      <p:pic>
        <p:nvPicPr>
          <p:cNvPr id="369" name="Google Shape;369;g2cd0cf4f339_3_98"/>
          <p:cNvPicPr preferRelativeResize="0"/>
          <p:nvPr/>
        </p:nvPicPr>
        <p:blipFill>
          <a:blip r:embed="rId3">
            <a:alphaModFix/>
          </a:blip>
          <a:stretch>
            <a:fillRect/>
          </a:stretch>
        </p:blipFill>
        <p:spPr>
          <a:xfrm>
            <a:off x="642925" y="2114275"/>
            <a:ext cx="7858125" cy="260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cd0cf4f339_3_11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00AA"/>
                </a:solidFill>
                <a:latin typeface="Roboto Slab"/>
                <a:ea typeface="Roboto Slab"/>
                <a:cs typeface="Roboto Slab"/>
                <a:sym typeface="Roboto Slab"/>
              </a:rPr>
              <a:t>Quy tắc mô hình hóa: Hệ thống con và giao diện</a:t>
            </a:r>
            <a:endParaRPr b="1" sz="2600">
              <a:solidFill>
                <a:srgbClr val="0000AA"/>
              </a:solidFill>
              <a:latin typeface="Roboto Slab"/>
              <a:ea typeface="Roboto Slab"/>
              <a:cs typeface="Roboto Slab"/>
              <a:sym typeface="Roboto Slab"/>
            </a:endParaRPr>
          </a:p>
        </p:txBody>
      </p:sp>
      <p:sp>
        <p:nvSpPr>
          <p:cNvPr id="375" name="Google Shape;375;g2cd0cf4f339_3_1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2cd0cf4f339_3_1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2cd0cf4f339_3_11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378" name="Google Shape;378;g2cd0cf4f339_3_11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79" name="Google Shape;379;g2cd0cf4f339_3_1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80" name="Google Shape;380;g2cd0cf4f339_3_110"/>
          <p:cNvSpPr txBox="1"/>
          <p:nvPr/>
        </p:nvSpPr>
        <p:spPr>
          <a:xfrm>
            <a:off x="311700" y="4330511"/>
            <a:ext cx="85206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dk1"/>
                </a:solidFill>
                <a:latin typeface="Roboto Slab"/>
                <a:ea typeface="Roboto Slab"/>
                <a:cs typeface="Roboto Slab"/>
                <a:sym typeface="Roboto Slab"/>
              </a:rPr>
              <a:t>Hình trên cung cấp 3 mục, bao gồm &lt;&lt;subsystem&gt;&gt; package, &lt;&lt;subsystem proxy&gt;&gt; class và &lt;&lt;interface&gt;&gt;</a:t>
            </a:r>
            <a:endParaRPr sz="1300">
              <a:solidFill>
                <a:schemeClr val="dk1"/>
              </a:solidFill>
              <a:latin typeface="Roboto Slab"/>
              <a:ea typeface="Roboto Slab"/>
              <a:cs typeface="Roboto Slab"/>
              <a:sym typeface="Roboto Slab"/>
            </a:endParaRPr>
          </a:p>
        </p:txBody>
      </p:sp>
      <p:pic>
        <p:nvPicPr>
          <p:cNvPr id="381" name="Google Shape;381;g2cd0cf4f339_3_110"/>
          <p:cNvPicPr preferRelativeResize="0"/>
          <p:nvPr/>
        </p:nvPicPr>
        <p:blipFill>
          <a:blip r:embed="rId3">
            <a:alphaModFix/>
          </a:blip>
          <a:stretch>
            <a:fillRect/>
          </a:stretch>
        </p:blipFill>
        <p:spPr>
          <a:xfrm>
            <a:off x="1928000" y="949275"/>
            <a:ext cx="5288007" cy="32288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cd0cf4f339_3_12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00AA"/>
                </a:solidFill>
                <a:latin typeface="Roboto Slab"/>
                <a:ea typeface="Roboto Slab"/>
                <a:cs typeface="Roboto Slab"/>
                <a:sym typeface="Roboto Slab"/>
              </a:rPr>
              <a:t>Quy tắc mô hình hóa: Hệ thống con và giao diện</a:t>
            </a:r>
            <a:endParaRPr b="1" sz="2600">
              <a:solidFill>
                <a:srgbClr val="0000AA"/>
              </a:solidFill>
              <a:latin typeface="Roboto Slab"/>
              <a:ea typeface="Roboto Slab"/>
              <a:cs typeface="Roboto Slab"/>
              <a:sym typeface="Roboto Slab"/>
            </a:endParaRPr>
          </a:p>
        </p:txBody>
      </p:sp>
      <p:sp>
        <p:nvSpPr>
          <p:cNvPr id="387" name="Google Shape;387;g2cd0cf4f339_3_1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2cd0cf4f339_3_1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2cd0cf4f339_3_12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390" name="Google Shape;390;g2cd0cf4f339_3_1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91" name="Google Shape;391;g2cd0cf4f339_3_1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92" name="Google Shape;392;g2cd0cf4f339_3_122"/>
          <p:cNvSpPr txBox="1"/>
          <p:nvPr/>
        </p:nvSpPr>
        <p:spPr>
          <a:xfrm>
            <a:off x="311700" y="975075"/>
            <a:ext cx="7308900" cy="3748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Giao diện hệ thống con (stereotype &lt;&lt;interface&gt;&gt;) có tên bắt đầu bằng chữ I</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&lt;&lt;Subsystem&gt;&gt; package cung cấp vùng chứa các thành phần cấu thành hệ thống con, các sơ đồ tương tác mô tả cách các thành phần hệ thống con cộng tác để thực hiện các hoạt động của giao diện mà hệ thống con thực hiện và các sơ đồ khác làm rõ thành phần hệ thống con</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Hệ thống con sẽ cài đặt giao diện</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&lt;&lt;Subsystem proxy&gt;&gt; class hiện thực hóa các giao diện (dưới dạng proxy) và sẽ điều phối việc triển khai các hoạt động của giao diện hệ thống con.</a:t>
            </a:r>
            <a:endParaRPr sz="1300">
              <a:solidFill>
                <a:schemeClr val="dk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6eb6b02b52_1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Xác định các phần tử thiết kế trong ngữ cảnh</a:t>
            </a:r>
            <a:endParaRPr b="1" sz="2800">
              <a:solidFill>
                <a:srgbClr val="0000AA"/>
              </a:solidFill>
              <a:latin typeface="Roboto Slab"/>
              <a:ea typeface="Roboto Slab"/>
              <a:cs typeface="Roboto Slab"/>
              <a:sym typeface="Roboto Slab"/>
            </a:endParaRPr>
          </a:p>
        </p:txBody>
      </p:sp>
      <p:sp>
        <p:nvSpPr>
          <p:cNvPr id="82" name="Google Shape;82;g26eb6b02b52_1_0"/>
          <p:cNvSpPr txBox="1"/>
          <p:nvPr/>
        </p:nvSpPr>
        <p:spPr>
          <a:xfrm>
            <a:off x="311700" y="1110963"/>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800">
              <a:latin typeface="Roboto Slab"/>
              <a:ea typeface="Roboto Slab"/>
              <a:cs typeface="Roboto Slab"/>
              <a:sym typeface="Roboto Slab"/>
            </a:endParaRPr>
          </a:p>
        </p:txBody>
      </p:sp>
      <p:sp>
        <p:nvSpPr>
          <p:cNvPr id="83" name="Google Shape;83;g26eb6b02b52_1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b6b02b52_1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b6b02b52_1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86" name="Google Shape;86;g26eb6b02b52_1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87" name="Google Shape;87;g26eb6b02b52_1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88" name="Google Shape;88;g26eb6b02b52_1_0"/>
          <p:cNvPicPr preferRelativeResize="0"/>
          <p:nvPr/>
        </p:nvPicPr>
        <p:blipFill>
          <a:blip r:embed="rId3">
            <a:alphaModFix/>
          </a:blip>
          <a:stretch>
            <a:fillRect/>
          </a:stretch>
        </p:blipFill>
        <p:spPr>
          <a:xfrm>
            <a:off x="2328850" y="836238"/>
            <a:ext cx="4486275" cy="4057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6" name="Shape 396"/>
        <p:cNvGrpSpPr/>
        <p:nvPr/>
      </p:nvGrpSpPr>
      <p:grpSpPr>
        <a:xfrm>
          <a:off x="0" y="0"/>
          <a:ext cx="0" cy="0"/>
          <a:chOff x="0" y="0"/>
          <a:chExt cx="0" cy="0"/>
        </a:xfrm>
      </p:grpSpPr>
      <p:sp>
        <p:nvSpPr>
          <p:cNvPr id="397" name="Google Shape;397;g26eb3545900_0_12"/>
          <p:cNvSpPr txBox="1"/>
          <p:nvPr/>
        </p:nvSpPr>
        <p:spPr>
          <a:xfrm>
            <a:off x="1498225" y="1834575"/>
            <a:ext cx="348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Tùng 35 - 46 </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6eb3545900_0_1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Xác định khả năng tái sử dụng</a:t>
            </a:r>
            <a:endParaRPr b="1" sz="2800">
              <a:solidFill>
                <a:srgbClr val="0000AA"/>
              </a:solidFill>
              <a:latin typeface="Roboto Slab"/>
              <a:ea typeface="Roboto Slab"/>
              <a:cs typeface="Roboto Slab"/>
              <a:sym typeface="Roboto Slab"/>
            </a:endParaRPr>
          </a:p>
        </p:txBody>
      </p:sp>
      <p:sp>
        <p:nvSpPr>
          <p:cNvPr id="403" name="Google Shape;403;g26eb3545900_0_18"/>
          <p:cNvSpPr txBox="1"/>
          <p:nvPr/>
        </p:nvSpPr>
        <p:spPr>
          <a:xfrm>
            <a:off x="311700" y="1152475"/>
            <a:ext cx="8520600" cy="38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Mục đích</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Xác định subsystems, components đã tồn tại có thể sử dụng lại dựa vào interfaces của nó</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Các bước</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Tìm các interface tương tự</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Hiệu chỉnh các Interface mới nâng cao tính phù hợp</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Thay thế interface ứng viên bằng interface hiện tại</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Ánh xạ subsystem ứng viên bằng các component có sẵn</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04" name="Google Shape;404;g26eb3545900_0_1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26eb3545900_0_1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26eb3545900_0_1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407" name="Google Shape;407;g26eb3545900_0_1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08" name="Google Shape;408;g26eb3545900_0_1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6eb3545900_1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Những khả năng tái sử dụng</a:t>
            </a:r>
            <a:endParaRPr b="1" sz="2800">
              <a:solidFill>
                <a:srgbClr val="0000AA"/>
              </a:solidFill>
              <a:latin typeface="Roboto Slab"/>
              <a:ea typeface="Roboto Slab"/>
              <a:cs typeface="Roboto Slab"/>
              <a:sym typeface="Roboto Slab"/>
            </a:endParaRPr>
          </a:p>
        </p:txBody>
      </p:sp>
      <p:sp>
        <p:nvSpPr>
          <p:cNvPr id="414" name="Google Shape;414;g26eb3545900_1_0"/>
          <p:cNvSpPr txBox="1"/>
          <p:nvPr/>
        </p:nvSpPr>
        <p:spPr>
          <a:xfrm>
            <a:off x="311700" y="1152475"/>
            <a:ext cx="8520600" cy="38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Bên trong những hệ thống đang phát triển</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Những component phổ biến cung cấp các cơ chế kiến trúc cho hệ thống mới. Cần kiểm tra khả năng tương thích và tính phù hợp</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Bên ngoài những hệ thống đang phát triển</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Các component có sẵn trên thị trường</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Các component từ những ứng dụng trước đây</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15" name="Google Shape;415;g26eb3545900_1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26eb3545900_1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26eb3545900_1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418" name="Google Shape;418;g26eb3545900_1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19" name="Google Shape;419;g26eb3545900_1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6eb3545900_2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Cách tiếp cận lớp điển hình</a:t>
            </a:r>
            <a:endParaRPr b="1" sz="2800">
              <a:solidFill>
                <a:srgbClr val="0000AA"/>
              </a:solidFill>
              <a:latin typeface="Roboto Slab"/>
              <a:ea typeface="Roboto Slab"/>
              <a:cs typeface="Roboto Slab"/>
              <a:sym typeface="Roboto Slab"/>
            </a:endParaRPr>
          </a:p>
        </p:txBody>
      </p:sp>
      <p:sp>
        <p:nvSpPr>
          <p:cNvPr id="425" name="Google Shape;425;g26eb3545900_2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6eb3545900_2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26eb3545900_2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428" name="Google Shape;428;g26eb3545900_2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29" name="Google Shape;429;g26eb3545900_2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430" name="Google Shape;430;g26eb3545900_2_0"/>
          <p:cNvPicPr preferRelativeResize="0"/>
          <p:nvPr/>
        </p:nvPicPr>
        <p:blipFill>
          <a:blip r:embed="rId3">
            <a:alphaModFix/>
          </a:blip>
          <a:stretch>
            <a:fillRect/>
          </a:stretch>
        </p:blipFill>
        <p:spPr>
          <a:xfrm>
            <a:off x="454225" y="953850"/>
            <a:ext cx="3726864" cy="3822425"/>
          </a:xfrm>
          <a:prstGeom prst="rect">
            <a:avLst/>
          </a:prstGeom>
          <a:noFill/>
          <a:ln>
            <a:noFill/>
          </a:ln>
        </p:spPr>
      </p:pic>
      <p:sp>
        <p:nvSpPr>
          <p:cNvPr id="431" name="Google Shape;431;g26eb3545900_2_0"/>
          <p:cNvSpPr txBox="1"/>
          <p:nvPr/>
        </p:nvSpPr>
        <p:spPr>
          <a:xfrm>
            <a:off x="4439150" y="1266700"/>
            <a:ext cx="465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Slab"/>
                <a:ea typeface="Roboto Slab"/>
                <a:cs typeface="Roboto Slab"/>
                <a:sym typeface="Roboto Slab"/>
              </a:rPr>
              <a:t>chứa các hệ thống con, dịch</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vụ ứng dụng cụ thể.</a:t>
            </a:r>
            <a:endParaRPr sz="1800">
              <a:solidFill>
                <a:schemeClr val="dk1"/>
              </a:solidFill>
              <a:latin typeface="Roboto Slab"/>
              <a:ea typeface="Roboto Slab"/>
              <a:cs typeface="Roboto Slab"/>
              <a:sym typeface="Roboto Slab"/>
            </a:endParaRPr>
          </a:p>
        </p:txBody>
      </p:sp>
      <p:sp>
        <p:nvSpPr>
          <p:cNvPr id="432" name="Google Shape;432;g26eb3545900_2_0"/>
          <p:cNvSpPr txBox="1"/>
          <p:nvPr/>
        </p:nvSpPr>
        <p:spPr>
          <a:xfrm>
            <a:off x="4317450" y="2202300"/>
            <a:ext cx="465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Slab"/>
                <a:ea typeface="Roboto Slab"/>
                <a:cs typeface="Roboto Slab"/>
                <a:sym typeface="Roboto Slab"/>
              </a:rPr>
              <a:t>chứa các thành phần nghiệp vụ cụ thể</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được sử dụng trong nhiều ứng dụng..</a:t>
            </a:r>
            <a:endParaRPr sz="1800">
              <a:solidFill>
                <a:schemeClr val="dk1"/>
              </a:solidFill>
              <a:latin typeface="Roboto Slab"/>
              <a:ea typeface="Roboto Slab"/>
              <a:cs typeface="Roboto Slab"/>
              <a:sym typeface="Roboto Slab"/>
            </a:endParaRPr>
          </a:p>
        </p:txBody>
      </p:sp>
      <p:sp>
        <p:nvSpPr>
          <p:cNvPr id="433" name="Google Shape;433;g26eb3545900_2_0"/>
          <p:cNvSpPr txBox="1"/>
          <p:nvPr/>
        </p:nvSpPr>
        <p:spPr>
          <a:xfrm>
            <a:off x="4317450" y="3024150"/>
            <a:ext cx="465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Roboto Slab"/>
                <a:ea typeface="Roboto Slab"/>
                <a:cs typeface="Roboto Slab"/>
                <a:sym typeface="Roboto Slab"/>
              </a:rPr>
              <a:t>chứa các thành phần như: Giao diện người xây dựng</a:t>
            </a:r>
            <a:endParaRPr sz="13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Slab"/>
                <a:ea typeface="Roboto Slab"/>
                <a:cs typeface="Roboto Slab"/>
                <a:sym typeface="Roboto Slab"/>
              </a:rPr>
              <a:t>GUI, Giao diện hệ quản trị CSDL, Các dịch vụ hệ điều</a:t>
            </a:r>
            <a:endParaRPr sz="13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Slab"/>
                <a:ea typeface="Roboto Slab"/>
                <a:cs typeface="Roboto Slab"/>
                <a:sym typeface="Roboto Slab"/>
              </a:rPr>
              <a:t>hành nền tảng độc lập,và các thành phần như bảng tính</a:t>
            </a:r>
            <a:endParaRPr sz="13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300">
                <a:solidFill>
                  <a:schemeClr val="dk1"/>
                </a:solidFill>
                <a:latin typeface="Roboto Slab"/>
                <a:ea typeface="Roboto Slab"/>
                <a:cs typeface="Roboto Slab"/>
                <a:sym typeface="Roboto Slab"/>
              </a:rPr>
              <a:t>và trình biên tập sơ đồ</a:t>
            </a:r>
            <a:endParaRPr sz="1300">
              <a:solidFill>
                <a:schemeClr val="dk1"/>
              </a:solidFill>
              <a:latin typeface="Roboto Slab"/>
              <a:ea typeface="Roboto Slab"/>
              <a:cs typeface="Roboto Slab"/>
              <a:sym typeface="Roboto Slab"/>
            </a:endParaRPr>
          </a:p>
        </p:txBody>
      </p:sp>
      <p:sp>
        <p:nvSpPr>
          <p:cNvPr id="434" name="Google Shape;434;g26eb3545900_2_0"/>
          <p:cNvSpPr txBox="1"/>
          <p:nvPr/>
        </p:nvSpPr>
        <p:spPr>
          <a:xfrm>
            <a:off x="4268800" y="3948050"/>
            <a:ext cx="465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Roboto Slab"/>
                <a:ea typeface="Roboto Slab"/>
                <a:cs typeface="Roboto Slab"/>
                <a:sym typeface="Roboto Slab"/>
              </a:rPr>
              <a:t>Phần mềm hệ thống - có chứa các phần mềm cho</a:t>
            </a:r>
            <a:endParaRPr sz="13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Slab"/>
                <a:ea typeface="Roboto Slab"/>
                <a:cs typeface="Roboto Slab"/>
                <a:sym typeface="Roboto Slab"/>
              </a:rPr>
              <a:t>các cơ sở hạ tầng thực tế như: hệ điều hành, giao</a:t>
            </a:r>
            <a:endParaRPr sz="13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Slab"/>
                <a:ea typeface="Roboto Slab"/>
                <a:cs typeface="Roboto Slab"/>
                <a:sym typeface="Roboto Slab"/>
              </a:rPr>
              <a:t>diện cho phần cứng cụ thể, trình điều khiển thiết bị,</a:t>
            </a:r>
            <a:endParaRPr sz="13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300">
                <a:solidFill>
                  <a:schemeClr val="dk1"/>
                </a:solidFill>
                <a:latin typeface="Roboto Slab"/>
                <a:ea typeface="Roboto Slab"/>
                <a:cs typeface="Roboto Slab"/>
                <a:sym typeface="Roboto Slab"/>
              </a:rPr>
              <a:t>vv</a:t>
            </a:r>
            <a:endParaRPr sz="1300">
              <a:solidFill>
                <a:schemeClr val="dk1"/>
              </a:solidFill>
              <a:latin typeface="Roboto Slab"/>
              <a:ea typeface="Roboto Slab"/>
              <a:cs typeface="Roboto Slab"/>
              <a:sym typeface="Roboto Sla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6eb3545900_3_1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Cách tiếp cận lớp điển hình</a:t>
            </a:r>
            <a:endParaRPr b="1" sz="2800">
              <a:solidFill>
                <a:srgbClr val="0000AA"/>
              </a:solidFill>
              <a:latin typeface="Roboto Slab"/>
              <a:ea typeface="Roboto Slab"/>
              <a:cs typeface="Roboto Slab"/>
              <a:sym typeface="Roboto Slab"/>
            </a:endParaRPr>
          </a:p>
        </p:txBody>
      </p:sp>
      <p:sp>
        <p:nvSpPr>
          <p:cNvPr id="440" name="Google Shape;440;g26eb3545900_3_10"/>
          <p:cNvSpPr txBox="1"/>
          <p:nvPr/>
        </p:nvSpPr>
        <p:spPr>
          <a:xfrm>
            <a:off x="311700" y="1152475"/>
            <a:ext cx="8770800" cy="38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Trong phân tích kiến trúc</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Tập trung vào các lớp mức trên (the application and business-specific)</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Trong xác định phần tử thiết kế:</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Tập trung vào các lớp mức dưới. Các nguyên tắc phân lớp cho package cũng áp dụng cho subsystem</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41" name="Google Shape;441;g26eb3545900_3_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26eb3545900_3_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26eb3545900_3_1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444" name="Google Shape;444;g26eb3545900_3_1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45" name="Google Shape;445;g26eb3545900_3_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26eb3545900_3_2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Những cân nhắc khi phân lớp</a:t>
            </a:r>
            <a:endParaRPr b="1" sz="2800">
              <a:solidFill>
                <a:srgbClr val="0000AA"/>
              </a:solidFill>
              <a:latin typeface="Roboto Slab"/>
              <a:ea typeface="Roboto Slab"/>
              <a:cs typeface="Roboto Slab"/>
              <a:sym typeface="Roboto Slab"/>
            </a:endParaRPr>
          </a:p>
        </p:txBody>
      </p:sp>
      <p:sp>
        <p:nvSpPr>
          <p:cNvPr id="451" name="Google Shape;451;g26eb3545900_3_24"/>
          <p:cNvSpPr txBox="1"/>
          <p:nvPr/>
        </p:nvSpPr>
        <p:spPr>
          <a:xfrm>
            <a:off x="311700" y="1152475"/>
            <a:ext cx="8770800" cy="38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Phạm vi (Visibility)</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Các phần tử chỉ nên phụ thuộc vào các phần tử trong cùng lớp (layer) và lớp thấp hơn.</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Volatility</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 Trong lớp cao nhất, đặt những phần tử thay đổi khi yêu cầu người dùng thay đổi.</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Lớp thấp nhất, đặt những phần tử thay đổi khi nền tảng hiện thực thay đổi (phần cứng, hệ điều hành…)</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52" name="Google Shape;452;g26eb3545900_3_2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26eb3545900_3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26eb3545900_3_2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455" name="Google Shape;455;g26eb3545900_3_2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56" name="Google Shape;456;g26eb3545900_3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6eb3545900_3_4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Những cân nhắc khi phân lớp</a:t>
            </a:r>
            <a:endParaRPr b="1" sz="2800">
              <a:solidFill>
                <a:srgbClr val="0000AA"/>
              </a:solidFill>
              <a:latin typeface="Roboto Slab"/>
              <a:ea typeface="Roboto Slab"/>
              <a:cs typeface="Roboto Slab"/>
              <a:sym typeface="Roboto Slab"/>
            </a:endParaRPr>
          </a:p>
        </p:txBody>
      </p:sp>
      <p:sp>
        <p:nvSpPr>
          <p:cNvPr id="462" name="Google Shape;462;g26eb3545900_3_40"/>
          <p:cNvSpPr txBox="1"/>
          <p:nvPr/>
        </p:nvSpPr>
        <p:spPr>
          <a:xfrm>
            <a:off x="311700" y="1152475"/>
            <a:ext cx="8770800" cy="38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Nguyên tắc (Generality)</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Các phần tử mô hình trừu tượng có xu hướng đặt ở lớp thấp.</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 Số lớp</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 </a:t>
            </a:r>
            <a:r>
              <a:rPr lang="en" sz="1800">
                <a:latin typeface="Roboto Slab"/>
                <a:ea typeface="Roboto Slab"/>
                <a:cs typeface="Roboto Slab"/>
                <a:sym typeface="Roboto Slab"/>
              </a:rPr>
              <a:t>Hệ thống nhỏ: 3-4 layers</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 Hệ thống phức tạp: 5-7 layers</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63" name="Google Shape;463;g26eb3545900_3_4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26eb3545900_3_4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26eb3545900_3_4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466" name="Google Shape;466;g26eb3545900_3_4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67" name="Google Shape;467;g26eb3545900_3_4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68" name="Google Shape;468;g26eb3545900_3_40"/>
          <p:cNvSpPr txBox="1"/>
          <p:nvPr/>
        </p:nvSpPr>
        <p:spPr>
          <a:xfrm>
            <a:off x="712200" y="4265600"/>
            <a:ext cx="84318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800">
                <a:solidFill>
                  <a:srgbClr val="FF0000"/>
                </a:solidFill>
                <a:latin typeface="Roboto Slab"/>
                <a:ea typeface="Roboto Slab"/>
                <a:cs typeface="Roboto Slab"/>
                <a:sym typeface="Roboto Slab"/>
              </a:rPr>
              <a:t>Mục tiêu là giảm sự ràng buộc và làm cho việc bảo trì dễ dàng hơn.</a:t>
            </a:r>
            <a:endParaRPr b="1" sz="1800">
              <a:solidFill>
                <a:srgbClr val="FF0000"/>
              </a:solidFill>
              <a:latin typeface="Roboto Slab"/>
              <a:ea typeface="Roboto Slab"/>
              <a:cs typeface="Roboto Slab"/>
              <a:sym typeface="Roboto Slab"/>
            </a:endParaRPr>
          </a:p>
          <a:p>
            <a:pPr indent="0" lvl="0" marL="0" rtl="0" algn="l">
              <a:spcBef>
                <a:spcPts val="1200"/>
              </a:spcBef>
              <a:spcAft>
                <a:spcPts val="0"/>
              </a:spcAft>
              <a:buNone/>
            </a:pPr>
            <a:r>
              <a:t/>
            </a:r>
            <a:endParaRPr b="1" sz="1800">
              <a:solidFill>
                <a:srgbClr val="FF0000"/>
              </a:solidFill>
              <a:latin typeface="Roboto Slab"/>
              <a:ea typeface="Roboto Slab"/>
              <a:cs typeface="Roboto Slab"/>
              <a:sym typeface="Roboto Slab"/>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6eb3545900_3_5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Các phần tử thiết kế và kiến trúc</a:t>
            </a:r>
            <a:endParaRPr b="1" sz="2800">
              <a:solidFill>
                <a:srgbClr val="0000AA"/>
              </a:solidFill>
              <a:latin typeface="Roboto Slab"/>
              <a:ea typeface="Roboto Slab"/>
              <a:cs typeface="Roboto Slab"/>
              <a:sym typeface="Roboto Slab"/>
            </a:endParaRPr>
          </a:p>
        </p:txBody>
      </p:sp>
      <p:sp>
        <p:nvSpPr>
          <p:cNvPr id="474" name="Google Shape;474;g26eb3545900_3_5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26eb3545900_3_5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26eb3545900_3_5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477" name="Google Shape;477;g26eb3545900_3_5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78" name="Google Shape;478;g26eb3545900_3_5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79" name="Google Shape;479;g26eb3545900_3_57"/>
          <p:cNvSpPr txBox="1"/>
          <p:nvPr/>
        </p:nvSpPr>
        <p:spPr>
          <a:xfrm>
            <a:off x="1055575" y="4194350"/>
            <a:ext cx="634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Roboto Slab"/>
                <a:ea typeface="Roboto Slab"/>
                <a:cs typeface="Roboto Slab"/>
                <a:sym typeface="Roboto Slab"/>
              </a:rPr>
              <a:t>Các phần tử thiết kế được xác định cần phải được phân bổ vào các lớp cụ thể trong kiến trúc</a:t>
            </a:r>
            <a:endParaRPr b="1" sz="1800">
              <a:solidFill>
                <a:srgbClr val="FF0000"/>
              </a:solidFill>
              <a:latin typeface="Roboto Slab"/>
              <a:ea typeface="Roboto Slab"/>
              <a:cs typeface="Roboto Slab"/>
              <a:sym typeface="Roboto Slab"/>
            </a:endParaRPr>
          </a:p>
        </p:txBody>
      </p:sp>
      <p:pic>
        <p:nvPicPr>
          <p:cNvPr id="480" name="Google Shape;480;g26eb3545900_3_57"/>
          <p:cNvPicPr preferRelativeResize="0"/>
          <p:nvPr/>
        </p:nvPicPr>
        <p:blipFill>
          <a:blip r:embed="rId3">
            <a:alphaModFix/>
          </a:blip>
          <a:stretch>
            <a:fillRect/>
          </a:stretch>
        </p:blipFill>
        <p:spPr>
          <a:xfrm>
            <a:off x="1254600" y="949213"/>
            <a:ext cx="5808959" cy="3245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6eb3545900_3_7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VD. Các lớp kiến trúc</a:t>
            </a:r>
            <a:endParaRPr b="1" sz="2800">
              <a:solidFill>
                <a:srgbClr val="0000AA"/>
              </a:solidFill>
              <a:latin typeface="Roboto Slab"/>
              <a:ea typeface="Roboto Slab"/>
              <a:cs typeface="Roboto Slab"/>
              <a:sym typeface="Roboto Slab"/>
            </a:endParaRPr>
          </a:p>
        </p:txBody>
      </p:sp>
      <p:sp>
        <p:nvSpPr>
          <p:cNvPr id="486" name="Google Shape;486;g26eb3545900_3_7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6eb3545900_3_7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26eb3545900_3_7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489" name="Google Shape;489;g26eb3545900_3_7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90" name="Google Shape;490;g26eb3545900_3_7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491" name="Google Shape;491;g26eb3545900_3_71"/>
          <p:cNvPicPr preferRelativeResize="0"/>
          <p:nvPr/>
        </p:nvPicPr>
        <p:blipFill>
          <a:blip r:embed="rId3">
            <a:alphaModFix/>
          </a:blip>
          <a:stretch>
            <a:fillRect/>
          </a:stretch>
        </p:blipFill>
        <p:spPr>
          <a:xfrm>
            <a:off x="311700" y="846625"/>
            <a:ext cx="4419599" cy="4036867"/>
          </a:xfrm>
          <a:prstGeom prst="rect">
            <a:avLst/>
          </a:prstGeom>
          <a:noFill/>
          <a:ln>
            <a:noFill/>
          </a:ln>
        </p:spPr>
      </p:pic>
      <p:sp>
        <p:nvSpPr>
          <p:cNvPr id="492" name="Google Shape;492;g26eb3545900_3_71"/>
          <p:cNvSpPr txBox="1"/>
          <p:nvPr/>
        </p:nvSpPr>
        <p:spPr>
          <a:xfrm>
            <a:off x="4731300" y="846625"/>
            <a:ext cx="4290000" cy="40866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Các lớp được xây dựng trên các lớp kiến trúc ban đầu đã xác định trong phân tích kiến trúc.</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Lớp Middleware và các gói cơ sở tái sử dụng được thêm vào trong hoạt động này, cung cấp các tiện ích và dịch vụ nền tảng độc lập.</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Các gói Base Reuse chứa các phần tử thiết kế tái sử dụng chung và các mẫu (pattern).</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26eb3545900_3_8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Partitioning Considerations</a:t>
            </a:r>
            <a:endParaRPr b="1" sz="2800">
              <a:solidFill>
                <a:srgbClr val="0000AA"/>
              </a:solidFill>
              <a:latin typeface="Roboto Slab"/>
              <a:ea typeface="Roboto Slab"/>
              <a:cs typeface="Roboto Slab"/>
              <a:sym typeface="Roboto Slab"/>
            </a:endParaRPr>
          </a:p>
        </p:txBody>
      </p:sp>
      <p:sp>
        <p:nvSpPr>
          <p:cNvPr id="498" name="Google Shape;498;g26eb3545900_3_8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26eb3545900_3_8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26eb3545900_3_8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01" name="Google Shape;501;g26eb3545900_3_8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02" name="Google Shape;502;g26eb3545900_3_8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03" name="Google Shape;503;g26eb3545900_3_82"/>
          <p:cNvSpPr txBox="1"/>
          <p:nvPr/>
        </p:nvSpPr>
        <p:spPr>
          <a:xfrm>
            <a:off x="311700" y="1012700"/>
            <a:ext cx="8770800" cy="3864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Coupling and cohesion</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Cohesion: tập trung vào nhiệm vụ của từng module</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Coupling: chỉ độ phụ thuộc giữa các module với nhau khi thực hiện một chức năng nào đó.</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User organization</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Competency(năng lực) và skill (kỹ năng) areas</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System distribution (sự phân tán hệ thống)</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Secrecy areas</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Variability areas</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04" name="Google Shape;504;g26eb3545900_3_82"/>
          <p:cNvSpPr txBox="1"/>
          <p:nvPr/>
        </p:nvSpPr>
        <p:spPr>
          <a:xfrm>
            <a:off x="3342750" y="4555925"/>
            <a:ext cx="582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latin typeface="Roboto Slab"/>
                <a:ea typeface="Roboto Slab"/>
                <a:cs typeface="Roboto Slab"/>
                <a:sym typeface="Roboto Slab"/>
              </a:rPr>
              <a:t>Tránh các phụ thuộc vòng.</a:t>
            </a:r>
            <a:endParaRPr sz="1800">
              <a:solidFill>
                <a:srgbClr val="FF0000"/>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6eb6b02b52_1_1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Tổng quan về Xác định các phân tử thiết kế</a:t>
            </a:r>
            <a:endParaRPr b="1" sz="2800">
              <a:solidFill>
                <a:srgbClr val="0000AA"/>
              </a:solidFill>
              <a:latin typeface="Roboto Slab"/>
              <a:ea typeface="Roboto Slab"/>
              <a:cs typeface="Roboto Slab"/>
              <a:sym typeface="Roboto Slab"/>
            </a:endParaRPr>
          </a:p>
        </p:txBody>
      </p:sp>
      <p:sp>
        <p:nvSpPr>
          <p:cNvPr id="94" name="Google Shape;94;g26eb6b02b52_1_12"/>
          <p:cNvSpPr txBox="1"/>
          <p:nvPr/>
        </p:nvSpPr>
        <p:spPr>
          <a:xfrm>
            <a:off x="311700" y="9985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800">
              <a:latin typeface="Roboto Slab"/>
              <a:ea typeface="Roboto Slab"/>
              <a:cs typeface="Roboto Slab"/>
              <a:sym typeface="Roboto Slab"/>
            </a:endParaRPr>
          </a:p>
        </p:txBody>
      </p:sp>
      <p:sp>
        <p:nvSpPr>
          <p:cNvPr id="95" name="Google Shape;95;g26eb6b02b52_1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6eb6b02b52_1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26eb6b02b52_1_1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98" name="Google Shape;98;g26eb6b02b52_1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99" name="Google Shape;99;g26eb6b02b52_1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00" name="Google Shape;100;g26eb6b02b52_1_12"/>
          <p:cNvPicPr preferRelativeResize="0"/>
          <p:nvPr/>
        </p:nvPicPr>
        <p:blipFill>
          <a:blip r:embed="rId3">
            <a:alphaModFix/>
          </a:blip>
          <a:stretch>
            <a:fillRect/>
          </a:stretch>
        </p:blipFill>
        <p:spPr>
          <a:xfrm>
            <a:off x="1566863" y="888913"/>
            <a:ext cx="6010275" cy="3895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26eb3545900_6_1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VD. Partitioning</a:t>
            </a:r>
            <a:endParaRPr b="1" sz="2800">
              <a:solidFill>
                <a:srgbClr val="0000AA"/>
              </a:solidFill>
              <a:latin typeface="Roboto Slab"/>
              <a:ea typeface="Roboto Slab"/>
              <a:cs typeface="Roboto Slab"/>
              <a:sym typeface="Roboto Slab"/>
            </a:endParaRPr>
          </a:p>
        </p:txBody>
      </p:sp>
      <p:sp>
        <p:nvSpPr>
          <p:cNvPr id="510" name="Google Shape;510;g26eb3545900_6_1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26eb3545900_6_1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26eb3545900_6_1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13" name="Google Shape;513;g26eb3545900_6_1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14" name="Google Shape;514;g26eb3545900_6_1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515" name="Google Shape;515;g26eb3545900_6_15"/>
          <p:cNvPicPr preferRelativeResize="0"/>
          <p:nvPr/>
        </p:nvPicPr>
        <p:blipFill>
          <a:blip r:embed="rId3">
            <a:alphaModFix/>
          </a:blip>
          <a:stretch>
            <a:fillRect/>
          </a:stretch>
        </p:blipFill>
        <p:spPr>
          <a:xfrm>
            <a:off x="1358450" y="878325"/>
            <a:ext cx="6115199" cy="3916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6eb3545900_6_3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VD. </a:t>
            </a:r>
            <a:r>
              <a:rPr b="1" lang="en" sz="2800">
                <a:solidFill>
                  <a:srgbClr val="0000AA"/>
                </a:solidFill>
                <a:latin typeface="Roboto Slab"/>
                <a:ea typeface="Roboto Slab"/>
                <a:cs typeface="Roboto Slab"/>
                <a:sym typeface="Roboto Slab"/>
              </a:rPr>
              <a:t>Partitioning</a:t>
            </a:r>
            <a:endParaRPr b="1" sz="2800">
              <a:solidFill>
                <a:srgbClr val="0000AA"/>
              </a:solidFill>
              <a:latin typeface="Roboto Slab"/>
              <a:ea typeface="Roboto Slab"/>
              <a:cs typeface="Roboto Slab"/>
              <a:sym typeface="Roboto Slab"/>
            </a:endParaRPr>
          </a:p>
        </p:txBody>
      </p:sp>
      <p:sp>
        <p:nvSpPr>
          <p:cNvPr id="521" name="Google Shape;521;g26eb3545900_6_3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26eb3545900_6_3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26eb3545900_6_3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24" name="Google Shape;524;g26eb3545900_6_3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25" name="Google Shape;525;g26eb3545900_6_3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26" name="Google Shape;526;g26eb3545900_6_37"/>
          <p:cNvSpPr txBox="1"/>
          <p:nvPr/>
        </p:nvSpPr>
        <p:spPr>
          <a:xfrm>
            <a:off x="311700" y="1012700"/>
            <a:ext cx="8770800" cy="38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Sự kết nối và gắn kết tối đa trong các gói so với sự kết nối tối thiểu giữa các gói.</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Các phụ thuộc giữa các gói phản ánh các phụ thuộc giữa các lớp chứa trong các gói.</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26eb3545900_6_5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VD. Application Layer</a:t>
            </a:r>
            <a:endParaRPr b="1" sz="2800">
              <a:solidFill>
                <a:srgbClr val="0000AA"/>
              </a:solidFill>
              <a:latin typeface="Roboto Slab"/>
              <a:ea typeface="Roboto Slab"/>
              <a:cs typeface="Roboto Slab"/>
              <a:sym typeface="Roboto Slab"/>
            </a:endParaRPr>
          </a:p>
        </p:txBody>
      </p:sp>
      <p:sp>
        <p:nvSpPr>
          <p:cNvPr id="532" name="Google Shape;532;g26eb3545900_6_5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26eb3545900_6_5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26eb3545900_6_5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35" name="Google Shape;535;g26eb3545900_6_5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36" name="Google Shape;536;g26eb3545900_6_5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537" name="Google Shape;537;g26eb3545900_6_50"/>
          <p:cNvPicPr preferRelativeResize="0"/>
          <p:nvPr/>
        </p:nvPicPr>
        <p:blipFill>
          <a:blip r:embed="rId3">
            <a:alphaModFix/>
          </a:blip>
          <a:stretch>
            <a:fillRect/>
          </a:stretch>
        </p:blipFill>
        <p:spPr>
          <a:xfrm>
            <a:off x="2937275" y="1047950"/>
            <a:ext cx="3619500" cy="2581275"/>
          </a:xfrm>
          <a:prstGeom prst="rect">
            <a:avLst/>
          </a:prstGeom>
          <a:noFill/>
          <a:ln>
            <a:noFill/>
          </a:ln>
        </p:spPr>
      </p:pic>
      <p:sp>
        <p:nvSpPr>
          <p:cNvPr id="538" name="Google Shape;538;g26eb3545900_6_50"/>
          <p:cNvSpPr txBox="1"/>
          <p:nvPr/>
        </p:nvSpPr>
        <p:spPr>
          <a:xfrm>
            <a:off x="1300050" y="4147550"/>
            <a:ext cx="919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Slab"/>
                <a:ea typeface="Roboto Slab"/>
                <a:cs typeface="Roboto Slab"/>
                <a:sym typeface="Roboto Slab"/>
              </a:rPr>
              <a:t>Lớp Application chứa các phần tử thiết kế của một ứng dụng cụ thể</a:t>
            </a:r>
            <a:endParaRPr sz="1800">
              <a:latin typeface="Roboto Slab"/>
              <a:ea typeface="Roboto Slab"/>
              <a:cs typeface="Roboto Slab"/>
              <a:sym typeface="Roboto Slab"/>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6eb3545900_6_6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VD: Application Layer Context</a:t>
            </a:r>
            <a:endParaRPr b="1" sz="2800">
              <a:solidFill>
                <a:srgbClr val="0000AA"/>
              </a:solidFill>
              <a:latin typeface="Roboto Slab"/>
              <a:ea typeface="Roboto Slab"/>
              <a:cs typeface="Roboto Slab"/>
              <a:sym typeface="Roboto Slab"/>
            </a:endParaRPr>
          </a:p>
        </p:txBody>
      </p:sp>
      <p:sp>
        <p:nvSpPr>
          <p:cNvPr id="544" name="Google Shape;544;g26eb3545900_6_6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26eb3545900_6_6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26eb3545900_6_6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47" name="Google Shape;547;g26eb3545900_6_6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48" name="Google Shape;548;g26eb3545900_6_6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549" name="Google Shape;549;g26eb3545900_6_64"/>
          <p:cNvPicPr preferRelativeResize="0"/>
          <p:nvPr/>
        </p:nvPicPr>
        <p:blipFill>
          <a:blip r:embed="rId3">
            <a:alphaModFix/>
          </a:blip>
          <a:stretch>
            <a:fillRect/>
          </a:stretch>
        </p:blipFill>
        <p:spPr>
          <a:xfrm>
            <a:off x="311700" y="1065263"/>
            <a:ext cx="4925356" cy="3012975"/>
          </a:xfrm>
          <a:prstGeom prst="rect">
            <a:avLst/>
          </a:prstGeom>
          <a:noFill/>
          <a:ln>
            <a:noFill/>
          </a:ln>
        </p:spPr>
      </p:pic>
      <p:sp>
        <p:nvSpPr>
          <p:cNvPr id="550" name="Google Shape;550;g26eb3545900_6_64"/>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Registration package phụ thuộc vào University Artifacts package</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External System Interface đóng gói các giao diện hệ thống bên ngoài</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GUI Framework và Security Interfaces đóng gói thành security framework</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2cd0cf4f339_6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VD: Lớp Business</a:t>
            </a:r>
            <a:endParaRPr b="1" sz="2800">
              <a:solidFill>
                <a:srgbClr val="0000AA"/>
              </a:solidFill>
              <a:latin typeface="Roboto Slab"/>
              <a:ea typeface="Roboto Slab"/>
              <a:cs typeface="Roboto Slab"/>
              <a:sym typeface="Roboto Slab"/>
            </a:endParaRPr>
          </a:p>
        </p:txBody>
      </p:sp>
      <p:sp>
        <p:nvSpPr>
          <p:cNvPr id="556" name="Google Shape;556;g2cd0cf4f339_6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2cd0cf4f339_6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2cd0cf4f339_6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59" name="Google Shape;559;g2cd0cf4f339_6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60" name="Google Shape;560;g2cd0cf4f339_6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61" name="Google Shape;561;g2cd0cf4f339_6_0"/>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Sự phụ thuộc trong cùng  1 lớp</a:t>
            </a:r>
            <a:endParaRPr sz="1800">
              <a:solidFill>
                <a:srgbClr val="000000"/>
              </a:solidFill>
              <a:latin typeface="Roboto Slab"/>
              <a:ea typeface="Roboto Slab"/>
              <a:cs typeface="Roboto Slab"/>
              <a:sym typeface="Roboto Slab"/>
            </a:endParaRPr>
          </a:p>
        </p:txBody>
      </p:sp>
      <p:pic>
        <p:nvPicPr>
          <p:cNvPr id="562" name="Google Shape;562;g2cd0cf4f339_6_0"/>
          <p:cNvPicPr preferRelativeResize="0"/>
          <p:nvPr/>
        </p:nvPicPr>
        <p:blipFill>
          <a:blip r:embed="rId3">
            <a:alphaModFix/>
          </a:blip>
          <a:stretch>
            <a:fillRect/>
          </a:stretch>
        </p:blipFill>
        <p:spPr>
          <a:xfrm>
            <a:off x="152400" y="949275"/>
            <a:ext cx="5077249" cy="374736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cd0cf4f339_6_2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VD: Lớp Business</a:t>
            </a:r>
            <a:endParaRPr b="1" sz="2800">
              <a:solidFill>
                <a:srgbClr val="0000AA"/>
              </a:solidFill>
              <a:latin typeface="Roboto Slab"/>
              <a:ea typeface="Roboto Slab"/>
              <a:cs typeface="Roboto Slab"/>
              <a:sym typeface="Roboto Slab"/>
            </a:endParaRPr>
          </a:p>
        </p:txBody>
      </p:sp>
      <p:sp>
        <p:nvSpPr>
          <p:cNvPr id="568" name="Google Shape;568;g2cd0cf4f339_6_2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2cd0cf4f339_6_2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2cd0cf4f339_6_2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71" name="Google Shape;571;g2cd0cf4f339_6_2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72" name="Google Shape;572;g2cd0cf4f339_6_2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73" name="Google Shape;573;g2cd0cf4f339_6_23"/>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595959"/>
              </a:buClr>
              <a:buSzPts val="1800"/>
              <a:buFont typeface="Roboto Slab"/>
              <a:buChar char="●"/>
            </a:pPr>
            <a:r>
              <a:rPr lang="en" sz="1800">
                <a:latin typeface="Roboto Slab"/>
                <a:ea typeface="Roboto Slab"/>
                <a:cs typeface="Roboto Slab"/>
                <a:sym typeface="Roboto Slab"/>
              </a:rPr>
              <a:t>Các phần tử ở trong lớp Business Services chỉ phụ thuộc vào các phần từ trong chính tầng Business Services hoặc trong tầng Middleware là tầng ngay bên dưới.</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pic>
        <p:nvPicPr>
          <p:cNvPr id="574" name="Google Shape;574;g2cd0cf4f339_6_23"/>
          <p:cNvPicPr preferRelativeResize="0"/>
          <p:nvPr/>
        </p:nvPicPr>
        <p:blipFill>
          <a:blip r:embed="rId3">
            <a:alphaModFix/>
          </a:blip>
          <a:stretch>
            <a:fillRect/>
          </a:stretch>
        </p:blipFill>
        <p:spPr>
          <a:xfrm>
            <a:off x="311700" y="1012700"/>
            <a:ext cx="5077251" cy="332856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2cd0cf4f339_6_4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VD: Tầng Middleware</a:t>
            </a:r>
            <a:endParaRPr b="1" sz="2800">
              <a:solidFill>
                <a:srgbClr val="0000AA"/>
              </a:solidFill>
              <a:latin typeface="Roboto Slab"/>
              <a:ea typeface="Roboto Slab"/>
              <a:cs typeface="Roboto Slab"/>
              <a:sym typeface="Roboto Slab"/>
            </a:endParaRPr>
          </a:p>
        </p:txBody>
      </p:sp>
      <p:sp>
        <p:nvSpPr>
          <p:cNvPr id="580" name="Google Shape;580;g2cd0cf4f339_6_4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2cd0cf4f339_6_4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2cd0cf4f339_6_4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83" name="Google Shape;583;g2cd0cf4f339_6_4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84" name="Google Shape;584;g2cd0cf4f339_6_4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85" name="Google Shape;585;g2cd0cf4f339_6_40"/>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pic>
        <p:nvPicPr>
          <p:cNvPr id="586" name="Google Shape;586;g2cd0cf4f339_6_40"/>
          <p:cNvPicPr preferRelativeResize="0"/>
          <p:nvPr/>
        </p:nvPicPr>
        <p:blipFill>
          <a:blip r:embed="rId3">
            <a:alphaModFix/>
          </a:blip>
          <a:stretch>
            <a:fillRect/>
          </a:stretch>
        </p:blipFill>
        <p:spPr>
          <a:xfrm>
            <a:off x="131500" y="1229509"/>
            <a:ext cx="8520599" cy="280991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2cd0cf4f339_6_5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Các mốc kiểm soát</a:t>
            </a:r>
            <a:endParaRPr b="1" sz="2800">
              <a:solidFill>
                <a:srgbClr val="0000AA"/>
              </a:solidFill>
              <a:latin typeface="Roboto Slab"/>
              <a:ea typeface="Roboto Slab"/>
              <a:cs typeface="Roboto Slab"/>
              <a:sym typeface="Roboto Slab"/>
            </a:endParaRPr>
          </a:p>
        </p:txBody>
      </p:sp>
      <p:sp>
        <p:nvSpPr>
          <p:cNvPr id="592" name="Google Shape;592;g2cd0cf4f339_6_5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2cd0cf4f339_6_5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2cd0cf4f339_6_5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595" name="Google Shape;595;g2cd0cf4f339_6_5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96" name="Google Shape;596;g2cd0cf4f339_6_5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597" name="Google Shape;597;g2cd0cf4f339_6_53"/>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98" name="Google Shape;598;g2cd0cf4f339_6_53"/>
          <p:cNvSpPr txBox="1"/>
          <p:nvPr/>
        </p:nvSpPr>
        <p:spPr>
          <a:xfrm>
            <a:off x="515425" y="833325"/>
            <a:ext cx="81483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Tổng quát: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Liệu một bức tranh toàn diện về các dịch vụ của các gói phần mềm khác nhau đã được cung cấp chưa?</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Có thể tìm thấy các giải pháp cấu trúc tương tự có thể được sử dụng rộng rãi hơn trong miền vấn đề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tầng: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Có nhiều hơn 7 tầng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hệ thống con: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Việc phân chia hệ thống con được thực hiện một cách logic nhất quán trên toàn bộ mô hình không?</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cd0cf4f339_6_6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Các mốc kiểm soát</a:t>
            </a:r>
            <a:endParaRPr b="1" sz="2800">
              <a:solidFill>
                <a:srgbClr val="0000AA"/>
              </a:solidFill>
              <a:latin typeface="Roboto Slab"/>
              <a:ea typeface="Roboto Slab"/>
              <a:cs typeface="Roboto Slab"/>
              <a:sym typeface="Roboto Slab"/>
            </a:endParaRPr>
          </a:p>
        </p:txBody>
      </p:sp>
      <p:sp>
        <p:nvSpPr>
          <p:cNvPr id="604" name="Google Shape;604;g2cd0cf4f339_6_6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2cd0cf4f339_6_6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2cd0cf4f339_6_6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607" name="Google Shape;607;g2cd0cf4f339_6_6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08" name="Google Shape;608;g2cd0cf4f339_6_6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09" name="Google Shape;609;g2cd0cf4f339_6_65"/>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610" name="Google Shape;610;g2cd0cf4f339_6_65"/>
          <p:cNvSpPr txBox="1"/>
          <p:nvPr/>
        </p:nvSpPr>
        <p:spPr>
          <a:xfrm>
            <a:off x="515425" y="833325"/>
            <a:ext cx="81483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Các gói:</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Tên của gói có mô tả mục đích của gói đó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Mô tả của gói có phù hợp với các trách nhiệm của các lớp bên trong không</a:t>
            </a:r>
            <a:r>
              <a:rPr lang="en" sz="1800">
                <a:solidFill>
                  <a:schemeClr val="dk1"/>
                </a:solidFill>
              </a:rPr>
              <a:t>?</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Các phụ thuộc giữa các gói có tương ứng với các mối quan hệ giữa các lớp bên trong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Các lớp được chứa trong một gói có thuộc về đó theo các tiêu chí của việc phân chia gói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Có các lớp hoặc sự kết hợp giữa các lớp trong một gói có thể được tách ra thành một gói độc lập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Tỷ lệ giữa số lượng gói và số lượng lớp có phù hợp không?</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2cd0cf4f339_6_7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Các mốc kiểm soát</a:t>
            </a:r>
            <a:endParaRPr b="1" sz="2800">
              <a:solidFill>
                <a:srgbClr val="0000AA"/>
              </a:solidFill>
              <a:latin typeface="Roboto Slab"/>
              <a:ea typeface="Roboto Slab"/>
              <a:cs typeface="Roboto Slab"/>
              <a:sym typeface="Roboto Slab"/>
            </a:endParaRPr>
          </a:p>
        </p:txBody>
      </p:sp>
      <p:sp>
        <p:nvSpPr>
          <p:cNvPr id="616" name="Google Shape;616;g2cd0cf4f339_6_7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2cd0cf4f339_6_7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2cd0cf4f339_6_7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619" name="Google Shape;619;g2cd0cf4f339_6_7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20" name="Google Shape;620;g2cd0cf4f339_6_7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21" name="Google Shape;621;g2cd0cf4f339_6_77"/>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622" name="Google Shape;622;g2cd0cf4f339_6_77"/>
          <p:cNvSpPr txBox="1"/>
          <p:nvPr/>
        </p:nvSpPr>
        <p:spPr>
          <a:xfrm>
            <a:off x="515425" y="833325"/>
            <a:ext cx="81483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Các lớp:</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Tên của mỗi lớp có phản ánh rõ vai trò của lớp đó hay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Lớp có tính kết hợp không (tức là, tất cả các phần có kết nối chức năng)?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Tất cả các thành phần của lớp có được sử dụng bởi các hiện thực hóa ca sử dụng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Role name</a:t>
            </a:r>
            <a:r>
              <a:rPr lang="en" sz="1800">
                <a:solidFill>
                  <a:schemeClr val="dk1"/>
                </a:solidFill>
              </a:rPr>
              <a:t> của các aggregation và association có mô tả chính xác mối quan hệ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Có các lớp hoặc sự kết hợp giữa các lớp trong một gói có thể được tách ra thành một gói độc lập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Các bội số của các mối quan hệ có đúng không?</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6eb6b02b52_1_2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Các bước xác định các phân tử Thiết kế</a:t>
            </a:r>
            <a:endParaRPr b="1" sz="2800">
              <a:solidFill>
                <a:srgbClr val="0000AA"/>
              </a:solidFill>
              <a:latin typeface="Roboto Slab"/>
              <a:ea typeface="Roboto Slab"/>
              <a:cs typeface="Roboto Slab"/>
              <a:sym typeface="Roboto Slab"/>
            </a:endParaRPr>
          </a:p>
        </p:txBody>
      </p:sp>
      <p:sp>
        <p:nvSpPr>
          <p:cNvPr id="106" name="Google Shape;106;g26eb6b02b52_1_24"/>
          <p:cNvSpPr txBox="1"/>
          <p:nvPr/>
        </p:nvSpPr>
        <p:spPr>
          <a:xfrm>
            <a:off x="311700" y="9985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Xác định lớp và các hệ thống con</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Xác định giao diện hệ thống con</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Cập nhật tổ chức mô hình thiết kế</a:t>
            </a:r>
            <a:endParaRPr sz="1800">
              <a:latin typeface="Roboto Slab"/>
              <a:ea typeface="Roboto Slab"/>
              <a:cs typeface="Roboto Slab"/>
              <a:sym typeface="Roboto Slab"/>
            </a:endParaRPr>
          </a:p>
        </p:txBody>
      </p:sp>
      <p:sp>
        <p:nvSpPr>
          <p:cNvPr id="107" name="Google Shape;107;g26eb6b02b52_1_2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b6b02b52_1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b6b02b52_1_2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110" name="Google Shape;110;g26eb6b02b52_1_2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11" name="Google Shape;111;g26eb6b02b52_1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2cd0cf4f339_6_9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Ôn tập: Xác định các phần tử thiết kế</a:t>
            </a:r>
            <a:endParaRPr b="1" sz="2800">
              <a:solidFill>
                <a:srgbClr val="0000AA"/>
              </a:solidFill>
              <a:latin typeface="Roboto Slab"/>
              <a:ea typeface="Roboto Slab"/>
              <a:cs typeface="Roboto Slab"/>
              <a:sym typeface="Roboto Slab"/>
            </a:endParaRPr>
          </a:p>
        </p:txBody>
      </p:sp>
      <p:sp>
        <p:nvSpPr>
          <p:cNvPr id="628" name="Google Shape;628;g2cd0cf4f339_6_9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2cd0cf4f339_6_9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2cd0cf4f339_6_9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631" name="Google Shape;631;g2cd0cf4f339_6_9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32" name="Google Shape;632;g2cd0cf4f339_6_9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33" name="Google Shape;633;g2cd0cf4f339_6_96"/>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634" name="Google Shape;634;g2cd0cf4f339_6_96"/>
          <p:cNvSpPr txBox="1"/>
          <p:nvPr/>
        </p:nvSpPr>
        <p:spPr>
          <a:xfrm>
            <a:off x="515425" y="1012700"/>
            <a:ext cx="81483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Mục đích của việc xác định các yếu tố thiết kế là gì?</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Interface là gì?</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Subsystem là gì? Nó khác biệt với gói như thế nào?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Subsystem được sử dụng cho mục đích gì, và làm thế nào để xác định chúng?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Những điều cần xem xét khi phân lớp và phân chia là gì?</a:t>
            </a:r>
            <a:endParaRPr sz="18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2cd0cf4f339_6_1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Bài</a:t>
            </a:r>
            <a:r>
              <a:rPr b="1" lang="en" sz="2800">
                <a:solidFill>
                  <a:srgbClr val="0000AA"/>
                </a:solidFill>
                <a:latin typeface="Roboto Slab"/>
                <a:ea typeface="Roboto Slab"/>
                <a:cs typeface="Roboto Slab"/>
                <a:sym typeface="Roboto Slab"/>
              </a:rPr>
              <a:t> tập: Xác định các phần tử thiết kế</a:t>
            </a:r>
            <a:endParaRPr b="1" sz="2800">
              <a:solidFill>
                <a:srgbClr val="0000AA"/>
              </a:solidFill>
              <a:latin typeface="Roboto Slab"/>
              <a:ea typeface="Roboto Slab"/>
              <a:cs typeface="Roboto Slab"/>
              <a:sym typeface="Roboto Slab"/>
            </a:endParaRPr>
          </a:p>
        </p:txBody>
      </p:sp>
      <p:sp>
        <p:nvSpPr>
          <p:cNvPr id="640" name="Google Shape;640;g2cd0cf4f339_6_1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2cd0cf4f339_6_1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2cd0cf4f339_6_1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643" name="Google Shape;643;g2cd0cf4f339_6_1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44" name="Google Shape;644;g2cd0cf4f339_6_1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45" name="Google Shape;645;g2cd0cf4f339_6_111"/>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646" name="Google Shape;646;g2cd0cf4f339_6_111"/>
          <p:cNvSpPr txBox="1"/>
          <p:nvPr/>
        </p:nvSpPr>
        <p:spPr>
          <a:xfrm>
            <a:off x="515425" y="1012700"/>
            <a:ext cx="81483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Giả thiết đầu vào đã có sẵn: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Các lớp phân tích và các mối quan hệ của chúng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Các tầng, các gói và sự phụ thuộc của chúng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Hãy xác định:</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Các lớp thiết kế, các hệ thống con, các giao diện của chúng và mối quan hệ của chúng với các yếu tố thiết kế khác.</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Sự ánh xạ từ các lớp phân tích đến các yếu tố thiết kế.</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Vị trí của các yếu tố thiết kế (ví dụ: các hệ thống con và các lớp thiết kế của chúng) trong kiến trúc (tức là, gói/tầng chứa yếu tố thiết kế).</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Đưa ra:</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 Đối với mỗi hệ thống con, một biểu đồ lớp hiện thực giao diện.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 Bảng ánh xạ các lớp phân tích thành các yếu tố thiết kế.</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 Bảng liệt kê các yếu tố thiết kế và gói "sở hữu" của chúng.</a:t>
            </a:r>
            <a:endParaRPr sz="18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2cd0cf4f339_6_12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Bài tập: Ôn tập</a:t>
            </a:r>
            <a:endParaRPr b="1" sz="2800">
              <a:solidFill>
                <a:srgbClr val="0000AA"/>
              </a:solidFill>
              <a:latin typeface="Roboto Slab"/>
              <a:ea typeface="Roboto Slab"/>
              <a:cs typeface="Roboto Slab"/>
              <a:sym typeface="Roboto Slab"/>
            </a:endParaRPr>
          </a:p>
        </p:txBody>
      </p:sp>
      <p:sp>
        <p:nvSpPr>
          <p:cNvPr id="652" name="Google Shape;652;g2cd0cf4f339_6_1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2cd0cf4f339_6_1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2cd0cf4f339_6_12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655" name="Google Shape;655;g2cd0cf4f339_6_1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56" name="Google Shape;656;g2cd0cf4f339_6_1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657" name="Google Shape;657;g2cd0cf4f339_6_122"/>
          <p:cNvSpPr txBox="1"/>
          <p:nvPr/>
        </p:nvSpPr>
        <p:spPr>
          <a:xfrm>
            <a:off x="5382050" y="1012700"/>
            <a:ext cx="3700500" cy="38640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658" name="Google Shape;658;g2cd0cf4f339_6_122"/>
          <p:cNvSpPr txBox="1"/>
          <p:nvPr/>
        </p:nvSpPr>
        <p:spPr>
          <a:xfrm>
            <a:off x="515425" y="1012700"/>
            <a:ext cx="8148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So sánh kết quả với cả lớp:</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Hệ thống con mà bạn tìm thấy là gì? Nó được phân chia một cách logic không? Nó thực hiện một hoặc nhiều giao diện không? Các lớp phân tích nào nó ánh xạ tới?</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Các phụ thuộc giữa các gói có tương ứng với các mối quan hệ giữa các lớp bên trong không? Các lớp được nhóm một cách logic không?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Có các lớp hoặc sự hợp tác giữa các lớp trong một gói có thể được tách ra thành một gói độc lập không?</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6eb6b02b52_1_4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Từ Lớp phân tích đến Phần tử thiết kế</a:t>
            </a:r>
            <a:endParaRPr b="1" sz="2800">
              <a:solidFill>
                <a:srgbClr val="0000AA"/>
              </a:solidFill>
              <a:latin typeface="Roboto Slab"/>
              <a:ea typeface="Roboto Slab"/>
              <a:cs typeface="Roboto Slab"/>
              <a:sym typeface="Roboto Slab"/>
            </a:endParaRPr>
          </a:p>
        </p:txBody>
      </p:sp>
      <p:sp>
        <p:nvSpPr>
          <p:cNvPr id="117" name="Google Shape;117;g26eb6b02b52_1_45"/>
          <p:cNvSpPr txBox="1"/>
          <p:nvPr/>
        </p:nvSpPr>
        <p:spPr>
          <a:xfrm>
            <a:off x="311700" y="998575"/>
            <a:ext cx="33459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Trong hoạt động Xác định phần tử thiết kế, các lớp phân tích được làm mịn thành các phần tử thiết kế</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Xác định xem lớp phân tích nào là lớp, hệ thống con, hoặc thành phần ko cần thiết kế </a:t>
            </a:r>
            <a:endParaRPr sz="1800">
              <a:latin typeface="Roboto Slab"/>
              <a:ea typeface="Roboto Slab"/>
              <a:cs typeface="Roboto Slab"/>
              <a:sym typeface="Roboto Slab"/>
            </a:endParaRPr>
          </a:p>
        </p:txBody>
      </p:sp>
      <p:sp>
        <p:nvSpPr>
          <p:cNvPr id="118" name="Google Shape;118;g26eb6b02b52_1_4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b6b02b52_1_4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b6b02b52_1_4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121" name="Google Shape;121;g26eb6b02b52_1_4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22" name="Google Shape;122;g26eb6b02b52_1_4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23" name="Google Shape;123;g26eb6b02b52_1_45"/>
          <p:cNvPicPr preferRelativeResize="0"/>
          <p:nvPr/>
        </p:nvPicPr>
        <p:blipFill>
          <a:blip r:embed="rId3">
            <a:alphaModFix/>
          </a:blip>
          <a:stretch>
            <a:fillRect/>
          </a:stretch>
        </p:blipFill>
        <p:spPr>
          <a:xfrm>
            <a:off x="3815850" y="1029888"/>
            <a:ext cx="5181599" cy="33537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b6b02b52_5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Xác định lớp thiết kế</a:t>
            </a:r>
            <a:endParaRPr b="1" sz="2800">
              <a:solidFill>
                <a:srgbClr val="0000AA"/>
              </a:solidFill>
              <a:latin typeface="Roboto Slab"/>
              <a:ea typeface="Roboto Slab"/>
              <a:cs typeface="Roboto Slab"/>
              <a:sym typeface="Roboto Slab"/>
            </a:endParaRPr>
          </a:p>
        </p:txBody>
      </p:sp>
      <p:sp>
        <p:nvSpPr>
          <p:cNvPr id="129" name="Google Shape;129;g26eb6b02b52_5_0"/>
          <p:cNvSpPr txBox="1"/>
          <p:nvPr/>
        </p:nvSpPr>
        <p:spPr>
          <a:xfrm>
            <a:off x="311700" y="998575"/>
            <a:ext cx="84327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Một lớp phân tích có thể chuyển thành lớp thiết kế nếu:</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Nó là lớp đơn giản</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Nó biểu diễn một trừu tượng logic đơn nhất</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Một số lớp phân tích phức tạp có thế:</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Chia ra thành nhiều lớp</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Trở thành gói </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Trở thành hệ thống con</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Các tổ hợp khác</a:t>
            </a:r>
            <a:endParaRPr sz="1800">
              <a:latin typeface="Roboto Slab"/>
              <a:ea typeface="Roboto Slab"/>
              <a:cs typeface="Roboto Slab"/>
              <a:sym typeface="Roboto Slab"/>
            </a:endParaRPr>
          </a:p>
        </p:txBody>
      </p:sp>
      <p:sp>
        <p:nvSpPr>
          <p:cNvPr id="130" name="Google Shape;130;g26eb6b02b52_5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6eb6b02b52_5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6eb6b02b52_5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133" name="Google Shape;133;g26eb6b02b52_5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34" name="Google Shape;134;g26eb6b02b52_5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6eb6b02b52_5_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Nhắc lại: Lớp và Gói</a:t>
            </a:r>
            <a:endParaRPr b="1" sz="2800">
              <a:solidFill>
                <a:srgbClr val="0000AA"/>
              </a:solidFill>
              <a:latin typeface="Roboto Slab"/>
              <a:ea typeface="Roboto Slab"/>
              <a:cs typeface="Roboto Slab"/>
              <a:sym typeface="Roboto Slab"/>
            </a:endParaRPr>
          </a:p>
        </p:txBody>
      </p:sp>
      <p:sp>
        <p:nvSpPr>
          <p:cNvPr id="140" name="Google Shape;140;g26eb6b02b52_5_11"/>
          <p:cNvSpPr txBox="1"/>
          <p:nvPr/>
        </p:nvSpPr>
        <p:spPr>
          <a:xfrm>
            <a:off x="311700" y="998575"/>
            <a:ext cx="84327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Lớp là gì:</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Là một sử mô tả của các đối tượng có chung trách nhiệm, quan hệ, hành vi, thuộc tính và ngữ nghĩa</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Gói là gì:</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Một cơ chế đa dụng để sắp xếp các phần tử thành nhóm.</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Một phần tử mô hình có thể chứa các phần tử mô hình khác.</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800">
              <a:latin typeface="Roboto Slab"/>
              <a:ea typeface="Roboto Slab"/>
              <a:cs typeface="Roboto Slab"/>
              <a:sym typeface="Roboto Slab"/>
            </a:endParaRPr>
          </a:p>
        </p:txBody>
      </p:sp>
      <p:sp>
        <p:nvSpPr>
          <p:cNvPr id="141" name="Google Shape;141;g26eb6b02b52_5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26eb6b02b52_5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26eb6b02b52_5_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144" name="Google Shape;144;g26eb6b02b52_5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45" name="Google Shape;145;g26eb6b02b52_5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46" name="Google Shape;146;g26eb6b02b52_5_11"/>
          <p:cNvPicPr preferRelativeResize="0"/>
          <p:nvPr/>
        </p:nvPicPr>
        <p:blipFill>
          <a:blip r:embed="rId3">
            <a:alphaModFix/>
          </a:blip>
          <a:stretch>
            <a:fillRect/>
          </a:stretch>
        </p:blipFill>
        <p:spPr>
          <a:xfrm>
            <a:off x="6358595" y="1999045"/>
            <a:ext cx="1206562" cy="572700"/>
          </a:xfrm>
          <a:prstGeom prst="rect">
            <a:avLst/>
          </a:prstGeom>
          <a:noFill/>
          <a:ln>
            <a:noFill/>
          </a:ln>
        </p:spPr>
      </p:pic>
      <p:pic>
        <p:nvPicPr>
          <p:cNvPr id="147" name="Google Shape;147;g26eb6b02b52_5_11"/>
          <p:cNvPicPr preferRelativeResize="0"/>
          <p:nvPr/>
        </p:nvPicPr>
        <p:blipFill>
          <a:blip r:embed="rId4">
            <a:alphaModFix/>
          </a:blip>
          <a:stretch>
            <a:fillRect/>
          </a:stretch>
        </p:blipFill>
        <p:spPr>
          <a:xfrm>
            <a:off x="6358597" y="3571175"/>
            <a:ext cx="1306257" cy="101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6eb6b02b52_1_3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AA"/>
                </a:solidFill>
                <a:latin typeface="Roboto Slab"/>
                <a:ea typeface="Roboto Slab"/>
                <a:cs typeface="Roboto Slab"/>
                <a:sym typeface="Roboto Slab"/>
              </a:rPr>
              <a:t>Nhóm các Lớp thiết kế vào một gói</a:t>
            </a:r>
            <a:endParaRPr b="1" sz="2800">
              <a:solidFill>
                <a:srgbClr val="0000AA"/>
              </a:solidFill>
              <a:latin typeface="Roboto Slab"/>
              <a:ea typeface="Roboto Slab"/>
              <a:cs typeface="Roboto Slab"/>
              <a:sym typeface="Roboto Slab"/>
            </a:endParaRPr>
          </a:p>
        </p:txBody>
      </p:sp>
      <p:sp>
        <p:nvSpPr>
          <p:cNvPr id="153" name="Google Shape;153;g26eb6b02b52_1_35"/>
          <p:cNvSpPr txBox="1"/>
          <p:nvPr/>
        </p:nvSpPr>
        <p:spPr>
          <a:xfrm>
            <a:off x="311700" y="9985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Có thể đặt tiêu chí đóng gói của mình dựa trên một số yếu tố khác nhau, bao gồm:</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Đơn vị cấu hình</a:t>
            </a:r>
            <a:endParaRPr sz="1800">
              <a:latin typeface="Roboto Slab"/>
              <a:ea typeface="Roboto Slab"/>
              <a:cs typeface="Roboto Slab"/>
              <a:sym typeface="Roboto Slab"/>
            </a:endParaRPr>
          </a:p>
          <a:p>
            <a:pPr indent="-342900" lvl="2" marL="13716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Có thể sử dụng theo các đơn vị chuyển giao, theo cấu hình, theo thứ bậc khi hệ thống hoàn thành</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Phân bổ tài nguyên giữa các nhóm phát triển</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Phản ánh các loại người dùng</a:t>
            </a:r>
            <a:endParaRPr sz="1800">
              <a:latin typeface="Roboto Slab"/>
              <a:ea typeface="Roboto Slab"/>
              <a:cs typeface="Roboto Slab"/>
              <a:sym typeface="Roboto Slab"/>
            </a:endParaRPr>
          </a:p>
          <a:p>
            <a:pPr indent="-342900" lvl="1" marL="91440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Đại diện cho các sản phẩm và dịch vụ hiện có mà hệ thống sử dụng.</a:t>
            </a:r>
            <a:endParaRPr sz="1800">
              <a:latin typeface="Roboto Slab"/>
              <a:ea typeface="Roboto Slab"/>
              <a:cs typeface="Roboto Slab"/>
              <a:sym typeface="Roboto Slab"/>
            </a:endParaRPr>
          </a:p>
        </p:txBody>
      </p:sp>
      <p:sp>
        <p:nvSpPr>
          <p:cNvPr id="154" name="Google Shape;154;g26eb6b02b52_1_3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26eb6b02b52_1_3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26eb6b02b52_1_3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900">
                <a:solidFill>
                  <a:srgbClr val="FFFFFF"/>
                </a:solidFill>
                <a:latin typeface="Roboto Slab"/>
                <a:ea typeface="Roboto Slab"/>
                <a:cs typeface="Roboto Slab"/>
                <a:sym typeface="Roboto Slab"/>
              </a:rPr>
              <a:t>‹#›</a:t>
            </a:fld>
            <a:endParaRPr b="1" sz="900">
              <a:solidFill>
                <a:srgbClr val="FFFFFF"/>
              </a:solidFill>
              <a:latin typeface="Roboto Slab"/>
              <a:ea typeface="Roboto Slab"/>
              <a:cs typeface="Roboto Slab"/>
              <a:sym typeface="Roboto Slab"/>
            </a:endParaRPr>
          </a:p>
        </p:txBody>
      </p:sp>
      <p:sp>
        <p:nvSpPr>
          <p:cNvPr id="157" name="Google Shape;157;g26eb6b02b52_1_3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58" name="Google Shape;158;g26eb6b02b52_1_3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