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Slab"/>
      <p:regular r:id="rId40"/>
      <p:bold r:id="rId41"/>
    </p:embeddedFon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hpygkM22JciqkgiP7y6ZN+rOJv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font" Target="fonts/RobotoSlab-bold.fntdata"/><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75293c24d437e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975293c24d437e7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75293c24d437e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975293c24d437e7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75293c24d437e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975293c24d437e7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f192f18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cf192f186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f192f186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cf192f1861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Trong ví dụ ở trên, Client đóng vai trò là Application và Menu, Invoker đóng vai trò là MenuItem, ConcreteCommand đóng vai trò là OpenCommand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f4b9c0b3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6f4b9c0b3e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Các cơ chế phân tích biểu diễn một mẫu bao gồm một giải pháp chung cho một vấn đề thông dụng (tương tự như các mẫu thiết kế). Chúng có thể đưa ra các mẫu về cấu trúc, hành vi hoặc cả 2. Chúng được sử dụng trong quá trình phân tích để giảm độ phức tạp của phân tích và để cải tiến sự đồng nhất bằng cách cung cấp cho người thiết kế một sự biểu diễn ngắn gọn về các hành vi phức tạp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f312212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cf312212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f312212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cf3122127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f312212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cf3122127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f4b9c0b3e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6f4b9c0b3e_8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chemeClr val="dk1"/>
              </a:buClr>
              <a:buSzPts val="900"/>
              <a:buFont typeface="Roboto Slab"/>
              <a:buChar char="-"/>
            </a:pPr>
            <a:r>
              <a:rPr lang="en" sz="900">
                <a:solidFill>
                  <a:schemeClr val="dk1"/>
                </a:solidFill>
                <a:latin typeface="Roboto Slab"/>
                <a:ea typeface="Roboto Slab"/>
                <a:cs typeface="Roboto Slab"/>
                <a:sym typeface="Roboto Slab"/>
              </a:rPr>
              <a:t>Xác định lớp khách của mỗi cơ chế phân tích:  Quét tất cả các khách hàng của một cơ chế phân tích cụ thể, xem xét các đặc điểm họ yêu cầu đối với cơ chế đó. </a:t>
            </a:r>
            <a:endParaRPr sz="900">
              <a:solidFill>
                <a:schemeClr val="dk1"/>
              </a:solidFill>
              <a:latin typeface="Roboto Slab"/>
              <a:ea typeface="Roboto Slab"/>
              <a:cs typeface="Roboto Slab"/>
              <a:sym typeface="Roboto Slab"/>
            </a:endParaRPr>
          </a:p>
          <a:p>
            <a:pPr indent="-285750" lvl="0" marL="457200" rtl="0" algn="l">
              <a:lnSpc>
                <a:spcPct val="150000"/>
              </a:lnSpc>
              <a:spcBef>
                <a:spcPts val="0"/>
              </a:spcBef>
              <a:spcAft>
                <a:spcPts val="0"/>
              </a:spcAft>
              <a:buClr>
                <a:schemeClr val="dk1"/>
              </a:buClr>
              <a:buSzPts val="900"/>
              <a:buFont typeface="Roboto Slab"/>
              <a:buChar char="-"/>
            </a:pPr>
            <a:r>
              <a:rPr lang="en" sz="900">
                <a:solidFill>
                  <a:schemeClr val="dk1"/>
                </a:solidFill>
                <a:latin typeface="Roboto Slab"/>
                <a:ea typeface="Roboto Slab"/>
                <a:cs typeface="Roboto Slab"/>
                <a:sym typeface="Roboto Slab"/>
              </a:rPr>
              <a:t>Xác định các đặc điểm thông tin của mỗi cơ chế phân tích: Có thể có nhiều đặc điểm khác nhau, cung cấp các mức độ khác nhau về hiệu suất, truy vết, bảo mật,... Mỗi cơ chế phân tích là khác nhau vì thế các đặc điểm khác nhau sẽ được áp dụng cho từng cơ chế khác nhau. Nhiều cơ chế yêu cầu ước tính số lượng và phạm vi của các trường hợp cần quản lý. Việc di chuyển một lượng lớn dữ liệu qua bất kỳ hệ thống nào sẽ tạo ra các vấn đề lớn về hiệu suất cần phải được giải quyết</a:t>
            </a:r>
            <a:endParaRPr sz="900">
              <a:solidFill>
                <a:schemeClr val="dk1"/>
              </a:solidFill>
              <a:latin typeface="Roboto Slab"/>
              <a:ea typeface="Roboto Slab"/>
              <a:cs typeface="Roboto Slab"/>
              <a:sym typeface="Roboto Slab"/>
            </a:endParaRPr>
          </a:p>
          <a:p>
            <a:pPr indent="-285750" lvl="0" marL="457200" rtl="0" algn="l">
              <a:lnSpc>
                <a:spcPct val="150000"/>
              </a:lnSpc>
              <a:spcBef>
                <a:spcPts val="0"/>
              </a:spcBef>
              <a:spcAft>
                <a:spcPts val="0"/>
              </a:spcAft>
              <a:buClr>
                <a:schemeClr val="dk1"/>
              </a:buClr>
              <a:buSzPts val="900"/>
              <a:buFont typeface="Roboto Slab"/>
              <a:buChar char="-"/>
            </a:pPr>
            <a:r>
              <a:rPr lang="en" sz="900">
                <a:solidFill>
                  <a:schemeClr val="dk1"/>
                </a:solidFill>
                <a:latin typeface="Roboto Slab"/>
                <a:ea typeface="Roboto Slab"/>
                <a:cs typeface="Roboto Slab"/>
                <a:sym typeface="Roboto Slab"/>
              </a:rPr>
              <a:t>Nhóm các lớp khách theo việc sử dụng của các đặc điểm thông tin:  Xác định cơ chế thiết kế cho các nhóm khách hàng có chung nhu cầu về cơ chế có đặc điểm thông tin tương tự. Các nhóm này cung cấp sự cắt giảm ban đầu ở các cơ chế thiết kế.  Các cấu hình có đặc tính khác nhau sẽ dẫn đến các cơ chế thiết kế khác nhau xuất phát từ cùng một cơ chế phân tích. Cơ chế bền vững đơn giản trong phân tích sẽ tạo ra một số cơ chế bền vững trong thiết kế” bền vững trong bộ nhớ, dựa trên tệp, dựa trên cơ sở dữ liệu, phân tán…</a:t>
            </a:r>
            <a:endParaRPr sz="900">
              <a:solidFill>
                <a:schemeClr val="dk1"/>
              </a:solidFill>
              <a:latin typeface="Roboto Slab"/>
              <a:ea typeface="Roboto Slab"/>
              <a:cs typeface="Roboto Slab"/>
              <a:sym typeface="Roboto Slab"/>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b3545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6eb35459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f4b9c0b3e_7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6f4b9c0b3e_78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Một số ví dụ về các cơ chế cài đặt bao gồm ngôn ngữ lập trình (...), CSDL (Oracle, MongoDB, …), các công nghệ tương tác giữa các tiến trình,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Hình bên cạnh biểu diễn cơ chế kiến trúc cho mỗi ví dụ. Với hệ quản trị CSDL quan hệ (RDBMS) dùng để truy cập dữ liệu đã tồn tại, JDBC được chọn. Với hệ quản trị CSDL hướng đối tượng (OODBMS), ObjectStore được chọn, và với hệ thống phân tán, RMI được chọn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f3c058d81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cf3c058d81_4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f4b9c0b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f4b9c0b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f4b9b4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6f4b9b47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f4b9b47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6f4b9b474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f4b9b47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6f4b9b474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f4b9b47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6f4b9b4749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f4b9b474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6f4b9b474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f4b9b474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6f4b9b4749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f4b9b474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6f4b9b4749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f4b9c0b3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6f4b9c0b3e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f4b9b474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26f4b9b4749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6f4b9b474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6f4b9b474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f4b9b474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6f4b9b4749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cee46df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cee46df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ce9e484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2ce9e4847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f4b9c0b3e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6f4b9c0b3e_6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Mục đích: </a:t>
            </a:r>
            <a:r>
              <a:rPr lang="en">
                <a:solidFill>
                  <a:schemeClr val="dk1"/>
                </a:solidFill>
              </a:rPr>
              <a:t>làm mịn các cơ chế phân tích thành các cơ chế thiết kế theo các ràng buộc với môi trường cài đặt. </a:t>
            </a:r>
            <a:endParaRPr sz="400">
              <a:solidFill>
                <a:schemeClr val="dk1"/>
              </a:solidFill>
            </a:endParaRPr>
          </a:p>
          <a:p>
            <a:pPr indent="0" lvl="0" marL="0" rtl="0" algn="l">
              <a:lnSpc>
                <a:spcPct val="100000"/>
              </a:lnSpc>
              <a:spcBef>
                <a:spcPts val="0"/>
              </a:spcBef>
              <a:spcAft>
                <a:spcPts val="0"/>
              </a:spcAft>
              <a:buSzPts val="1100"/>
              <a:buNone/>
            </a:pPr>
            <a:r>
              <a:rPr lang="en"/>
              <a:t>Input: </a:t>
            </a:r>
            <a:endParaRPr/>
          </a:p>
          <a:p>
            <a:pPr indent="0" lvl="0" marL="0" rtl="0" algn="l">
              <a:lnSpc>
                <a:spcPct val="100000"/>
              </a:lnSpc>
              <a:spcBef>
                <a:spcPts val="0"/>
              </a:spcBef>
              <a:spcAft>
                <a:spcPts val="0"/>
              </a:spcAft>
              <a:buSzPts val="1100"/>
              <a:buNone/>
            </a:pPr>
            <a:r>
              <a:rPr lang="en"/>
              <a:t>Resulting Artifacts: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f4b9c0b3e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f4b9c0b3e_6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f4b9c0b3e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6f4b9c0b3e_6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Pattern là khái niệm dùng để hệ thống hóa kiến thức chuyên biệt </a:t>
            </a:r>
            <a:r>
              <a:rPr lang="en"/>
              <a:t>dựa</a:t>
            </a:r>
            <a:r>
              <a:rPr lang="en"/>
              <a:t> trên kinh nghiệm. Cung cấp ví dụ về mô hình tốt sẽ giải quyết được vấn đề thực sự.</a:t>
            </a:r>
            <a:endParaRPr/>
          </a:p>
          <a:p>
            <a:pPr indent="-298450" lvl="0" marL="457200" rtl="0" algn="l">
              <a:lnSpc>
                <a:spcPct val="100000"/>
              </a:lnSpc>
              <a:spcBef>
                <a:spcPts val="0"/>
              </a:spcBef>
              <a:spcAft>
                <a:spcPts val="0"/>
              </a:spcAft>
              <a:buSzPts val="1100"/>
              <a:buChar char="-"/>
            </a:pPr>
            <a:r>
              <a:rPr lang="en"/>
              <a:t>Framework khác với pattern ở quy mô và phạm vi. Framework là một </a:t>
            </a:r>
            <a:r>
              <a:rPr lang="en"/>
              <a:t>micro-architecture</a:t>
            </a:r>
            <a:r>
              <a:rPr lang="en"/>
              <a:t> cung cấp một </a:t>
            </a:r>
            <a:r>
              <a:rPr b="1" lang="en"/>
              <a:t>template không hoàn chỉnh</a:t>
            </a:r>
            <a:r>
              <a:rPr lang="en"/>
              <a:t> cho cho một ứng dụng trong một kiến trúc cụ thể. </a:t>
            </a:r>
            <a:r>
              <a:rPr lang="en"/>
              <a:t>Các khung kiến trúc (architectural frameworks) </a:t>
            </a:r>
            <a:r>
              <a:rPr b="1" lang="en"/>
              <a:t>cung cấp ngữ cảnh</a:t>
            </a:r>
            <a:r>
              <a:rPr lang="en"/>
              <a:t> trong đó các thành phần hoạt động. Chúng cung cấp cơ sở hạ tầng (có thể gọi là "ống nước") cho các thành phần để có thể tồn tại và hoạt động theo cách </a:t>
            </a:r>
            <a:r>
              <a:rPr b="1" lang="en"/>
              <a:t>có thể dự đoán</a:t>
            </a:r>
            <a:r>
              <a:rPr lang="en"/>
              <a:t>. Những khung kiến trúc này có thể cung cấp cơ chế giao tiếp, cơ chế phân phối, khả năng xử lý lỗi, hỗ trợ giao dịch và nhiều khả năng khác.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9e4847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9e4847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f4b9c0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f4b9c0b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f4b9c0b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6f4b9c0b3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7.png"/><Relationship Id="rId6"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8</a:t>
            </a:r>
            <a:r>
              <a:rPr b="1" i="0" lang="en" sz="2800" u="none" cap="none" strike="noStrike">
                <a:solidFill>
                  <a:srgbClr val="0000AA"/>
                </a:solidFill>
                <a:latin typeface="Roboto Slab"/>
                <a:ea typeface="Roboto Slab"/>
                <a:cs typeface="Roboto Slab"/>
                <a:sym typeface="Roboto Slab"/>
              </a:rPr>
              <a:t>: Xác định các </a:t>
            </a:r>
            <a:r>
              <a:rPr b="1" lang="en" sz="2800">
                <a:solidFill>
                  <a:srgbClr val="0000AA"/>
                </a:solidFill>
                <a:latin typeface="Roboto Slab"/>
                <a:ea typeface="Roboto Slab"/>
                <a:cs typeface="Roboto Slab"/>
                <a:sym typeface="Roboto Slab"/>
              </a:rPr>
              <a:t>cơ chế thiết kế</a:t>
            </a:r>
            <a:endParaRPr b="1" i="0" sz="2800" u="none" cap="none" strike="noStrike">
              <a:solidFill>
                <a:srgbClr val="0000AA"/>
              </a:solidFill>
              <a:latin typeface="Roboto Slab"/>
              <a:ea typeface="Roboto Slab"/>
              <a:cs typeface="Roboto Slab"/>
              <a:sym typeface="Roboto Slab"/>
            </a:endParaRPr>
          </a:p>
        </p:txBody>
      </p:sp>
      <p:sp>
        <p:nvSpPr>
          <p:cNvPr id="55" name="Google Shape;55;g2c8e8a0445a_1_0"/>
          <p:cNvSpPr txBox="1"/>
          <p:nvPr/>
        </p:nvSpPr>
        <p:spPr>
          <a:xfrm>
            <a:off x="244932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g2c8e8a0445a_1_0"/>
          <p:cNvGrpSpPr/>
          <p:nvPr/>
        </p:nvGrpSpPr>
        <p:grpSpPr>
          <a:xfrm>
            <a:off x="0" y="4250"/>
            <a:ext cx="9144002" cy="1073675"/>
            <a:chOff x="0" y="4250"/>
            <a:chExt cx="9144002" cy="1073675"/>
          </a:xfrm>
        </p:grpSpPr>
        <p:pic>
          <p:nvPicPr>
            <p:cNvPr id="57" name="Google Shape;57;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975293c24d437e7_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Chi tiết về mẫu thiết kế Command</a:t>
            </a:r>
            <a:endParaRPr b="1" i="0" sz="2800" u="none" cap="none" strike="noStrike">
              <a:solidFill>
                <a:srgbClr val="0000AA"/>
              </a:solidFill>
              <a:latin typeface="Roboto Slab"/>
              <a:ea typeface="Roboto Slab"/>
              <a:cs typeface="Roboto Slab"/>
              <a:sym typeface="Roboto Slab"/>
            </a:endParaRPr>
          </a:p>
        </p:txBody>
      </p:sp>
      <p:sp>
        <p:nvSpPr>
          <p:cNvPr id="158" name="Google Shape;158;g975293c24d437e7_1"/>
          <p:cNvSpPr txBox="1"/>
          <p:nvPr/>
        </p:nvSpPr>
        <p:spPr>
          <a:xfrm>
            <a:off x="311700" y="975225"/>
            <a:ext cx="3076200" cy="35937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rPr b="1" lang="en">
                <a:latin typeface="Roboto Slab"/>
                <a:ea typeface="Roboto Slab"/>
                <a:cs typeface="Roboto Slab"/>
                <a:sym typeface="Roboto Slab"/>
              </a:rPr>
              <a:t>Context:</a:t>
            </a:r>
            <a:r>
              <a:rPr lang="en">
                <a:latin typeface="Roboto Slab"/>
                <a:ea typeface="Roboto Slab"/>
                <a:cs typeface="Roboto Slab"/>
                <a:sym typeface="Roboto Slab"/>
              </a:rPr>
              <a:t> Chúng ta muốn xây dựng một thành phần về giao diện người dùng (GUI) có thể sử dụng lại. Để đơn giản, chúng ta hạn chế sự cài đặt về các menu trên hệ thống Windows (sao cho có thể thêm các menuItem mà không cần thay đổi thành phần GUI)</a:t>
            </a:r>
            <a:endParaRPr b="0" i="0" u="none" cap="none" strike="noStrike">
              <a:solidFill>
                <a:srgbClr val="000000"/>
              </a:solidFill>
              <a:latin typeface="Roboto Slab"/>
              <a:ea typeface="Roboto Slab"/>
              <a:cs typeface="Roboto Slab"/>
              <a:sym typeface="Roboto Slab"/>
            </a:endParaRPr>
          </a:p>
        </p:txBody>
      </p:sp>
      <p:sp>
        <p:nvSpPr>
          <p:cNvPr id="159" name="Google Shape;159;g975293c24d437e7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975293c24d437e7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975293c24d437e7_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62" name="Google Shape;162;g975293c24d437e7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3" name="Google Shape;163;g975293c24d437e7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64" name="Google Shape;164;g975293c24d437e7_1"/>
          <p:cNvPicPr preferRelativeResize="0"/>
          <p:nvPr/>
        </p:nvPicPr>
        <p:blipFill>
          <a:blip r:embed="rId3">
            <a:alphaModFix/>
          </a:blip>
          <a:stretch>
            <a:fillRect/>
          </a:stretch>
        </p:blipFill>
        <p:spPr>
          <a:xfrm>
            <a:off x="3745875" y="1055188"/>
            <a:ext cx="5029200" cy="324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975293c24d437e7_1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Chi tiết về mẫu thiết kế Command</a:t>
            </a:r>
            <a:endParaRPr b="1" i="0" sz="2800" u="none" cap="none" strike="noStrike">
              <a:solidFill>
                <a:srgbClr val="0000AA"/>
              </a:solidFill>
              <a:latin typeface="Roboto Slab"/>
              <a:ea typeface="Roboto Slab"/>
              <a:cs typeface="Roboto Slab"/>
              <a:sym typeface="Roboto Slab"/>
            </a:endParaRPr>
          </a:p>
        </p:txBody>
      </p:sp>
      <p:sp>
        <p:nvSpPr>
          <p:cNvPr id="170" name="Google Shape;170;g975293c24d437e7_13"/>
          <p:cNvSpPr txBox="1"/>
          <p:nvPr/>
        </p:nvSpPr>
        <p:spPr>
          <a:xfrm>
            <a:off x="0" y="975225"/>
            <a:ext cx="4157700" cy="37404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rPr lang="en" sz="1200">
                <a:latin typeface="Roboto Slab"/>
                <a:ea typeface="Roboto Slab"/>
                <a:cs typeface="Roboto Slab"/>
                <a:sym typeface="Roboto Slab"/>
              </a:rPr>
              <a:t>Các thành phần tham gia:</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Application: Lớp ở phía Client, giả lập cho ứng dụng</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Menu: giả sử ứng dụng chỉ có 1 menu duy nhất</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MenuItem: Có nhiều MenuItem khác nhau trong một Menu</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Command: Lớp trừu tượng gồm một thao tác là Process(). Thao tác này sẽ được định nghĩa lại ở một lớp con của Command</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Giả sử định nghĩa trong lớp MenuItem một thao tác là Clicked() được gọi tự động khi người dùng chọn item tương ứng. Đoạn code trong Clicked() giả sử là cmd.Process()</a:t>
            </a:r>
            <a:endParaRPr sz="1200">
              <a:latin typeface="Roboto Slab"/>
              <a:ea typeface="Roboto Slab"/>
              <a:cs typeface="Roboto Slab"/>
              <a:sym typeface="Roboto Slab"/>
            </a:endParaRPr>
          </a:p>
        </p:txBody>
      </p:sp>
      <p:sp>
        <p:nvSpPr>
          <p:cNvPr id="171" name="Google Shape;171;g975293c24d437e7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975293c24d437e7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975293c24d437e7_1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74" name="Google Shape;174;g975293c24d437e7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5" name="Google Shape;175;g975293c24d437e7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76" name="Google Shape;176;g975293c24d437e7_13"/>
          <p:cNvPicPr preferRelativeResize="0"/>
          <p:nvPr/>
        </p:nvPicPr>
        <p:blipFill>
          <a:blip r:embed="rId3">
            <a:alphaModFix/>
          </a:blip>
          <a:stretch>
            <a:fillRect/>
          </a:stretch>
        </p:blipFill>
        <p:spPr>
          <a:xfrm>
            <a:off x="4157552" y="1321074"/>
            <a:ext cx="4617522" cy="298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975293c24d437e7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Chi tiết về mẫu thiết kế Command</a:t>
            </a:r>
            <a:endParaRPr b="1" i="0" sz="2800" u="none" cap="none" strike="noStrike">
              <a:solidFill>
                <a:srgbClr val="0000AA"/>
              </a:solidFill>
              <a:latin typeface="Roboto Slab"/>
              <a:ea typeface="Roboto Slab"/>
              <a:cs typeface="Roboto Slab"/>
              <a:sym typeface="Roboto Slab"/>
            </a:endParaRPr>
          </a:p>
        </p:txBody>
      </p:sp>
      <p:sp>
        <p:nvSpPr>
          <p:cNvPr id="182" name="Google Shape;182;g975293c24d437e7_24"/>
          <p:cNvSpPr txBox="1"/>
          <p:nvPr/>
        </p:nvSpPr>
        <p:spPr>
          <a:xfrm>
            <a:off x="0" y="1324350"/>
            <a:ext cx="4157700" cy="2987100"/>
          </a:xfrm>
          <a:prstGeom prst="rect">
            <a:avLst/>
          </a:prstGeom>
          <a:noFill/>
          <a:ln>
            <a:noFill/>
          </a:ln>
        </p:spPr>
        <p:txBody>
          <a:bodyPr anchorCtr="0" anchor="t" bIns="91425" lIns="91425" spcFirstLastPara="1" rIns="91425" wrap="square" tIns="91425">
            <a:normAutofit fontScale="92500" lnSpcReduction="10000"/>
          </a:bodyPr>
          <a:lstStyle/>
          <a:p>
            <a:pPr indent="-299085" lvl="0" marL="457200" marR="0" rtl="0" algn="l">
              <a:lnSpc>
                <a:spcPct val="150000"/>
              </a:lnSpc>
              <a:spcBef>
                <a:spcPts val="0"/>
              </a:spcBef>
              <a:spcAft>
                <a:spcPts val="0"/>
              </a:spcAft>
              <a:buSzPct val="100000"/>
              <a:buFont typeface="Roboto Slab"/>
              <a:buChar char="-"/>
            </a:pPr>
            <a:r>
              <a:rPr lang="en" sz="1200">
                <a:latin typeface="Roboto Slab"/>
                <a:ea typeface="Roboto Slab"/>
                <a:cs typeface="Roboto Slab"/>
                <a:sym typeface="Roboto Slab"/>
              </a:rPr>
              <a:t>Giả sử ta cần cài đặt cho Command Open. Một class mới tên là OpenCommand được tạo, mà kế thừa class Command. Class này sẽ ghi đè phương </a:t>
            </a:r>
            <a:r>
              <a:rPr lang="en" sz="1200">
                <a:latin typeface="Roboto Slab"/>
                <a:ea typeface="Roboto Slab"/>
                <a:cs typeface="Roboto Slab"/>
                <a:sym typeface="Roboto Slab"/>
              </a:rPr>
              <a:t>thức</a:t>
            </a:r>
            <a:r>
              <a:rPr lang="en" sz="1200">
                <a:latin typeface="Roboto Slab"/>
                <a:ea typeface="Roboto Slab"/>
                <a:cs typeface="Roboto Slab"/>
                <a:sym typeface="Roboto Slab"/>
              </a:rPr>
              <a:t> Process(), yêu cầu người dung lựa chọn file để mở và mở file thông qua 2 phương thức</a:t>
            </a:r>
            <a:endParaRPr sz="1200">
              <a:latin typeface="Roboto Slab"/>
              <a:ea typeface="Roboto Slab"/>
              <a:cs typeface="Roboto Slab"/>
              <a:sym typeface="Roboto Slab"/>
            </a:endParaRPr>
          </a:p>
          <a:p>
            <a:pPr indent="-299085" lvl="0" marL="914400" marR="0" rtl="0" algn="l">
              <a:lnSpc>
                <a:spcPct val="150000"/>
              </a:lnSpc>
              <a:spcBef>
                <a:spcPts val="0"/>
              </a:spcBef>
              <a:spcAft>
                <a:spcPts val="0"/>
              </a:spcAft>
              <a:buSzPct val="100000"/>
              <a:buFont typeface="Roboto Slab"/>
              <a:buChar char="+"/>
            </a:pPr>
            <a:r>
              <a:rPr lang="en" sz="1200">
                <a:latin typeface="Roboto Slab"/>
                <a:ea typeface="Roboto Slab"/>
                <a:cs typeface="Roboto Slab"/>
                <a:sym typeface="Roboto Slab"/>
              </a:rPr>
              <a:t>AskUser()</a:t>
            </a:r>
            <a:endParaRPr sz="1200">
              <a:latin typeface="Roboto Slab"/>
              <a:ea typeface="Roboto Slab"/>
              <a:cs typeface="Roboto Slab"/>
              <a:sym typeface="Roboto Slab"/>
            </a:endParaRPr>
          </a:p>
          <a:p>
            <a:pPr indent="-299085" lvl="0" marL="914400" marR="0" rtl="0" algn="l">
              <a:lnSpc>
                <a:spcPct val="150000"/>
              </a:lnSpc>
              <a:spcBef>
                <a:spcPts val="0"/>
              </a:spcBef>
              <a:spcAft>
                <a:spcPts val="0"/>
              </a:spcAft>
              <a:buSzPct val="100000"/>
              <a:buFont typeface="Roboto Slab"/>
              <a:buChar char="+"/>
            </a:pPr>
            <a:r>
              <a:rPr lang="en" sz="1200">
                <a:latin typeface="Roboto Slab"/>
                <a:ea typeface="Roboto Slab"/>
                <a:cs typeface="Roboto Slab"/>
                <a:sym typeface="Roboto Slab"/>
              </a:rPr>
              <a:t>DoOpen()</a:t>
            </a:r>
            <a:endParaRPr sz="1200">
              <a:latin typeface="Roboto Slab"/>
              <a:ea typeface="Roboto Slab"/>
              <a:cs typeface="Roboto Slab"/>
              <a:sym typeface="Roboto Slab"/>
            </a:endParaRPr>
          </a:p>
          <a:p>
            <a:pPr indent="-299085" lvl="0" marL="457200" marR="0" rtl="0" algn="l">
              <a:lnSpc>
                <a:spcPct val="150000"/>
              </a:lnSpc>
              <a:spcBef>
                <a:spcPts val="0"/>
              </a:spcBef>
              <a:spcAft>
                <a:spcPts val="0"/>
              </a:spcAft>
              <a:buSzPct val="100000"/>
              <a:buFont typeface="Roboto Slab"/>
              <a:buChar char="-"/>
            </a:pPr>
            <a:r>
              <a:rPr lang="en" sz="1200">
                <a:latin typeface="Roboto Slab"/>
                <a:ea typeface="Roboto Slab"/>
                <a:cs typeface="Roboto Slab"/>
                <a:sym typeface="Roboto Slab"/>
              </a:rPr>
              <a:t>Mối quan hệ Uses từ lớp Application đến lớp OpenCommand để chỉ ra đối tượng của lớp này tạo ra đối tượng của lớp kia, và mối quan hệ Uses từ lớp Menu đến lớp Command vì thao tác AddItem có một tham số có kiểu Command</a:t>
            </a:r>
            <a:endParaRPr sz="1200">
              <a:latin typeface="Roboto Slab"/>
              <a:ea typeface="Roboto Slab"/>
              <a:cs typeface="Roboto Slab"/>
              <a:sym typeface="Roboto Slab"/>
            </a:endParaRPr>
          </a:p>
        </p:txBody>
      </p:sp>
      <p:sp>
        <p:nvSpPr>
          <p:cNvPr id="183" name="Google Shape;183;g975293c24d437e7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975293c24d437e7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975293c24d437e7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86" name="Google Shape;186;g975293c24d437e7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7" name="Google Shape;187;g975293c24d437e7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88" name="Google Shape;188;g975293c24d437e7_24"/>
          <p:cNvPicPr preferRelativeResize="0"/>
          <p:nvPr/>
        </p:nvPicPr>
        <p:blipFill>
          <a:blip r:embed="rId3">
            <a:alphaModFix/>
          </a:blip>
          <a:stretch>
            <a:fillRect/>
          </a:stretch>
        </p:blipFill>
        <p:spPr>
          <a:xfrm>
            <a:off x="4275125" y="1313638"/>
            <a:ext cx="4681500" cy="30462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cf192f1861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Chi tiết về mẫu thiết kế Command</a:t>
            </a:r>
            <a:endParaRPr b="1" i="0" sz="2800" u="none" cap="none" strike="noStrike">
              <a:solidFill>
                <a:srgbClr val="0000AA"/>
              </a:solidFill>
              <a:latin typeface="Roboto Slab"/>
              <a:ea typeface="Roboto Slab"/>
              <a:cs typeface="Roboto Slab"/>
              <a:sym typeface="Roboto Slab"/>
            </a:endParaRPr>
          </a:p>
        </p:txBody>
      </p:sp>
      <p:sp>
        <p:nvSpPr>
          <p:cNvPr id="194" name="Google Shape;194;g2cf192f1861_2_0"/>
          <p:cNvSpPr txBox="1"/>
          <p:nvPr/>
        </p:nvSpPr>
        <p:spPr>
          <a:xfrm>
            <a:off x="0" y="917050"/>
            <a:ext cx="4157700" cy="3924300"/>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Khi hệ thống khởi động, các đối tượng myapp::Application và menu::Menu được tạo. Sau đó, myapp tạo đối tượng ocmd::OpenCommand (tin nhắn 1). Sau đó, nó gọi một thao tác mới từ menu là AddItem, nhận vào 2 đối số: s:String (tên menuItem cần tạo) và c: Command. myapp chuyển tới AddItem, một lớp con của Command (thông báo 2)</a:t>
            </a:r>
            <a:endParaRPr sz="1200">
              <a:latin typeface="Roboto Slab"/>
              <a:ea typeface="Roboto Slab"/>
              <a:cs typeface="Roboto Slab"/>
              <a:sym typeface="Roboto Slab"/>
            </a:endParaRPr>
          </a:p>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Menu tạo một MenuItem mới (tin nhắn 3). Các đối số của hàm tạo cho MenuItem giống như AddItem. Code của hàm khởi tạo có dạng:</a:t>
            </a:r>
            <a:endParaRPr sz="1200">
              <a:latin typeface="Roboto Slab"/>
              <a:ea typeface="Roboto Slab"/>
              <a:cs typeface="Roboto Slab"/>
              <a:sym typeface="Roboto Slab"/>
            </a:endParaRPr>
          </a:p>
          <a:p>
            <a:pPr indent="-304800" lvl="0" marL="9144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Label = s;</a:t>
            </a:r>
            <a:endParaRPr sz="1200">
              <a:latin typeface="Roboto Slab"/>
              <a:ea typeface="Roboto Slab"/>
              <a:cs typeface="Roboto Slab"/>
              <a:sym typeface="Roboto Slab"/>
            </a:endParaRPr>
          </a:p>
          <a:p>
            <a:pPr indent="-304800" lvl="0" marL="9144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Cmd = c;</a:t>
            </a:r>
            <a:endParaRPr sz="1200">
              <a:latin typeface="Roboto Slab"/>
              <a:ea typeface="Roboto Slab"/>
              <a:cs typeface="Roboto Slab"/>
              <a:sym typeface="Roboto Slab"/>
            </a:endParaRPr>
          </a:p>
        </p:txBody>
      </p:sp>
      <p:sp>
        <p:nvSpPr>
          <p:cNvPr id="195" name="Google Shape;195;g2cf192f1861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cf192f1861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cf192f1861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98" name="Google Shape;198;g2cf192f1861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9" name="Google Shape;199;g2cf192f1861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00" name="Google Shape;200;g2cf192f1861_2_0"/>
          <p:cNvPicPr preferRelativeResize="0"/>
          <p:nvPr/>
        </p:nvPicPr>
        <p:blipFill>
          <a:blip r:embed="rId3">
            <a:alphaModFix/>
          </a:blip>
          <a:stretch>
            <a:fillRect/>
          </a:stretch>
        </p:blipFill>
        <p:spPr>
          <a:xfrm>
            <a:off x="4283525" y="1493125"/>
            <a:ext cx="4681500" cy="2772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cf192f1861_2_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Biểu diễn các mẫu thiết kế trong UML</a:t>
            </a:r>
            <a:endParaRPr b="1" i="0" sz="2800" u="none" cap="none" strike="noStrike">
              <a:solidFill>
                <a:srgbClr val="0000AA"/>
              </a:solidFill>
              <a:latin typeface="Roboto Slab"/>
              <a:ea typeface="Roboto Slab"/>
              <a:cs typeface="Roboto Slab"/>
              <a:sym typeface="Roboto Slab"/>
            </a:endParaRPr>
          </a:p>
        </p:txBody>
      </p:sp>
      <p:sp>
        <p:nvSpPr>
          <p:cNvPr id="206" name="Google Shape;206;g2cf192f1861_2_12"/>
          <p:cNvSpPr txBox="1"/>
          <p:nvPr/>
        </p:nvSpPr>
        <p:spPr>
          <a:xfrm>
            <a:off x="311700" y="917050"/>
            <a:ext cx="8520600" cy="3924300"/>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50000"/>
              </a:lnSpc>
              <a:spcBef>
                <a:spcPts val="0"/>
              </a:spcBef>
              <a:spcAft>
                <a:spcPts val="0"/>
              </a:spcAft>
              <a:buSzPts val="1200"/>
              <a:buFont typeface="Roboto Slab"/>
              <a:buChar char="-"/>
            </a:pPr>
            <a:r>
              <a:rPr lang="en" sz="1200">
                <a:latin typeface="Roboto Slab"/>
                <a:ea typeface="Roboto Slab"/>
                <a:cs typeface="Roboto Slab"/>
                <a:sym typeface="Roboto Slab"/>
              </a:rPr>
              <a:t>Một mẫu thiết kế là sự cộng tác được tham số hóa</a:t>
            </a:r>
            <a:endParaRPr sz="1200">
              <a:latin typeface="Roboto Slab"/>
              <a:ea typeface="Roboto Slab"/>
              <a:cs typeface="Roboto Slab"/>
              <a:sym typeface="Roboto Slab"/>
            </a:endParaRPr>
          </a:p>
        </p:txBody>
      </p:sp>
      <p:sp>
        <p:nvSpPr>
          <p:cNvPr id="207" name="Google Shape;207;g2cf192f1861_2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cf192f1861_2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cf192f1861_2_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10" name="Google Shape;210;g2cf192f1861_2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1" name="Google Shape;211;g2cf192f1861_2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12" name="Google Shape;212;g2cf192f1861_2_12"/>
          <p:cNvPicPr preferRelativeResize="0"/>
          <p:nvPr/>
        </p:nvPicPr>
        <p:blipFill>
          <a:blip r:embed="rId3">
            <a:alphaModFix/>
          </a:blip>
          <a:stretch>
            <a:fillRect/>
          </a:stretch>
        </p:blipFill>
        <p:spPr>
          <a:xfrm>
            <a:off x="1640000" y="1423501"/>
            <a:ext cx="5864000" cy="314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6f4b9c0b3e_8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cơ chế phân tích</a:t>
            </a:r>
            <a:endParaRPr b="1" i="0" sz="2800" u="none" cap="none" strike="noStrike">
              <a:solidFill>
                <a:srgbClr val="0000AA"/>
              </a:solidFill>
              <a:latin typeface="Roboto Slab"/>
              <a:ea typeface="Roboto Slab"/>
              <a:cs typeface="Roboto Slab"/>
              <a:sym typeface="Roboto Slab"/>
            </a:endParaRPr>
          </a:p>
        </p:txBody>
      </p:sp>
      <p:sp>
        <p:nvSpPr>
          <p:cNvPr id="218" name="Google Shape;218;g26f4b9c0b3e_8_0"/>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50000"/>
              </a:lnSpc>
              <a:spcBef>
                <a:spcPts val="0"/>
              </a:spcBef>
              <a:spcAft>
                <a:spcPts val="0"/>
              </a:spcAft>
              <a:buClr>
                <a:srgbClr val="000000"/>
              </a:buClr>
              <a:buSzPts val="1400"/>
              <a:buFont typeface="Roboto Slab"/>
              <a:buChar char="-"/>
            </a:pPr>
            <a:r>
              <a:rPr lang="en">
                <a:latin typeface="Roboto Slab"/>
                <a:ea typeface="Roboto Slab"/>
                <a:cs typeface="Roboto Slab"/>
                <a:sym typeface="Roboto Slab"/>
              </a:rPr>
              <a:t>Để mô tả các cơ chế phân tích cho các lớp trong hệ thống, chúng ta cần thực hiện các bước theo thứ tự sau:</a:t>
            </a:r>
            <a:endParaRPr>
              <a:latin typeface="Roboto Slab"/>
              <a:ea typeface="Roboto Slab"/>
              <a:cs typeface="Roboto Slab"/>
              <a:sym typeface="Roboto Slab"/>
            </a:endParaRPr>
          </a:p>
          <a:p>
            <a:pPr indent="-317500" lvl="0" marL="914400" marR="0" rtl="0" algn="l">
              <a:lnSpc>
                <a:spcPct val="150000"/>
              </a:lnSpc>
              <a:spcBef>
                <a:spcPts val="0"/>
              </a:spcBef>
              <a:spcAft>
                <a:spcPts val="0"/>
              </a:spcAft>
              <a:buSzPts val="1400"/>
              <a:buFont typeface="Roboto Slab"/>
              <a:buChar char="●"/>
            </a:pPr>
            <a:r>
              <a:rPr lang="en">
                <a:latin typeface="Roboto Slab"/>
                <a:ea typeface="Roboto Slab"/>
                <a:cs typeface="Roboto Slab"/>
                <a:sym typeface="Roboto Slab"/>
              </a:rPr>
              <a:t>Liệt kê  tất cả các cơ chế phân tích vào một danh sách</a:t>
            </a:r>
            <a:endParaRPr>
              <a:latin typeface="Roboto Slab"/>
              <a:ea typeface="Roboto Slab"/>
              <a:cs typeface="Roboto Slab"/>
              <a:sym typeface="Roboto Slab"/>
            </a:endParaRPr>
          </a:p>
          <a:p>
            <a:pPr indent="-317500" lvl="0"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Xác định một ánh xạ từ các lớp khách đến cơ chế phân tích</a:t>
            </a:r>
            <a:endParaRPr>
              <a:latin typeface="Roboto Slab"/>
              <a:ea typeface="Roboto Slab"/>
              <a:cs typeface="Roboto Slab"/>
              <a:sym typeface="Roboto Slab"/>
            </a:endParaRPr>
          </a:p>
          <a:p>
            <a:pPr indent="-317500" lvl="0" marL="914400" rtl="0" algn="l">
              <a:lnSpc>
                <a:spcPct val="150000"/>
              </a:lnSpc>
              <a:spcBef>
                <a:spcPts val="0"/>
              </a:spcBef>
              <a:spcAft>
                <a:spcPts val="0"/>
              </a:spcAft>
              <a:buClr>
                <a:schemeClr val="dk1"/>
              </a:buClr>
              <a:buSzPts val="1400"/>
              <a:buFont typeface="Roboto Slab"/>
              <a:buChar char="●"/>
            </a:pPr>
            <a:r>
              <a:rPr lang="en">
                <a:latin typeface="Roboto Slab"/>
                <a:ea typeface="Roboto Slab"/>
                <a:cs typeface="Roboto Slab"/>
                <a:sym typeface="Roboto Slab"/>
              </a:rPr>
              <a:t>Xác định các đặc điểm của cơ chế phân tích</a:t>
            </a:r>
            <a:endParaRPr>
              <a:latin typeface="Roboto Slab"/>
              <a:ea typeface="Roboto Slab"/>
              <a:cs typeface="Roboto Slab"/>
              <a:sym typeface="Roboto Slab"/>
            </a:endParaRPr>
          </a:p>
        </p:txBody>
      </p:sp>
      <p:sp>
        <p:nvSpPr>
          <p:cNvPr id="219" name="Google Shape;219;g26f4b9c0b3e_8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6f4b9c0b3e_8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6f4b9c0b3e_8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22" name="Google Shape;222;g26f4b9c0b3e_8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3" name="Google Shape;223;g26f4b9c0b3e_8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cf31221273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cơ chế phân tích</a:t>
            </a:r>
            <a:endParaRPr b="1" i="0" sz="2800" u="none" cap="none" strike="noStrike">
              <a:solidFill>
                <a:srgbClr val="0000AA"/>
              </a:solidFill>
              <a:latin typeface="Roboto Slab"/>
              <a:ea typeface="Roboto Slab"/>
              <a:cs typeface="Roboto Slab"/>
              <a:sym typeface="Roboto Slab"/>
            </a:endParaRPr>
          </a:p>
        </p:txBody>
      </p:sp>
      <p:sp>
        <p:nvSpPr>
          <p:cNvPr id="229" name="Google Shape;229;g2cf31221273_0_0"/>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230" name="Google Shape;230;g2cf31221273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cf31221273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cf31221273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33" name="Google Shape;233;g2cf31221273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4" name="Google Shape;234;g2cf31221273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35" name="Google Shape;235;g2cf31221273_0_0"/>
          <p:cNvPicPr preferRelativeResize="0"/>
          <p:nvPr/>
        </p:nvPicPr>
        <p:blipFill>
          <a:blip r:embed="rId3">
            <a:alphaModFix/>
          </a:blip>
          <a:stretch>
            <a:fillRect/>
          </a:stretch>
        </p:blipFill>
        <p:spPr>
          <a:xfrm>
            <a:off x="1646050" y="983550"/>
            <a:ext cx="5851901" cy="376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cf31221273_0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cơ chế phân tích</a:t>
            </a:r>
            <a:endParaRPr b="1" i="0" sz="2800" u="none" cap="none" strike="noStrike">
              <a:solidFill>
                <a:srgbClr val="0000AA"/>
              </a:solidFill>
              <a:latin typeface="Roboto Slab"/>
              <a:ea typeface="Roboto Slab"/>
              <a:cs typeface="Roboto Slab"/>
              <a:sym typeface="Roboto Slab"/>
            </a:endParaRPr>
          </a:p>
        </p:txBody>
      </p:sp>
      <p:sp>
        <p:nvSpPr>
          <p:cNvPr id="241" name="Google Shape;241;g2cf31221273_0_11"/>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242" name="Google Shape;242;g2cf31221273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cf31221273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cf31221273_0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45" name="Google Shape;245;g2cf31221273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6" name="Google Shape;246;g2cf31221273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47" name="Google Shape;247;g2cf31221273_0_11"/>
          <p:cNvPicPr preferRelativeResize="0"/>
          <p:nvPr/>
        </p:nvPicPr>
        <p:blipFill>
          <a:blip r:embed="rId3">
            <a:alphaModFix/>
          </a:blip>
          <a:stretch>
            <a:fillRect/>
          </a:stretch>
        </p:blipFill>
        <p:spPr>
          <a:xfrm>
            <a:off x="2260261" y="878848"/>
            <a:ext cx="4623466" cy="3915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cf31221273_0_2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cơ chế phân tích</a:t>
            </a:r>
            <a:endParaRPr b="1" i="0" sz="2800" u="none" cap="none" strike="noStrike">
              <a:solidFill>
                <a:srgbClr val="0000AA"/>
              </a:solidFill>
              <a:latin typeface="Roboto Slab"/>
              <a:ea typeface="Roboto Slab"/>
              <a:cs typeface="Roboto Slab"/>
              <a:sym typeface="Roboto Slab"/>
            </a:endParaRPr>
          </a:p>
        </p:txBody>
      </p:sp>
      <p:sp>
        <p:nvSpPr>
          <p:cNvPr id="253" name="Google Shape;253;g2cf31221273_0_23"/>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254" name="Google Shape;254;g2cf31221273_0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cf31221273_0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cf31221273_0_2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57" name="Google Shape;257;g2cf31221273_0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8" name="Google Shape;258;g2cf31221273_0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59" name="Google Shape;259;g2cf31221273_0_23"/>
          <p:cNvPicPr preferRelativeResize="0"/>
          <p:nvPr/>
        </p:nvPicPr>
        <p:blipFill>
          <a:blip r:embed="rId3">
            <a:alphaModFix/>
          </a:blip>
          <a:stretch>
            <a:fillRect/>
          </a:stretch>
        </p:blipFill>
        <p:spPr>
          <a:xfrm>
            <a:off x="1838325" y="1065138"/>
            <a:ext cx="5467350" cy="354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6f4b9c0b3e_8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Phân loại cơ chế phân tích</a:t>
            </a:r>
            <a:endParaRPr b="1" i="0" sz="2800" u="none" cap="none" strike="noStrike">
              <a:solidFill>
                <a:srgbClr val="0000AA"/>
              </a:solidFill>
              <a:latin typeface="Roboto Slab"/>
              <a:ea typeface="Roboto Slab"/>
              <a:cs typeface="Roboto Slab"/>
              <a:sym typeface="Roboto Slab"/>
            </a:endParaRPr>
          </a:p>
        </p:txBody>
      </p:sp>
      <p:sp>
        <p:nvSpPr>
          <p:cNvPr id="265" name="Google Shape;265;g26f4b9c0b3e_8_24"/>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50000"/>
              </a:lnSpc>
              <a:spcBef>
                <a:spcPts val="0"/>
              </a:spcBef>
              <a:spcAft>
                <a:spcPts val="0"/>
              </a:spcAft>
              <a:buSzPts val="1400"/>
              <a:buFont typeface="Roboto Slab"/>
              <a:buChar char="-"/>
            </a:pPr>
            <a:r>
              <a:rPr b="1" lang="en">
                <a:latin typeface="Roboto Slab"/>
                <a:ea typeface="Roboto Slab"/>
                <a:cs typeface="Roboto Slab"/>
                <a:sym typeface="Roboto Slab"/>
              </a:rPr>
              <a:t>Mục đích của phân loại cơ chế phân tích</a:t>
            </a:r>
            <a:r>
              <a:rPr lang="en">
                <a:latin typeface="Roboto Slab"/>
                <a:ea typeface="Roboto Slab"/>
                <a:cs typeface="Roboto Slab"/>
                <a:sym typeface="Roboto Slab"/>
              </a:rPr>
              <a:t>: làm mịn các thông tin ban đầu các cơ chế phân tích xác định được</a:t>
            </a:r>
            <a:endParaRPr>
              <a:latin typeface="Roboto Slab"/>
              <a:ea typeface="Roboto Slab"/>
              <a:cs typeface="Roboto Slab"/>
              <a:sym typeface="Roboto Slab"/>
            </a:endParaRPr>
          </a:p>
          <a:p>
            <a:pPr indent="-317500" lvl="0" marL="457200" marR="0" rtl="0" algn="l">
              <a:lnSpc>
                <a:spcPct val="150000"/>
              </a:lnSpc>
              <a:spcBef>
                <a:spcPts val="0"/>
              </a:spcBef>
              <a:spcAft>
                <a:spcPts val="0"/>
              </a:spcAft>
              <a:buSzPts val="1400"/>
              <a:buFont typeface="Roboto Slab"/>
              <a:buChar char="-"/>
            </a:pPr>
            <a:r>
              <a:rPr b="1" lang="en">
                <a:latin typeface="Roboto Slab"/>
                <a:ea typeface="Roboto Slab"/>
                <a:cs typeface="Roboto Slab"/>
                <a:sym typeface="Roboto Slab"/>
              </a:rPr>
              <a:t>Các bước phân loại bao gồm:</a:t>
            </a:r>
            <a:endParaRPr b="1">
              <a:latin typeface="Roboto Slab"/>
              <a:ea typeface="Roboto Slab"/>
              <a:cs typeface="Roboto Slab"/>
              <a:sym typeface="Roboto Slab"/>
            </a:endParaRPr>
          </a:p>
          <a:p>
            <a:pPr indent="-317500" lvl="0" marL="914400" marR="0" rtl="0" algn="l">
              <a:lnSpc>
                <a:spcPct val="150000"/>
              </a:lnSpc>
              <a:spcBef>
                <a:spcPts val="0"/>
              </a:spcBef>
              <a:spcAft>
                <a:spcPts val="0"/>
              </a:spcAft>
              <a:buSzPts val="1400"/>
              <a:buFont typeface="Roboto Slab"/>
              <a:buChar char="●"/>
            </a:pPr>
            <a:r>
              <a:rPr lang="en">
                <a:latin typeface="Roboto Slab"/>
                <a:ea typeface="Roboto Slab"/>
                <a:cs typeface="Roboto Slab"/>
                <a:sym typeface="Roboto Slab"/>
              </a:rPr>
              <a:t>Xác định lớp khách của mỗi cơ chế phân tích</a:t>
            </a:r>
            <a:endParaRPr>
              <a:latin typeface="Roboto Slab"/>
              <a:ea typeface="Roboto Slab"/>
              <a:cs typeface="Roboto Slab"/>
              <a:sym typeface="Roboto Slab"/>
            </a:endParaRPr>
          </a:p>
          <a:p>
            <a:pPr indent="-317500" lvl="0" marL="914400" marR="0" rtl="0" algn="l">
              <a:lnSpc>
                <a:spcPct val="150000"/>
              </a:lnSpc>
              <a:spcBef>
                <a:spcPts val="0"/>
              </a:spcBef>
              <a:spcAft>
                <a:spcPts val="0"/>
              </a:spcAft>
              <a:buSzPts val="1400"/>
              <a:buFont typeface="Roboto Slab"/>
              <a:buChar char="●"/>
            </a:pPr>
            <a:r>
              <a:rPr lang="en">
                <a:latin typeface="Roboto Slab"/>
                <a:ea typeface="Roboto Slab"/>
                <a:cs typeface="Roboto Slab"/>
                <a:sym typeface="Roboto Slab"/>
              </a:rPr>
              <a:t>Xác định các đặc điểm thông tin của mỗi cơ chế phân tích</a:t>
            </a:r>
            <a:endParaRPr>
              <a:latin typeface="Roboto Slab"/>
              <a:ea typeface="Roboto Slab"/>
              <a:cs typeface="Roboto Slab"/>
              <a:sym typeface="Roboto Slab"/>
            </a:endParaRPr>
          </a:p>
          <a:p>
            <a:pPr indent="-317500" lvl="0" marL="914400" marR="0" rtl="0" algn="l">
              <a:lnSpc>
                <a:spcPct val="150000"/>
              </a:lnSpc>
              <a:spcBef>
                <a:spcPts val="0"/>
              </a:spcBef>
              <a:spcAft>
                <a:spcPts val="0"/>
              </a:spcAft>
              <a:buSzPts val="1400"/>
              <a:buFont typeface="Roboto Slab"/>
              <a:buChar char="●"/>
            </a:pPr>
            <a:r>
              <a:rPr lang="en">
                <a:solidFill>
                  <a:schemeClr val="dk1"/>
                </a:solidFill>
                <a:latin typeface="Roboto Slab"/>
                <a:ea typeface="Roboto Slab"/>
                <a:cs typeface="Roboto Slab"/>
                <a:sym typeface="Roboto Slab"/>
              </a:rPr>
              <a:t>Nhóm các lớp khách theo việc sử dụng của các đặc điểm thông tin</a:t>
            </a:r>
            <a:endParaRPr>
              <a:solidFill>
                <a:schemeClr val="dk1"/>
              </a:solidFill>
              <a:latin typeface="Roboto Slab"/>
              <a:ea typeface="Roboto Slab"/>
              <a:cs typeface="Roboto Slab"/>
              <a:sym typeface="Roboto Slab"/>
            </a:endParaRPr>
          </a:p>
          <a:p>
            <a:pPr indent="-317500" lvl="0" marL="914400" marR="0" rtl="0" algn="l">
              <a:lnSpc>
                <a:spcPct val="150000"/>
              </a:lnSpc>
              <a:spcBef>
                <a:spcPts val="0"/>
              </a:spcBef>
              <a:spcAft>
                <a:spcPts val="0"/>
              </a:spcAft>
              <a:buSzPts val="1400"/>
              <a:buFont typeface="Roboto Slab"/>
              <a:buChar char="●"/>
            </a:pPr>
            <a:r>
              <a:rPr lang="en">
                <a:solidFill>
                  <a:schemeClr val="dk1"/>
                </a:solidFill>
                <a:latin typeface="Roboto Slab"/>
                <a:ea typeface="Roboto Slab"/>
                <a:cs typeface="Roboto Slab"/>
                <a:sym typeface="Roboto Slab"/>
              </a:rPr>
              <a:t>Tiến hành từ dưới lên và kiểm tra các cơ chế triển khai mà bạn có thể tùy ý sử dụng</a:t>
            </a:r>
            <a:endParaRPr>
              <a:solidFill>
                <a:schemeClr val="dk1"/>
              </a:solidFill>
              <a:latin typeface="Roboto Slab"/>
              <a:ea typeface="Roboto Slab"/>
              <a:cs typeface="Roboto Slab"/>
              <a:sym typeface="Roboto Slab"/>
            </a:endParaRPr>
          </a:p>
          <a:p>
            <a:pPr indent="0" lvl="0" marL="0" marR="0" rtl="0" algn="l">
              <a:lnSpc>
                <a:spcPct val="150000"/>
              </a:lnSpc>
              <a:spcBef>
                <a:spcPts val="0"/>
              </a:spcBef>
              <a:spcAft>
                <a:spcPts val="0"/>
              </a:spcAft>
              <a:buNone/>
            </a:pPr>
            <a:r>
              <a:t/>
            </a:r>
            <a:endParaRPr>
              <a:latin typeface="Roboto Slab"/>
              <a:ea typeface="Roboto Slab"/>
              <a:cs typeface="Roboto Slab"/>
              <a:sym typeface="Roboto Slab"/>
            </a:endParaRPr>
          </a:p>
          <a:p>
            <a:pPr indent="0" lvl="0" marL="1828800" marR="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266" name="Google Shape;266;g26f4b9c0b3e_8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6f4b9c0b3e_8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6f4b9c0b3e_8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69" name="Google Shape;269;g26f4b9c0b3e_8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0" name="Google Shape;270;g26f4b9c0b3e_8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6eb3545900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Mục tiêu bài học</a:t>
            </a:r>
            <a:endParaRPr b="1" i="0" sz="2800" u="none" cap="none" strike="noStrike">
              <a:solidFill>
                <a:srgbClr val="0000AA"/>
              </a:solidFill>
              <a:latin typeface="Roboto Slab"/>
              <a:ea typeface="Roboto Slab"/>
              <a:cs typeface="Roboto Slab"/>
              <a:sym typeface="Roboto Slab"/>
            </a:endParaRPr>
          </a:p>
        </p:txBody>
      </p:sp>
      <p:sp>
        <p:nvSpPr>
          <p:cNvPr id="71" name="Google Shape;71;g26eb3545900_0_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Xác định mục đích của Xác định các cơ chế thiết kế và giải thích thời điểm mà nó được thực hiện trong vòng đời phát triển sản phẩm.</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Giải thích cơ chế thiết kế và cài đặt là gì và cách mà nó được ánh xạ từ cơ chế phân tích .</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Mô tả các cơ chế chính sẽ được sử dụng trong case study</a:t>
            </a:r>
            <a:endParaRPr sz="1800">
              <a:latin typeface="Roboto Slab"/>
              <a:ea typeface="Roboto Slab"/>
              <a:cs typeface="Roboto Slab"/>
              <a:sym typeface="Roboto Slab"/>
            </a:endParaRPr>
          </a:p>
        </p:txBody>
      </p:sp>
      <p:sp>
        <p:nvSpPr>
          <p:cNvPr id="72" name="Google Shape;72;g26eb3545900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b3545900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b3545900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75" name="Google Shape;75;g26eb3545900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76" name="Google Shape;76;g26eb3545900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6f4b9c0b3e_78_1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Tài liệu hóa cơ chế kiến trúc</a:t>
            </a:r>
            <a:endParaRPr b="1" i="0" sz="2800" u="none" cap="none" strike="noStrike">
              <a:solidFill>
                <a:srgbClr val="0000AA"/>
              </a:solidFill>
              <a:latin typeface="Roboto Slab"/>
              <a:ea typeface="Roboto Slab"/>
              <a:cs typeface="Roboto Slab"/>
              <a:sym typeface="Roboto Slab"/>
            </a:endParaRPr>
          </a:p>
        </p:txBody>
      </p:sp>
      <p:sp>
        <p:nvSpPr>
          <p:cNvPr id="276" name="Google Shape;276;g26f4b9c0b3e_78_10"/>
          <p:cNvSpPr txBox="1"/>
          <p:nvPr/>
        </p:nvSpPr>
        <p:spPr>
          <a:xfrm>
            <a:off x="311700" y="975225"/>
            <a:ext cx="4138200" cy="3711600"/>
          </a:xfrm>
          <a:prstGeom prst="rect">
            <a:avLst/>
          </a:prstGeom>
          <a:noFill/>
          <a:ln>
            <a:noFill/>
          </a:ln>
        </p:spPr>
        <p:txBody>
          <a:bodyPr anchorCtr="0" anchor="t" bIns="91425" lIns="91425" spcFirstLastPara="1" rIns="91425" wrap="square" tIns="91425">
            <a:normAutofit lnSpcReduction="10000"/>
          </a:bodyPr>
          <a:lstStyle/>
          <a:p>
            <a:pPr indent="-317500" lvl="0" marL="457200" marR="0" rtl="0" algn="l">
              <a:lnSpc>
                <a:spcPct val="150000"/>
              </a:lnSpc>
              <a:spcBef>
                <a:spcPts val="0"/>
              </a:spcBef>
              <a:spcAft>
                <a:spcPts val="0"/>
              </a:spcAft>
              <a:buSzPts val="1400"/>
              <a:buFont typeface="Roboto Slab"/>
              <a:buChar char="-"/>
            </a:pPr>
            <a:r>
              <a:rPr b="1" lang="en">
                <a:latin typeface="Roboto Slab"/>
                <a:ea typeface="Roboto Slab"/>
                <a:cs typeface="Roboto Slab"/>
                <a:sym typeface="Roboto Slab"/>
              </a:rPr>
              <a:t>Cơ chế thiết kế</a:t>
            </a:r>
            <a:r>
              <a:rPr lang="en">
                <a:latin typeface="Roboto Slab"/>
                <a:ea typeface="Roboto Slab"/>
                <a:cs typeface="Roboto Slab"/>
                <a:sym typeface="Roboto Slab"/>
              </a:rPr>
              <a:t> (Design mechanism) giả thiết một số chi tiết của môi trường thực thi, nhưng không quá gần với một sự cài đặt nào</a:t>
            </a:r>
            <a:endParaRPr>
              <a:latin typeface="Roboto Slab"/>
              <a:ea typeface="Roboto Slab"/>
              <a:cs typeface="Roboto Slab"/>
              <a:sym typeface="Roboto Slab"/>
            </a:endParaRPr>
          </a:p>
          <a:p>
            <a:pPr indent="-317500" lvl="0" marL="457200" marR="0" rtl="0" algn="l">
              <a:lnSpc>
                <a:spcPct val="150000"/>
              </a:lnSpc>
              <a:spcBef>
                <a:spcPts val="0"/>
              </a:spcBef>
              <a:spcAft>
                <a:spcPts val="0"/>
              </a:spcAft>
              <a:buSzPts val="1400"/>
              <a:buFont typeface="Roboto Slab"/>
              <a:buChar char="-"/>
            </a:pPr>
            <a:r>
              <a:rPr b="1" lang="en">
                <a:latin typeface="Roboto Slab"/>
                <a:ea typeface="Roboto Slab"/>
                <a:cs typeface="Roboto Slab"/>
                <a:sym typeface="Roboto Slab"/>
              </a:rPr>
              <a:t>Cơ chế thực thi</a:t>
            </a:r>
            <a:r>
              <a:rPr lang="en">
                <a:latin typeface="Roboto Slab"/>
                <a:ea typeface="Roboto Slab"/>
                <a:cs typeface="Roboto Slab"/>
                <a:sym typeface="Roboto Slab"/>
              </a:rPr>
              <a:t> (Implementation mechanism) được sử dụng trong quá trình cài đặt. Nó là sự làm mịn của cơ chế thiết kế, dùng để đặc tả chính xác sự cài đặt của cơ chế thiết kế. Nó có thể bao gồm một số công nghệ, ngôn ngữ cài đặt, …</a:t>
            </a:r>
            <a:endParaRPr>
              <a:latin typeface="Roboto Slab"/>
              <a:ea typeface="Roboto Slab"/>
              <a:cs typeface="Roboto Slab"/>
              <a:sym typeface="Roboto Slab"/>
            </a:endParaRPr>
          </a:p>
          <a:p>
            <a:pPr indent="0" lvl="0" marL="1828800" marR="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277" name="Google Shape;277;g26f4b9c0b3e_78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6f4b9c0b3e_78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6f4b9c0b3e_78_1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80" name="Google Shape;280;g26f4b9c0b3e_78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1" name="Google Shape;281;g26f4b9c0b3e_78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82" name="Google Shape;282;g26f4b9c0b3e_78_10"/>
          <p:cNvPicPr preferRelativeResize="0"/>
          <p:nvPr/>
        </p:nvPicPr>
        <p:blipFill>
          <a:blip r:embed="rId3">
            <a:alphaModFix/>
          </a:blip>
          <a:stretch>
            <a:fillRect/>
          </a:stretch>
        </p:blipFill>
        <p:spPr>
          <a:xfrm>
            <a:off x="4449900" y="972904"/>
            <a:ext cx="4382400" cy="31976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cf3c058d81_4_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Tài liệu hóa cơ chế kiến trúc (GRIB)</a:t>
            </a:r>
            <a:endParaRPr b="1" i="0" sz="2800" u="none" cap="none" strike="noStrike">
              <a:solidFill>
                <a:srgbClr val="0000AA"/>
              </a:solidFill>
              <a:latin typeface="Roboto Slab"/>
              <a:ea typeface="Roboto Slab"/>
              <a:cs typeface="Roboto Slab"/>
              <a:sym typeface="Roboto Slab"/>
            </a:endParaRPr>
          </a:p>
        </p:txBody>
      </p:sp>
      <p:sp>
        <p:nvSpPr>
          <p:cNvPr id="288" name="Google Shape;288;g2cf3c058d81_4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cf3c058d81_4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cf3c058d81_4_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91" name="Google Shape;291;g2cf3c058d81_4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2" name="Google Shape;292;g2cf3c058d81_4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93" name="Google Shape;293;g2cf3c058d81_4_12"/>
          <p:cNvPicPr preferRelativeResize="0"/>
          <p:nvPr/>
        </p:nvPicPr>
        <p:blipFill>
          <a:blip r:embed="rId3">
            <a:alphaModFix/>
          </a:blip>
          <a:stretch>
            <a:fillRect/>
          </a:stretch>
        </p:blipFill>
        <p:spPr>
          <a:xfrm>
            <a:off x="952500" y="1465188"/>
            <a:ext cx="7239000" cy="2743200"/>
          </a:xfrm>
          <a:prstGeom prst="rect">
            <a:avLst/>
          </a:prstGeom>
          <a:noFill/>
          <a:ln>
            <a:noFill/>
          </a:ln>
        </p:spPr>
      </p:pic>
      <p:sp>
        <p:nvSpPr>
          <p:cNvPr id="294" name="Google Shape;294;g2cf3c058d81_4_12"/>
          <p:cNvSpPr txBox="1"/>
          <p:nvPr/>
        </p:nvSpPr>
        <p:spPr>
          <a:xfrm>
            <a:off x="6041350" y="2401225"/>
            <a:ext cx="311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295" name="Google Shape;295;g2cf3c058d81_4_12"/>
          <p:cNvPicPr preferRelativeResize="0"/>
          <p:nvPr/>
        </p:nvPicPr>
        <p:blipFill>
          <a:blip r:embed="rId4">
            <a:alphaModFix/>
          </a:blip>
          <a:stretch>
            <a:fillRect/>
          </a:stretch>
        </p:blipFill>
        <p:spPr>
          <a:xfrm>
            <a:off x="5998850" y="2278650"/>
            <a:ext cx="552450" cy="333375"/>
          </a:xfrm>
          <a:prstGeom prst="rect">
            <a:avLst/>
          </a:prstGeom>
          <a:noFill/>
          <a:ln>
            <a:noFill/>
          </a:ln>
        </p:spPr>
      </p:pic>
      <p:sp>
        <p:nvSpPr>
          <p:cNvPr id="296" name="Google Shape;296;g2cf3c058d81_4_12"/>
          <p:cNvSpPr txBox="1"/>
          <p:nvPr/>
        </p:nvSpPr>
        <p:spPr>
          <a:xfrm>
            <a:off x="5950875" y="2278650"/>
            <a:ext cx="262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oboto Slab"/>
                <a:ea typeface="Roboto Slab"/>
                <a:cs typeface="Roboto Slab"/>
                <a:sym typeface="Roboto Slab"/>
              </a:rPr>
              <a:t>JPA</a:t>
            </a:r>
            <a:endParaRPr b="1" sz="1800">
              <a:solidFill>
                <a:schemeClr val="dk2"/>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g26f4b9c0b3e_0_1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Tùng 20 - 24</a:t>
            </a:r>
            <a:endParaRPr/>
          </a:p>
        </p:txBody>
      </p:sp>
      <p:sp>
        <p:nvSpPr>
          <p:cNvPr id="302" name="Google Shape;302;g26f4b9c0b3e_0_1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6f4b9b4749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 Cơ chế kiến trúc</a:t>
            </a:r>
            <a:endParaRPr b="1" i="0" sz="2800" u="none" cap="none" strike="noStrike">
              <a:solidFill>
                <a:srgbClr val="0000AA"/>
              </a:solidFill>
              <a:latin typeface="Roboto Slab"/>
              <a:ea typeface="Roboto Slab"/>
              <a:cs typeface="Roboto Slab"/>
              <a:sym typeface="Roboto Slab"/>
            </a:endParaRPr>
          </a:p>
        </p:txBody>
      </p:sp>
      <p:sp>
        <p:nvSpPr>
          <p:cNvPr id="308" name="Google Shape;308;g26f4b9b4749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6f4b9b4749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26f4b9b4749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11" name="Google Shape;311;g26f4b9b4749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2" name="Google Shape;312;g26f4b9b4749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13" name="Google Shape;313;g26f4b9b4749_0_0"/>
          <p:cNvPicPr preferRelativeResize="0"/>
          <p:nvPr/>
        </p:nvPicPr>
        <p:blipFill>
          <a:blip r:embed="rId3">
            <a:alphaModFix/>
          </a:blip>
          <a:stretch>
            <a:fillRect/>
          </a:stretch>
        </p:blipFill>
        <p:spPr>
          <a:xfrm>
            <a:off x="1007975" y="1757950"/>
            <a:ext cx="6483225" cy="3118750"/>
          </a:xfrm>
          <a:prstGeom prst="rect">
            <a:avLst/>
          </a:prstGeom>
          <a:noFill/>
          <a:ln>
            <a:noFill/>
          </a:ln>
        </p:spPr>
      </p:pic>
      <p:sp>
        <p:nvSpPr>
          <p:cNvPr id="314" name="Google Shape;314;g26f4b9b4749_0_0"/>
          <p:cNvSpPr txBox="1"/>
          <p:nvPr/>
        </p:nvSpPr>
        <p:spPr>
          <a:xfrm>
            <a:off x="458650" y="720675"/>
            <a:ext cx="7675500" cy="660600"/>
          </a:xfrm>
          <a:prstGeom prst="rect">
            <a:avLst/>
          </a:prstGeom>
          <a:noFill/>
          <a:ln>
            <a:noFill/>
          </a:ln>
        </p:spPr>
        <p:txBody>
          <a:bodyPr anchorCtr="0" anchor="t" bIns="91425" lIns="91425" spcFirstLastPara="1" rIns="91425" wrap="square" tIns="91425">
            <a:noAutofit/>
          </a:bodyPr>
          <a:lstStyle/>
          <a:p>
            <a:pPr indent="-299243" lvl="0" marL="457200" marR="0" rtl="0" algn="l">
              <a:lnSpc>
                <a:spcPct val="140000"/>
              </a:lnSpc>
              <a:spcBef>
                <a:spcPts val="0"/>
              </a:spcBef>
              <a:spcAft>
                <a:spcPts val="0"/>
              </a:spcAft>
              <a:buSzPts val="1113"/>
              <a:buFont typeface="Roboto Slab"/>
              <a:buChar char="●"/>
            </a:pPr>
            <a:r>
              <a:rPr lang="en" sz="1112">
                <a:latin typeface="Roboto Slab"/>
                <a:ea typeface="Roboto Slab"/>
                <a:cs typeface="Roboto Slab"/>
                <a:sym typeface="Roboto Slab"/>
              </a:rPr>
              <a:t>Cơ chế kiến trúc có thể được coi là một mô hình/ một mẫu, l</a:t>
            </a:r>
            <a:r>
              <a:rPr lang="en" sz="1112">
                <a:solidFill>
                  <a:schemeClr val="dk1"/>
                </a:solidFill>
                <a:latin typeface="Roboto Slab"/>
                <a:ea typeface="Roboto Slab"/>
                <a:cs typeface="Roboto Slab"/>
                <a:sym typeface="Roboto Slab"/>
              </a:rPr>
              <a:t>à những giải pháp phổ biến cho các vấn đề phổ biến trong phát triển phần mềm nhằm giảm bớt sự phức tạp</a:t>
            </a:r>
            <a:endParaRPr sz="1112">
              <a:solidFill>
                <a:schemeClr val="dk1"/>
              </a:solidFill>
              <a:latin typeface="Roboto Slab"/>
              <a:ea typeface="Roboto Slab"/>
              <a:cs typeface="Roboto Slab"/>
              <a:sym typeface="Roboto Slab"/>
            </a:endParaRPr>
          </a:p>
          <a:p>
            <a:pPr indent="-299243" lvl="0" marL="457200" rtl="0" algn="l">
              <a:lnSpc>
                <a:spcPct val="140000"/>
              </a:lnSpc>
              <a:spcBef>
                <a:spcPts val="0"/>
              </a:spcBef>
              <a:spcAft>
                <a:spcPts val="0"/>
              </a:spcAft>
              <a:buClr>
                <a:schemeClr val="dk1"/>
              </a:buClr>
              <a:buSzPts val="1113"/>
              <a:buFont typeface="Roboto Slab"/>
              <a:buChar char="●"/>
            </a:pPr>
            <a:r>
              <a:rPr lang="en" sz="1112">
                <a:solidFill>
                  <a:schemeClr val="dk1"/>
                </a:solidFill>
                <a:latin typeface="Roboto Slab"/>
                <a:ea typeface="Roboto Slab"/>
                <a:cs typeface="Roboto Slab"/>
                <a:sym typeface="Roboto Slab"/>
              </a:rPr>
              <a:t>Đ</a:t>
            </a:r>
            <a:r>
              <a:rPr lang="en" sz="1112">
                <a:solidFill>
                  <a:schemeClr val="dk1"/>
                </a:solidFill>
                <a:latin typeface="Roboto Slab"/>
                <a:ea typeface="Roboto Slab"/>
                <a:cs typeface="Roboto Slab"/>
                <a:sym typeface="Roboto Slab"/>
              </a:rPr>
              <a:t>ược sử dụng để đáp ứng các yêu cầu quan trọng về mặt kiến trúc, thường là những yêu cầu phi chức năng như lưu trữ, bảo mật…</a:t>
            </a:r>
            <a:endParaRPr sz="1112">
              <a:solidFill>
                <a:schemeClr val="dk1"/>
              </a:solidFill>
              <a:latin typeface="Roboto Slab"/>
              <a:ea typeface="Roboto Slab"/>
              <a:cs typeface="Roboto Slab"/>
              <a:sym typeface="Roboto Slab"/>
            </a:endParaRPr>
          </a:p>
        </p:txBody>
      </p:sp>
      <p:sp>
        <p:nvSpPr>
          <p:cNvPr id="315" name="Google Shape;315;g26f4b9b4749_0_0"/>
          <p:cNvSpPr txBox="1"/>
          <p:nvPr/>
        </p:nvSpPr>
        <p:spPr>
          <a:xfrm>
            <a:off x="1378550" y="4415000"/>
            <a:ext cx="25428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chemeClr val="dk1"/>
                </a:highlight>
              </a:rPr>
              <a:t>Khía cạnh cấu trúc</a:t>
            </a:r>
            <a:endParaRPr sz="1800">
              <a:solidFill>
                <a:schemeClr val="lt1"/>
              </a:solidFill>
              <a:highlight>
                <a:schemeClr val="dk1"/>
              </a:highlight>
            </a:endParaRPr>
          </a:p>
        </p:txBody>
      </p:sp>
      <p:sp>
        <p:nvSpPr>
          <p:cNvPr id="316" name="Google Shape;316;g26f4b9b4749_0_0"/>
          <p:cNvSpPr txBox="1"/>
          <p:nvPr/>
        </p:nvSpPr>
        <p:spPr>
          <a:xfrm>
            <a:off x="5115850" y="4379750"/>
            <a:ext cx="25428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chemeClr val="dk1"/>
                </a:highlight>
              </a:rPr>
              <a:t>Khía cạnh </a:t>
            </a:r>
            <a:r>
              <a:rPr lang="en" sz="1800">
                <a:solidFill>
                  <a:schemeClr val="lt1"/>
                </a:solidFill>
                <a:highlight>
                  <a:schemeClr val="dk1"/>
                </a:highlight>
              </a:rPr>
              <a:t>hành vi</a:t>
            </a:r>
            <a:endParaRPr sz="1800">
              <a:solidFill>
                <a:schemeClr val="lt1"/>
              </a:solidFill>
              <a:highlight>
                <a:schemeClr val="dk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6f4b9b4749_0_4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 Cơ chế kiến trúc (3 trạng thái)</a:t>
            </a:r>
            <a:endParaRPr b="1" i="0" sz="2800" u="none" cap="none" strike="noStrike">
              <a:solidFill>
                <a:srgbClr val="0000AA"/>
              </a:solidFill>
              <a:latin typeface="Roboto Slab"/>
              <a:ea typeface="Roboto Slab"/>
              <a:cs typeface="Roboto Slab"/>
              <a:sym typeface="Roboto Slab"/>
            </a:endParaRPr>
          </a:p>
        </p:txBody>
      </p:sp>
      <p:sp>
        <p:nvSpPr>
          <p:cNvPr id="322" name="Google Shape;322;g26f4b9b4749_0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6f4b9b4749_0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6f4b9b4749_0_4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25" name="Google Shape;325;g26f4b9b4749_0_4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6" name="Google Shape;326;g26f4b9b4749_0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7" name="Google Shape;327;g26f4b9b4749_0_40"/>
          <p:cNvSpPr txBox="1"/>
          <p:nvPr/>
        </p:nvSpPr>
        <p:spPr>
          <a:xfrm>
            <a:off x="192225" y="1079200"/>
            <a:ext cx="8641800" cy="660600"/>
          </a:xfrm>
          <a:prstGeom prst="rect">
            <a:avLst/>
          </a:prstGeom>
          <a:noFill/>
          <a:ln>
            <a:noFill/>
          </a:ln>
        </p:spPr>
        <p:txBody>
          <a:bodyPr anchorCtr="0" anchor="t" bIns="91425" lIns="91425" spcFirstLastPara="1" rIns="91425" wrap="square" tIns="91425">
            <a:noAutofit/>
          </a:bodyPr>
          <a:lstStyle/>
          <a:p>
            <a:pPr indent="-299243" lvl="0" marL="457200" rtl="0" algn="l">
              <a:lnSpc>
                <a:spcPct val="140000"/>
              </a:lnSpc>
              <a:spcBef>
                <a:spcPts val="0"/>
              </a:spcBef>
              <a:spcAft>
                <a:spcPts val="0"/>
              </a:spcAft>
              <a:buClr>
                <a:schemeClr val="dk1"/>
              </a:buClr>
              <a:buSzPts val="1113"/>
              <a:buFont typeface="Roboto Slab"/>
              <a:buChar char="●"/>
            </a:pPr>
            <a:r>
              <a:rPr b="1" lang="en" sz="1112">
                <a:latin typeface="Roboto Slab"/>
                <a:ea typeface="Roboto Slab"/>
                <a:cs typeface="Roboto Slab"/>
                <a:sym typeface="Roboto Slab"/>
              </a:rPr>
              <a:t>Analysis:</a:t>
            </a:r>
            <a:r>
              <a:rPr lang="en" sz="1112">
                <a:latin typeface="Roboto Slab"/>
                <a:ea typeface="Roboto Slab"/>
                <a:cs typeface="Roboto Slab"/>
                <a:sym typeface="Roboto Slab"/>
              </a:rPr>
              <a:t> Mức khái niệm. Ví dụ, xác định cần có Persistence cho việc lưu trữ dữ liệu. Và xác định một số thuộc tính cho cơ chế này ví dụ như: </a:t>
            </a:r>
            <a:r>
              <a:rPr b="1" lang="en" sz="1100">
                <a:solidFill>
                  <a:schemeClr val="dk1"/>
                </a:solidFill>
                <a:latin typeface="Roboto Slab"/>
                <a:ea typeface="Roboto Slab"/>
                <a:cs typeface="Roboto Slab"/>
                <a:sym typeface="Roboto Slab"/>
              </a:rPr>
              <a:t>Granularity, Volume, Duration, Retrieval mechanism, Update frequency, Reliability. </a:t>
            </a:r>
            <a:r>
              <a:rPr lang="en" sz="1100">
                <a:solidFill>
                  <a:schemeClr val="dk1"/>
                </a:solidFill>
                <a:latin typeface="Roboto Slab"/>
                <a:ea typeface="Roboto Slab"/>
                <a:cs typeface="Roboto Slab"/>
                <a:sym typeface="Roboto Slab"/>
              </a:rPr>
              <a:t>Hay có thể là cơ chế</a:t>
            </a:r>
            <a:r>
              <a:rPr b="1" lang="en" sz="1100">
                <a:solidFill>
                  <a:schemeClr val="dk1"/>
                </a:solidFill>
                <a:latin typeface="Roboto Slab"/>
                <a:ea typeface="Roboto Slab"/>
                <a:cs typeface="Roboto Slab"/>
                <a:sym typeface="Roboto Slab"/>
              </a:rPr>
              <a:t> Communication,...</a:t>
            </a:r>
            <a:endParaRPr sz="1112">
              <a:solidFill>
                <a:schemeClr val="dk1"/>
              </a:solidFill>
              <a:latin typeface="Roboto Slab"/>
              <a:ea typeface="Roboto Slab"/>
              <a:cs typeface="Roboto Slab"/>
              <a:sym typeface="Roboto Slab"/>
            </a:endParaRPr>
          </a:p>
        </p:txBody>
      </p:sp>
      <p:pic>
        <p:nvPicPr>
          <p:cNvPr id="328" name="Google Shape;328;g26f4b9b4749_0_40"/>
          <p:cNvPicPr preferRelativeResize="0"/>
          <p:nvPr/>
        </p:nvPicPr>
        <p:blipFill>
          <a:blip r:embed="rId3">
            <a:alphaModFix/>
          </a:blip>
          <a:stretch>
            <a:fillRect/>
          </a:stretch>
        </p:blipFill>
        <p:spPr>
          <a:xfrm>
            <a:off x="192228" y="2262500"/>
            <a:ext cx="8804798" cy="912400"/>
          </a:xfrm>
          <a:prstGeom prst="rect">
            <a:avLst/>
          </a:prstGeom>
          <a:noFill/>
          <a:ln>
            <a:noFill/>
          </a:ln>
        </p:spPr>
      </p:pic>
      <p:sp>
        <p:nvSpPr>
          <p:cNvPr id="329" name="Google Shape;329;g26f4b9b4749_0_40"/>
          <p:cNvSpPr txBox="1"/>
          <p:nvPr/>
        </p:nvSpPr>
        <p:spPr>
          <a:xfrm>
            <a:off x="273725" y="3650288"/>
            <a:ext cx="8641800" cy="660600"/>
          </a:xfrm>
          <a:prstGeom prst="rect">
            <a:avLst/>
          </a:prstGeom>
          <a:noFill/>
          <a:ln>
            <a:noFill/>
          </a:ln>
        </p:spPr>
        <p:txBody>
          <a:bodyPr anchorCtr="0" anchor="t" bIns="91425" lIns="91425" spcFirstLastPara="1" rIns="91425" wrap="square" tIns="91425">
            <a:noAutofit/>
          </a:bodyPr>
          <a:lstStyle/>
          <a:p>
            <a:pPr indent="-299243" lvl="0" marL="457200" rtl="0" algn="l">
              <a:lnSpc>
                <a:spcPct val="140000"/>
              </a:lnSpc>
              <a:spcBef>
                <a:spcPts val="0"/>
              </a:spcBef>
              <a:spcAft>
                <a:spcPts val="0"/>
              </a:spcAft>
              <a:buClr>
                <a:schemeClr val="dk1"/>
              </a:buClr>
              <a:buSzPts val="1113"/>
              <a:buFont typeface="Roboto Slab"/>
              <a:buChar char="●"/>
            </a:pPr>
            <a:r>
              <a:rPr b="1" lang="en" sz="1112">
                <a:latin typeface="Roboto Slab"/>
                <a:ea typeface="Roboto Slab"/>
                <a:cs typeface="Roboto Slab"/>
                <a:sym typeface="Roboto Slab"/>
              </a:rPr>
              <a:t>Design:</a:t>
            </a:r>
            <a:r>
              <a:rPr lang="en" sz="1112">
                <a:latin typeface="Roboto Slab"/>
                <a:ea typeface="Roboto Slab"/>
                <a:cs typeface="Roboto Slab"/>
                <a:sym typeface="Roboto Slab"/>
              </a:rPr>
              <a:t> Xác định cụ thể công nghệ. Ví dụ Persistence sẽ dùng RDBMS hay DBMS?</a:t>
            </a:r>
            <a:endParaRPr sz="1112">
              <a:latin typeface="Roboto Slab"/>
              <a:ea typeface="Roboto Slab"/>
              <a:cs typeface="Roboto Slab"/>
              <a:sym typeface="Roboto Slab"/>
            </a:endParaRPr>
          </a:p>
          <a:p>
            <a:pPr indent="-299243" lvl="0" marL="457200" rtl="0" algn="l">
              <a:lnSpc>
                <a:spcPct val="140000"/>
              </a:lnSpc>
              <a:spcBef>
                <a:spcPts val="0"/>
              </a:spcBef>
              <a:spcAft>
                <a:spcPts val="0"/>
              </a:spcAft>
              <a:buSzPts val="1113"/>
              <a:buFont typeface="Roboto Slab"/>
              <a:buChar char="●"/>
            </a:pPr>
            <a:r>
              <a:rPr b="1" lang="en" sz="1112">
                <a:latin typeface="Roboto Slab"/>
                <a:ea typeface="Roboto Slab"/>
                <a:cs typeface="Roboto Slab"/>
                <a:sym typeface="Roboto Slab"/>
              </a:rPr>
              <a:t>Implementation: </a:t>
            </a:r>
            <a:r>
              <a:rPr lang="en" sz="1112">
                <a:latin typeface="Roboto Slab"/>
                <a:ea typeface="Roboto Slab"/>
                <a:cs typeface="Roboto Slab"/>
                <a:sym typeface="Roboto Slab"/>
              </a:rPr>
              <a:t>Triển khai thông qua Code</a:t>
            </a:r>
            <a:endParaRPr sz="1112">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6f4b9b4749_0_5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 </a:t>
            </a:r>
            <a:r>
              <a:rPr b="1" lang="en" sz="2800">
                <a:solidFill>
                  <a:srgbClr val="0000AA"/>
                </a:solidFill>
                <a:latin typeface="Roboto Slab"/>
                <a:ea typeface="Roboto Slab"/>
                <a:cs typeface="Roboto Slab"/>
                <a:sym typeface="Roboto Slab"/>
              </a:rPr>
              <a:t>GRIB Analysis Mechanisms</a:t>
            </a:r>
            <a:endParaRPr b="1" i="0" sz="2800" u="none" cap="none" strike="noStrike">
              <a:solidFill>
                <a:srgbClr val="0000AA"/>
              </a:solidFill>
              <a:latin typeface="Roboto Slab"/>
              <a:ea typeface="Roboto Slab"/>
              <a:cs typeface="Roboto Slab"/>
              <a:sym typeface="Roboto Slab"/>
            </a:endParaRPr>
          </a:p>
        </p:txBody>
      </p:sp>
      <p:sp>
        <p:nvSpPr>
          <p:cNvPr id="335" name="Google Shape;335;g26f4b9b4749_0_5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6f4b9b4749_0_5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6f4b9b4749_0_5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38" name="Google Shape;338;g26f4b9b4749_0_5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9" name="Google Shape;339;g26f4b9b4749_0_5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40" name="Google Shape;340;g26f4b9b4749_0_52"/>
          <p:cNvPicPr preferRelativeResize="0"/>
          <p:nvPr/>
        </p:nvPicPr>
        <p:blipFill>
          <a:blip r:embed="rId3">
            <a:alphaModFix/>
          </a:blip>
          <a:stretch>
            <a:fillRect/>
          </a:stretch>
        </p:blipFill>
        <p:spPr>
          <a:xfrm>
            <a:off x="882525" y="1929125"/>
            <a:ext cx="1630225" cy="1630225"/>
          </a:xfrm>
          <a:prstGeom prst="rect">
            <a:avLst/>
          </a:prstGeom>
          <a:noFill/>
          <a:ln>
            <a:noFill/>
          </a:ln>
        </p:spPr>
      </p:pic>
      <p:pic>
        <p:nvPicPr>
          <p:cNvPr id="341" name="Google Shape;341;g26f4b9b4749_0_52"/>
          <p:cNvPicPr preferRelativeResize="0"/>
          <p:nvPr/>
        </p:nvPicPr>
        <p:blipFill>
          <a:blip r:embed="rId4">
            <a:alphaModFix/>
          </a:blip>
          <a:stretch>
            <a:fillRect/>
          </a:stretch>
        </p:blipFill>
        <p:spPr>
          <a:xfrm>
            <a:off x="2609175" y="1573963"/>
            <a:ext cx="2582200" cy="2582200"/>
          </a:xfrm>
          <a:prstGeom prst="rect">
            <a:avLst/>
          </a:prstGeom>
          <a:noFill/>
          <a:ln>
            <a:noFill/>
          </a:ln>
        </p:spPr>
      </p:pic>
      <p:pic>
        <p:nvPicPr>
          <p:cNvPr id="342" name="Google Shape;342;g26f4b9b4749_0_52"/>
          <p:cNvPicPr preferRelativeResize="0"/>
          <p:nvPr/>
        </p:nvPicPr>
        <p:blipFill>
          <a:blip r:embed="rId5">
            <a:alphaModFix/>
          </a:blip>
          <a:stretch>
            <a:fillRect/>
          </a:stretch>
        </p:blipFill>
        <p:spPr>
          <a:xfrm>
            <a:off x="4964600" y="1632237"/>
            <a:ext cx="2223998" cy="2223998"/>
          </a:xfrm>
          <a:prstGeom prst="rect">
            <a:avLst/>
          </a:prstGeom>
          <a:noFill/>
          <a:ln>
            <a:noFill/>
          </a:ln>
        </p:spPr>
      </p:pic>
      <p:pic>
        <p:nvPicPr>
          <p:cNvPr id="343" name="Google Shape;343;g26f4b9b4749_0_52"/>
          <p:cNvPicPr preferRelativeResize="0"/>
          <p:nvPr/>
        </p:nvPicPr>
        <p:blipFill>
          <a:blip r:embed="rId6">
            <a:alphaModFix/>
          </a:blip>
          <a:stretch>
            <a:fillRect/>
          </a:stretch>
        </p:blipFill>
        <p:spPr>
          <a:xfrm>
            <a:off x="7138073" y="1918938"/>
            <a:ext cx="1650602" cy="1650602"/>
          </a:xfrm>
          <a:prstGeom prst="rect">
            <a:avLst/>
          </a:prstGeom>
          <a:noFill/>
          <a:ln>
            <a:noFill/>
          </a:ln>
        </p:spPr>
      </p:pic>
      <p:sp>
        <p:nvSpPr>
          <p:cNvPr id="344" name="Google Shape;344;g26f4b9b4749_0_52"/>
          <p:cNvSpPr txBox="1"/>
          <p:nvPr/>
        </p:nvSpPr>
        <p:spPr>
          <a:xfrm>
            <a:off x="1179200" y="3771125"/>
            <a:ext cx="143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Persistence</a:t>
            </a:r>
            <a:endParaRPr sz="1800">
              <a:solidFill>
                <a:schemeClr val="dk1"/>
              </a:solidFill>
              <a:latin typeface="Roboto Slab"/>
              <a:ea typeface="Roboto Slab"/>
              <a:cs typeface="Roboto Slab"/>
              <a:sym typeface="Roboto Slab"/>
            </a:endParaRPr>
          </a:p>
        </p:txBody>
      </p:sp>
      <p:sp>
        <p:nvSpPr>
          <p:cNvPr id="345" name="Google Shape;345;g26f4b9b4749_0_52"/>
          <p:cNvSpPr txBox="1"/>
          <p:nvPr/>
        </p:nvSpPr>
        <p:spPr>
          <a:xfrm>
            <a:off x="3263150" y="3771125"/>
            <a:ext cx="18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Distribution</a:t>
            </a:r>
            <a:endParaRPr sz="1800">
              <a:solidFill>
                <a:schemeClr val="dk1"/>
              </a:solidFill>
              <a:latin typeface="Roboto Slab"/>
              <a:ea typeface="Roboto Slab"/>
              <a:cs typeface="Roboto Slab"/>
              <a:sym typeface="Roboto Slab"/>
            </a:endParaRPr>
          </a:p>
        </p:txBody>
      </p:sp>
      <p:sp>
        <p:nvSpPr>
          <p:cNvPr id="346" name="Google Shape;346;g26f4b9b4749_0_52"/>
          <p:cNvSpPr txBox="1"/>
          <p:nvPr/>
        </p:nvSpPr>
        <p:spPr>
          <a:xfrm>
            <a:off x="5577925" y="3771125"/>
            <a:ext cx="143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Security</a:t>
            </a:r>
            <a:endParaRPr sz="1800">
              <a:solidFill>
                <a:schemeClr val="dk1"/>
              </a:solidFill>
              <a:latin typeface="Roboto Slab"/>
              <a:ea typeface="Roboto Slab"/>
              <a:cs typeface="Roboto Slab"/>
              <a:sym typeface="Roboto Slab"/>
            </a:endParaRPr>
          </a:p>
        </p:txBody>
      </p:sp>
      <p:sp>
        <p:nvSpPr>
          <p:cNvPr id="347" name="Google Shape;347;g26f4b9b4749_0_52"/>
          <p:cNvSpPr txBox="1"/>
          <p:nvPr/>
        </p:nvSpPr>
        <p:spPr>
          <a:xfrm>
            <a:off x="7056400" y="3806475"/>
            <a:ext cx="216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Legacy Interface</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6f4b9b4749_0_7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a:t>
            </a:r>
            <a:r>
              <a:rPr b="1" lang="en" sz="2800">
                <a:solidFill>
                  <a:srgbClr val="0000AA"/>
                </a:solidFill>
                <a:latin typeface="Roboto Slab"/>
                <a:ea typeface="Roboto Slab"/>
                <a:cs typeface="Roboto Slab"/>
                <a:sym typeface="Roboto Slab"/>
              </a:rPr>
              <a:t>Design</a:t>
            </a:r>
            <a:r>
              <a:rPr b="1" lang="en" sz="2800">
                <a:solidFill>
                  <a:srgbClr val="0000AA"/>
                </a:solidFill>
                <a:latin typeface="Roboto Slab"/>
                <a:ea typeface="Roboto Slab"/>
                <a:cs typeface="Roboto Slab"/>
                <a:sym typeface="Roboto Slab"/>
              </a:rPr>
              <a:t> Mechanisms: </a:t>
            </a:r>
            <a:r>
              <a:rPr b="1" lang="en" sz="2800">
                <a:solidFill>
                  <a:srgbClr val="0000AA"/>
                </a:solidFill>
                <a:latin typeface="Roboto Slab"/>
                <a:ea typeface="Roboto Slab"/>
                <a:cs typeface="Roboto Slab"/>
                <a:sym typeface="Roboto Slab"/>
              </a:rPr>
              <a:t>Persistence: JPA</a:t>
            </a:r>
            <a:endParaRPr b="1" i="0" sz="2800" u="none" cap="none" strike="noStrike">
              <a:solidFill>
                <a:srgbClr val="0000AA"/>
              </a:solidFill>
              <a:latin typeface="Roboto Slab"/>
              <a:ea typeface="Roboto Slab"/>
              <a:cs typeface="Roboto Slab"/>
              <a:sym typeface="Roboto Slab"/>
            </a:endParaRPr>
          </a:p>
        </p:txBody>
      </p:sp>
      <p:sp>
        <p:nvSpPr>
          <p:cNvPr id="353" name="Google Shape;353;g26f4b9b4749_0_7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6f4b9b4749_0_7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6f4b9b4749_0_7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56" name="Google Shape;356;g26f4b9b4749_0_7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7" name="Google Shape;357;g26f4b9b4749_0_7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58" name="Google Shape;358;g26f4b9b4749_0_72"/>
          <p:cNvPicPr preferRelativeResize="0"/>
          <p:nvPr/>
        </p:nvPicPr>
        <p:blipFill>
          <a:blip r:embed="rId3">
            <a:alphaModFix/>
          </a:blip>
          <a:stretch>
            <a:fillRect/>
          </a:stretch>
        </p:blipFill>
        <p:spPr>
          <a:xfrm>
            <a:off x="7056300" y="1437425"/>
            <a:ext cx="1630225" cy="1630225"/>
          </a:xfrm>
          <a:prstGeom prst="rect">
            <a:avLst/>
          </a:prstGeom>
          <a:noFill/>
          <a:ln>
            <a:noFill/>
          </a:ln>
        </p:spPr>
      </p:pic>
      <p:sp>
        <p:nvSpPr>
          <p:cNvPr id="359" name="Google Shape;359;g26f4b9b4749_0_72"/>
          <p:cNvSpPr txBox="1"/>
          <p:nvPr/>
        </p:nvSpPr>
        <p:spPr>
          <a:xfrm>
            <a:off x="192225" y="1079200"/>
            <a:ext cx="6637800" cy="2075400"/>
          </a:xfrm>
          <a:prstGeom prst="rect">
            <a:avLst/>
          </a:prstGeom>
          <a:noFill/>
          <a:ln>
            <a:noFill/>
          </a:ln>
        </p:spPr>
        <p:txBody>
          <a:bodyPr anchorCtr="0" anchor="t" bIns="91425" lIns="91425" spcFirstLastPara="1" rIns="91425" wrap="square" tIns="91425">
            <a:noAutofit/>
          </a:bodyPr>
          <a:lstStyle/>
          <a:p>
            <a:pPr indent="-311943" lvl="0" marL="457200" rtl="0" algn="l">
              <a:lnSpc>
                <a:spcPct val="140000"/>
              </a:lnSpc>
              <a:spcBef>
                <a:spcPts val="0"/>
              </a:spcBef>
              <a:spcAft>
                <a:spcPts val="0"/>
              </a:spcAft>
              <a:buClr>
                <a:schemeClr val="dk1"/>
              </a:buClr>
              <a:buSzPts val="1313"/>
              <a:buFont typeface="Roboto Slab"/>
              <a:buChar char="●"/>
            </a:pPr>
            <a:r>
              <a:rPr b="1" lang="en" sz="1312">
                <a:latin typeface="Roboto Slab"/>
                <a:ea typeface="Roboto Slab"/>
                <a:cs typeface="Roboto Slab"/>
                <a:sym typeface="Roboto Slab"/>
              </a:rPr>
              <a:t>Persistence Attributes: </a:t>
            </a:r>
            <a:endParaRPr b="1"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Granularity: </a:t>
            </a:r>
            <a:r>
              <a:rPr lang="en" sz="1312">
                <a:latin typeface="Roboto Slab"/>
                <a:ea typeface="Roboto Slab"/>
                <a:cs typeface="Roboto Slab"/>
                <a:sym typeface="Roboto Slab"/>
              </a:rPr>
              <a:t>Kích thước của đối tượng cần lưu trữ?</a:t>
            </a:r>
            <a:endParaRPr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Volume: </a:t>
            </a:r>
            <a:r>
              <a:rPr lang="en" sz="1312">
                <a:latin typeface="Roboto Slab"/>
                <a:ea typeface="Roboto Slab"/>
                <a:cs typeface="Roboto Slab"/>
                <a:sym typeface="Roboto Slab"/>
              </a:rPr>
              <a:t>Số lượng các đối tượng cần lưu trữ?</a:t>
            </a:r>
            <a:endParaRPr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Duration: </a:t>
            </a:r>
            <a:r>
              <a:rPr lang="en" sz="1312">
                <a:latin typeface="Roboto Slab"/>
                <a:ea typeface="Roboto Slab"/>
                <a:cs typeface="Roboto Slab"/>
                <a:sym typeface="Roboto Slab"/>
              </a:rPr>
              <a:t>Các đối tượng cần lưu trữ trong bao lâu?</a:t>
            </a:r>
            <a:endParaRPr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Retrieval mechanism: </a:t>
            </a:r>
            <a:r>
              <a:rPr lang="en" sz="1312">
                <a:latin typeface="Roboto Slab"/>
                <a:ea typeface="Roboto Slab"/>
                <a:cs typeface="Roboto Slab"/>
                <a:sym typeface="Roboto Slab"/>
              </a:rPr>
              <a:t>Một đối tượng được xác định và truy xuất như thế nào?</a:t>
            </a:r>
            <a:endParaRPr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Update Frequency: </a:t>
            </a:r>
            <a:r>
              <a:rPr lang="en" sz="1312">
                <a:latin typeface="Roboto Slab"/>
                <a:ea typeface="Roboto Slab"/>
                <a:cs typeface="Roboto Slab"/>
                <a:sym typeface="Roboto Slab"/>
              </a:rPr>
              <a:t>Đối tượng có thường xuyên được update không?</a:t>
            </a:r>
            <a:endParaRPr sz="1312">
              <a:latin typeface="Roboto Slab"/>
              <a:ea typeface="Roboto Slab"/>
              <a:cs typeface="Roboto Slab"/>
              <a:sym typeface="Roboto Slab"/>
            </a:endParaRPr>
          </a:p>
          <a:p>
            <a:pPr indent="-311943" lvl="1" marL="914400" rtl="0" algn="l">
              <a:lnSpc>
                <a:spcPct val="140000"/>
              </a:lnSpc>
              <a:spcBef>
                <a:spcPts val="0"/>
              </a:spcBef>
              <a:spcAft>
                <a:spcPts val="0"/>
              </a:spcAft>
              <a:buSzPts val="1313"/>
              <a:buFont typeface="Roboto Slab"/>
              <a:buChar char="○"/>
            </a:pPr>
            <a:r>
              <a:rPr b="1" lang="en" sz="1312">
                <a:latin typeface="Roboto Slab"/>
                <a:ea typeface="Roboto Slab"/>
                <a:cs typeface="Roboto Slab"/>
                <a:sym typeface="Roboto Slab"/>
              </a:rPr>
              <a:t>Reliability: </a:t>
            </a:r>
            <a:r>
              <a:rPr lang="en" sz="1312">
                <a:latin typeface="Roboto Slab"/>
                <a:ea typeface="Roboto Slab"/>
                <a:cs typeface="Roboto Slab"/>
                <a:sym typeface="Roboto Slab"/>
              </a:rPr>
              <a:t>Các đối tượng có cần tồn tại sau khi hệ thống gặp sự cố hay không?</a:t>
            </a:r>
            <a:endParaRPr sz="1312">
              <a:latin typeface="Roboto Slab"/>
              <a:ea typeface="Roboto Slab"/>
              <a:cs typeface="Roboto Slab"/>
              <a:sym typeface="Roboto Slab"/>
            </a:endParaRPr>
          </a:p>
        </p:txBody>
      </p:sp>
      <p:sp>
        <p:nvSpPr>
          <p:cNvPr id="360" name="Google Shape;360;g26f4b9b4749_0_72"/>
          <p:cNvSpPr txBox="1"/>
          <p:nvPr/>
        </p:nvSpPr>
        <p:spPr>
          <a:xfrm>
            <a:off x="1122750" y="4161375"/>
            <a:ext cx="72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JPA là thư viện Java giúp ta ánh xạ từ các Class sang các bảng trong RDBMS, thực hiện các thao tác CRUD thông qua các đối tượng của Class.</a:t>
            </a:r>
            <a:endParaRPr>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6f4b9b4749_0_10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Design Mechanisms: Persistence: JPA</a:t>
            </a:r>
            <a:endParaRPr b="1" i="0" sz="2800" u="none" cap="none" strike="noStrike">
              <a:solidFill>
                <a:srgbClr val="0000AA"/>
              </a:solidFill>
              <a:latin typeface="Roboto Slab"/>
              <a:ea typeface="Roboto Slab"/>
              <a:cs typeface="Roboto Slab"/>
              <a:sym typeface="Roboto Slab"/>
            </a:endParaRPr>
          </a:p>
        </p:txBody>
      </p:sp>
      <p:sp>
        <p:nvSpPr>
          <p:cNvPr id="366" name="Google Shape;366;g26f4b9b4749_0_10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6f4b9b4749_0_10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26f4b9b4749_0_10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69" name="Google Shape;369;g26f4b9b4749_0_10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0" name="Google Shape;370;g26f4b9b4749_0_10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71" name="Google Shape;371;g26f4b9b4749_0_100"/>
          <p:cNvPicPr preferRelativeResize="0"/>
          <p:nvPr/>
        </p:nvPicPr>
        <p:blipFill rotWithShape="1">
          <a:blip r:embed="rId3">
            <a:alphaModFix/>
          </a:blip>
          <a:srcRect b="1428" l="0" r="0" t="1428"/>
          <a:stretch/>
        </p:blipFill>
        <p:spPr>
          <a:xfrm>
            <a:off x="1545113" y="767775"/>
            <a:ext cx="6053775" cy="4137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6f4b9b4749_0_114"/>
          <p:cNvSpPr txBox="1"/>
          <p:nvPr/>
        </p:nvSpPr>
        <p:spPr>
          <a:xfrm>
            <a:off x="311700" y="-4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Design Mechanisms: Persistence: JPA</a:t>
            </a:r>
            <a:endParaRPr b="1" i="0" sz="2800" u="none" cap="none" strike="noStrike">
              <a:solidFill>
                <a:srgbClr val="0000AA"/>
              </a:solidFill>
              <a:latin typeface="Roboto Slab"/>
              <a:ea typeface="Roboto Slab"/>
              <a:cs typeface="Roboto Slab"/>
              <a:sym typeface="Roboto Slab"/>
            </a:endParaRPr>
          </a:p>
        </p:txBody>
      </p:sp>
      <p:sp>
        <p:nvSpPr>
          <p:cNvPr id="377" name="Google Shape;377;g26f4b9b4749_0_114"/>
          <p:cNvSpPr/>
          <p:nvPr/>
        </p:nvSpPr>
        <p:spPr>
          <a:xfrm>
            <a:off x="311700" y="5391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26f4b9b4749_0_11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6f4b9b4749_0_11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80" name="Google Shape;380;g26f4b9b4749_0_11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1" name="Google Shape;381;g26f4b9b4749_0_11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82" name="Google Shape;382;g26f4b9b4749_0_114"/>
          <p:cNvPicPr preferRelativeResize="0"/>
          <p:nvPr/>
        </p:nvPicPr>
        <p:blipFill>
          <a:blip r:embed="rId3">
            <a:alphaModFix/>
          </a:blip>
          <a:stretch>
            <a:fillRect/>
          </a:stretch>
        </p:blipFill>
        <p:spPr>
          <a:xfrm>
            <a:off x="2018425" y="568275"/>
            <a:ext cx="5537052" cy="4371527"/>
          </a:xfrm>
          <a:prstGeom prst="rect">
            <a:avLst/>
          </a:prstGeom>
          <a:noFill/>
          <a:ln>
            <a:noFill/>
          </a:ln>
        </p:spPr>
      </p:pic>
      <p:pic>
        <p:nvPicPr>
          <p:cNvPr id="383" name="Google Shape;383;g26f4b9b4749_0_114"/>
          <p:cNvPicPr preferRelativeResize="0"/>
          <p:nvPr/>
        </p:nvPicPr>
        <p:blipFill>
          <a:blip r:embed="rId4">
            <a:alphaModFix/>
          </a:blip>
          <a:stretch>
            <a:fillRect/>
          </a:stretch>
        </p:blipFill>
        <p:spPr>
          <a:xfrm>
            <a:off x="152400" y="720675"/>
            <a:ext cx="1285875" cy="1114425"/>
          </a:xfrm>
          <a:prstGeom prst="rect">
            <a:avLst/>
          </a:prstGeom>
          <a:noFill/>
          <a:ln>
            <a:noFill/>
          </a:ln>
        </p:spPr>
      </p:pic>
      <p:pic>
        <p:nvPicPr>
          <p:cNvPr id="384" name="Google Shape;384;g26f4b9b4749_0_114"/>
          <p:cNvPicPr preferRelativeResize="0"/>
          <p:nvPr/>
        </p:nvPicPr>
        <p:blipFill>
          <a:blip r:embed="rId4">
            <a:alphaModFix/>
          </a:blip>
          <a:stretch>
            <a:fillRect/>
          </a:stretch>
        </p:blipFill>
        <p:spPr>
          <a:xfrm>
            <a:off x="6274200" y="2002675"/>
            <a:ext cx="1512300" cy="1138150"/>
          </a:xfrm>
          <a:prstGeom prst="rect">
            <a:avLst/>
          </a:prstGeom>
          <a:noFill/>
          <a:ln>
            <a:noFill/>
          </a:ln>
        </p:spPr>
      </p:pic>
      <p:pic>
        <p:nvPicPr>
          <p:cNvPr id="385" name="Google Shape;385;g26f4b9b4749_0_114"/>
          <p:cNvPicPr preferRelativeResize="0"/>
          <p:nvPr/>
        </p:nvPicPr>
        <p:blipFill>
          <a:blip r:embed="rId4">
            <a:alphaModFix/>
          </a:blip>
          <a:stretch>
            <a:fillRect/>
          </a:stretch>
        </p:blipFill>
        <p:spPr>
          <a:xfrm>
            <a:off x="4458250" y="2136825"/>
            <a:ext cx="1454900" cy="1004000"/>
          </a:xfrm>
          <a:prstGeom prst="rect">
            <a:avLst/>
          </a:prstGeom>
          <a:noFill/>
          <a:ln>
            <a:noFill/>
          </a:ln>
        </p:spPr>
      </p:pic>
      <p:pic>
        <p:nvPicPr>
          <p:cNvPr id="386" name="Google Shape;386;g26f4b9b4749_0_114"/>
          <p:cNvPicPr preferRelativeResize="0"/>
          <p:nvPr/>
        </p:nvPicPr>
        <p:blipFill>
          <a:blip r:embed="rId4">
            <a:alphaModFix/>
          </a:blip>
          <a:stretch>
            <a:fillRect/>
          </a:stretch>
        </p:blipFill>
        <p:spPr>
          <a:xfrm>
            <a:off x="2511800" y="3517525"/>
            <a:ext cx="1226325" cy="721475"/>
          </a:xfrm>
          <a:prstGeom prst="rect">
            <a:avLst/>
          </a:prstGeom>
          <a:noFill/>
          <a:ln>
            <a:noFill/>
          </a:ln>
        </p:spPr>
      </p:pic>
      <p:pic>
        <p:nvPicPr>
          <p:cNvPr id="387" name="Google Shape;387;g26f4b9b4749_0_114"/>
          <p:cNvPicPr preferRelativeResize="0"/>
          <p:nvPr/>
        </p:nvPicPr>
        <p:blipFill>
          <a:blip r:embed="rId4">
            <a:alphaModFix/>
          </a:blip>
          <a:stretch>
            <a:fillRect/>
          </a:stretch>
        </p:blipFill>
        <p:spPr>
          <a:xfrm>
            <a:off x="4659078" y="3806188"/>
            <a:ext cx="669070" cy="46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6f4b9b4749_0_130"/>
          <p:cNvSpPr txBox="1"/>
          <p:nvPr/>
        </p:nvSpPr>
        <p:spPr>
          <a:xfrm>
            <a:off x="311700" y="-4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Design Mechanisms: Persistence: JPA</a:t>
            </a:r>
            <a:endParaRPr b="1" i="0" sz="2800" u="none" cap="none" strike="noStrike">
              <a:solidFill>
                <a:srgbClr val="0000AA"/>
              </a:solidFill>
              <a:latin typeface="Roboto Slab"/>
              <a:ea typeface="Roboto Slab"/>
              <a:cs typeface="Roboto Slab"/>
              <a:sym typeface="Roboto Slab"/>
            </a:endParaRPr>
          </a:p>
        </p:txBody>
      </p:sp>
      <p:sp>
        <p:nvSpPr>
          <p:cNvPr id="393" name="Google Shape;393;g26f4b9b4749_0_130"/>
          <p:cNvSpPr/>
          <p:nvPr/>
        </p:nvSpPr>
        <p:spPr>
          <a:xfrm>
            <a:off x="311700" y="5391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6f4b9b4749_0_13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6f4b9b4749_0_13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96" name="Google Shape;396;g26f4b9b4749_0_13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7" name="Google Shape;397;g26f4b9b4749_0_13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98" name="Google Shape;398;g26f4b9b4749_0_130"/>
          <p:cNvPicPr preferRelativeResize="0"/>
          <p:nvPr/>
        </p:nvPicPr>
        <p:blipFill>
          <a:blip r:embed="rId3">
            <a:alphaModFix/>
          </a:blip>
          <a:stretch>
            <a:fillRect/>
          </a:stretch>
        </p:blipFill>
        <p:spPr>
          <a:xfrm>
            <a:off x="152400" y="720675"/>
            <a:ext cx="1285875" cy="1114425"/>
          </a:xfrm>
          <a:prstGeom prst="rect">
            <a:avLst/>
          </a:prstGeom>
          <a:noFill/>
          <a:ln>
            <a:noFill/>
          </a:ln>
        </p:spPr>
      </p:pic>
      <p:pic>
        <p:nvPicPr>
          <p:cNvPr id="399" name="Google Shape;399;g26f4b9b4749_0_130"/>
          <p:cNvPicPr preferRelativeResize="0"/>
          <p:nvPr/>
        </p:nvPicPr>
        <p:blipFill>
          <a:blip r:embed="rId3">
            <a:alphaModFix/>
          </a:blip>
          <a:stretch>
            <a:fillRect/>
          </a:stretch>
        </p:blipFill>
        <p:spPr>
          <a:xfrm>
            <a:off x="4531625" y="2069750"/>
            <a:ext cx="1512300" cy="1138150"/>
          </a:xfrm>
          <a:prstGeom prst="rect">
            <a:avLst/>
          </a:prstGeom>
          <a:noFill/>
          <a:ln>
            <a:noFill/>
          </a:ln>
        </p:spPr>
      </p:pic>
      <p:pic>
        <p:nvPicPr>
          <p:cNvPr id="400" name="Google Shape;400;g26f4b9b4749_0_130"/>
          <p:cNvPicPr preferRelativeResize="0"/>
          <p:nvPr/>
        </p:nvPicPr>
        <p:blipFill>
          <a:blip r:embed="rId3">
            <a:alphaModFix/>
          </a:blip>
          <a:stretch>
            <a:fillRect/>
          </a:stretch>
        </p:blipFill>
        <p:spPr>
          <a:xfrm>
            <a:off x="6355600" y="2203900"/>
            <a:ext cx="1454900" cy="1004000"/>
          </a:xfrm>
          <a:prstGeom prst="rect">
            <a:avLst/>
          </a:prstGeom>
          <a:noFill/>
          <a:ln>
            <a:noFill/>
          </a:ln>
        </p:spPr>
      </p:pic>
      <p:pic>
        <p:nvPicPr>
          <p:cNvPr id="401" name="Google Shape;401;g26f4b9b4749_0_130"/>
          <p:cNvPicPr preferRelativeResize="0"/>
          <p:nvPr/>
        </p:nvPicPr>
        <p:blipFill>
          <a:blip r:embed="rId4">
            <a:alphaModFix/>
          </a:blip>
          <a:stretch>
            <a:fillRect/>
          </a:stretch>
        </p:blipFill>
        <p:spPr>
          <a:xfrm>
            <a:off x="1681175" y="1133076"/>
            <a:ext cx="5291700" cy="3011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f4b9c0b3e_6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Xác định cơ chế thiết kế trong ngữ cảnh</a:t>
            </a:r>
            <a:endParaRPr b="1" i="0" sz="2800" u="none" cap="none" strike="noStrike">
              <a:solidFill>
                <a:srgbClr val="0000AA"/>
              </a:solidFill>
              <a:latin typeface="Roboto Slab"/>
              <a:ea typeface="Roboto Slab"/>
              <a:cs typeface="Roboto Slab"/>
              <a:sym typeface="Roboto Slab"/>
            </a:endParaRPr>
          </a:p>
        </p:txBody>
      </p:sp>
      <p:sp>
        <p:nvSpPr>
          <p:cNvPr id="82" name="Google Shape;82;g26f4b9c0b3e_6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f4b9c0b3e_6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f4b9c0b3e_6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85" name="Google Shape;85;g26f4b9c0b3e_6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6" name="Google Shape;86;g26f4b9c0b3e_6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87" name="Google Shape;87;g26f4b9c0b3e_6_0"/>
          <p:cNvPicPr preferRelativeResize="0"/>
          <p:nvPr/>
        </p:nvPicPr>
        <p:blipFill>
          <a:blip r:embed="rId3">
            <a:alphaModFix/>
          </a:blip>
          <a:stretch>
            <a:fillRect/>
          </a:stretch>
        </p:blipFill>
        <p:spPr>
          <a:xfrm>
            <a:off x="4572000" y="949275"/>
            <a:ext cx="4083755" cy="3739767"/>
          </a:xfrm>
          <a:prstGeom prst="rect">
            <a:avLst/>
          </a:prstGeom>
          <a:noFill/>
          <a:ln>
            <a:noFill/>
          </a:ln>
        </p:spPr>
      </p:pic>
      <p:sp>
        <p:nvSpPr>
          <p:cNvPr id="88" name="Google Shape;88;g26f4b9c0b3e_6_0"/>
          <p:cNvSpPr txBox="1"/>
          <p:nvPr/>
        </p:nvSpPr>
        <p:spPr>
          <a:xfrm>
            <a:off x="311700" y="1026750"/>
            <a:ext cx="4083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Xác định các cơ chế thiết kế nằm trong hoạt động </a:t>
            </a:r>
            <a:r>
              <a:rPr b="1" lang="en" sz="1800">
                <a:solidFill>
                  <a:schemeClr val="dk2"/>
                </a:solidFill>
                <a:latin typeface="Roboto Slab"/>
                <a:ea typeface="Roboto Slab"/>
                <a:cs typeface="Roboto Slab"/>
                <a:sym typeface="Roboto Slab"/>
              </a:rPr>
              <a:t>Làm mịn kiến trúc.</a:t>
            </a:r>
            <a:endParaRPr b="1" sz="1800">
              <a:solidFill>
                <a:schemeClr val="dk2"/>
              </a:solidFill>
              <a:latin typeface="Roboto Slab"/>
              <a:ea typeface="Roboto Slab"/>
              <a:cs typeface="Roboto Slab"/>
              <a:sym typeface="Roboto Slab"/>
            </a:endParaRPr>
          </a:p>
          <a:p>
            <a:pPr indent="-342900" lvl="0" marL="4572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Xác định các cơ chế thiết kế là hoạt động mà ở đó ta làm mịn các cơ chế phân tích thành các cơ chế thiết kế theo các ràng buộc với môi trường cài đặt. </a:t>
            </a:r>
            <a:endParaRPr sz="1800">
              <a:solidFill>
                <a:schemeClr val="dk2"/>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6f4b9b4749_0_144"/>
          <p:cNvSpPr txBox="1"/>
          <p:nvPr/>
        </p:nvSpPr>
        <p:spPr>
          <a:xfrm>
            <a:off x="159300" y="-4425"/>
            <a:ext cx="9665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a:t>
            </a:r>
            <a:r>
              <a:rPr b="1" lang="en" sz="2800">
                <a:solidFill>
                  <a:srgbClr val="0000AA"/>
                </a:solidFill>
                <a:latin typeface="Roboto Slab"/>
                <a:ea typeface="Roboto Slab"/>
                <a:cs typeface="Roboto Slab"/>
                <a:sym typeface="Roboto Slab"/>
              </a:rPr>
              <a:t>Implementation</a:t>
            </a:r>
            <a:r>
              <a:rPr b="1" lang="en" sz="2800">
                <a:solidFill>
                  <a:srgbClr val="0000AA"/>
                </a:solidFill>
                <a:latin typeface="Roboto Slab"/>
                <a:ea typeface="Roboto Slab"/>
                <a:cs typeface="Roboto Slab"/>
                <a:sym typeface="Roboto Slab"/>
              </a:rPr>
              <a:t> Mechanisms: Persistence: JPA</a:t>
            </a:r>
            <a:endParaRPr b="1" i="0" sz="2800" u="none" cap="none" strike="noStrike">
              <a:solidFill>
                <a:srgbClr val="0000AA"/>
              </a:solidFill>
              <a:latin typeface="Roboto Slab"/>
              <a:ea typeface="Roboto Slab"/>
              <a:cs typeface="Roboto Slab"/>
              <a:sym typeface="Roboto Slab"/>
            </a:endParaRPr>
          </a:p>
        </p:txBody>
      </p:sp>
      <p:sp>
        <p:nvSpPr>
          <p:cNvPr id="407" name="Google Shape;407;g26f4b9b4749_0_144"/>
          <p:cNvSpPr/>
          <p:nvPr/>
        </p:nvSpPr>
        <p:spPr>
          <a:xfrm>
            <a:off x="311700" y="5391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26f4b9b4749_0_14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6f4b9b4749_0_14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10" name="Google Shape;410;g26f4b9b4749_0_14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11" name="Google Shape;411;g26f4b9b4749_0_14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412" name="Google Shape;412;g26f4b9b4749_0_144"/>
          <p:cNvPicPr preferRelativeResize="0"/>
          <p:nvPr/>
        </p:nvPicPr>
        <p:blipFill>
          <a:blip r:embed="rId3">
            <a:alphaModFix/>
          </a:blip>
          <a:stretch>
            <a:fillRect/>
          </a:stretch>
        </p:blipFill>
        <p:spPr>
          <a:xfrm>
            <a:off x="152400" y="720675"/>
            <a:ext cx="1285875" cy="1114425"/>
          </a:xfrm>
          <a:prstGeom prst="rect">
            <a:avLst/>
          </a:prstGeom>
          <a:noFill/>
          <a:ln>
            <a:noFill/>
          </a:ln>
        </p:spPr>
      </p:pic>
      <p:pic>
        <p:nvPicPr>
          <p:cNvPr id="413" name="Google Shape;413;g26f4b9b4749_0_144"/>
          <p:cNvPicPr preferRelativeResize="0"/>
          <p:nvPr/>
        </p:nvPicPr>
        <p:blipFill>
          <a:blip r:embed="rId3">
            <a:alphaModFix/>
          </a:blip>
          <a:stretch>
            <a:fillRect/>
          </a:stretch>
        </p:blipFill>
        <p:spPr>
          <a:xfrm>
            <a:off x="4531625" y="2069750"/>
            <a:ext cx="1512300" cy="1138150"/>
          </a:xfrm>
          <a:prstGeom prst="rect">
            <a:avLst/>
          </a:prstGeom>
          <a:noFill/>
          <a:ln>
            <a:noFill/>
          </a:ln>
        </p:spPr>
      </p:pic>
      <p:pic>
        <p:nvPicPr>
          <p:cNvPr id="414" name="Google Shape;414;g26f4b9b4749_0_144"/>
          <p:cNvPicPr preferRelativeResize="0"/>
          <p:nvPr/>
        </p:nvPicPr>
        <p:blipFill>
          <a:blip r:embed="rId3">
            <a:alphaModFix/>
          </a:blip>
          <a:stretch>
            <a:fillRect/>
          </a:stretch>
        </p:blipFill>
        <p:spPr>
          <a:xfrm>
            <a:off x="6355600" y="2203900"/>
            <a:ext cx="1454900" cy="1004000"/>
          </a:xfrm>
          <a:prstGeom prst="rect">
            <a:avLst/>
          </a:prstGeom>
          <a:noFill/>
          <a:ln>
            <a:noFill/>
          </a:ln>
        </p:spPr>
      </p:pic>
      <p:sp>
        <p:nvSpPr>
          <p:cNvPr id="415" name="Google Shape;415;g26f4b9b4749_0_144"/>
          <p:cNvSpPr txBox="1"/>
          <p:nvPr/>
        </p:nvSpPr>
        <p:spPr>
          <a:xfrm>
            <a:off x="3249175" y="595300"/>
            <a:ext cx="2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Slab"/>
                <a:ea typeface="Roboto Slab"/>
                <a:cs typeface="Roboto Slab"/>
                <a:sym typeface="Roboto Slab"/>
              </a:rPr>
              <a:t>CustomerController.java</a:t>
            </a:r>
            <a:endParaRPr b="1">
              <a:solidFill>
                <a:schemeClr val="dk1"/>
              </a:solidFill>
              <a:latin typeface="Roboto Slab"/>
              <a:ea typeface="Roboto Slab"/>
              <a:cs typeface="Roboto Slab"/>
              <a:sym typeface="Roboto Slab"/>
            </a:endParaRPr>
          </a:p>
        </p:txBody>
      </p:sp>
      <p:pic>
        <p:nvPicPr>
          <p:cNvPr id="416" name="Google Shape;416;g26f4b9b4749_0_144"/>
          <p:cNvPicPr preferRelativeResize="0"/>
          <p:nvPr/>
        </p:nvPicPr>
        <p:blipFill>
          <a:blip r:embed="rId4">
            <a:alphaModFix/>
          </a:blip>
          <a:stretch>
            <a:fillRect/>
          </a:stretch>
        </p:blipFill>
        <p:spPr>
          <a:xfrm>
            <a:off x="1246775" y="968475"/>
            <a:ext cx="6406601" cy="369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6f4b9b4749_0_161"/>
          <p:cNvSpPr txBox="1"/>
          <p:nvPr/>
        </p:nvSpPr>
        <p:spPr>
          <a:xfrm>
            <a:off x="159300" y="-4425"/>
            <a:ext cx="9665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Implementation Mechanisms: Persistence: JPA</a:t>
            </a:r>
            <a:endParaRPr b="1" i="0" sz="2800" u="none" cap="none" strike="noStrike">
              <a:solidFill>
                <a:srgbClr val="0000AA"/>
              </a:solidFill>
              <a:latin typeface="Roboto Slab"/>
              <a:ea typeface="Roboto Slab"/>
              <a:cs typeface="Roboto Slab"/>
              <a:sym typeface="Roboto Slab"/>
            </a:endParaRPr>
          </a:p>
        </p:txBody>
      </p:sp>
      <p:sp>
        <p:nvSpPr>
          <p:cNvPr id="422" name="Google Shape;422;g26f4b9b4749_0_161"/>
          <p:cNvSpPr/>
          <p:nvPr/>
        </p:nvSpPr>
        <p:spPr>
          <a:xfrm>
            <a:off x="311700" y="5391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6f4b9b4749_0_16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6f4b9b4749_0_16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25" name="Google Shape;425;g26f4b9b4749_0_16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26" name="Google Shape;426;g26f4b9b4749_0_16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427" name="Google Shape;427;g26f4b9b4749_0_161"/>
          <p:cNvPicPr preferRelativeResize="0"/>
          <p:nvPr/>
        </p:nvPicPr>
        <p:blipFill>
          <a:blip r:embed="rId3">
            <a:alphaModFix/>
          </a:blip>
          <a:stretch>
            <a:fillRect/>
          </a:stretch>
        </p:blipFill>
        <p:spPr>
          <a:xfrm>
            <a:off x="152400" y="720675"/>
            <a:ext cx="1285875" cy="1114425"/>
          </a:xfrm>
          <a:prstGeom prst="rect">
            <a:avLst/>
          </a:prstGeom>
          <a:noFill/>
          <a:ln>
            <a:noFill/>
          </a:ln>
        </p:spPr>
      </p:pic>
      <p:pic>
        <p:nvPicPr>
          <p:cNvPr id="428" name="Google Shape;428;g26f4b9b4749_0_161"/>
          <p:cNvPicPr preferRelativeResize="0"/>
          <p:nvPr/>
        </p:nvPicPr>
        <p:blipFill>
          <a:blip r:embed="rId3">
            <a:alphaModFix/>
          </a:blip>
          <a:stretch>
            <a:fillRect/>
          </a:stretch>
        </p:blipFill>
        <p:spPr>
          <a:xfrm>
            <a:off x="4531625" y="2069750"/>
            <a:ext cx="1512300" cy="1138150"/>
          </a:xfrm>
          <a:prstGeom prst="rect">
            <a:avLst/>
          </a:prstGeom>
          <a:noFill/>
          <a:ln>
            <a:noFill/>
          </a:ln>
        </p:spPr>
      </p:pic>
      <p:pic>
        <p:nvPicPr>
          <p:cNvPr id="429" name="Google Shape;429;g26f4b9b4749_0_161"/>
          <p:cNvPicPr preferRelativeResize="0"/>
          <p:nvPr/>
        </p:nvPicPr>
        <p:blipFill>
          <a:blip r:embed="rId3">
            <a:alphaModFix/>
          </a:blip>
          <a:stretch>
            <a:fillRect/>
          </a:stretch>
        </p:blipFill>
        <p:spPr>
          <a:xfrm>
            <a:off x="6355600" y="2203900"/>
            <a:ext cx="1454900" cy="1004000"/>
          </a:xfrm>
          <a:prstGeom prst="rect">
            <a:avLst/>
          </a:prstGeom>
          <a:noFill/>
          <a:ln>
            <a:noFill/>
          </a:ln>
        </p:spPr>
      </p:pic>
      <p:sp>
        <p:nvSpPr>
          <p:cNvPr id="430" name="Google Shape;430;g26f4b9b4749_0_161"/>
          <p:cNvSpPr txBox="1"/>
          <p:nvPr/>
        </p:nvSpPr>
        <p:spPr>
          <a:xfrm>
            <a:off x="3290100" y="720675"/>
            <a:ext cx="38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Slab"/>
                <a:ea typeface="Roboto Slab"/>
                <a:cs typeface="Roboto Slab"/>
                <a:sym typeface="Roboto Slab"/>
              </a:rPr>
              <a:t>Customer</a:t>
            </a:r>
            <a:r>
              <a:rPr b="1" lang="en">
                <a:solidFill>
                  <a:schemeClr val="dk1"/>
                </a:solidFill>
                <a:latin typeface="Roboto Slab"/>
                <a:ea typeface="Roboto Slab"/>
                <a:cs typeface="Roboto Slab"/>
                <a:sym typeface="Roboto Slab"/>
              </a:rPr>
              <a:t>Service</a:t>
            </a:r>
            <a:r>
              <a:rPr b="1" lang="en">
                <a:solidFill>
                  <a:schemeClr val="dk1"/>
                </a:solidFill>
                <a:latin typeface="Roboto Slab"/>
                <a:ea typeface="Roboto Slab"/>
                <a:cs typeface="Roboto Slab"/>
                <a:sym typeface="Roboto Slab"/>
              </a:rPr>
              <a:t>.java</a:t>
            </a:r>
            <a:endParaRPr b="1">
              <a:solidFill>
                <a:schemeClr val="dk1"/>
              </a:solidFill>
              <a:latin typeface="Roboto Slab"/>
              <a:ea typeface="Roboto Slab"/>
              <a:cs typeface="Roboto Slab"/>
              <a:sym typeface="Roboto Slab"/>
            </a:endParaRPr>
          </a:p>
        </p:txBody>
      </p:sp>
      <p:pic>
        <p:nvPicPr>
          <p:cNvPr id="431" name="Google Shape;431;g26f4b9b4749_0_161"/>
          <p:cNvPicPr preferRelativeResize="0"/>
          <p:nvPr/>
        </p:nvPicPr>
        <p:blipFill>
          <a:blip r:embed="rId4">
            <a:alphaModFix/>
          </a:blip>
          <a:stretch>
            <a:fillRect/>
          </a:stretch>
        </p:blipFill>
        <p:spPr>
          <a:xfrm>
            <a:off x="1118425" y="1165800"/>
            <a:ext cx="6834251" cy="316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6f4b9b4749_0_176"/>
          <p:cNvSpPr txBox="1"/>
          <p:nvPr/>
        </p:nvSpPr>
        <p:spPr>
          <a:xfrm>
            <a:off x="159300" y="-4425"/>
            <a:ext cx="9665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GRIB Implementation Mechanisms: Persistence: JPA</a:t>
            </a:r>
            <a:endParaRPr b="1" i="0" sz="2800" u="none" cap="none" strike="noStrike">
              <a:solidFill>
                <a:srgbClr val="0000AA"/>
              </a:solidFill>
              <a:latin typeface="Roboto Slab"/>
              <a:ea typeface="Roboto Slab"/>
              <a:cs typeface="Roboto Slab"/>
              <a:sym typeface="Roboto Slab"/>
            </a:endParaRPr>
          </a:p>
        </p:txBody>
      </p:sp>
      <p:sp>
        <p:nvSpPr>
          <p:cNvPr id="437" name="Google Shape;437;g26f4b9b4749_0_176"/>
          <p:cNvSpPr/>
          <p:nvPr/>
        </p:nvSpPr>
        <p:spPr>
          <a:xfrm>
            <a:off x="311700" y="5391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26f4b9b4749_0_17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26f4b9b4749_0_17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40" name="Google Shape;440;g26f4b9b4749_0_17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41" name="Google Shape;441;g26f4b9b4749_0_17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442" name="Google Shape;442;g26f4b9b4749_0_176"/>
          <p:cNvPicPr preferRelativeResize="0"/>
          <p:nvPr/>
        </p:nvPicPr>
        <p:blipFill>
          <a:blip r:embed="rId3">
            <a:alphaModFix/>
          </a:blip>
          <a:stretch>
            <a:fillRect/>
          </a:stretch>
        </p:blipFill>
        <p:spPr>
          <a:xfrm>
            <a:off x="152400" y="720675"/>
            <a:ext cx="1285875" cy="1114425"/>
          </a:xfrm>
          <a:prstGeom prst="rect">
            <a:avLst/>
          </a:prstGeom>
          <a:noFill/>
          <a:ln>
            <a:noFill/>
          </a:ln>
        </p:spPr>
      </p:pic>
      <p:pic>
        <p:nvPicPr>
          <p:cNvPr id="443" name="Google Shape;443;g26f4b9b4749_0_176"/>
          <p:cNvPicPr preferRelativeResize="0"/>
          <p:nvPr/>
        </p:nvPicPr>
        <p:blipFill>
          <a:blip r:embed="rId3">
            <a:alphaModFix/>
          </a:blip>
          <a:stretch>
            <a:fillRect/>
          </a:stretch>
        </p:blipFill>
        <p:spPr>
          <a:xfrm>
            <a:off x="4531625" y="2069750"/>
            <a:ext cx="1512300" cy="1138150"/>
          </a:xfrm>
          <a:prstGeom prst="rect">
            <a:avLst/>
          </a:prstGeom>
          <a:noFill/>
          <a:ln>
            <a:noFill/>
          </a:ln>
        </p:spPr>
      </p:pic>
      <p:pic>
        <p:nvPicPr>
          <p:cNvPr id="444" name="Google Shape;444;g26f4b9b4749_0_176"/>
          <p:cNvPicPr preferRelativeResize="0"/>
          <p:nvPr/>
        </p:nvPicPr>
        <p:blipFill>
          <a:blip r:embed="rId3">
            <a:alphaModFix/>
          </a:blip>
          <a:stretch>
            <a:fillRect/>
          </a:stretch>
        </p:blipFill>
        <p:spPr>
          <a:xfrm>
            <a:off x="6355600" y="2203900"/>
            <a:ext cx="1454900" cy="1004000"/>
          </a:xfrm>
          <a:prstGeom prst="rect">
            <a:avLst/>
          </a:prstGeom>
          <a:noFill/>
          <a:ln>
            <a:noFill/>
          </a:ln>
        </p:spPr>
      </p:pic>
      <p:sp>
        <p:nvSpPr>
          <p:cNvPr id="445" name="Google Shape;445;g26f4b9b4749_0_176"/>
          <p:cNvSpPr txBox="1"/>
          <p:nvPr/>
        </p:nvSpPr>
        <p:spPr>
          <a:xfrm>
            <a:off x="3046500" y="960100"/>
            <a:ext cx="38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Slab"/>
                <a:ea typeface="Roboto Slab"/>
                <a:cs typeface="Roboto Slab"/>
                <a:sym typeface="Roboto Slab"/>
              </a:rPr>
              <a:t>Customer</a:t>
            </a:r>
            <a:r>
              <a:rPr b="1" lang="en">
                <a:solidFill>
                  <a:schemeClr val="dk1"/>
                </a:solidFill>
                <a:latin typeface="Roboto Slab"/>
                <a:ea typeface="Roboto Slab"/>
                <a:cs typeface="Roboto Slab"/>
                <a:sym typeface="Roboto Slab"/>
              </a:rPr>
              <a:t>Repository</a:t>
            </a:r>
            <a:r>
              <a:rPr b="1" lang="en">
                <a:solidFill>
                  <a:schemeClr val="dk1"/>
                </a:solidFill>
                <a:latin typeface="Roboto Slab"/>
                <a:ea typeface="Roboto Slab"/>
                <a:cs typeface="Roboto Slab"/>
                <a:sym typeface="Roboto Slab"/>
              </a:rPr>
              <a:t>.java</a:t>
            </a:r>
            <a:endParaRPr b="1">
              <a:solidFill>
                <a:schemeClr val="dk1"/>
              </a:solidFill>
              <a:latin typeface="Roboto Slab"/>
              <a:ea typeface="Roboto Slab"/>
              <a:cs typeface="Roboto Slab"/>
              <a:sym typeface="Roboto Slab"/>
            </a:endParaRPr>
          </a:p>
        </p:txBody>
      </p:sp>
      <p:pic>
        <p:nvPicPr>
          <p:cNvPr id="446" name="Google Shape;446;g26f4b9b4749_0_176"/>
          <p:cNvPicPr preferRelativeResize="0"/>
          <p:nvPr/>
        </p:nvPicPr>
        <p:blipFill>
          <a:blip r:embed="rId4">
            <a:alphaModFix/>
          </a:blip>
          <a:stretch>
            <a:fillRect/>
          </a:stretch>
        </p:blipFill>
        <p:spPr>
          <a:xfrm>
            <a:off x="1095375" y="1494375"/>
            <a:ext cx="6715125" cy="1323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0" name="Shape 450"/>
        <p:cNvGrpSpPr/>
        <p:nvPr/>
      </p:nvGrpSpPr>
      <p:grpSpPr>
        <a:xfrm>
          <a:off x="0" y="0"/>
          <a:ext cx="0" cy="0"/>
          <a:chOff x="0" y="0"/>
          <a:chExt cx="0" cy="0"/>
        </a:xfrm>
      </p:grpSpPr>
      <p:sp>
        <p:nvSpPr>
          <p:cNvPr id="451" name="Google Shape;451;g2cee46dfc1c_0_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Quyền 25 - 31</a:t>
            </a:r>
            <a:endParaRPr/>
          </a:p>
        </p:txBody>
      </p:sp>
      <p:sp>
        <p:nvSpPr>
          <p:cNvPr id="452" name="Google Shape;452;g2cee46dfc1c_0_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ce9e484751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 Xác định các cơ chế thiết kế</a:t>
            </a:r>
            <a:endParaRPr b="1" i="0" sz="2800" u="none" cap="none" strike="noStrike">
              <a:solidFill>
                <a:srgbClr val="0000AA"/>
              </a:solidFill>
              <a:latin typeface="Roboto Slab"/>
              <a:ea typeface="Roboto Slab"/>
              <a:cs typeface="Roboto Slab"/>
              <a:sym typeface="Roboto Slab"/>
            </a:endParaRPr>
          </a:p>
        </p:txBody>
      </p:sp>
      <p:sp>
        <p:nvSpPr>
          <p:cNvPr id="458" name="Google Shape;458;g2ce9e484751_0_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Một cơ chế phân tích làm gì?</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Mẫu (pattern) là gì? Điều gì làm cho một khung (framework) khác biệt so với một mẫu (pattern)?</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Vì sao nên phân loại các cơ chế phân tích? Xác định các bước.</a:t>
            </a:r>
            <a:endParaRPr sz="1800">
              <a:latin typeface="Roboto Slab"/>
              <a:ea typeface="Roboto Slab"/>
              <a:cs typeface="Roboto Slab"/>
              <a:sym typeface="Roboto Slab"/>
            </a:endParaRPr>
          </a:p>
        </p:txBody>
      </p:sp>
      <p:sp>
        <p:nvSpPr>
          <p:cNvPr id="459" name="Google Shape;459;g2ce9e484751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2ce9e484751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2ce9e484751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62" name="Google Shape;462;g2ce9e484751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63" name="Google Shape;463;g2ce9e484751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6f4b9c0b3e_6_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Tổng quan x</a:t>
            </a:r>
            <a:r>
              <a:rPr b="1" lang="en" sz="2800">
                <a:solidFill>
                  <a:srgbClr val="0000AA"/>
                </a:solidFill>
                <a:latin typeface="Roboto Slab"/>
                <a:ea typeface="Roboto Slab"/>
                <a:cs typeface="Roboto Slab"/>
                <a:sym typeface="Roboto Slab"/>
              </a:rPr>
              <a:t>ác định cơ chế thiết kế</a:t>
            </a:r>
            <a:endParaRPr b="1" i="0" sz="2800" u="none" cap="none" strike="noStrike">
              <a:solidFill>
                <a:srgbClr val="0000AA"/>
              </a:solidFill>
              <a:latin typeface="Roboto Slab"/>
              <a:ea typeface="Roboto Slab"/>
              <a:cs typeface="Roboto Slab"/>
              <a:sym typeface="Roboto Slab"/>
            </a:endParaRPr>
          </a:p>
        </p:txBody>
      </p:sp>
      <p:sp>
        <p:nvSpPr>
          <p:cNvPr id="94" name="Google Shape;94;g26f4b9c0b3e_6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6f4b9c0b3e_6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6f4b9c0b3e_6_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97" name="Google Shape;97;g26f4b9c0b3e_6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98" name="Google Shape;98;g26f4b9c0b3e_6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99" name="Google Shape;99;g26f4b9c0b3e_6_12"/>
          <p:cNvPicPr preferRelativeResize="0"/>
          <p:nvPr/>
        </p:nvPicPr>
        <p:blipFill>
          <a:blip r:embed="rId3">
            <a:alphaModFix/>
          </a:blip>
          <a:stretch>
            <a:fillRect/>
          </a:stretch>
        </p:blipFill>
        <p:spPr>
          <a:xfrm>
            <a:off x="3469713" y="995350"/>
            <a:ext cx="5362575" cy="3152775"/>
          </a:xfrm>
          <a:prstGeom prst="rect">
            <a:avLst/>
          </a:prstGeom>
          <a:noFill/>
          <a:ln>
            <a:noFill/>
          </a:ln>
        </p:spPr>
      </p:pic>
      <p:sp>
        <p:nvSpPr>
          <p:cNvPr id="100" name="Google Shape;100;g26f4b9c0b3e_6_12"/>
          <p:cNvSpPr txBox="1"/>
          <p:nvPr/>
        </p:nvSpPr>
        <p:spPr>
          <a:xfrm>
            <a:off x="401025" y="1113175"/>
            <a:ext cx="29871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Được thực hiện bởi </a:t>
            </a:r>
            <a:r>
              <a:rPr b="1" lang="en" sz="1800">
                <a:solidFill>
                  <a:schemeClr val="dk2"/>
                </a:solidFill>
              </a:rPr>
              <a:t>kiến trúc sư phần</a:t>
            </a:r>
            <a:r>
              <a:rPr lang="en" sz="1800">
                <a:solidFill>
                  <a:schemeClr val="dk2"/>
                </a:solidFill>
              </a:rPr>
              <a:t> </a:t>
            </a:r>
            <a:r>
              <a:rPr b="1" lang="en" sz="1800">
                <a:solidFill>
                  <a:schemeClr val="dk2"/>
                </a:solidFill>
              </a:rPr>
              <a:t>mềm</a:t>
            </a:r>
            <a:r>
              <a:rPr lang="en" sz="1800">
                <a:solidFill>
                  <a:schemeClr val="dk2"/>
                </a:solidFill>
              </a:rPr>
              <a:t>, 1 lần mỗi vòng lặp.</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6f4b9c0b3e_6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bước Xác định các cơ chế thiết kế</a:t>
            </a:r>
            <a:endParaRPr b="1" i="0" sz="2800" u="none" cap="none" strike="noStrike">
              <a:solidFill>
                <a:srgbClr val="0000AA"/>
              </a:solidFill>
              <a:latin typeface="Roboto Slab"/>
              <a:ea typeface="Roboto Slab"/>
              <a:cs typeface="Roboto Slab"/>
              <a:sym typeface="Roboto Slab"/>
            </a:endParaRPr>
          </a:p>
        </p:txBody>
      </p:sp>
      <p:sp>
        <p:nvSpPr>
          <p:cNvPr id="106" name="Google Shape;106;g26f4b9c0b3e_6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f4b9c0b3e_6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f4b9c0b3e_6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09" name="Google Shape;109;g26f4b9c0b3e_6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0" name="Google Shape;110;g26f4b9c0b3e_6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1" name="Google Shape;111;g26f4b9c0b3e_6_24"/>
          <p:cNvSpPr txBox="1"/>
          <p:nvPr/>
        </p:nvSpPr>
        <p:spPr>
          <a:xfrm>
            <a:off x="311775" y="1078600"/>
            <a:ext cx="8520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Phân loại client của cơ chế phân tích</a:t>
            </a:r>
            <a:endParaRPr sz="1800">
              <a:solidFill>
                <a:schemeClr val="dk2"/>
              </a:solidFill>
              <a:latin typeface="Roboto Slab"/>
              <a:ea typeface="Roboto Slab"/>
              <a:cs typeface="Roboto Slab"/>
              <a:sym typeface="Roboto Slab"/>
            </a:endParaRPr>
          </a:p>
          <a:p>
            <a:pPr indent="-342900" lvl="0" marL="4572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Tài liệu hóa cơ chế kiến trúc</a:t>
            </a:r>
            <a:endParaRPr sz="1800">
              <a:solidFill>
                <a:schemeClr val="dk2"/>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f4b9c0b3e_6_3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Review: Patterns và Frameworks</a:t>
            </a:r>
            <a:endParaRPr b="1" i="0" sz="2800" u="none" cap="none" strike="noStrike">
              <a:solidFill>
                <a:srgbClr val="0000AA"/>
              </a:solidFill>
              <a:latin typeface="Roboto Slab"/>
              <a:ea typeface="Roboto Slab"/>
              <a:cs typeface="Roboto Slab"/>
              <a:sym typeface="Roboto Slab"/>
            </a:endParaRPr>
          </a:p>
        </p:txBody>
      </p:sp>
      <p:sp>
        <p:nvSpPr>
          <p:cNvPr id="117" name="Google Shape;117;g26f4b9c0b3e_6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f4b9c0b3e_6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f4b9c0b3e_6_3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20" name="Google Shape;120;g26f4b9c0b3e_6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1" name="Google Shape;121;g26f4b9c0b3e_6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2" name="Google Shape;122;g26f4b9c0b3e_6_35"/>
          <p:cNvSpPr txBox="1"/>
          <p:nvPr/>
        </p:nvSpPr>
        <p:spPr>
          <a:xfrm>
            <a:off x="311775" y="1078600"/>
            <a:ext cx="85206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Slab"/>
              <a:buChar char="●"/>
            </a:pPr>
            <a:r>
              <a:rPr b="1" lang="en" sz="1800">
                <a:solidFill>
                  <a:schemeClr val="dk2"/>
                </a:solidFill>
                <a:latin typeface="Roboto Slab"/>
                <a:ea typeface="Roboto Slab"/>
                <a:cs typeface="Roboto Slab"/>
                <a:sym typeface="Roboto Slab"/>
              </a:rPr>
              <a:t>Pattern:</a:t>
            </a:r>
            <a:endParaRPr b="1" sz="1800">
              <a:solidFill>
                <a:schemeClr val="dk2"/>
              </a:solidFill>
              <a:latin typeface="Roboto Slab"/>
              <a:ea typeface="Roboto Slab"/>
              <a:cs typeface="Roboto Slab"/>
              <a:sym typeface="Roboto Slab"/>
            </a:endParaRPr>
          </a:p>
          <a:p>
            <a:pPr indent="-342900" lvl="1" marL="9144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Cung cấp giải pháp thường dùng cho các vấn đề thường gặp.</a:t>
            </a:r>
            <a:endParaRPr sz="1800">
              <a:solidFill>
                <a:schemeClr val="dk2"/>
              </a:solidFill>
              <a:latin typeface="Roboto Slab"/>
              <a:ea typeface="Roboto Slab"/>
              <a:cs typeface="Roboto Slab"/>
              <a:sym typeface="Roboto Slab"/>
            </a:endParaRPr>
          </a:p>
          <a:p>
            <a:pPr indent="-342900" lvl="0" marL="457200" rtl="0" algn="l">
              <a:spcBef>
                <a:spcPts val="0"/>
              </a:spcBef>
              <a:spcAft>
                <a:spcPts val="0"/>
              </a:spcAft>
              <a:buClr>
                <a:schemeClr val="dk2"/>
              </a:buClr>
              <a:buSzPts val="1800"/>
              <a:buFont typeface="Roboto Slab"/>
              <a:buChar char="●"/>
            </a:pPr>
            <a:r>
              <a:rPr b="1" lang="en" sz="1800">
                <a:solidFill>
                  <a:schemeClr val="dk2"/>
                </a:solidFill>
                <a:latin typeface="Roboto Slab"/>
                <a:ea typeface="Roboto Slab"/>
                <a:cs typeface="Roboto Slab"/>
                <a:sym typeface="Roboto Slab"/>
              </a:rPr>
              <a:t>Analysis/Design Pattern:</a:t>
            </a:r>
            <a:endParaRPr b="1" sz="1800">
              <a:solidFill>
                <a:schemeClr val="dk2"/>
              </a:solidFill>
              <a:latin typeface="Roboto Slab"/>
              <a:ea typeface="Roboto Slab"/>
              <a:cs typeface="Roboto Slab"/>
              <a:sym typeface="Roboto Slab"/>
            </a:endParaRPr>
          </a:p>
          <a:p>
            <a:pPr indent="-342900" lvl="1" marL="9144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Cung cấp giải pháp cho một vấn đề kỹ thuật được xác định rõ ràng.</a:t>
            </a:r>
            <a:endParaRPr sz="1800">
              <a:solidFill>
                <a:schemeClr val="dk2"/>
              </a:solidFill>
              <a:latin typeface="Roboto Slab"/>
              <a:ea typeface="Roboto Slab"/>
              <a:cs typeface="Roboto Slab"/>
              <a:sym typeface="Roboto Slab"/>
            </a:endParaRPr>
          </a:p>
          <a:p>
            <a:pPr indent="-342900" lvl="1" marL="9144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Cung cấp một phần của giải pháp (design pattern),  hoặc một mảnh ghép của vấn đề (analysis pattern).</a:t>
            </a:r>
            <a:endParaRPr sz="1800">
              <a:solidFill>
                <a:schemeClr val="dk2"/>
              </a:solidFill>
              <a:latin typeface="Roboto Slab"/>
              <a:ea typeface="Roboto Slab"/>
              <a:cs typeface="Roboto Slab"/>
              <a:sym typeface="Roboto Slab"/>
            </a:endParaRPr>
          </a:p>
          <a:p>
            <a:pPr indent="-342900" lvl="0" marL="457200" rtl="0" algn="l">
              <a:spcBef>
                <a:spcPts val="0"/>
              </a:spcBef>
              <a:spcAft>
                <a:spcPts val="0"/>
              </a:spcAft>
              <a:buClr>
                <a:schemeClr val="dk2"/>
              </a:buClr>
              <a:buSzPts val="1800"/>
              <a:buFont typeface="Roboto Slab"/>
              <a:buChar char="●"/>
            </a:pPr>
            <a:r>
              <a:rPr b="1" lang="en" sz="1800">
                <a:solidFill>
                  <a:schemeClr val="dk2"/>
                </a:solidFill>
                <a:latin typeface="Roboto Slab"/>
                <a:ea typeface="Roboto Slab"/>
                <a:cs typeface="Roboto Slab"/>
                <a:sym typeface="Roboto Slab"/>
              </a:rPr>
              <a:t>Frameworks</a:t>
            </a:r>
            <a:r>
              <a:rPr b="1" lang="en" sz="1800">
                <a:solidFill>
                  <a:schemeClr val="dk2"/>
                </a:solidFill>
                <a:latin typeface="Roboto Slab"/>
                <a:ea typeface="Roboto Slab"/>
                <a:cs typeface="Roboto Slab"/>
                <a:sym typeface="Roboto Slab"/>
              </a:rPr>
              <a:t>:</a:t>
            </a:r>
            <a:endParaRPr b="1" sz="1800">
              <a:solidFill>
                <a:schemeClr val="dk2"/>
              </a:solidFill>
              <a:latin typeface="Roboto Slab"/>
              <a:ea typeface="Roboto Slab"/>
              <a:cs typeface="Roboto Slab"/>
              <a:sym typeface="Roboto Slab"/>
            </a:endParaRPr>
          </a:p>
          <a:p>
            <a:pPr indent="-342900" lvl="1" marL="9144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Định nghĩa một cách tiếp cận tổng quan để giải quyết vấn đề.</a:t>
            </a:r>
            <a:endParaRPr sz="1800">
              <a:solidFill>
                <a:schemeClr val="dk2"/>
              </a:solidFill>
              <a:latin typeface="Roboto Slab"/>
              <a:ea typeface="Roboto Slab"/>
              <a:cs typeface="Roboto Slab"/>
              <a:sym typeface="Roboto Slab"/>
            </a:endParaRPr>
          </a:p>
          <a:p>
            <a:pPr indent="-342900" lvl="1" marL="914400" rtl="0" algn="l">
              <a:spcBef>
                <a:spcPts val="0"/>
              </a:spcBef>
              <a:spcAft>
                <a:spcPts val="0"/>
              </a:spcAft>
              <a:buClr>
                <a:schemeClr val="dk2"/>
              </a:buClr>
              <a:buSzPts val="1800"/>
              <a:buFont typeface="Roboto Slab"/>
              <a:buChar char="○"/>
            </a:pPr>
            <a:r>
              <a:rPr lang="en" sz="1800">
                <a:solidFill>
                  <a:schemeClr val="dk2"/>
                </a:solidFill>
                <a:latin typeface="Roboto Slab"/>
                <a:ea typeface="Roboto Slab"/>
                <a:cs typeface="Roboto Slab"/>
                <a:sym typeface="Roboto Slab"/>
              </a:rPr>
              <a:t>Cung cấp một khung giải pháp, chi tiết của nó sẽ là các </a:t>
            </a:r>
            <a:r>
              <a:rPr lang="en" sz="1800">
                <a:solidFill>
                  <a:schemeClr val="dk2"/>
                </a:solidFill>
                <a:latin typeface="Roboto Slab"/>
                <a:ea typeface="Roboto Slab"/>
                <a:cs typeface="Roboto Slab"/>
                <a:sym typeface="Roboto Slab"/>
              </a:rPr>
              <a:t>Analysis/Design Pattern</a:t>
            </a:r>
            <a:endParaRPr sz="1800">
              <a:solidFill>
                <a:schemeClr val="dk2"/>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g2ce9e484751_0_1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8 -&gt; 19</a:t>
            </a:r>
            <a:endParaRPr/>
          </a:p>
        </p:txBody>
      </p:sp>
      <p:sp>
        <p:nvSpPr>
          <p:cNvPr id="128" name="Google Shape;128;g2ce9e484751_0_1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f4b9c0b3e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Mẫu thiết kế là gì ?</a:t>
            </a:r>
            <a:endParaRPr b="1" i="0" sz="2800" u="none" cap="none" strike="noStrike">
              <a:solidFill>
                <a:srgbClr val="0000AA"/>
              </a:solidFill>
              <a:latin typeface="Roboto Slab"/>
              <a:ea typeface="Roboto Slab"/>
              <a:cs typeface="Roboto Slab"/>
              <a:sym typeface="Roboto Slab"/>
            </a:endParaRPr>
          </a:p>
        </p:txBody>
      </p:sp>
      <p:sp>
        <p:nvSpPr>
          <p:cNvPr id="134" name="Google Shape;134;g26f4b9c0b3e_0_0"/>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50000"/>
              </a:lnSpc>
              <a:spcBef>
                <a:spcPts val="0"/>
              </a:spcBef>
              <a:spcAft>
                <a:spcPts val="0"/>
              </a:spcAft>
              <a:buClr>
                <a:srgbClr val="000000"/>
              </a:buClr>
              <a:buSzPts val="1400"/>
              <a:buFont typeface="Roboto Slab"/>
              <a:buChar char="●"/>
            </a:pPr>
            <a:r>
              <a:rPr lang="en">
                <a:latin typeface="Roboto Slab"/>
                <a:ea typeface="Roboto Slab"/>
                <a:cs typeface="Roboto Slab"/>
                <a:sym typeface="Roboto Slab"/>
              </a:rPr>
              <a:t>Mẫu thiết kế cung cấp một sơ đồ để tinh chỉnh các hệ thống con hoặc các thành phần của hệ thống phần mềm hoặc các mối quan hệ giữa chúng. Nó mô tả cấu trúc thường xuyên lặp lại của các thành phần giao tiếp, nhằm giải quyết một vấn đề thiết kế chung, trong một bối cảnh cụ thể</a:t>
            </a:r>
            <a:endParaRPr b="0" i="0" u="none" cap="none" strike="noStrike">
              <a:solidFill>
                <a:srgbClr val="000000"/>
              </a:solidFill>
              <a:latin typeface="Roboto Slab"/>
              <a:ea typeface="Roboto Slab"/>
              <a:cs typeface="Roboto Slab"/>
              <a:sym typeface="Roboto Slab"/>
            </a:endParaRPr>
          </a:p>
        </p:txBody>
      </p:sp>
      <p:sp>
        <p:nvSpPr>
          <p:cNvPr id="135" name="Google Shape;135;g26f4b9c0b3e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6f4b9c0b3e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26f4b9c0b3e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38" name="Google Shape;138;g26f4b9c0b3e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9" name="Google Shape;139;g26f4b9c0b3e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40" name="Google Shape;140;g26f4b9c0b3e_0_0"/>
          <p:cNvPicPr preferRelativeResize="0"/>
          <p:nvPr/>
        </p:nvPicPr>
        <p:blipFill>
          <a:blip r:embed="rId3">
            <a:alphaModFix/>
          </a:blip>
          <a:stretch>
            <a:fillRect/>
          </a:stretch>
        </p:blipFill>
        <p:spPr>
          <a:xfrm>
            <a:off x="3243250" y="2797250"/>
            <a:ext cx="2657475"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6f4b9c0b3e_0_1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một số mẫu thường sử dụng</a:t>
            </a:r>
            <a:endParaRPr b="1" i="0" sz="2800" u="none" cap="none" strike="noStrike">
              <a:solidFill>
                <a:srgbClr val="0000AA"/>
              </a:solidFill>
              <a:latin typeface="Roboto Slab"/>
              <a:ea typeface="Roboto Slab"/>
              <a:cs typeface="Roboto Slab"/>
              <a:sym typeface="Roboto Slab"/>
            </a:endParaRPr>
          </a:p>
        </p:txBody>
      </p:sp>
      <p:sp>
        <p:nvSpPr>
          <p:cNvPr id="146" name="Google Shape;146;g26f4b9c0b3e_0_16"/>
          <p:cNvSpPr txBox="1"/>
          <p:nvPr/>
        </p:nvSpPr>
        <p:spPr>
          <a:xfrm>
            <a:off x="311700" y="975225"/>
            <a:ext cx="8520600" cy="35937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t/>
            </a:r>
            <a:endParaRPr b="0" i="0" u="none" cap="none" strike="noStrike">
              <a:solidFill>
                <a:srgbClr val="000000"/>
              </a:solidFill>
              <a:latin typeface="Roboto Slab"/>
              <a:ea typeface="Roboto Slab"/>
              <a:cs typeface="Roboto Slab"/>
              <a:sym typeface="Roboto Slab"/>
            </a:endParaRPr>
          </a:p>
        </p:txBody>
      </p:sp>
      <p:sp>
        <p:nvSpPr>
          <p:cNvPr id="147" name="Google Shape;147;g26f4b9c0b3e_0_1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6f4b9c0b3e_0_1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6f4b9c0b3e_0_1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50" name="Google Shape;150;g26f4b9c0b3e_0_1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1" name="Google Shape;151;g26f4b9c0b3e_0_1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52" name="Google Shape;152;g26f4b9c0b3e_0_16"/>
          <p:cNvPicPr preferRelativeResize="0"/>
          <p:nvPr/>
        </p:nvPicPr>
        <p:blipFill>
          <a:blip r:embed="rId3">
            <a:alphaModFix/>
          </a:blip>
          <a:stretch>
            <a:fillRect/>
          </a:stretch>
        </p:blipFill>
        <p:spPr>
          <a:xfrm>
            <a:off x="1755688" y="931949"/>
            <a:ext cx="5632613" cy="386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