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Slab"/>
      <p:regular r:id="rId36"/>
      <p:bold r:id="rId37"/>
    </p:embeddedFont>
    <p:embeddedFont>
      <p:font typeface="Roboto"/>
      <p:regular r:id="rId38"/>
      <p:bold r:id="rId39"/>
      <p:italic r:id="rId40"/>
      <p:boldItalic r:id="rId41"/>
    </p:embeddedFont>
    <p:embeddedFont>
      <p:font typeface="Roboto Slab Medium"/>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4" roundtripDataSignature="AMtx7mjwQwVMEpU3mbb383AwnEUguanp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2" Type="http://schemas.openxmlformats.org/officeDocument/2006/relationships/font" Target="fonts/RobotoSlabMedium-regular.fntdata"/><Relationship Id="rId41" Type="http://schemas.openxmlformats.org/officeDocument/2006/relationships/font" Target="fonts/Roboto-boldItalic.fntdata"/><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font" Target="fonts/RobotoSlabMedium-bold.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Slab-bold.fntdata"/><Relationship Id="rId14" Type="http://schemas.openxmlformats.org/officeDocument/2006/relationships/slide" Target="slides/slide9.xml"/><Relationship Id="rId36" Type="http://schemas.openxmlformats.org/officeDocument/2006/relationships/font" Target="fonts/RobotoSlab-regular.fntdata"/><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cdcfe5abd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2cdcfe5abd4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d283f0473e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d283f0473e_1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Slab Medium"/>
              <a:buChar char="●"/>
            </a:pPr>
            <a:r>
              <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704c9d34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2704c9d342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d19a5eac8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2d19a5eac81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Yêu cầu thực hiện đồng thời định nghĩa một sự mở rộng trong đó việc thực hiện song song của các tác vụ là yêu cầu của hệ thống. Các yêu cầu này giúp định dạng kiến trúc hệ thống.</a:t>
            </a:r>
            <a:endParaRPr/>
          </a:p>
          <a:p>
            <a:pPr indent="0" lvl="0" marL="0" rtl="0" algn="l">
              <a:lnSpc>
                <a:spcPct val="100000"/>
              </a:lnSpc>
              <a:spcBef>
                <a:spcPts val="0"/>
              </a:spcBef>
              <a:spcAft>
                <a:spcPts val="0"/>
              </a:spcAft>
              <a:buSzPts val="1100"/>
              <a:buNone/>
            </a:pPr>
            <a:r>
              <a:rPr lang="en"/>
              <a:t>Một hệ thống gọi là phân tán nếu hành vi của nó phân bố trên nhiều bộ xử lý hoặc các nút thực hiện khác nhau đòi hỏi một kiến trúc nhiều tiến trình. Một hệ thống sử dụng hệ quản trị cơ sở dữ liệu hoặc trình quản lý giao dịch cũng cần xem xét các quy trình mà những hệ thống con chính đó giới thiệu.</a:t>
            </a:r>
            <a:endParaRPr/>
          </a:p>
          <a:p>
            <a:pPr indent="0" lvl="0" marL="0" rtl="0" algn="l">
              <a:lnSpc>
                <a:spcPct val="100000"/>
              </a:lnSpc>
              <a:spcBef>
                <a:spcPts val="0"/>
              </a:spcBef>
              <a:spcAft>
                <a:spcPts val="0"/>
              </a:spcAft>
              <a:buSzPts val="1100"/>
              <a:buNone/>
            </a:pPr>
            <a:r>
              <a:rPr lang="en"/>
              <a:t>Để cung cấp một sự phản ứng tốt về thời gian, chúng ta nên đưa các hoạt động tính toán nhiều vào các tiến trình của nó, nhờ đó, hệ thống có khả năng trả lời người dùng trong khi sự tính toán vẫn đang diễn ra, sử dụng ít tài nguyên hơn.</a:t>
            </a:r>
            <a:endParaRPr/>
          </a:p>
          <a:p>
            <a:pPr indent="0" lvl="0" marL="0" rtl="0" algn="l">
              <a:lnSpc>
                <a:spcPct val="100000"/>
              </a:lnSpc>
              <a:spcBef>
                <a:spcPts val="0"/>
              </a:spcBef>
              <a:spcAft>
                <a:spcPts val="0"/>
              </a:spcAft>
              <a:buSzPts val="1100"/>
              <a:buNone/>
            </a:pPr>
            <a:r>
              <a:rPr lang="en"/>
              <a:t>Nếu có sẵn bộ xử lý chuyên dụng để xử lý các sự kiện thì kiến trúc đa quy trình có lẽ là tốt nhất. Mặt khác, để đảm bảo rằng các sự kiện được xử lý, có thể cần một kiến trúc đơn tiến trình để phá vỡ thuật toán chia sẻ tài nguyên “công bằng” của hệ điều hành: Ứng dụng có thể cần độc quyền tài nguyên bằng cách tạo một quy trình lớn duy nhất, sử dụng các luồng để kiểm soát việc thực thi trong quy trình đó.</a:t>
            </a:r>
            <a:endParaRPr/>
          </a:p>
          <a:p>
            <a:pPr indent="0" lvl="0" marL="0" rtl="0" algn="l">
              <a:lnSpc>
                <a:spcPct val="100000"/>
              </a:lnSpc>
              <a:spcBef>
                <a:spcPts val="0"/>
              </a:spcBef>
              <a:spcAft>
                <a:spcPts val="0"/>
              </a:spcAft>
              <a:buSzPts val="1100"/>
              <a:buNone/>
            </a:pPr>
            <a:r>
              <a:rPr lang="en"/>
              <a:t>Để cung cấp thời gian phản hồi tốt, có thể cần phải đặt các hoạt động tính toán chuyên sâu vào một quy trình hoặc luồng riêng để hệ thống vẫn có thể phản hồi thông tin đầu vào của người dùng trong khi quá trình tính toán diễn ra, mặc dù có ít tài nguyên hơn. Nếu hệ điều hành hoặc môi trường không hỗ trợ các luồng (tiến trình nhẹ), sẽ không có ý nghĩa gì khi xem xét tác động đối của chúng đối với kiến trúc hệ thống.</a:t>
            </a:r>
            <a:endParaRPr/>
          </a:p>
          <a:p>
            <a:pPr indent="0" lvl="0" marL="0" rtl="0" algn="l">
              <a:lnSpc>
                <a:spcPct val="100000"/>
              </a:lnSpc>
              <a:spcBef>
                <a:spcPts val="0"/>
              </a:spcBef>
              <a:spcAft>
                <a:spcPts val="0"/>
              </a:spcAft>
              <a:buSzPts val="1100"/>
              <a:buNone/>
            </a:pPr>
            <a:r>
              <a:rPr lang="en"/>
              <a:t>Các yêu cầu trên loại trừ lẫn nhau và có thể xung đột với nhau. Việc xếp hạng các yêu cầu về mức độ quan trọng sẽ giúp giải quyết xung đột.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d19a5eac8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2d19a5eac81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Tiến trình (Process): là một không gian có địa chỉ duy nhất và có môi trường thực hiện trong đó các đối tượng của các lớp và hệ thống con hoạt động trên đó. Môi trường thực hiện có thể chia ra một hoặc nhiều luồng điều khiển.</a:t>
            </a:r>
            <a:endParaRPr/>
          </a:p>
          <a:p>
            <a:pPr indent="0" lvl="0" marL="0" rtl="0" algn="l">
              <a:lnSpc>
                <a:spcPct val="100000"/>
              </a:lnSpc>
              <a:spcBef>
                <a:spcPts val="0"/>
              </a:spcBef>
              <a:spcAft>
                <a:spcPts val="0"/>
              </a:spcAft>
              <a:buSzPts val="1100"/>
              <a:buNone/>
            </a:pPr>
            <a:r>
              <a:rPr lang="en"/>
              <a:t>Luồng (Thread): là một bộ phận tính toán độc lập có thể chạy được trong môi trường thực hiện và một không gian địa chỉ định nghĩa bởi tiến trình đi kèm.</a:t>
            </a:r>
            <a:endParaRPr/>
          </a:p>
          <a:p>
            <a:pPr indent="0" lvl="0" marL="0" rtl="0" algn="l">
              <a:lnSpc>
                <a:spcPct val="100000"/>
              </a:lnSpc>
              <a:spcBef>
                <a:spcPts val="0"/>
              </a:spcBef>
              <a:spcAft>
                <a:spcPts val="0"/>
              </a:spcAft>
              <a:buSzPts val="1100"/>
              <a:buNone/>
            </a:pPr>
            <a:r>
              <a:rPr lang="en"/>
              <a:t>Sự khác nhau giữa tiến trình và luồng là ở không gian bộ nhớ trong đó nó thực hiện:</a:t>
            </a:r>
            <a:endParaRPr/>
          </a:p>
          <a:p>
            <a:pPr indent="-298450" lvl="0" marL="457200" rtl="0" algn="l">
              <a:lnSpc>
                <a:spcPct val="100000"/>
              </a:lnSpc>
              <a:spcBef>
                <a:spcPts val="0"/>
              </a:spcBef>
              <a:spcAft>
                <a:spcPts val="0"/>
              </a:spcAft>
              <a:buSzPts val="1100"/>
              <a:buChar char="●"/>
            </a:pPr>
            <a:r>
              <a:rPr lang="en"/>
              <a:t>Một tiến trình thực hiện trong không gian bộ nhớ, được đóng gói và bảo vệ cấu trúc nội tại. Một tiến trình có thể được xem như một hệ thống chính của nó, được khởi tạo bởi một chương trình thực hiện được. Một tiến trình có thể chứa nhiều luồng</a:t>
            </a:r>
            <a:endParaRPr/>
          </a:p>
          <a:p>
            <a:pPr indent="-298450" lvl="0" marL="457200" rtl="0" algn="l">
              <a:lnSpc>
                <a:spcPct val="100000"/>
              </a:lnSpc>
              <a:spcBef>
                <a:spcPts val="0"/>
              </a:spcBef>
              <a:spcAft>
                <a:spcPts val="0"/>
              </a:spcAft>
              <a:buSzPts val="1100"/>
              <a:buChar char="●"/>
            </a:pPr>
            <a:r>
              <a:rPr lang="en"/>
              <a:t>Một luồng thực hiện trong một không gian bộ nhớ ở đó nó có thể chia sẻ với các luồng khác</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d19a5eac8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2d19a5eac81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Đối với mỗi luồng điều khiển riêng biệt mà hệ thống cần, hãy tạo một tiến trình hoặc một luồng (tiến trình nhẹ). Nên sử dụng một luồng trong trường hợp cần có luồng điều khiển lồng nhau. (Trong một tiến trình, cần có luồng kiểm soát độc lập ở cấp độ nhiệm vụ phụ)</a:t>
            </a:r>
            <a:endParaRPr/>
          </a:p>
          <a:p>
            <a:pPr indent="0" lvl="0" marL="0" rtl="0" algn="l">
              <a:lnSpc>
                <a:spcPct val="100000"/>
              </a:lnSpc>
              <a:spcBef>
                <a:spcPts val="0"/>
              </a:spcBef>
              <a:spcAft>
                <a:spcPts val="0"/>
              </a:spcAft>
              <a:buNone/>
            </a:pPr>
            <a:r>
              <a:rPr lang="en"/>
              <a:t>VD: chúng ta có thể nói (không nhất thiết phải theo thứ tự quan trọng) rằng có thể cần các luồng điều khiển riêng biệt để:</a:t>
            </a:r>
            <a:endParaRPr/>
          </a:p>
          <a:p>
            <a:pPr indent="0" lvl="0" marL="0" rtl="0" algn="l">
              <a:lnSpc>
                <a:spcPct val="100000"/>
              </a:lnSpc>
              <a:spcBef>
                <a:spcPts val="0"/>
              </a:spcBef>
              <a:spcAft>
                <a:spcPts val="0"/>
              </a:spcAft>
              <a:buNone/>
            </a:pPr>
            <a:r>
              <a:rPr lang="en"/>
              <a:t>Sử dụng nhiều CPU: có thể có nhiều nút CPU trong một nút hoặc nhiều nút trong hệ thống phân tán</a:t>
            </a:r>
            <a:endParaRPr/>
          </a:p>
          <a:p>
            <a:pPr indent="0" lvl="0" marL="0" rtl="0" algn="l">
              <a:lnSpc>
                <a:spcPct val="100000"/>
              </a:lnSpc>
              <a:spcBef>
                <a:spcPts val="0"/>
              </a:spcBef>
              <a:spcAft>
                <a:spcPts val="0"/>
              </a:spcAft>
              <a:buNone/>
            </a:pPr>
            <a:r>
              <a:rPr lang="en"/>
              <a:t>Tăng mức sử dụng CPU: Các quy trình có thể được sử dụng để tăng mức sử dụng  CPU bằng cách phân bổ chu kỳ cho các hoạt đồng khác khi một luồng điều khiển bị treo.</a:t>
            </a:r>
            <a:endParaRPr/>
          </a:p>
          <a:p>
            <a:pPr indent="0" lvl="0" marL="0" rtl="0" algn="l">
              <a:lnSpc>
                <a:spcPct val="100000"/>
              </a:lnSpc>
              <a:spcBef>
                <a:spcPts val="0"/>
              </a:spcBef>
              <a:spcAft>
                <a:spcPts val="0"/>
              </a:spcAft>
              <a:buNone/>
            </a:pPr>
            <a:r>
              <a:rPr lang="en"/>
              <a:t>Các sự kiện liên quan đến thời gian phục vụ: Ví dụ: thời gian chờ, hoạt động theo lịch trình, hoạt động định kỳ.</a:t>
            </a:r>
            <a:endParaRPr/>
          </a:p>
          <a:p>
            <a:pPr indent="0" lvl="0" marL="0" rtl="0" algn="l">
              <a:spcBef>
                <a:spcPts val="0"/>
              </a:spcBef>
              <a:spcAft>
                <a:spcPts val="0"/>
              </a:spcAft>
              <a:buClr>
                <a:schemeClr val="dk1"/>
              </a:buClr>
              <a:buSzPts val="1100"/>
              <a:buFont typeface="Arial"/>
              <a:buNone/>
            </a:pPr>
            <a:r>
              <a:rPr lang="en"/>
              <a:t>Ưu tiên các hoạt động: Các tiến trình riêng biệt cho phép chức năng trong các tiến trình khác nhau được ưu tiên riêng lẻ.</a:t>
            </a:r>
            <a:endParaRPr/>
          </a:p>
          <a:p>
            <a:pPr indent="0" lvl="0" marL="0" rtl="0" algn="l">
              <a:spcBef>
                <a:spcPts val="0"/>
              </a:spcBef>
              <a:spcAft>
                <a:spcPts val="0"/>
              </a:spcAft>
              <a:buClr>
                <a:schemeClr val="dk1"/>
              </a:buClr>
              <a:buSzPts val="1100"/>
              <a:buFont typeface="Arial"/>
              <a:buNone/>
            </a:pPr>
            <a:r>
              <a:rPr lang="en"/>
              <a:t>Đạt được khả năng mở rộng: Chia sẻ tải trên nhiều tiến trình và bộ xử lý.</a:t>
            </a:r>
            <a:endParaRPr/>
          </a:p>
          <a:p>
            <a:pPr indent="0" lvl="0" marL="0" rtl="0" algn="l">
              <a:spcBef>
                <a:spcPts val="0"/>
              </a:spcBef>
              <a:spcAft>
                <a:spcPts val="0"/>
              </a:spcAft>
              <a:buClr>
                <a:schemeClr val="dk1"/>
              </a:buClr>
              <a:buSzPts val="1100"/>
              <a:buFont typeface="Arial"/>
              <a:buNone/>
            </a:pPr>
            <a:r>
              <a:rPr lang="en"/>
              <a:t>Tách biệt các mối quan tâm: Tách biệt các mối quan tâm giữa các lĩnh vực khác nhau của phần mềm, chẳng hạn như an toàn.</a:t>
            </a:r>
            <a:endParaRPr/>
          </a:p>
          <a:p>
            <a:pPr indent="0" lvl="0" marL="0" rtl="0" algn="l">
              <a:spcBef>
                <a:spcPts val="0"/>
              </a:spcBef>
              <a:spcAft>
                <a:spcPts val="0"/>
              </a:spcAft>
              <a:buClr>
                <a:schemeClr val="dk1"/>
              </a:buClr>
              <a:buSzPts val="1100"/>
              <a:buFont typeface="Arial"/>
              <a:buNone/>
            </a:pPr>
            <a:r>
              <a:rPr lang="en"/>
              <a:t>Cải thiện tính khả dụng của hệ thống: Tính sẵn sàng của hệ thống cao hơn nhờ các tiến trình sao lưu và dự phòng.</a:t>
            </a:r>
            <a:endParaRPr/>
          </a:p>
          <a:p>
            <a:pPr indent="0" lvl="0" marL="0" rtl="0" algn="l">
              <a:spcBef>
                <a:spcPts val="0"/>
              </a:spcBef>
              <a:spcAft>
                <a:spcPts val="0"/>
              </a:spcAft>
              <a:buClr>
                <a:schemeClr val="dk1"/>
              </a:buClr>
              <a:buSzPts val="1100"/>
              <a:buFont typeface="Arial"/>
              <a:buNone/>
            </a:pPr>
            <a:r>
              <a:rPr lang="en"/>
              <a:t>Hỗ trợ các hệ thống con chính: Một số hệ thống con chính có thể yêu cầu các tiến trình riêng biệt (ví dụ: DBMS và Trình quản lý giao dịch).</a:t>
            </a:r>
            <a:endParaRPr/>
          </a:p>
          <a:p>
            <a:pPr indent="0" lvl="0" marL="0" rtl="0" algn="l">
              <a:lnSpc>
                <a:spcPct val="100000"/>
              </a:lnSpc>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d1a559751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2d1a5597510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d2af6cd9c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2d2af6cd9c5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UserApplication Process: </a:t>
            </a:r>
            <a:r>
              <a:rPr lang="en" sz="1300">
                <a:solidFill>
                  <a:schemeClr val="dk1"/>
                </a:solidFill>
                <a:latin typeface="Times New Roman"/>
                <a:ea typeface="Times New Roman"/>
                <a:cs typeface="Times New Roman"/>
                <a:sym typeface="Times New Roman"/>
              </a:rPr>
              <a:t>Điều khiển giao diện của User Application. Điều khiển các hành động yêu cầu đặt xe, chấp nhận yêu cầu, theo dõi lộ trình của khách hàng và tài xế.</a:t>
            </a:r>
            <a:endParaRPr sz="1300">
              <a:solidFill>
                <a:schemeClr val="dk1"/>
              </a:solidFill>
              <a:latin typeface="Times New Roman"/>
              <a:ea typeface="Times New Roman"/>
              <a:cs typeface="Times New Roman"/>
              <a:sym typeface="Times New Roman"/>
            </a:endParaRPr>
          </a:p>
          <a:p>
            <a:pPr indent="0" lvl="0" marL="0" rtl="0" algn="just">
              <a:spcBef>
                <a:spcPts val="60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StaffApplication Process: </a:t>
            </a:r>
            <a:r>
              <a:rPr lang="en" sz="1300">
                <a:solidFill>
                  <a:schemeClr val="dk1"/>
                </a:solidFill>
                <a:latin typeface="Times New Roman"/>
                <a:ea typeface="Times New Roman"/>
                <a:cs typeface="Times New Roman"/>
                <a:sym typeface="Times New Roman"/>
              </a:rPr>
              <a:t>Điều khiển giao diện của Staff Application. Điều khiển các hành động quản lý người dùng.</a:t>
            </a:r>
            <a:endParaRPr sz="1300">
              <a:solidFill>
                <a:schemeClr val="dk1"/>
              </a:solidFill>
              <a:latin typeface="Times New Roman"/>
              <a:ea typeface="Times New Roman"/>
              <a:cs typeface="Times New Roman"/>
              <a:sym typeface="Times New Roman"/>
            </a:endParaRPr>
          </a:p>
          <a:p>
            <a:pPr indent="0" lvl="0" marL="0" rtl="0" algn="just">
              <a:spcBef>
                <a:spcPts val="60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BookingController Process: </a:t>
            </a:r>
            <a:r>
              <a:rPr lang="en" sz="1300">
                <a:solidFill>
                  <a:schemeClr val="dk1"/>
                </a:solidFill>
                <a:latin typeface="Times New Roman"/>
                <a:ea typeface="Times New Roman"/>
                <a:cs typeface="Times New Roman"/>
                <a:sym typeface="Times New Roman"/>
              </a:rPr>
              <a:t>Quản lý việc thực thi các tác vụ cốt lõi để xử lý yêu cầu Booking mỗi lần Booking.</a:t>
            </a:r>
            <a:br>
              <a:rPr lang="en" sz="1300">
                <a:solidFill>
                  <a:schemeClr val="dk1"/>
                </a:solidFill>
                <a:latin typeface="Times New Roman"/>
                <a:ea typeface="Times New Roman"/>
                <a:cs typeface="Times New Roman"/>
                <a:sym typeface="Times New Roman"/>
              </a:rPr>
            </a:br>
            <a:r>
              <a:rPr lang="en" sz="1300">
                <a:solidFill>
                  <a:schemeClr val="dk1"/>
                </a:solidFill>
                <a:latin typeface="Times New Roman"/>
                <a:ea typeface="Times New Roman"/>
                <a:cs typeface="Times New Roman"/>
                <a:sym typeface="Times New Roman"/>
              </a:rPr>
              <a:t>Có một instance của tiến trình này mỗi lần thực hiện Booking.</a:t>
            </a:r>
            <a:endParaRPr sz="1300">
              <a:solidFill>
                <a:schemeClr val="dk1"/>
              </a:solidFill>
              <a:latin typeface="Times New Roman"/>
              <a:ea typeface="Times New Roman"/>
              <a:cs typeface="Times New Roman"/>
              <a:sym typeface="Times New Roman"/>
            </a:endParaRPr>
          </a:p>
          <a:p>
            <a:pPr indent="0" lvl="0" marL="0" rtl="0" algn="just">
              <a:spcBef>
                <a:spcPts val="60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UserOrganizingControllerProcess: </a:t>
            </a:r>
            <a:r>
              <a:rPr lang="en" sz="1300">
                <a:solidFill>
                  <a:schemeClr val="dk1"/>
                </a:solidFill>
                <a:latin typeface="Times New Roman"/>
                <a:ea typeface="Times New Roman"/>
                <a:cs typeface="Times New Roman"/>
                <a:sym typeface="Times New Roman"/>
              </a:rPr>
              <a:t> Quản lý việc thực thi các tác vụ cốt lõi để xử lý các hành động quản lý người dùng</a:t>
            </a:r>
            <a:br>
              <a:rPr lang="en" sz="1300">
                <a:solidFill>
                  <a:schemeClr val="dk1"/>
                </a:solidFill>
                <a:latin typeface="Times New Roman"/>
                <a:ea typeface="Times New Roman"/>
                <a:cs typeface="Times New Roman"/>
                <a:sym typeface="Times New Roman"/>
              </a:rPr>
            </a:br>
            <a:r>
              <a:rPr lang="en" sz="1300">
                <a:solidFill>
                  <a:schemeClr val="dk1"/>
                </a:solidFill>
                <a:latin typeface="Times New Roman"/>
                <a:ea typeface="Times New Roman"/>
                <a:cs typeface="Times New Roman"/>
                <a:sym typeface="Times New Roman"/>
              </a:rPr>
              <a:t>Có một instance của tiến trình này mỗi lần thực hiện quản lý người dùng.</a:t>
            </a:r>
            <a:endParaRPr sz="1300">
              <a:solidFill>
                <a:schemeClr val="dk1"/>
              </a:solidFill>
              <a:latin typeface="Times New Roman"/>
              <a:ea typeface="Times New Roman"/>
              <a:cs typeface="Times New Roman"/>
              <a:sym typeface="Times New Roman"/>
            </a:endParaRPr>
          </a:p>
          <a:p>
            <a:pPr indent="0" lvl="0" marL="0" rtl="0" algn="just">
              <a:spcBef>
                <a:spcPts val="60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DatabaseSystemAccess Process: </a:t>
            </a:r>
            <a:r>
              <a:rPr lang="en" sz="1300">
                <a:solidFill>
                  <a:schemeClr val="dk1"/>
                </a:solidFill>
                <a:latin typeface="Times New Roman"/>
                <a:ea typeface="Times New Roman"/>
                <a:cs typeface="Times New Roman"/>
                <a:sym typeface="Times New Roman"/>
              </a:rPr>
              <a:t>Quản lý truy vấn tới Database. Việc truy vấn có thể chậm nên các tiến trình khác vẫn có thể hoạt động trong lúc chờ đợi dữ liệu trả về từ Database. </a:t>
            </a:r>
            <a:endParaRPr sz="1300">
              <a:solidFill>
                <a:schemeClr val="dk1"/>
              </a:solidFill>
              <a:latin typeface="Times New Roman"/>
              <a:ea typeface="Times New Roman"/>
              <a:cs typeface="Times New Roman"/>
              <a:sym typeface="Times New Roman"/>
            </a:endParaRPr>
          </a:p>
          <a:p>
            <a:pPr indent="0" lvl="0" marL="0" rtl="0" algn="just">
              <a:spcBef>
                <a:spcPts val="60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Có một instance của tiến trình này mỗi lần truy vấn.</a:t>
            </a:r>
            <a:endParaRPr sz="1300">
              <a:solidFill>
                <a:schemeClr val="dk1"/>
              </a:solidFill>
              <a:latin typeface="Times New Roman"/>
              <a:ea typeface="Times New Roman"/>
              <a:cs typeface="Times New Roman"/>
              <a:sym typeface="Times New Roman"/>
            </a:endParaRPr>
          </a:p>
          <a:p>
            <a:pPr indent="0" lvl="0" marL="0" rtl="0" algn="just">
              <a:spcBef>
                <a:spcPts val="60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MapAccess Process: </a:t>
            </a:r>
            <a:r>
              <a:rPr lang="en" sz="1300">
                <a:solidFill>
                  <a:schemeClr val="dk1"/>
                </a:solidFill>
                <a:latin typeface="Times New Roman"/>
                <a:ea typeface="Times New Roman"/>
                <a:cs typeface="Times New Roman"/>
                <a:sym typeface="Times New Roman"/>
              </a:rPr>
              <a:t>Quản lý theo dõi người dùng thông qua nhà cung cấp dịch vụ Map ngoài. Việc theo dõi có thể chậm nên các tiến trình khác vẫn có thể hoạt động trong lúc chờ đợi kết quả từ Map.</a:t>
            </a:r>
            <a:endParaRPr sz="1300">
              <a:solidFill>
                <a:schemeClr val="dk1"/>
              </a:solidFill>
              <a:latin typeface="Times New Roman"/>
              <a:ea typeface="Times New Roman"/>
              <a:cs typeface="Times New Roman"/>
              <a:sym typeface="Times New Roman"/>
            </a:endParaRPr>
          </a:p>
          <a:p>
            <a:pPr indent="0" lvl="0" marL="0" rtl="0" algn="just">
              <a:spcBef>
                <a:spcPts val="60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Có một instance của tiến trình này mỗi lần thực hiện theo dõi.</a:t>
            </a:r>
            <a:endParaRPr sz="1300">
              <a:solidFill>
                <a:schemeClr val="dk1"/>
              </a:solidFill>
              <a:latin typeface="Times New Roman"/>
              <a:ea typeface="Times New Roman"/>
              <a:cs typeface="Times New Roman"/>
              <a:sym typeface="Times New Roman"/>
            </a:endParaRPr>
          </a:p>
          <a:p>
            <a:pPr indent="0" lvl="0" marL="0" rtl="0" algn="just">
              <a:spcBef>
                <a:spcPts val="60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PaymentSystemAccess: </a:t>
            </a:r>
            <a:r>
              <a:rPr lang="en" sz="1300">
                <a:solidFill>
                  <a:schemeClr val="dk1"/>
                </a:solidFill>
                <a:latin typeface="Times New Roman"/>
                <a:ea typeface="Times New Roman"/>
                <a:cs typeface="Times New Roman"/>
                <a:sym typeface="Times New Roman"/>
              </a:rPr>
              <a:t>Quản lý việc truy cập tới hệ thống thanh toán ngoài. Việc xử lý có thể chậm nên các tiến trình khác vẫn có thể hoạt động trong lúc chờ đợi hệ thống thanh toán xử lý.</a:t>
            </a:r>
            <a:endParaRPr sz="1300">
              <a:solidFill>
                <a:schemeClr val="dk1"/>
              </a:solidFill>
              <a:latin typeface="Times New Roman"/>
              <a:ea typeface="Times New Roman"/>
              <a:cs typeface="Times New Roman"/>
              <a:sym typeface="Times New Roman"/>
            </a:endParaRPr>
          </a:p>
          <a:p>
            <a:pPr indent="0" lvl="0" marL="0" rtl="0" algn="just">
              <a:spcBef>
                <a:spcPts val="60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Có một instance của tiến trình này mỗi lần thực hiện thao tác với hệ thống thanh toán.</a:t>
            </a:r>
            <a:endParaRPr sz="13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d265018213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2d265018213_5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d265018213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2d265018213_8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d265018213_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2d265018213_5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c8e8a0445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g2c8e8a0445a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d19a5eac8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2d19a5eac81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d19a5eac81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2d19a5eac81_3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d19a5eac81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2d19a5eac81_3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d19a5eac81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2d19a5eac81_3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d19a5eac81_3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2d19a5eac81_3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d1abdd31a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2d1abdd31a0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595959"/>
                </a:solidFill>
              </a:rPr>
              <a:t>https://www.ibm.com/docs/en/baw/22.x?topic=instances-relationships</a:t>
            </a:r>
            <a:endParaRPr sz="1800">
              <a:solidFill>
                <a:srgbClr val="595959"/>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d272784d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2d272784d3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d272784d3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2d272784d37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d272784d3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2d272784d37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d272784d3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2d272784d37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d19a5eac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2d19a5eac8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d272784d3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2d272784d37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04c9d3427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2704c9d3427_5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704c9d3427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2704c9d3427_7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704c9d3427_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2704c9d3427_7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Slab Medium"/>
              <a:buChar char="●"/>
            </a:pPr>
            <a:r>
              <a:rPr lang="en" sz="1200">
                <a:solidFill>
                  <a:schemeClr val="dk1"/>
                </a:solidFill>
                <a:latin typeface="Roboto Slab Medium"/>
                <a:ea typeface="Roboto Slab Medium"/>
                <a:cs typeface="Roboto Slab Medium"/>
                <a:sym typeface="Roboto Slab Medium"/>
              </a:rPr>
              <a:t>Process View mô tả cấu trúc dự định của tiến trình của hệ thống. Nó liên quan tới việc phân tách các run-time và đề cập tới các yêu cầu phi chức năng. Nó cũng bao gồm một số yêu cầu phát sinh từ nhu cầu phân tán hệ thống trên nhiều máy.</a:t>
            </a:r>
            <a:endParaRPr sz="1200">
              <a:solidFill>
                <a:schemeClr val="dk1"/>
              </a:solidFill>
              <a:latin typeface="Roboto Slab Medium"/>
              <a:ea typeface="Roboto Slab Medium"/>
              <a:cs typeface="Roboto Slab Medium"/>
              <a:sym typeface="Roboto Slab Medium"/>
            </a:endParaRPr>
          </a:p>
          <a:p>
            <a:pPr indent="-304800" lvl="0" marL="457200" rtl="0" algn="l">
              <a:spcBef>
                <a:spcPts val="0"/>
              </a:spcBef>
              <a:spcAft>
                <a:spcPts val="0"/>
              </a:spcAft>
              <a:buClr>
                <a:schemeClr val="dk1"/>
              </a:buClr>
              <a:buSzPts val="1200"/>
              <a:buFont typeface="Roboto Slab Medium"/>
              <a:buChar char="●"/>
            </a:pPr>
            <a:r>
              <a:rPr lang="en" sz="1200">
                <a:solidFill>
                  <a:schemeClr val="dk1"/>
                </a:solidFill>
                <a:latin typeface="Roboto Slab Medium"/>
                <a:ea typeface="Roboto Slab Medium"/>
                <a:cs typeface="Roboto Slab Medium"/>
                <a:sym typeface="Roboto Slab Medium"/>
              </a:rPr>
              <a:t>Trong Process View, hệ thống được phân tách thành nhiều tác vụ và luồng, tiến trình và các nhóm tiến trình. Process View mô tả cách các tiến trình tương tác, giao tiếp và đồng bộ.</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704c9d3427_7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2704c9d3427_7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Slab Medium"/>
              <a:buChar char="●"/>
            </a:pPr>
            <a:r>
              <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283f0473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d283f0473e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Slab Medium"/>
              <a:buChar char="●"/>
            </a:pPr>
            <a:r>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283f0473e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2d283f0473e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Slab Medium"/>
              <a:buChar char="●"/>
            </a:pPr>
            <a:r>
              <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4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4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4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3" name="Shape 53"/>
        <p:cNvGrpSpPr/>
        <p:nvPr/>
      </p:nvGrpSpPr>
      <p:grpSpPr>
        <a:xfrm>
          <a:off x="0" y="0"/>
          <a:ext cx="0" cy="0"/>
          <a:chOff x="0" y="0"/>
          <a:chExt cx="0" cy="0"/>
        </a:xfrm>
      </p:grpSpPr>
      <p:sp>
        <p:nvSpPr>
          <p:cNvPr id="54" name="Google Shape;54;g2cdcfe5abd4_1_0"/>
          <p:cNvSpPr txBox="1"/>
          <p:nvPr/>
        </p:nvSpPr>
        <p:spPr>
          <a:xfrm>
            <a:off x="2241650" y="1085100"/>
            <a:ext cx="34815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Thắng 2 - </a:t>
            </a:r>
            <a:r>
              <a:rPr lang="en" sz="1800">
                <a:solidFill>
                  <a:schemeClr val="dk1"/>
                </a:solidFill>
              </a:rPr>
              <a:t>9</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Quang + Vinh </a:t>
            </a:r>
            <a:r>
              <a:rPr lang="en" sz="1800">
                <a:solidFill>
                  <a:schemeClr val="dk1"/>
                </a:solidFill>
              </a:rPr>
              <a:t>10 </a:t>
            </a:r>
            <a:r>
              <a:rPr b="0" i="0" lang="en" sz="1800" u="none" cap="none" strike="noStrike">
                <a:solidFill>
                  <a:schemeClr val="dk1"/>
                </a:solidFill>
                <a:latin typeface="Arial"/>
                <a:ea typeface="Arial"/>
                <a:cs typeface="Arial"/>
                <a:sym typeface="Arial"/>
              </a:rPr>
              <a:t>- </a:t>
            </a:r>
            <a:r>
              <a:rPr lang="en" sz="1800">
                <a:solidFill>
                  <a:schemeClr val="dk1"/>
                </a:solidFill>
              </a:rPr>
              <a:t>23</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Tùng 2</a:t>
            </a:r>
            <a:r>
              <a:rPr lang="en" sz="1800">
                <a:solidFill>
                  <a:schemeClr val="dk1"/>
                </a:solidFill>
              </a:rPr>
              <a:t>4</a:t>
            </a:r>
            <a:r>
              <a:rPr b="0" i="0" lang="en" sz="1800" u="none" cap="none" strike="noStrike">
                <a:solidFill>
                  <a:schemeClr val="dk1"/>
                </a:solidFill>
                <a:latin typeface="Arial"/>
                <a:ea typeface="Arial"/>
                <a:cs typeface="Arial"/>
                <a:sym typeface="Arial"/>
              </a:rPr>
              <a:t> - </a:t>
            </a:r>
            <a:r>
              <a:rPr lang="en" sz="1800">
                <a:solidFill>
                  <a:schemeClr val="dk1"/>
                </a:solidFill>
              </a:rPr>
              <a:t>30</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Quyền </a:t>
            </a:r>
            <a:r>
              <a:rPr lang="en" sz="1800">
                <a:solidFill>
                  <a:schemeClr val="dk1"/>
                </a:solidFill>
              </a:rPr>
              <a:t>31</a:t>
            </a:r>
            <a:r>
              <a:rPr b="0" i="0" lang="en" sz="1800" u="none" cap="none" strike="noStrike">
                <a:solidFill>
                  <a:schemeClr val="dk1"/>
                </a:solidFill>
                <a:latin typeface="Arial"/>
                <a:ea typeface="Arial"/>
                <a:cs typeface="Arial"/>
                <a:sym typeface="Arial"/>
              </a:rPr>
              <a:t> - 3</a:t>
            </a:r>
            <a:r>
              <a:rPr lang="en" sz="1800">
                <a:solidFill>
                  <a:schemeClr val="dk1"/>
                </a:solidFill>
              </a:rPr>
              <a:t>7</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d283f0473e_1_24"/>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Các bước mô tả Kiến trúc thực thi</a:t>
            </a:r>
            <a:endParaRPr b="1" i="0" sz="2800" u="none" cap="none" strike="noStrike">
              <a:solidFill>
                <a:srgbClr val="0000AA"/>
              </a:solidFill>
              <a:latin typeface="Roboto Slab"/>
              <a:ea typeface="Roboto Slab"/>
              <a:cs typeface="Roboto Slab"/>
              <a:sym typeface="Roboto Slab"/>
            </a:endParaRPr>
          </a:p>
        </p:txBody>
      </p:sp>
      <p:sp>
        <p:nvSpPr>
          <p:cNvPr id="156" name="Google Shape;156;g2d283f0473e_1_24"/>
          <p:cNvSpPr/>
          <p:nvPr/>
        </p:nvSpPr>
        <p:spPr>
          <a:xfrm>
            <a:off x="240600" y="7968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g2d283f0473e_1_24"/>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g2d283f0473e_1_24"/>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59" name="Google Shape;159;g2d283f0473e_1_24"/>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60" name="Google Shape;160;g2d283f0473e_1_24"/>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61" name="Google Shape;161;g2d283f0473e_1_24"/>
          <p:cNvSpPr txBox="1"/>
          <p:nvPr/>
        </p:nvSpPr>
        <p:spPr>
          <a:xfrm>
            <a:off x="311700" y="1307025"/>
            <a:ext cx="85206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Phân tích yêu cầu</a:t>
            </a:r>
            <a:r>
              <a:rPr lang="en" sz="1800">
                <a:solidFill>
                  <a:schemeClr val="dk1"/>
                </a:solidFill>
                <a:latin typeface="Roboto Slab"/>
                <a:ea typeface="Roboto Slab"/>
                <a:cs typeface="Roboto Slab"/>
                <a:sym typeface="Roboto Slab"/>
              </a:rPr>
              <a:t> concurrency</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Xác định các tiến trình và luồng</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Xác định vòng đời của tiến trình</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Ánh xạ các tiến trình vào việc cài đặt</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Phân chia các thành phần mô hình giữa các tiến trình</a:t>
            </a:r>
            <a:endParaRPr sz="1800">
              <a:solidFill>
                <a:schemeClr val="dk1"/>
              </a:solidFill>
              <a:latin typeface="Roboto Slab"/>
              <a:ea typeface="Roboto Slab"/>
              <a:cs typeface="Roboto Slab"/>
              <a:sym typeface="Roboto Slab"/>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704c9d3427_0_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Mô tả kiến trúc thực thi</a:t>
            </a:r>
            <a:endParaRPr b="1" i="0" sz="2800" u="none" cap="none" strike="noStrike">
              <a:solidFill>
                <a:srgbClr val="0000AA"/>
              </a:solidFill>
              <a:latin typeface="Roboto Slab"/>
              <a:ea typeface="Roboto Slab"/>
              <a:cs typeface="Roboto Slab"/>
              <a:sym typeface="Roboto Slab"/>
            </a:endParaRPr>
          </a:p>
        </p:txBody>
      </p:sp>
      <p:sp>
        <p:nvSpPr>
          <p:cNvPr id="167" name="Google Shape;167;g2704c9d3427_0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2704c9d3427_0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2704c9d3427_0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70" name="Google Shape;170;g2704c9d3427_0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71" name="Google Shape;171;g2704c9d3427_0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72" name="Google Shape;172;g2704c9d3427_0_0"/>
          <p:cNvSpPr txBox="1"/>
          <p:nvPr/>
        </p:nvSpPr>
        <p:spPr>
          <a:xfrm>
            <a:off x="311775" y="1078600"/>
            <a:ext cx="85206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Các tiến trình và luồng phải được ánh xạ vào các cấu trúc triển khai cụ thể</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Xem xét</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Liên kết giữa các quá trình</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Yêu cầu về hiệu suất</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Giới hạn quá trình và luồng hệ thống</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Các quá trình và luồng hiện có</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Sự có sẵn của tài nguyên truyền thống giữa các quá trình (IPC)</a:t>
            </a:r>
            <a:endParaRPr sz="1800">
              <a:solidFill>
                <a:schemeClr val="dk1"/>
              </a:solidFill>
              <a:latin typeface="Roboto Slab"/>
              <a:ea typeface="Roboto Slab"/>
              <a:cs typeface="Roboto Slab"/>
              <a:sym typeface="Roboto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d19a5eac81_0_55"/>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Yêu cầu đồng thời</a:t>
            </a:r>
            <a:endParaRPr b="1" i="0" sz="2800" u="none" cap="none" strike="noStrike">
              <a:solidFill>
                <a:srgbClr val="0000AA"/>
              </a:solidFill>
              <a:latin typeface="Roboto Slab"/>
              <a:ea typeface="Roboto Slab"/>
              <a:cs typeface="Roboto Slab"/>
              <a:sym typeface="Roboto Slab"/>
            </a:endParaRPr>
          </a:p>
        </p:txBody>
      </p:sp>
      <p:sp>
        <p:nvSpPr>
          <p:cNvPr id="178" name="Google Shape;178;g2d19a5eac81_0_5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g2d19a5eac81_0_5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g2d19a5eac81_0_55"/>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81" name="Google Shape;181;g2d19a5eac81_0_55"/>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82" name="Google Shape;182;g2d19a5eac81_0_5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83" name="Google Shape;183;g2d19a5eac81_0_55"/>
          <p:cNvSpPr txBox="1"/>
          <p:nvPr/>
        </p:nvSpPr>
        <p:spPr>
          <a:xfrm>
            <a:off x="311775" y="1078600"/>
            <a:ext cx="85206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Yêu cầu đồng thời được </a:t>
            </a:r>
            <a:r>
              <a:rPr lang="en" sz="1800">
                <a:solidFill>
                  <a:schemeClr val="dk1"/>
                </a:solidFill>
                <a:latin typeface="Roboto Slab"/>
                <a:ea typeface="Roboto Slab"/>
                <a:cs typeface="Roboto Slab"/>
                <a:sym typeface="Roboto Slab"/>
              </a:rPr>
              <a:t>thúc đẩy bởi:</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Mức độ phân phối của hệ thống</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Mức độ hướng sự kiện của hệ thống</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Cường độ tính toán của các thuật toán chính</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Mức độ thực thi song song được hỗ trợ bởi môi trường</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Yêu cầu đồng thời được xếp hạng theo tầm quan trọng để giải quyết xung đột</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91440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d19a5eac81_0_75"/>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Các khái niệm chính: Tiến trình và Luồng</a:t>
            </a:r>
            <a:endParaRPr b="1" i="0" sz="2800" u="none" cap="none" strike="noStrike">
              <a:solidFill>
                <a:srgbClr val="0000AA"/>
              </a:solidFill>
              <a:latin typeface="Roboto Slab"/>
              <a:ea typeface="Roboto Slab"/>
              <a:cs typeface="Roboto Slab"/>
              <a:sym typeface="Roboto Slab"/>
            </a:endParaRPr>
          </a:p>
        </p:txBody>
      </p:sp>
      <p:sp>
        <p:nvSpPr>
          <p:cNvPr id="189" name="Google Shape;189;g2d19a5eac81_0_7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g2d19a5eac81_0_7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g2d19a5eac81_0_75"/>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92" name="Google Shape;192;g2d19a5eac81_0_75"/>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93" name="Google Shape;193;g2d19a5eac81_0_7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94" name="Google Shape;194;g2d19a5eac81_0_75"/>
          <p:cNvSpPr txBox="1"/>
          <p:nvPr/>
        </p:nvSpPr>
        <p:spPr>
          <a:xfrm>
            <a:off x="311775" y="1078600"/>
            <a:ext cx="85206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Tiến trình:</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Cung cấp luồng điều khiển nặng nề (cồng kềnh, tốn kém tài nguyên)</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Độc lập</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Có thể chia thành các luồng riêng lẻ</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Luồng</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Cung cấp các luồng điều khiển nhẹ</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Chạy trong ngữ cảnh của một tiến trình đi kèm</a:t>
            </a:r>
            <a:endParaRPr sz="1800">
              <a:solidFill>
                <a:schemeClr val="dk1"/>
              </a:solidFill>
              <a:latin typeface="Roboto Slab"/>
              <a:ea typeface="Roboto Slab"/>
              <a:cs typeface="Roboto Slab"/>
              <a:sym typeface="Roboto Slab"/>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d19a5eac81_0_85"/>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Xác định các tiến trình và luồng</a:t>
            </a:r>
            <a:endParaRPr b="1" i="0" sz="2800" u="none" cap="none" strike="noStrike">
              <a:solidFill>
                <a:srgbClr val="0000AA"/>
              </a:solidFill>
              <a:latin typeface="Roboto Slab"/>
              <a:ea typeface="Roboto Slab"/>
              <a:cs typeface="Roboto Slab"/>
              <a:sym typeface="Roboto Slab"/>
            </a:endParaRPr>
          </a:p>
        </p:txBody>
      </p:sp>
      <p:sp>
        <p:nvSpPr>
          <p:cNvPr id="200" name="Google Shape;200;g2d19a5eac81_0_8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g2d19a5eac81_0_8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g2d19a5eac81_0_85"/>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03" name="Google Shape;203;g2d19a5eac81_0_85"/>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04" name="Google Shape;204;g2d19a5eac81_0_8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05" name="Google Shape;205;g2d19a5eac81_0_85"/>
          <p:cNvSpPr txBox="1"/>
          <p:nvPr/>
        </p:nvSpPr>
        <p:spPr>
          <a:xfrm>
            <a:off x="311775" y="1078600"/>
            <a:ext cx="85206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Đối với mỗi luồng điều khiển riêng biệt </a:t>
            </a:r>
            <a:r>
              <a:rPr lang="en" sz="1800">
                <a:solidFill>
                  <a:schemeClr val="dk1"/>
                </a:solidFill>
                <a:latin typeface="Roboto Slab"/>
                <a:ea typeface="Roboto Slab"/>
                <a:cs typeface="Roboto Slab"/>
                <a:sym typeface="Roboto Slab"/>
              </a:rPr>
              <a:t>mà hệ thống cần</a:t>
            </a:r>
            <a:r>
              <a:rPr lang="en" sz="1800">
                <a:solidFill>
                  <a:schemeClr val="dk1"/>
                </a:solidFill>
                <a:latin typeface="Roboto Slab"/>
                <a:ea typeface="Roboto Slab"/>
                <a:cs typeface="Roboto Slab"/>
                <a:sym typeface="Roboto Slab"/>
              </a:rPr>
              <a:t>, hãy tạo một tiến trình hoặc luồng </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Các luồng điều khiển riêng biệt có thể cần thiết để:</a:t>
            </a:r>
            <a:endParaRPr sz="1800">
              <a:solidFill>
                <a:schemeClr val="dk1"/>
              </a:solidFill>
              <a:latin typeface="Roboto Slab"/>
              <a:ea typeface="Roboto Slab"/>
              <a:cs typeface="Roboto Slab"/>
              <a:sym typeface="Roboto Slab"/>
            </a:endParaRPr>
          </a:p>
          <a:p>
            <a:pPr indent="-342900" lvl="2" marL="13716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Sử dụng nhiều CPU và/hoặc nút</a:t>
            </a:r>
            <a:endParaRPr sz="1800">
              <a:solidFill>
                <a:schemeClr val="dk1"/>
              </a:solidFill>
              <a:latin typeface="Roboto Slab"/>
              <a:ea typeface="Roboto Slab"/>
              <a:cs typeface="Roboto Slab"/>
              <a:sym typeface="Roboto Slab"/>
            </a:endParaRPr>
          </a:p>
          <a:p>
            <a:pPr indent="-342900" lvl="2" marL="13716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Tăng mức sử dụng CPU</a:t>
            </a:r>
            <a:endParaRPr sz="1800">
              <a:solidFill>
                <a:schemeClr val="dk1"/>
              </a:solidFill>
              <a:latin typeface="Roboto Slab"/>
              <a:ea typeface="Roboto Slab"/>
              <a:cs typeface="Roboto Slab"/>
              <a:sym typeface="Roboto Slab"/>
            </a:endParaRPr>
          </a:p>
          <a:p>
            <a:pPr indent="-342900" lvl="2" marL="13716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Phục vụ các sự kiện liên quan đến thời gian</a:t>
            </a:r>
            <a:endParaRPr sz="1800">
              <a:solidFill>
                <a:schemeClr val="dk1"/>
              </a:solidFill>
              <a:latin typeface="Roboto Slab"/>
              <a:ea typeface="Roboto Slab"/>
              <a:cs typeface="Roboto Slab"/>
              <a:sym typeface="Roboto Slab"/>
            </a:endParaRPr>
          </a:p>
          <a:p>
            <a:pPr indent="-342900" lvl="2" marL="13716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Ưu tiên các hoạt đồng</a:t>
            </a:r>
            <a:endParaRPr sz="1800">
              <a:solidFill>
                <a:schemeClr val="dk1"/>
              </a:solidFill>
              <a:latin typeface="Roboto Slab"/>
              <a:ea typeface="Roboto Slab"/>
              <a:cs typeface="Roboto Slab"/>
              <a:sym typeface="Roboto Slab"/>
            </a:endParaRPr>
          </a:p>
          <a:p>
            <a:pPr indent="-342900" lvl="2" marL="13716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Đạt được khả năng mở rộng (chia sẻ tải)</a:t>
            </a:r>
            <a:endParaRPr sz="1800">
              <a:solidFill>
                <a:schemeClr val="dk1"/>
              </a:solidFill>
              <a:latin typeface="Roboto Slab"/>
              <a:ea typeface="Roboto Slab"/>
              <a:cs typeface="Roboto Slab"/>
              <a:sym typeface="Roboto Slab"/>
            </a:endParaRPr>
          </a:p>
          <a:p>
            <a:pPr indent="-342900" lvl="2" marL="13716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Tách biệt mối quan tâm giữa các lĩnh vực phần mềm</a:t>
            </a:r>
            <a:endParaRPr sz="1800">
              <a:solidFill>
                <a:schemeClr val="dk1"/>
              </a:solidFill>
              <a:latin typeface="Roboto Slab"/>
              <a:ea typeface="Roboto Slab"/>
              <a:cs typeface="Roboto Slab"/>
              <a:sym typeface="Roboto Slab"/>
            </a:endParaRPr>
          </a:p>
          <a:p>
            <a:pPr indent="-342900" lvl="2" marL="13716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Cải thiện tính khả dụng của hệ thống</a:t>
            </a:r>
            <a:endParaRPr sz="1800">
              <a:solidFill>
                <a:schemeClr val="dk1"/>
              </a:solidFill>
              <a:latin typeface="Roboto Slab"/>
              <a:ea typeface="Roboto Slab"/>
              <a:cs typeface="Roboto Slab"/>
              <a:sym typeface="Roboto Slab"/>
            </a:endParaRPr>
          </a:p>
          <a:p>
            <a:pPr indent="-342900" lvl="2" marL="13716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Hỗ trợ các hệ thống con chính</a:t>
            </a:r>
            <a:endParaRPr sz="1800">
              <a:solidFill>
                <a:schemeClr val="dk1"/>
              </a:solidFill>
              <a:latin typeface="Roboto Slab"/>
              <a:ea typeface="Roboto Slab"/>
              <a:cs typeface="Roboto Slab"/>
              <a:sym typeface="Roboto Slab"/>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d1a5597510_0_2"/>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Tiến trình mô hình hóa</a:t>
            </a:r>
            <a:endParaRPr b="1" i="0" sz="2800" u="none" cap="none" strike="noStrike">
              <a:solidFill>
                <a:srgbClr val="0000AA"/>
              </a:solidFill>
              <a:latin typeface="Roboto Slab"/>
              <a:ea typeface="Roboto Slab"/>
              <a:cs typeface="Roboto Slab"/>
              <a:sym typeface="Roboto Slab"/>
            </a:endParaRPr>
          </a:p>
        </p:txBody>
      </p:sp>
      <p:sp>
        <p:nvSpPr>
          <p:cNvPr id="211" name="Google Shape;211;g2d1a5597510_0_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2d1a5597510_0_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g2d1a5597510_0_2"/>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14" name="Google Shape;214;g2d1a5597510_0_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15" name="Google Shape;215;g2d1a5597510_0_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16" name="Google Shape;216;g2d1a5597510_0_2"/>
          <p:cNvSpPr txBox="1"/>
          <p:nvPr/>
        </p:nvSpPr>
        <p:spPr>
          <a:xfrm>
            <a:off x="311775" y="1078600"/>
            <a:ext cx="85206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Các tiến trình có thể được mô hình hóa bằng cách sử dụng</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Các lớp hoạt động (Sơ đồ lớp) và đối tượng (Sơ đồ tương tác)</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Thành phần (Sơ đồ thành phần)</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Các khuôn mẫu &lt;&lt;process&gt;&gt; hoặc &lt;&lt;thread&gt;&gt;</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Các mối quan hệ của tiến trình có thể được mô hình hóa dưới dạng phụ thuộc</a:t>
            </a:r>
            <a:endParaRPr sz="1800">
              <a:solidFill>
                <a:schemeClr val="dk1"/>
              </a:solidFill>
              <a:latin typeface="Roboto Slab"/>
              <a:ea typeface="Roboto Slab"/>
              <a:cs typeface="Roboto Slab"/>
              <a:sym typeface="Roboto Slab"/>
            </a:endParaRPr>
          </a:p>
        </p:txBody>
      </p:sp>
      <p:pic>
        <p:nvPicPr>
          <p:cNvPr id="217" name="Google Shape;217;g2d1a5597510_0_2"/>
          <p:cNvPicPr preferRelativeResize="0"/>
          <p:nvPr/>
        </p:nvPicPr>
        <p:blipFill>
          <a:blip r:embed="rId3">
            <a:alphaModFix/>
          </a:blip>
          <a:stretch>
            <a:fillRect/>
          </a:stretch>
        </p:blipFill>
        <p:spPr>
          <a:xfrm>
            <a:off x="981075" y="3207425"/>
            <a:ext cx="7181850" cy="942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d2af6cd9c5_2_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Ví dụ: Tiến trình mô hình hóa</a:t>
            </a:r>
            <a:endParaRPr b="1" i="0" sz="2800" u="none" cap="none" strike="noStrike">
              <a:solidFill>
                <a:srgbClr val="0000AA"/>
              </a:solidFill>
              <a:latin typeface="Roboto Slab"/>
              <a:ea typeface="Roboto Slab"/>
              <a:cs typeface="Roboto Slab"/>
              <a:sym typeface="Roboto Slab"/>
            </a:endParaRPr>
          </a:p>
        </p:txBody>
      </p:sp>
      <p:sp>
        <p:nvSpPr>
          <p:cNvPr id="223" name="Google Shape;223;g2d2af6cd9c5_2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g2d2af6cd9c5_2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g2d2af6cd9c5_2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26" name="Google Shape;226;g2d2af6cd9c5_2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27" name="Google Shape;227;g2d2af6cd9c5_2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28" name="Google Shape;228;g2d2af6cd9c5_2_0"/>
          <p:cNvSpPr txBox="1"/>
          <p:nvPr/>
        </p:nvSpPr>
        <p:spPr>
          <a:xfrm>
            <a:off x="311775" y="1078600"/>
            <a:ext cx="8520600" cy="461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pic>
        <p:nvPicPr>
          <p:cNvPr id="229" name="Google Shape;229;g2d2af6cd9c5_2_0"/>
          <p:cNvPicPr preferRelativeResize="0"/>
          <p:nvPr/>
        </p:nvPicPr>
        <p:blipFill>
          <a:blip r:embed="rId3">
            <a:alphaModFix/>
          </a:blip>
          <a:stretch>
            <a:fillRect/>
          </a:stretch>
        </p:blipFill>
        <p:spPr>
          <a:xfrm>
            <a:off x="2517229" y="856367"/>
            <a:ext cx="5109608" cy="4017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d265018213_5_11"/>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Tạo và hủy các tiến trình và luồng</a:t>
            </a:r>
            <a:endParaRPr b="1" i="0" sz="2800" u="none" cap="none" strike="noStrike">
              <a:solidFill>
                <a:srgbClr val="0000AA"/>
              </a:solidFill>
              <a:latin typeface="Roboto Slab"/>
              <a:ea typeface="Roboto Slab"/>
              <a:cs typeface="Roboto Slab"/>
              <a:sym typeface="Roboto Slab"/>
            </a:endParaRPr>
          </a:p>
        </p:txBody>
      </p:sp>
      <p:sp>
        <p:nvSpPr>
          <p:cNvPr id="235" name="Google Shape;235;g2d265018213_5_1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2d265018213_5_1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2d265018213_5_11"/>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38" name="Google Shape;238;g2d265018213_5_11"/>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39" name="Google Shape;239;g2d265018213_5_1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40" name="Google Shape;240;g2d265018213_5_11"/>
          <p:cNvSpPr txBox="1"/>
          <p:nvPr/>
        </p:nvSpPr>
        <p:spPr>
          <a:xfrm>
            <a:off x="311775" y="1078600"/>
            <a:ext cx="85206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Kiến trúc tiến trình đơn</a:t>
            </a:r>
            <a:endParaRPr sz="1800">
              <a:solidFill>
                <a:schemeClr val="dk1"/>
              </a:solidFill>
              <a:latin typeface="Roboto Slab"/>
              <a:ea typeface="Roboto Slab"/>
              <a:cs typeface="Roboto Slab"/>
              <a:sym typeface="Roboto Slab"/>
            </a:endParaRPr>
          </a:p>
          <a:p>
            <a:pPr indent="-342900" lvl="1" marL="13716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Quá trình tạo diễn ra khi </a:t>
            </a:r>
            <a:r>
              <a:rPr lang="en" sz="1800">
                <a:solidFill>
                  <a:schemeClr val="dk1"/>
                </a:solidFill>
                <a:latin typeface="Roboto Slab"/>
                <a:ea typeface="Roboto Slab"/>
                <a:cs typeface="Roboto Slab"/>
                <a:sym typeface="Roboto Slab"/>
              </a:rPr>
              <a:t>ứng</a:t>
            </a:r>
            <a:r>
              <a:rPr lang="en" sz="1800">
                <a:solidFill>
                  <a:schemeClr val="dk1"/>
                </a:solidFill>
                <a:latin typeface="Roboto Slab"/>
                <a:ea typeface="Roboto Slab"/>
                <a:cs typeface="Roboto Slab"/>
                <a:sym typeface="Roboto Slab"/>
              </a:rPr>
              <a:t> dụng bắt đầu</a:t>
            </a:r>
            <a:endParaRPr sz="1800">
              <a:solidFill>
                <a:schemeClr val="dk1"/>
              </a:solidFill>
              <a:latin typeface="Roboto Slab"/>
              <a:ea typeface="Roboto Slab"/>
              <a:cs typeface="Roboto Slab"/>
              <a:sym typeface="Roboto Slab"/>
            </a:endParaRPr>
          </a:p>
          <a:p>
            <a:pPr indent="-342900" lvl="1" marL="13716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Quá trình hủy diễn ra khi ứng dụng kết thúc</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Kiến trúc đa xử lý </a:t>
            </a:r>
            <a:endParaRPr sz="1800">
              <a:solidFill>
                <a:schemeClr val="dk1"/>
              </a:solidFill>
              <a:latin typeface="Roboto Slab"/>
              <a:ea typeface="Roboto Slab"/>
              <a:cs typeface="Roboto Slab"/>
              <a:sym typeface="Roboto Slab"/>
            </a:endParaRPr>
          </a:p>
          <a:p>
            <a:pPr indent="-342900" lvl="1" marL="13716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Các quá trình mới thường được tạo ra từ quá trình ban đầu đã được tạo ra khi ứng dụng bắt đầu</a:t>
            </a:r>
            <a:endParaRPr sz="1800">
              <a:solidFill>
                <a:schemeClr val="dk1"/>
              </a:solidFill>
              <a:latin typeface="Roboto Slab"/>
              <a:ea typeface="Roboto Slab"/>
              <a:cs typeface="Roboto Slab"/>
              <a:sym typeface="Roboto Slab"/>
            </a:endParaRPr>
          </a:p>
          <a:p>
            <a:pPr indent="-342900" lvl="1" marL="13716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Mỗi quá trình phải được hủy một cách riêng lẻ</a:t>
            </a:r>
            <a:endParaRPr sz="1800">
              <a:solidFill>
                <a:schemeClr val="dk1"/>
              </a:solidFill>
              <a:latin typeface="Roboto Slab"/>
              <a:ea typeface="Roboto Slab"/>
              <a:cs typeface="Roboto Slab"/>
              <a:sym typeface="Roboto Slab"/>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4" name="Shape 244"/>
        <p:cNvGrpSpPr/>
        <p:nvPr/>
      </p:nvGrpSpPr>
      <p:grpSpPr>
        <a:xfrm>
          <a:off x="0" y="0"/>
          <a:ext cx="0" cy="0"/>
          <a:chOff x="0" y="0"/>
          <a:chExt cx="0" cy="0"/>
        </a:xfrm>
      </p:grpSpPr>
      <p:sp>
        <p:nvSpPr>
          <p:cNvPr id="245" name="Google Shape;245;g2d265018213_8_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Ví dụ: Tạo các tiến trình và luồng</a:t>
            </a:r>
            <a:endParaRPr b="1" i="0" sz="2800" u="none" cap="none" strike="noStrike">
              <a:solidFill>
                <a:srgbClr val="0000AA"/>
              </a:solidFill>
              <a:latin typeface="Roboto Slab"/>
              <a:ea typeface="Roboto Slab"/>
              <a:cs typeface="Roboto Slab"/>
              <a:sym typeface="Roboto Slab"/>
            </a:endParaRPr>
          </a:p>
        </p:txBody>
      </p:sp>
      <p:sp>
        <p:nvSpPr>
          <p:cNvPr id="246" name="Google Shape;246;g2d265018213_8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g2d265018213_8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g2d265018213_8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49" name="Google Shape;249;g2d265018213_8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50" name="Google Shape;250;g2d265018213_8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51" name="Google Shape;251;g2d265018213_8_0"/>
          <p:cNvSpPr txBox="1"/>
          <p:nvPr/>
        </p:nvSpPr>
        <p:spPr>
          <a:xfrm>
            <a:off x="311775" y="1078600"/>
            <a:ext cx="8520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Slab"/>
                <a:ea typeface="Roboto Slab"/>
                <a:cs typeface="Roboto Slab"/>
                <a:sym typeface="Roboto Slab"/>
              </a:rPr>
              <a:t>Hình vẽ</a:t>
            </a:r>
            <a:endParaRPr sz="1800">
              <a:solidFill>
                <a:schemeClr val="dk1"/>
              </a:solidFill>
              <a:latin typeface="Roboto Slab"/>
              <a:ea typeface="Roboto Slab"/>
              <a:cs typeface="Roboto Slab"/>
              <a:sym typeface="Roboto Slab"/>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d265018213_5_22"/>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Ánh xạ các tiến trình vào quá trình thực thi</a:t>
            </a:r>
            <a:endParaRPr b="1" i="0" sz="2800" u="none" cap="none" strike="noStrike">
              <a:solidFill>
                <a:srgbClr val="0000AA"/>
              </a:solidFill>
              <a:latin typeface="Roboto Slab"/>
              <a:ea typeface="Roboto Slab"/>
              <a:cs typeface="Roboto Slab"/>
              <a:sym typeface="Roboto Slab"/>
            </a:endParaRPr>
          </a:p>
        </p:txBody>
      </p:sp>
      <p:sp>
        <p:nvSpPr>
          <p:cNvPr id="257" name="Google Shape;257;g2d265018213_5_2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2d265018213_5_2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2d265018213_5_22"/>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60" name="Google Shape;260;g2d265018213_5_2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61" name="Google Shape;261;g2d265018213_5_2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62" name="Google Shape;262;g2d265018213_5_22"/>
          <p:cNvSpPr txBox="1"/>
          <p:nvPr/>
        </p:nvSpPr>
        <p:spPr>
          <a:xfrm>
            <a:off x="311775" y="1078600"/>
            <a:ext cx="85206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Kiến trúc tiến trình đơn</a:t>
            </a:r>
            <a:endParaRPr sz="1800">
              <a:solidFill>
                <a:schemeClr val="dk1"/>
              </a:solidFill>
              <a:latin typeface="Roboto Slab"/>
              <a:ea typeface="Roboto Slab"/>
              <a:cs typeface="Roboto Slab"/>
              <a:sym typeface="Roboto Slab"/>
            </a:endParaRPr>
          </a:p>
          <a:p>
            <a:pPr indent="-342900" lvl="1" marL="13716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Quá trình tạo diễn ra khi ứng dụng bắt đầu</a:t>
            </a:r>
            <a:endParaRPr sz="1800">
              <a:solidFill>
                <a:schemeClr val="dk1"/>
              </a:solidFill>
              <a:latin typeface="Roboto Slab"/>
              <a:ea typeface="Roboto Slab"/>
              <a:cs typeface="Roboto Slab"/>
              <a:sym typeface="Roboto Slab"/>
            </a:endParaRPr>
          </a:p>
          <a:p>
            <a:pPr indent="-342900" lvl="1" marL="13716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Quá trình hủy diễn ra khi ứng dụng kết thúc</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Kiến trúc đa xử lý </a:t>
            </a:r>
            <a:endParaRPr sz="1800">
              <a:solidFill>
                <a:schemeClr val="dk1"/>
              </a:solidFill>
              <a:latin typeface="Roboto Slab"/>
              <a:ea typeface="Roboto Slab"/>
              <a:cs typeface="Roboto Slab"/>
              <a:sym typeface="Roboto Slab"/>
            </a:endParaRPr>
          </a:p>
          <a:p>
            <a:pPr indent="-342900" lvl="1" marL="13716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Các quá trình mới thường được tạo ra từ quá trình ban đầu đã được tạo ra khi ứng dụng bắt đầu</a:t>
            </a:r>
            <a:endParaRPr sz="1800">
              <a:solidFill>
                <a:schemeClr val="dk1"/>
              </a:solidFill>
              <a:latin typeface="Roboto Slab"/>
              <a:ea typeface="Roboto Slab"/>
              <a:cs typeface="Roboto Slab"/>
              <a:sym typeface="Roboto Slab"/>
            </a:endParaRPr>
          </a:p>
          <a:p>
            <a:pPr indent="-342900" lvl="1" marL="13716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Mỗi quá trình phải được hủy một cách riêng lẻ</a:t>
            </a:r>
            <a:endParaRPr sz="1800">
              <a:solidFill>
                <a:schemeClr val="dk1"/>
              </a:solidFill>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g2c8e8a0445a_1_0"/>
          <p:cNvSpPr txBox="1"/>
          <p:nvPr/>
        </p:nvSpPr>
        <p:spPr>
          <a:xfrm>
            <a:off x="1604675" y="1525050"/>
            <a:ext cx="66444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1" i="0" lang="en" sz="2800" u="none" cap="none" strike="noStrike">
                <a:solidFill>
                  <a:srgbClr val="0000AA"/>
                </a:solidFill>
                <a:latin typeface="Roboto Slab"/>
                <a:ea typeface="Roboto Slab"/>
                <a:cs typeface="Roboto Slab"/>
                <a:sym typeface="Roboto Slab"/>
              </a:rPr>
              <a:t>Bài </a:t>
            </a:r>
            <a:r>
              <a:rPr b="1" lang="en" sz="2800">
                <a:solidFill>
                  <a:srgbClr val="0000AA"/>
                </a:solidFill>
                <a:latin typeface="Roboto Slab"/>
                <a:ea typeface="Roboto Slab"/>
                <a:cs typeface="Roboto Slab"/>
                <a:sym typeface="Roboto Slab"/>
              </a:rPr>
              <a:t>9</a:t>
            </a:r>
            <a:r>
              <a:rPr b="1" i="0" lang="en" sz="2800" u="none" cap="none" strike="noStrike">
                <a:solidFill>
                  <a:srgbClr val="0000AA"/>
                </a:solidFill>
                <a:latin typeface="Roboto Slab"/>
                <a:ea typeface="Roboto Slab"/>
                <a:cs typeface="Roboto Slab"/>
                <a:sym typeface="Roboto Slab"/>
              </a:rPr>
              <a:t>: </a:t>
            </a:r>
            <a:r>
              <a:rPr b="1" lang="en" sz="2800">
                <a:solidFill>
                  <a:srgbClr val="0000AA"/>
                </a:solidFill>
                <a:latin typeface="Roboto Slab"/>
                <a:ea typeface="Roboto Slab"/>
                <a:cs typeface="Roboto Slab"/>
                <a:sym typeface="Roboto Slab"/>
              </a:rPr>
              <a:t>Mô tả kiến trúc thực thi</a:t>
            </a:r>
            <a:endParaRPr b="1" i="0" sz="2800" u="none" cap="none" strike="noStrike">
              <a:solidFill>
                <a:srgbClr val="0000AA"/>
              </a:solidFill>
              <a:latin typeface="Roboto Slab"/>
              <a:ea typeface="Roboto Slab"/>
              <a:cs typeface="Roboto Slab"/>
              <a:sym typeface="Roboto Slab"/>
            </a:endParaRPr>
          </a:p>
        </p:txBody>
      </p:sp>
      <p:sp>
        <p:nvSpPr>
          <p:cNvPr id="60" name="Google Shape;60;g2c8e8a0445a_1_0"/>
          <p:cNvSpPr txBox="1"/>
          <p:nvPr/>
        </p:nvSpPr>
        <p:spPr>
          <a:xfrm>
            <a:off x="2449325" y="4712400"/>
            <a:ext cx="43362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Roboto Slab"/>
                <a:ea typeface="Roboto Slab"/>
                <a:cs typeface="Roboto Slab"/>
                <a:sym typeface="Roboto Slab"/>
              </a:rPr>
              <a:t>Phân tích và thiết kế hướng đối tượng</a:t>
            </a:r>
            <a:endParaRPr b="1" i="0" sz="1600" u="none" cap="none" strike="noStrike">
              <a:solidFill>
                <a:srgbClr val="000000"/>
              </a:solidFill>
              <a:latin typeface="Roboto Slab"/>
              <a:ea typeface="Roboto Slab"/>
              <a:cs typeface="Roboto Slab"/>
              <a:sym typeface="Roboto Slab"/>
            </a:endParaRPr>
          </a:p>
        </p:txBody>
      </p:sp>
      <p:grpSp>
        <p:nvGrpSpPr>
          <p:cNvPr id="61" name="Google Shape;61;g2c8e8a0445a_1_0"/>
          <p:cNvGrpSpPr/>
          <p:nvPr/>
        </p:nvGrpSpPr>
        <p:grpSpPr>
          <a:xfrm>
            <a:off x="0" y="4250"/>
            <a:ext cx="9144002" cy="1073675"/>
            <a:chOff x="0" y="4250"/>
            <a:chExt cx="9144002" cy="1073675"/>
          </a:xfrm>
        </p:grpSpPr>
        <p:pic>
          <p:nvPicPr>
            <p:cNvPr id="62" name="Google Shape;62;g2c8e8a0445a_1_0"/>
            <p:cNvPicPr preferRelativeResize="0"/>
            <p:nvPr/>
          </p:nvPicPr>
          <p:blipFill rotWithShape="1">
            <a:blip r:embed="rId3">
              <a:alphaModFix/>
            </a:blip>
            <a:srcRect b="0" l="0" r="0" t="0"/>
            <a:stretch/>
          </p:blipFill>
          <p:spPr>
            <a:xfrm>
              <a:off x="6473200" y="4250"/>
              <a:ext cx="2670802" cy="1068050"/>
            </a:xfrm>
            <a:prstGeom prst="rect">
              <a:avLst/>
            </a:prstGeom>
            <a:noFill/>
            <a:ln>
              <a:noFill/>
            </a:ln>
          </p:spPr>
        </p:pic>
        <p:pic>
          <p:nvPicPr>
            <p:cNvPr id="63" name="Google Shape;63;g2c8e8a0445a_1_0"/>
            <p:cNvPicPr preferRelativeResize="0"/>
            <p:nvPr/>
          </p:nvPicPr>
          <p:blipFill rotWithShape="1">
            <a:blip r:embed="rId4">
              <a:alphaModFix/>
            </a:blip>
            <a:srcRect b="0" l="0" r="0" t="0"/>
            <a:stretch/>
          </p:blipFill>
          <p:spPr>
            <a:xfrm>
              <a:off x="193200" y="140951"/>
              <a:ext cx="790025" cy="794650"/>
            </a:xfrm>
            <a:prstGeom prst="rect">
              <a:avLst/>
            </a:prstGeom>
            <a:noFill/>
            <a:ln>
              <a:noFill/>
            </a:ln>
          </p:spPr>
        </p:pic>
        <p:sp>
          <p:nvSpPr>
            <p:cNvPr id="64" name="Google Shape;64;g2c8e8a0445a_1_0"/>
            <p:cNvSpPr/>
            <p:nvPr/>
          </p:nvSpPr>
          <p:spPr>
            <a:xfrm>
              <a:off x="0" y="990325"/>
              <a:ext cx="9144000" cy="876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g2c8e8a0445a_1_0"/>
            <p:cNvSpPr txBox="1"/>
            <p:nvPr/>
          </p:nvSpPr>
          <p:spPr>
            <a:xfrm>
              <a:off x="983225" y="58450"/>
              <a:ext cx="27795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1C4587"/>
                  </a:solidFill>
                  <a:latin typeface="Roboto Slab"/>
                  <a:ea typeface="Roboto Slab"/>
                  <a:cs typeface="Roboto Slab"/>
                  <a:sym typeface="Roboto Slab"/>
                </a:rPr>
                <a:t>UET</a:t>
              </a:r>
              <a:endParaRPr b="0" i="0" sz="800" u="none" cap="none" strike="noStrike">
                <a:solidFill>
                  <a:srgbClr val="1C4587"/>
                </a:solidFill>
                <a:latin typeface="Roboto Slab"/>
                <a:ea typeface="Roboto Slab"/>
                <a:cs typeface="Roboto Slab"/>
                <a:sym typeface="Roboto Slab"/>
              </a:endParaRPr>
            </a:p>
          </p:txBody>
        </p:sp>
        <p:sp>
          <p:nvSpPr>
            <p:cNvPr id="66" name="Google Shape;66;g2c8e8a0445a_1_0"/>
            <p:cNvSpPr/>
            <p:nvPr/>
          </p:nvSpPr>
          <p:spPr>
            <a:xfrm>
              <a:off x="4572000" y="990325"/>
              <a:ext cx="4572000" cy="87600"/>
            </a:xfrm>
            <a:prstGeom prst="re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g2c8e8a0445a_1_0"/>
            <p:cNvSpPr txBox="1"/>
            <p:nvPr/>
          </p:nvSpPr>
          <p:spPr>
            <a:xfrm>
              <a:off x="1574975" y="58450"/>
              <a:ext cx="1468500" cy="2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50"/>
                <a:buFont typeface="Arial"/>
                <a:buNone/>
              </a:pPr>
              <a:r>
                <a:rPr b="0" i="1" lang="en" sz="550" u="none" cap="none" strike="noStrike">
                  <a:solidFill>
                    <a:srgbClr val="1C4587"/>
                  </a:solidFill>
                  <a:latin typeface="Roboto"/>
                  <a:ea typeface="Roboto"/>
                  <a:cs typeface="Roboto"/>
                  <a:sym typeface="Roboto"/>
                </a:rPr>
                <a:t>Since 2004</a:t>
              </a:r>
              <a:endParaRPr b="0" i="1" sz="550" u="none" cap="none" strike="noStrike">
                <a:solidFill>
                  <a:srgbClr val="1C4587"/>
                </a:solidFill>
                <a:latin typeface="Roboto"/>
                <a:ea typeface="Roboto"/>
                <a:cs typeface="Roboto"/>
                <a:sym typeface="Roboto"/>
              </a:endParaRPr>
            </a:p>
          </p:txBody>
        </p:sp>
        <p:sp>
          <p:nvSpPr>
            <p:cNvPr id="68" name="Google Shape;68;g2c8e8a0445a_1_0"/>
            <p:cNvSpPr txBox="1"/>
            <p:nvPr/>
          </p:nvSpPr>
          <p:spPr>
            <a:xfrm>
              <a:off x="1027075" y="543925"/>
              <a:ext cx="27795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1C4587"/>
                  </a:solidFill>
                  <a:latin typeface="Roboto Slab"/>
                  <a:ea typeface="Roboto Slab"/>
                  <a:cs typeface="Roboto Slab"/>
                  <a:sym typeface="Roboto Slab"/>
                </a:rPr>
                <a:t>ĐẠI HỌC CÔNG NGHỆ, ĐHQGHN</a:t>
              </a:r>
              <a:endParaRPr b="1" i="0" sz="900" u="none" cap="none" strike="noStrike">
                <a:solidFill>
                  <a:srgbClr val="1C4587"/>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1C4587"/>
                  </a:solidFill>
                  <a:latin typeface="Roboto Slab"/>
                  <a:ea typeface="Roboto Slab"/>
                  <a:cs typeface="Roboto Slab"/>
                  <a:sym typeface="Roboto Slab"/>
                </a:rPr>
                <a:t>VNU-University of Engineering and Technology</a:t>
              </a:r>
              <a:endParaRPr b="0" i="0" sz="800" u="none" cap="none" strike="noStrike">
                <a:solidFill>
                  <a:srgbClr val="1C4587"/>
                </a:solidFill>
                <a:latin typeface="Roboto Slab"/>
                <a:ea typeface="Roboto Slab"/>
                <a:cs typeface="Roboto Slab"/>
                <a:sym typeface="Roboto Slab"/>
              </a:endParaRPr>
            </a:p>
          </p:txBody>
        </p:sp>
      </p:grpSp>
      <p:sp>
        <p:nvSpPr>
          <p:cNvPr id="69" name="Google Shape;69;g2c8e8a0445a_1_0"/>
          <p:cNvSpPr txBox="1"/>
          <p:nvPr/>
        </p:nvSpPr>
        <p:spPr>
          <a:xfrm>
            <a:off x="4280950" y="2483950"/>
            <a:ext cx="1030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Roboto"/>
                <a:ea typeface="Roboto"/>
                <a:cs typeface="Roboto"/>
                <a:sym typeface="Roboto"/>
              </a:rPr>
              <a:t>Nhóm 3</a:t>
            </a:r>
            <a:endParaRPr b="1" i="0" sz="1800" u="none" cap="none" strike="noStrike">
              <a:solidFill>
                <a:schemeClr val="dk1"/>
              </a:solidFill>
              <a:latin typeface="Roboto"/>
              <a:ea typeface="Roboto"/>
              <a:cs typeface="Roboto"/>
              <a:sym typeface="Roboto"/>
            </a:endParaRPr>
          </a:p>
        </p:txBody>
      </p:sp>
      <p:sp>
        <p:nvSpPr>
          <p:cNvPr id="70" name="Google Shape;70;g2c8e8a0445a_1_0"/>
          <p:cNvSpPr txBox="1"/>
          <p:nvPr/>
        </p:nvSpPr>
        <p:spPr>
          <a:xfrm>
            <a:off x="3815550" y="2838025"/>
            <a:ext cx="25566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Nguyễn Đăng Quang</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Vũ Thị Thành Vinh</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chemeClr val="dk1"/>
                </a:solidFill>
                <a:latin typeface="Roboto"/>
                <a:ea typeface="Roboto"/>
                <a:cs typeface="Roboto"/>
                <a:sym typeface="Roboto"/>
              </a:rPr>
              <a:t>Cao Tiến Thắng</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Hoàng Văn Quyền</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chemeClr val="dk1"/>
                </a:solidFill>
                <a:latin typeface="Roboto"/>
                <a:ea typeface="Roboto"/>
                <a:cs typeface="Roboto"/>
                <a:sym typeface="Roboto"/>
              </a:rPr>
              <a:t>Nguyễn Vũ Thanh Tùng</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6" name="Shape 266"/>
        <p:cNvGrpSpPr/>
        <p:nvPr/>
      </p:nvGrpSpPr>
      <p:grpSpPr>
        <a:xfrm>
          <a:off x="0" y="0"/>
          <a:ext cx="0" cy="0"/>
          <a:chOff x="0" y="0"/>
          <a:chExt cx="0" cy="0"/>
        </a:xfrm>
      </p:grpSpPr>
      <p:sp>
        <p:nvSpPr>
          <p:cNvPr id="267" name="Google Shape;267;g2d19a5eac81_3_0"/>
          <p:cNvSpPr txBox="1"/>
          <p:nvPr/>
        </p:nvSpPr>
        <p:spPr>
          <a:xfrm>
            <a:off x="1725550" y="1492050"/>
            <a:ext cx="4495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Tùng 24 - 30</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2d19a5eac81_3_11"/>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Phân bổ các phần tử thiết kế</a:t>
            </a:r>
            <a:endParaRPr b="1" i="0" sz="2800" u="none" cap="none" strike="noStrike">
              <a:solidFill>
                <a:srgbClr val="0000AA"/>
              </a:solidFill>
              <a:latin typeface="Roboto Slab"/>
              <a:ea typeface="Roboto Slab"/>
              <a:cs typeface="Roboto Slab"/>
              <a:sym typeface="Roboto Slab"/>
            </a:endParaRPr>
          </a:p>
        </p:txBody>
      </p:sp>
      <p:sp>
        <p:nvSpPr>
          <p:cNvPr id="273" name="Google Shape;273;g2d19a5eac81_3_1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g2d19a5eac81_3_1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g2d19a5eac81_3_11"/>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76" name="Google Shape;276;g2d19a5eac81_3_11"/>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77" name="Google Shape;277;g2d19a5eac81_3_1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78" name="Google Shape;278;g2d19a5eac81_3_11"/>
          <p:cNvSpPr txBox="1"/>
          <p:nvPr/>
        </p:nvSpPr>
        <p:spPr>
          <a:xfrm>
            <a:off x="311775" y="1078600"/>
            <a:ext cx="85206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Thực thể của một Class hoặc một hệ thống con phải được thực thi trong ít nhất một tiến trình </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Có thể được thực thi trong nhiều tiến trình</a:t>
            </a:r>
            <a:endParaRPr sz="1800">
              <a:solidFill>
                <a:schemeClr val="dk1"/>
              </a:solidFill>
              <a:latin typeface="Roboto Slab"/>
              <a:ea typeface="Roboto Slab"/>
              <a:cs typeface="Roboto Slab"/>
              <a:sym typeface="Roboto Sla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2d19a5eac81_3_31"/>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Cân nhắc: </a:t>
            </a:r>
            <a:r>
              <a:rPr b="1" lang="en" sz="2800">
                <a:solidFill>
                  <a:srgbClr val="0000AA"/>
                </a:solidFill>
                <a:latin typeface="Roboto Slab"/>
                <a:ea typeface="Roboto Slab"/>
                <a:cs typeface="Roboto Slab"/>
                <a:sym typeface="Roboto Slab"/>
              </a:rPr>
              <a:t>Phần tử thiết kế - </a:t>
            </a:r>
            <a:r>
              <a:rPr b="1" lang="en" sz="2800">
                <a:solidFill>
                  <a:srgbClr val="0000AA"/>
                </a:solidFill>
                <a:latin typeface="Roboto Slab"/>
                <a:ea typeface="Roboto Slab"/>
                <a:cs typeface="Roboto Slab"/>
                <a:sym typeface="Roboto Slab"/>
              </a:rPr>
              <a:t>tiến trình</a:t>
            </a:r>
            <a:endParaRPr b="1" i="0" sz="2800" u="none" cap="none" strike="noStrike">
              <a:solidFill>
                <a:srgbClr val="0000AA"/>
              </a:solidFill>
              <a:latin typeface="Roboto Slab"/>
              <a:ea typeface="Roboto Slab"/>
              <a:cs typeface="Roboto Slab"/>
              <a:sym typeface="Roboto Slab"/>
            </a:endParaRPr>
          </a:p>
        </p:txBody>
      </p:sp>
      <p:sp>
        <p:nvSpPr>
          <p:cNvPr id="284" name="Google Shape;284;g2d19a5eac81_3_3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g2d19a5eac81_3_3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g2d19a5eac81_3_31"/>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87" name="Google Shape;287;g2d19a5eac81_3_31"/>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88" name="Google Shape;288;g2d19a5eac81_3_3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89" name="Google Shape;289;g2d19a5eac81_3_31"/>
          <p:cNvSpPr txBox="1"/>
          <p:nvPr/>
        </p:nvSpPr>
        <p:spPr>
          <a:xfrm>
            <a:off x="311775" y="1078600"/>
            <a:ext cx="85206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Xác định dựa vào</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Các yêu cầu về hiệu suất và sự đồng thời</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Các yêu cầu phân tán và sự hỗ trợ cho việc thực thi song song</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Yêu cầu về tính dự phòng và sẵn có</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Đặc điểm của lớp/ hệ thống cần xem xét</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Tự chủ</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Phụ thuộc</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Bền vững</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Phân tán</a:t>
            </a:r>
            <a:endParaRPr sz="1800">
              <a:solidFill>
                <a:schemeClr val="dk1"/>
              </a:solidFill>
              <a:latin typeface="Roboto Slab"/>
              <a:ea typeface="Roboto Slab"/>
              <a:cs typeface="Roboto Slab"/>
              <a:sym typeface="Roboto Slab"/>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2d19a5eac81_3_41"/>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Chiến lược</a:t>
            </a:r>
            <a:r>
              <a:rPr b="1" lang="en" sz="2800">
                <a:solidFill>
                  <a:srgbClr val="0000AA"/>
                </a:solidFill>
                <a:latin typeface="Roboto Slab"/>
                <a:ea typeface="Roboto Slab"/>
                <a:cs typeface="Roboto Slab"/>
                <a:sym typeface="Roboto Slab"/>
              </a:rPr>
              <a:t>: Phần tử thiết kế - </a:t>
            </a:r>
            <a:r>
              <a:rPr b="1" lang="en" sz="2800">
                <a:solidFill>
                  <a:srgbClr val="0000AA"/>
                </a:solidFill>
                <a:latin typeface="Roboto Slab"/>
                <a:ea typeface="Roboto Slab"/>
                <a:cs typeface="Roboto Slab"/>
                <a:sym typeface="Roboto Slab"/>
              </a:rPr>
              <a:t>tiến trình</a:t>
            </a:r>
            <a:endParaRPr b="1" i="0" sz="2800" u="none" cap="none" strike="noStrike">
              <a:solidFill>
                <a:srgbClr val="0000AA"/>
              </a:solidFill>
              <a:latin typeface="Roboto Slab"/>
              <a:ea typeface="Roboto Slab"/>
              <a:cs typeface="Roboto Slab"/>
              <a:sym typeface="Roboto Slab"/>
            </a:endParaRPr>
          </a:p>
        </p:txBody>
      </p:sp>
      <p:sp>
        <p:nvSpPr>
          <p:cNvPr id="295" name="Google Shape;295;g2d19a5eac81_3_4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g2d19a5eac81_3_4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g2d19a5eac81_3_41"/>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98" name="Google Shape;298;g2d19a5eac81_3_41"/>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99" name="Google Shape;299;g2d19a5eac81_3_4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00" name="Google Shape;300;g2d19a5eac81_3_41"/>
          <p:cNvSpPr txBox="1"/>
          <p:nvPr/>
        </p:nvSpPr>
        <p:spPr>
          <a:xfrm>
            <a:off x="311775" y="1078600"/>
            <a:ext cx="8520600" cy="3786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2 chiến lược (sử dụng đồng thời)</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Inside-out</a:t>
            </a:r>
            <a:endParaRPr sz="1800">
              <a:solidFill>
                <a:schemeClr val="dk1"/>
              </a:solidFill>
              <a:latin typeface="Roboto Slab"/>
              <a:ea typeface="Roboto Slab"/>
              <a:cs typeface="Roboto Slab"/>
              <a:sym typeface="Roboto Slab"/>
            </a:endParaRPr>
          </a:p>
          <a:p>
            <a:pPr indent="-342900" lvl="2" marL="13716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Nhóm các yếu tố tương tác chặt chẽ và phải thực thi trong cùng một luồng điều khiển</a:t>
            </a:r>
            <a:endParaRPr sz="1800">
              <a:solidFill>
                <a:schemeClr val="dk1"/>
              </a:solidFill>
              <a:latin typeface="Roboto Slab"/>
              <a:ea typeface="Roboto Slab"/>
              <a:cs typeface="Roboto Slab"/>
              <a:sym typeface="Roboto Slab"/>
            </a:endParaRPr>
          </a:p>
          <a:p>
            <a:pPr indent="-342900" lvl="2" marL="13716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Phân tách các yếu tố không tương tác</a:t>
            </a:r>
            <a:endParaRPr sz="1800">
              <a:solidFill>
                <a:schemeClr val="dk1"/>
              </a:solidFill>
              <a:latin typeface="Roboto Slab"/>
              <a:ea typeface="Roboto Slab"/>
              <a:cs typeface="Roboto Slab"/>
              <a:sym typeface="Roboto Slab"/>
            </a:endParaRPr>
          </a:p>
          <a:p>
            <a:pPr indent="-342900" lvl="2" marL="13716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Lặp lại cho đến khi bạn đạt đến số lượng tối thiểu của các tiến trình vẫn cung cấp sự phân phối cần thiết và sử dụng tài nguyên hiệu quả</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Outside-in</a:t>
            </a:r>
            <a:endParaRPr sz="1800">
              <a:solidFill>
                <a:schemeClr val="dk1"/>
              </a:solidFill>
              <a:latin typeface="Roboto Slab"/>
              <a:ea typeface="Roboto Slab"/>
              <a:cs typeface="Roboto Slab"/>
              <a:sym typeface="Roboto Slab"/>
            </a:endParaRPr>
          </a:p>
          <a:p>
            <a:pPr indent="-342900" lvl="2" marL="13716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Xác định một luồng </a:t>
            </a:r>
            <a:r>
              <a:rPr lang="en" sz="1800">
                <a:solidFill>
                  <a:schemeClr val="dk1"/>
                </a:solidFill>
                <a:latin typeface="Roboto Slab"/>
                <a:ea typeface="Roboto Slab"/>
                <a:cs typeface="Roboto Slab"/>
                <a:sym typeface="Roboto Slab"/>
              </a:rPr>
              <a:t>điều khiển </a:t>
            </a:r>
            <a:r>
              <a:rPr lang="en" sz="1800">
                <a:solidFill>
                  <a:schemeClr val="dk1"/>
                </a:solidFill>
                <a:latin typeface="Roboto Slab"/>
                <a:ea typeface="Roboto Slab"/>
                <a:cs typeface="Roboto Slab"/>
                <a:sym typeface="Roboto Slab"/>
              </a:rPr>
              <a:t>riêng cho mỗi tác động bên ngoài</a:t>
            </a:r>
            <a:endParaRPr sz="1800">
              <a:solidFill>
                <a:schemeClr val="dk1"/>
              </a:solidFill>
              <a:latin typeface="Roboto Slab"/>
              <a:ea typeface="Roboto Slab"/>
              <a:cs typeface="Roboto Slab"/>
              <a:sym typeface="Roboto Slab"/>
            </a:endParaRPr>
          </a:p>
          <a:p>
            <a:pPr indent="-342900" lvl="2" marL="13716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Xác định một luồng điều khiển máy chủ riêng cho mỗi dịch vụ</a:t>
            </a:r>
            <a:endParaRPr sz="1800">
              <a:solidFill>
                <a:schemeClr val="dk1"/>
              </a:solidFill>
              <a:latin typeface="Roboto Slab"/>
              <a:ea typeface="Roboto Slab"/>
              <a:cs typeface="Roboto Slab"/>
              <a:sym typeface="Roboto Slab"/>
            </a:endParaRPr>
          </a:p>
          <a:p>
            <a:pPr indent="-342900" lvl="2" marL="13716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Giảm số luồng điều khiển xuống mức có thể hỗ trợ</a:t>
            </a:r>
            <a:endParaRPr sz="1800">
              <a:solidFill>
                <a:schemeClr val="dk1"/>
              </a:solidFill>
              <a:latin typeface="Roboto Slab"/>
              <a:ea typeface="Roboto Slab"/>
              <a:cs typeface="Roboto Slab"/>
              <a:sym typeface="Roboto Slab"/>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2d19a5eac81_3_58"/>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Mô hình hóa</a:t>
            </a:r>
            <a:r>
              <a:rPr b="1" lang="en" sz="2800">
                <a:solidFill>
                  <a:srgbClr val="0000AA"/>
                </a:solidFill>
                <a:latin typeface="Roboto Slab"/>
                <a:ea typeface="Roboto Slab"/>
                <a:cs typeface="Roboto Slab"/>
                <a:sym typeface="Roboto Slab"/>
              </a:rPr>
              <a:t>: Phần tử thiết kế - luồng</a:t>
            </a:r>
            <a:endParaRPr b="1" i="0" sz="2800" u="none" cap="none" strike="noStrike">
              <a:solidFill>
                <a:srgbClr val="0000AA"/>
              </a:solidFill>
              <a:latin typeface="Roboto Slab"/>
              <a:ea typeface="Roboto Slab"/>
              <a:cs typeface="Roboto Slab"/>
              <a:sym typeface="Roboto Slab"/>
            </a:endParaRPr>
          </a:p>
        </p:txBody>
      </p:sp>
      <p:sp>
        <p:nvSpPr>
          <p:cNvPr id="306" name="Google Shape;306;g2d19a5eac81_3_58"/>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g2d19a5eac81_3_58"/>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g2d19a5eac81_3_58"/>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309" name="Google Shape;309;g2d19a5eac81_3_58"/>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10" name="Google Shape;310;g2d19a5eac81_3_58"/>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11" name="Google Shape;311;g2d19a5eac81_3_58"/>
          <p:cNvSpPr txBox="1"/>
          <p:nvPr/>
        </p:nvSpPr>
        <p:spPr>
          <a:xfrm>
            <a:off x="203075" y="1209075"/>
            <a:ext cx="3949800" cy="3509400"/>
          </a:xfrm>
          <a:prstGeom prst="rect">
            <a:avLst/>
          </a:prstGeom>
          <a:noFill/>
          <a:ln>
            <a:noFill/>
          </a:ln>
        </p:spPr>
        <p:txBody>
          <a:bodyPr anchorCtr="0" anchor="t" bIns="91425" lIns="91425" spcFirstLastPara="1" rIns="91425" wrap="square" tIns="91425">
            <a:spAutoFit/>
          </a:bodyPr>
          <a:lstStyle/>
          <a:p>
            <a:pPr indent="-342900" lvl="0" marL="457200" rtl="0" algn="l">
              <a:lnSpc>
                <a:spcPct val="200000"/>
              </a:lnSpc>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Biểu đồ lớp</a:t>
            </a:r>
            <a:endParaRPr sz="1800">
              <a:solidFill>
                <a:schemeClr val="dk1"/>
              </a:solidFill>
              <a:latin typeface="Roboto Slab"/>
              <a:ea typeface="Roboto Slab"/>
              <a:cs typeface="Roboto Slab"/>
              <a:sym typeface="Roboto Slab"/>
            </a:endParaRPr>
          </a:p>
          <a:p>
            <a:pPr indent="-342900" lvl="1" marL="914400" rtl="0" algn="l">
              <a:lnSpc>
                <a:spcPct val="200000"/>
              </a:lnSpc>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Active classes = Process</a:t>
            </a:r>
            <a:endParaRPr sz="1800">
              <a:solidFill>
                <a:schemeClr val="dk1"/>
              </a:solidFill>
              <a:latin typeface="Roboto Slab"/>
              <a:ea typeface="Roboto Slab"/>
              <a:cs typeface="Roboto Slab"/>
              <a:sym typeface="Roboto Slab"/>
            </a:endParaRPr>
          </a:p>
          <a:p>
            <a:pPr indent="-342900" lvl="1" marL="914400" rtl="0" algn="l">
              <a:lnSpc>
                <a:spcPct val="100000"/>
              </a:lnSpc>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Mối quan hệ “Composition" từ tiến trình sang class</a:t>
            </a:r>
            <a:endParaRPr sz="1800">
              <a:solidFill>
                <a:schemeClr val="dk1"/>
              </a:solidFill>
              <a:latin typeface="Roboto Slab"/>
              <a:ea typeface="Roboto Slab"/>
              <a:cs typeface="Roboto Slab"/>
              <a:sym typeface="Roboto Slab"/>
            </a:endParaRPr>
          </a:p>
          <a:p>
            <a:pPr indent="0" lvl="0" marL="914400" rtl="0" algn="l">
              <a:lnSpc>
                <a:spcPct val="100000"/>
              </a:lnSpc>
              <a:spcBef>
                <a:spcPts val="0"/>
              </a:spcBef>
              <a:spcAft>
                <a:spcPts val="0"/>
              </a:spcAft>
              <a:buNone/>
            </a:pPr>
            <a:r>
              <a:t/>
            </a:r>
            <a:endParaRPr sz="1800">
              <a:solidFill>
                <a:schemeClr val="dk1"/>
              </a:solidFill>
              <a:latin typeface="Roboto Slab"/>
              <a:ea typeface="Roboto Slab"/>
              <a:cs typeface="Roboto Slab"/>
              <a:sym typeface="Roboto Slab"/>
            </a:endParaRPr>
          </a:p>
          <a:p>
            <a:pPr indent="-342900" lvl="1" marL="914400" rtl="0" algn="l">
              <a:lnSpc>
                <a:spcPct val="100000"/>
              </a:lnSpc>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Mối quan hệ “Composition" từ tiến trình sang các hệ thống con</a:t>
            </a:r>
            <a:endParaRPr sz="1800">
              <a:solidFill>
                <a:schemeClr val="dk1"/>
              </a:solidFill>
              <a:latin typeface="Roboto Slab"/>
              <a:ea typeface="Roboto Slab"/>
              <a:cs typeface="Roboto Slab"/>
              <a:sym typeface="Roboto Slab"/>
            </a:endParaRPr>
          </a:p>
        </p:txBody>
      </p:sp>
      <p:pic>
        <p:nvPicPr>
          <p:cNvPr id="312" name="Google Shape;312;g2d19a5eac81_3_58"/>
          <p:cNvPicPr preferRelativeResize="0"/>
          <p:nvPr/>
        </p:nvPicPr>
        <p:blipFill>
          <a:blip r:embed="rId3">
            <a:alphaModFix/>
          </a:blip>
          <a:stretch>
            <a:fillRect/>
          </a:stretch>
        </p:blipFill>
        <p:spPr>
          <a:xfrm>
            <a:off x="4010526" y="1800950"/>
            <a:ext cx="3383648" cy="537150"/>
          </a:xfrm>
          <a:prstGeom prst="rect">
            <a:avLst/>
          </a:prstGeom>
          <a:noFill/>
          <a:ln>
            <a:noFill/>
          </a:ln>
        </p:spPr>
      </p:pic>
      <p:pic>
        <p:nvPicPr>
          <p:cNvPr id="313" name="Google Shape;313;g2d19a5eac81_3_58"/>
          <p:cNvPicPr preferRelativeResize="0"/>
          <p:nvPr/>
        </p:nvPicPr>
        <p:blipFill>
          <a:blip r:embed="rId4">
            <a:alphaModFix/>
          </a:blip>
          <a:stretch>
            <a:fillRect/>
          </a:stretch>
        </p:blipFill>
        <p:spPr>
          <a:xfrm>
            <a:off x="4010525" y="2761875"/>
            <a:ext cx="3918800" cy="537150"/>
          </a:xfrm>
          <a:prstGeom prst="rect">
            <a:avLst/>
          </a:prstGeom>
          <a:noFill/>
          <a:ln>
            <a:noFill/>
          </a:ln>
        </p:spPr>
      </p:pic>
      <p:pic>
        <p:nvPicPr>
          <p:cNvPr id="314" name="Google Shape;314;g2d19a5eac81_3_58"/>
          <p:cNvPicPr preferRelativeResize="0"/>
          <p:nvPr/>
        </p:nvPicPr>
        <p:blipFill>
          <a:blip r:embed="rId5">
            <a:alphaModFix/>
          </a:blip>
          <a:stretch>
            <a:fillRect/>
          </a:stretch>
        </p:blipFill>
        <p:spPr>
          <a:xfrm>
            <a:off x="4010525" y="3846413"/>
            <a:ext cx="5010626" cy="436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2d1abdd31a0_0_3"/>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Mối quan hệ giữa các tiến trình</a:t>
            </a:r>
            <a:endParaRPr b="1" i="0" sz="2800" u="none" cap="none" strike="noStrike">
              <a:solidFill>
                <a:srgbClr val="0000AA"/>
              </a:solidFill>
              <a:latin typeface="Roboto Slab"/>
              <a:ea typeface="Roboto Slab"/>
              <a:cs typeface="Roboto Slab"/>
              <a:sym typeface="Roboto Slab"/>
            </a:endParaRPr>
          </a:p>
        </p:txBody>
      </p:sp>
      <p:sp>
        <p:nvSpPr>
          <p:cNvPr id="320" name="Google Shape;320;g2d1abdd31a0_0_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g2d1abdd31a0_0_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g2d1abdd31a0_0_3"/>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323" name="Google Shape;323;g2d1abdd31a0_0_3"/>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24" name="Google Shape;324;g2d1abdd31a0_0_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25" name="Google Shape;325;g2d1abdd31a0_0_3"/>
          <p:cNvSpPr txBox="1"/>
          <p:nvPr/>
        </p:nvSpPr>
        <p:spPr>
          <a:xfrm>
            <a:off x="1792050" y="4228250"/>
            <a:ext cx="54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326" name="Google Shape;326;g2d1abdd31a0_0_3"/>
          <p:cNvPicPr preferRelativeResize="0"/>
          <p:nvPr/>
        </p:nvPicPr>
        <p:blipFill>
          <a:blip r:embed="rId3">
            <a:alphaModFix/>
          </a:blip>
          <a:stretch>
            <a:fillRect/>
          </a:stretch>
        </p:blipFill>
        <p:spPr>
          <a:xfrm>
            <a:off x="1721613" y="1750125"/>
            <a:ext cx="5700771" cy="3126575"/>
          </a:xfrm>
          <a:prstGeom prst="rect">
            <a:avLst/>
          </a:prstGeom>
          <a:noFill/>
          <a:ln>
            <a:noFill/>
          </a:ln>
        </p:spPr>
      </p:pic>
      <p:sp>
        <p:nvSpPr>
          <p:cNvPr id="327" name="Google Shape;327;g2d1abdd31a0_0_3"/>
          <p:cNvSpPr txBox="1"/>
          <p:nvPr/>
        </p:nvSpPr>
        <p:spPr>
          <a:xfrm>
            <a:off x="311700" y="954675"/>
            <a:ext cx="85206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Mối quan hệ giữa các tiến trình phải hỗ trợ mối quan hệ của các phần tử thiết kế</a:t>
            </a:r>
            <a:endParaRPr sz="1800">
              <a:solidFill>
                <a:schemeClr val="dk1"/>
              </a:solidFill>
              <a:latin typeface="Roboto Slab"/>
              <a:ea typeface="Roboto Slab"/>
              <a:cs typeface="Roboto Slab"/>
              <a:sym typeface="Roboto Slab"/>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1" name="Shape 331"/>
        <p:cNvGrpSpPr/>
        <p:nvPr/>
      </p:nvGrpSpPr>
      <p:grpSpPr>
        <a:xfrm>
          <a:off x="0" y="0"/>
          <a:ext cx="0" cy="0"/>
          <a:chOff x="0" y="0"/>
          <a:chExt cx="0" cy="0"/>
        </a:xfrm>
      </p:grpSpPr>
      <p:sp>
        <p:nvSpPr>
          <p:cNvPr id="332" name="Google Shape;332;g2d272784d37_0_0"/>
          <p:cNvSpPr txBox="1"/>
          <p:nvPr/>
        </p:nvSpPr>
        <p:spPr>
          <a:xfrm>
            <a:off x="1725550" y="1492050"/>
            <a:ext cx="4495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Quyền </a:t>
            </a:r>
            <a:r>
              <a:rPr lang="en" sz="1800">
                <a:solidFill>
                  <a:schemeClr val="dk2"/>
                </a:solidFill>
              </a:rPr>
              <a:t>31 - 37</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2d272784d37_0_4"/>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Mốc kiểm soát: Mô tả kiến trúc thực thi</a:t>
            </a:r>
            <a:endParaRPr b="1" i="0" sz="2800" u="none" cap="none" strike="noStrike">
              <a:solidFill>
                <a:srgbClr val="0000AA"/>
              </a:solidFill>
              <a:latin typeface="Roboto Slab"/>
              <a:ea typeface="Roboto Slab"/>
              <a:cs typeface="Roboto Slab"/>
              <a:sym typeface="Roboto Slab"/>
            </a:endParaRPr>
          </a:p>
        </p:txBody>
      </p:sp>
      <p:sp>
        <p:nvSpPr>
          <p:cNvPr id="338" name="Google Shape;338;g2d272784d37_0_4"/>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g2d272784d37_0_4"/>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g2d272784d37_0_4"/>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341" name="Google Shape;341;g2d272784d37_0_4"/>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42" name="Google Shape;342;g2d272784d37_0_4"/>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43" name="Google Shape;343;g2d272784d37_0_4"/>
          <p:cNvSpPr txBox="1"/>
          <p:nvPr/>
        </p:nvSpPr>
        <p:spPr>
          <a:xfrm>
            <a:off x="1792050" y="4228250"/>
            <a:ext cx="54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344" name="Google Shape;344;g2d272784d37_0_4"/>
          <p:cNvSpPr txBox="1"/>
          <p:nvPr/>
        </p:nvSpPr>
        <p:spPr>
          <a:xfrm>
            <a:off x="311700" y="954675"/>
            <a:ext cx="85206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Mục đích của hoạt động mô tả concurrency là gì?</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Tiến trình là gì? Luồng là gì?</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Các yếu tố khi xác định các tiến trình?</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Hai chiến lược để ánh xạ các hệ thống con và các lớp vào các tiến trình?</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Cách mô hình hóa Process View? Các phần tử mô hình và biểu đồ nào được sử dụng?</a:t>
            </a:r>
            <a:endParaRPr sz="1800">
              <a:solidFill>
                <a:schemeClr val="dk1"/>
              </a:solidFill>
              <a:latin typeface="Roboto Slab"/>
              <a:ea typeface="Roboto Slab"/>
              <a:cs typeface="Roboto Slab"/>
              <a:sym typeface="Roboto Slab"/>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2d272784d37_0_22"/>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Ôn tập</a:t>
            </a:r>
            <a:r>
              <a:rPr b="1" lang="en" sz="2800">
                <a:solidFill>
                  <a:srgbClr val="0000AA"/>
                </a:solidFill>
                <a:latin typeface="Roboto Slab"/>
                <a:ea typeface="Roboto Slab"/>
                <a:cs typeface="Roboto Slab"/>
                <a:sym typeface="Roboto Slab"/>
              </a:rPr>
              <a:t>: Mô tả kiến trúc thực thi</a:t>
            </a:r>
            <a:endParaRPr b="1" i="0" sz="2800" u="none" cap="none" strike="noStrike">
              <a:solidFill>
                <a:srgbClr val="0000AA"/>
              </a:solidFill>
              <a:latin typeface="Roboto Slab"/>
              <a:ea typeface="Roboto Slab"/>
              <a:cs typeface="Roboto Slab"/>
              <a:sym typeface="Roboto Slab"/>
            </a:endParaRPr>
          </a:p>
        </p:txBody>
      </p:sp>
      <p:sp>
        <p:nvSpPr>
          <p:cNvPr id="350" name="Google Shape;350;g2d272784d37_0_2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g2d272784d37_0_2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g2d272784d37_0_22"/>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353" name="Google Shape;353;g2d272784d37_0_2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54" name="Google Shape;354;g2d272784d37_0_2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55" name="Google Shape;355;g2d272784d37_0_22"/>
          <p:cNvSpPr txBox="1"/>
          <p:nvPr/>
        </p:nvSpPr>
        <p:spPr>
          <a:xfrm>
            <a:off x="1792050" y="4228250"/>
            <a:ext cx="54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356" name="Google Shape;356;g2d272784d37_0_22"/>
          <p:cNvSpPr txBox="1"/>
          <p:nvPr/>
        </p:nvSpPr>
        <p:spPr>
          <a:xfrm>
            <a:off x="311700" y="954675"/>
            <a:ext cx="85206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Mục đích của hoạt động mô tả kiến trúc thực thi là gì?</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Tiến trình là gì? Luồng là gì?</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Các yếu tố khi xác định các tiến trình?</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Hai chiến lược để ánh xạ các hệ thống con và các lớp vào các tiến trình?</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Cách mô hình hóa Process View? Các phần tử mô hình và biểu đồ nào được sử dụng?</a:t>
            </a:r>
            <a:endParaRPr sz="1800">
              <a:solidFill>
                <a:schemeClr val="dk1"/>
              </a:solidFill>
              <a:latin typeface="Roboto Slab"/>
              <a:ea typeface="Roboto Slab"/>
              <a:cs typeface="Roboto Slab"/>
              <a:sym typeface="Roboto Slab"/>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2d272784d37_0_33"/>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Bài tập</a:t>
            </a:r>
            <a:r>
              <a:rPr b="1" lang="en" sz="2800">
                <a:solidFill>
                  <a:srgbClr val="0000AA"/>
                </a:solidFill>
                <a:latin typeface="Roboto Slab"/>
                <a:ea typeface="Roboto Slab"/>
                <a:cs typeface="Roboto Slab"/>
                <a:sym typeface="Roboto Slab"/>
              </a:rPr>
              <a:t>: Mô tả kiến trúc thực thi</a:t>
            </a:r>
            <a:endParaRPr b="1" i="0" sz="2800" u="none" cap="none" strike="noStrike">
              <a:solidFill>
                <a:srgbClr val="0000AA"/>
              </a:solidFill>
              <a:latin typeface="Roboto Slab"/>
              <a:ea typeface="Roboto Slab"/>
              <a:cs typeface="Roboto Slab"/>
              <a:sym typeface="Roboto Slab"/>
            </a:endParaRPr>
          </a:p>
        </p:txBody>
      </p:sp>
      <p:sp>
        <p:nvSpPr>
          <p:cNvPr id="362" name="Google Shape;362;g2d272784d37_0_3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g2d272784d37_0_3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g2d272784d37_0_33"/>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365" name="Google Shape;365;g2d272784d37_0_33"/>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66" name="Google Shape;366;g2d272784d37_0_3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67" name="Google Shape;367;g2d272784d37_0_33"/>
          <p:cNvSpPr txBox="1"/>
          <p:nvPr/>
        </p:nvSpPr>
        <p:spPr>
          <a:xfrm>
            <a:off x="1792050" y="4228250"/>
            <a:ext cx="54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368" name="Google Shape;368;g2d272784d37_0_33"/>
          <p:cNvSpPr txBox="1"/>
          <p:nvPr/>
        </p:nvSpPr>
        <p:spPr>
          <a:xfrm>
            <a:off x="159300" y="878475"/>
            <a:ext cx="8520600" cy="4063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Giả thiết đã có sẵn:</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Các phần tử thiết kế (lớp và hệ thống con) và mối quan hệ giữa chúng</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Các tiến trình</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Ánh xạ giữa các lớp, hệ thống con và các tiến trình</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Xác định:</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Quan hệ giữa các tiến trình</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Đưa ra:</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Biểu đồ lớp với các yếu tố:</a:t>
            </a:r>
            <a:endParaRPr sz="1800">
              <a:solidFill>
                <a:schemeClr val="dk1"/>
              </a:solidFill>
              <a:latin typeface="Roboto Slab"/>
              <a:ea typeface="Roboto Slab"/>
              <a:cs typeface="Roboto Slab"/>
              <a:sym typeface="Roboto Slab"/>
            </a:endParaRPr>
          </a:p>
          <a:p>
            <a:pPr indent="-342900" lvl="2" marL="13716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Các tiến trình</a:t>
            </a:r>
            <a:endParaRPr sz="1800">
              <a:solidFill>
                <a:schemeClr val="dk1"/>
              </a:solidFill>
              <a:latin typeface="Roboto Slab"/>
              <a:ea typeface="Roboto Slab"/>
              <a:cs typeface="Roboto Slab"/>
              <a:sym typeface="Roboto Slab"/>
            </a:endParaRPr>
          </a:p>
          <a:p>
            <a:pPr indent="-342900" lvl="2" marL="13716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Ánh xạ các lớp, hệ thống con vào các tiến trình</a:t>
            </a:r>
            <a:endParaRPr sz="1800">
              <a:solidFill>
                <a:schemeClr val="dk1"/>
              </a:solidFill>
              <a:latin typeface="Roboto Slab"/>
              <a:ea typeface="Roboto Slab"/>
              <a:cs typeface="Roboto Slab"/>
              <a:sym typeface="Roboto Slab"/>
            </a:endParaRPr>
          </a:p>
          <a:p>
            <a:pPr indent="-342900" lvl="2" marL="13716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Quan hệ giữa các tiến trình</a:t>
            </a:r>
            <a:endParaRPr sz="1800">
              <a:solidFill>
                <a:schemeClr val="dk1"/>
              </a:solidFill>
              <a:latin typeface="Roboto Slab"/>
              <a:ea typeface="Roboto Slab"/>
              <a:cs typeface="Roboto Slab"/>
              <a:sym typeface="Roboto Slab"/>
            </a:endParaRPr>
          </a:p>
          <a:p>
            <a:pPr indent="-342900" lvl="2" marL="13716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Quan hệ giữa các phần tử thiết kế hỗ trợ quan hệ giữa các tiến trình</a:t>
            </a:r>
            <a:endParaRPr sz="1800">
              <a:solidFill>
                <a:schemeClr val="dk1"/>
              </a:solidFill>
              <a:latin typeface="Roboto Slab"/>
              <a:ea typeface="Roboto Slab"/>
              <a:cs typeface="Roboto Slab"/>
              <a:sym typeface="Roboto Slab"/>
            </a:endParaRPr>
          </a:p>
        </p:txBody>
      </p:sp>
      <p:pic>
        <p:nvPicPr>
          <p:cNvPr id="369" name="Google Shape;369;g2d272784d37_0_33"/>
          <p:cNvPicPr preferRelativeResize="0"/>
          <p:nvPr/>
        </p:nvPicPr>
        <p:blipFill>
          <a:blip r:embed="rId3">
            <a:alphaModFix/>
          </a:blip>
          <a:stretch>
            <a:fillRect/>
          </a:stretch>
        </p:blipFill>
        <p:spPr>
          <a:xfrm>
            <a:off x="6849025" y="1759825"/>
            <a:ext cx="2118675" cy="2118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d19a5eac81_0_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Mục tiêu: Mô tả kiến trúc thực thi</a:t>
            </a:r>
            <a:endParaRPr b="1" i="0" sz="2800" u="none" cap="none" strike="noStrike">
              <a:solidFill>
                <a:srgbClr val="0000AA"/>
              </a:solidFill>
              <a:latin typeface="Roboto Slab"/>
              <a:ea typeface="Roboto Slab"/>
              <a:cs typeface="Roboto Slab"/>
              <a:sym typeface="Roboto Slab"/>
            </a:endParaRPr>
          </a:p>
        </p:txBody>
      </p:sp>
      <p:sp>
        <p:nvSpPr>
          <p:cNvPr id="76" name="Google Shape;76;g2d19a5eac81_0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2d19a5eac81_0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2d19a5eac81_0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79" name="Google Shape;79;g2d19a5eac81_0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80" name="Google Shape;80;g2d19a5eac81_0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81" name="Google Shape;81;g2d19a5eac81_0_0"/>
          <p:cNvSpPr txBox="1"/>
          <p:nvPr/>
        </p:nvSpPr>
        <p:spPr>
          <a:xfrm>
            <a:off x="311775" y="1078600"/>
            <a:ext cx="85206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Định nghĩa mục đích của hoạt động Mô tả kiến trúc thực thi và thời điểm nó được thực hiện trong vòng đời phân tích và thiết kế.</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Giới thiệu các để mô hình hóa các tiến trình và luồng.</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Giải thích cách để mô hình hóa các lớp và hệ thống con nào được ánh xạ sang tiến trình và luồng.</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Xác định lý do và các yếu tố cần xem xét để hỗ trợ các quyết định về kiến trúc.</a:t>
            </a:r>
            <a:endParaRPr sz="1800">
              <a:solidFill>
                <a:schemeClr val="dk1"/>
              </a:solidFill>
              <a:latin typeface="Roboto Slab"/>
              <a:ea typeface="Roboto Slab"/>
              <a:cs typeface="Roboto Slab"/>
              <a:sym typeface="Roboto Slab"/>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2d272784d37_0_45"/>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Bài tập: Ôn tập</a:t>
            </a:r>
            <a:endParaRPr b="1" i="0" sz="2800" u="none" cap="none" strike="noStrike">
              <a:solidFill>
                <a:srgbClr val="0000AA"/>
              </a:solidFill>
              <a:latin typeface="Roboto Slab"/>
              <a:ea typeface="Roboto Slab"/>
              <a:cs typeface="Roboto Slab"/>
              <a:sym typeface="Roboto Slab"/>
            </a:endParaRPr>
          </a:p>
        </p:txBody>
      </p:sp>
      <p:sp>
        <p:nvSpPr>
          <p:cNvPr id="375" name="Google Shape;375;g2d272784d37_0_4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g2d272784d37_0_4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g2d272784d37_0_45"/>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378" name="Google Shape;378;g2d272784d37_0_45"/>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79" name="Google Shape;379;g2d272784d37_0_4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80" name="Google Shape;380;g2d272784d37_0_45"/>
          <p:cNvSpPr txBox="1"/>
          <p:nvPr/>
        </p:nvSpPr>
        <p:spPr>
          <a:xfrm>
            <a:off x="1792050" y="4228250"/>
            <a:ext cx="54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381" name="Google Shape;381;g2d272784d37_0_45"/>
          <p:cNvSpPr txBox="1"/>
          <p:nvPr/>
        </p:nvSpPr>
        <p:spPr>
          <a:xfrm>
            <a:off x="159300" y="878475"/>
            <a:ext cx="85206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So sánh Process View của bạn với các thành viên khác trong lớp:</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Các quy trình và luồng có được phân loại hợp lý không? Nếu một luồng được xác định, liệu có mối quan hệ composition nào giữa quy trình và luồng không?</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Có quan hệ </a:t>
            </a:r>
            <a:r>
              <a:rPr lang="en" sz="1800">
                <a:solidFill>
                  <a:schemeClr val="dk1"/>
                </a:solidFill>
                <a:latin typeface="Roboto Slab"/>
                <a:ea typeface="Roboto Slab"/>
                <a:cs typeface="Roboto Slab"/>
                <a:sym typeface="Roboto Slab"/>
              </a:rPr>
              <a:t>composition</a:t>
            </a:r>
            <a:r>
              <a:rPr lang="en" sz="1800">
                <a:solidFill>
                  <a:schemeClr val="dk1"/>
                </a:solidFill>
                <a:latin typeface="Roboto Slab"/>
                <a:ea typeface="Roboto Slab"/>
                <a:cs typeface="Roboto Slab"/>
                <a:sym typeface="Roboto Slab"/>
              </a:rPr>
              <a:t> nào giữa phần tử tiến trình với phần tử thiết kế không?</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Có tồn tại các quan hệ cần thiết giữa các phần tử tiến trình để hỗ trợ cho các phần tử thiết kế được ánh xạ đến các phần tử tiến trình này không? </a:t>
            </a:r>
            <a:endParaRPr sz="1800">
              <a:solidFill>
                <a:schemeClr val="dk1"/>
              </a:solidFill>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2704c9d3427_5_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Mô tả kiến trúc thực thi trong bối cảnh</a:t>
            </a:r>
            <a:endParaRPr b="1" i="0" sz="2800" u="none" cap="none" strike="noStrike">
              <a:solidFill>
                <a:srgbClr val="0000AA"/>
              </a:solidFill>
              <a:latin typeface="Roboto Slab"/>
              <a:ea typeface="Roboto Slab"/>
              <a:cs typeface="Roboto Slab"/>
              <a:sym typeface="Roboto Slab"/>
            </a:endParaRPr>
          </a:p>
        </p:txBody>
      </p:sp>
      <p:sp>
        <p:nvSpPr>
          <p:cNvPr id="87" name="Google Shape;87;g2704c9d3427_5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2704c9d3427_5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2704c9d3427_5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90" name="Google Shape;90;g2704c9d3427_5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91" name="Google Shape;91;g2704c9d3427_5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92" name="Google Shape;92;g2704c9d3427_5_0"/>
          <p:cNvPicPr preferRelativeResize="0"/>
          <p:nvPr/>
        </p:nvPicPr>
        <p:blipFill>
          <a:blip r:embed="rId3">
            <a:alphaModFix/>
          </a:blip>
          <a:stretch>
            <a:fillRect/>
          </a:stretch>
        </p:blipFill>
        <p:spPr>
          <a:xfrm>
            <a:off x="4683163" y="949275"/>
            <a:ext cx="4149126" cy="3775025"/>
          </a:xfrm>
          <a:prstGeom prst="rect">
            <a:avLst/>
          </a:prstGeom>
          <a:noFill/>
          <a:ln>
            <a:noFill/>
          </a:ln>
        </p:spPr>
      </p:pic>
      <p:sp>
        <p:nvSpPr>
          <p:cNvPr id="93" name="Google Shape;93;g2704c9d3427_5_0"/>
          <p:cNvSpPr txBox="1"/>
          <p:nvPr/>
        </p:nvSpPr>
        <p:spPr>
          <a:xfrm>
            <a:off x="311700" y="1012800"/>
            <a:ext cx="41490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Mô tả kiến trúc thực thi là hoạt động nằm trong phần Làm mịn kiến trúc.</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Ở thời điểm này, hệ thống con, giao diện của chúng, và sự phụ thuộc đã được xác định.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Nếu hệ thống chỉ cần chạy một tiến trình, thì hoạt động này có thể bỏ qua.</a:t>
            </a:r>
            <a:endParaRPr sz="1800">
              <a:solidFill>
                <a:schemeClr val="dk1"/>
              </a:solidFill>
              <a:latin typeface="Roboto Slab"/>
              <a:ea typeface="Roboto Slab"/>
              <a:cs typeface="Roboto Slab"/>
              <a:sym typeface="Roboto Sla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2704c9d3427_7_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Tổng quan m</a:t>
            </a:r>
            <a:r>
              <a:rPr b="1" lang="en" sz="2800">
                <a:solidFill>
                  <a:srgbClr val="0000AA"/>
                </a:solidFill>
                <a:latin typeface="Roboto Slab"/>
                <a:ea typeface="Roboto Slab"/>
                <a:cs typeface="Roboto Slab"/>
                <a:sym typeface="Roboto Slab"/>
              </a:rPr>
              <a:t>ô tả kiến trúc thực thi</a:t>
            </a:r>
            <a:endParaRPr b="1" i="0" sz="2800" u="none" cap="none" strike="noStrike">
              <a:solidFill>
                <a:srgbClr val="0000AA"/>
              </a:solidFill>
              <a:latin typeface="Roboto Slab"/>
              <a:ea typeface="Roboto Slab"/>
              <a:cs typeface="Roboto Slab"/>
              <a:sym typeface="Roboto Slab"/>
            </a:endParaRPr>
          </a:p>
        </p:txBody>
      </p:sp>
      <p:sp>
        <p:nvSpPr>
          <p:cNvPr id="99" name="Google Shape;99;g2704c9d3427_7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g2704c9d3427_7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g2704c9d3427_7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02" name="Google Shape;102;g2704c9d3427_7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03" name="Google Shape;103;g2704c9d3427_7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104" name="Google Shape;104;g2704c9d3427_7_0"/>
          <p:cNvPicPr preferRelativeResize="0"/>
          <p:nvPr/>
        </p:nvPicPr>
        <p:blipFill>
          <a:blip r:embed="rId3">
            <a:alphaModFix/>
          </a:blip>
          <a:stretch>
            <a:fillRect/>
          </a:stretch>
        </p:blipFill>
        <p:spPr>
          <a:xfrm>
            <a:off x="1769450" y="899513"/>
            <a:ext cx="5605096" cy="3874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704c9d3427_7_13"/>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Key Concepts: The Process View</a:t>
            </a:r>
            <a:endParaRPr b="1" i="0" sz="2800" u="none" cap="none" strike="noStrike">
              <a:solidFill>
                <a:srgbClr val="0000AA"/>
              </a:solidFill>
              <a:latin typeface="Roboto Slab"/>
              <a:ea typeface="Roboto Slab"/>
              <a:cs typeface="Roboto Slab"/>
              <a:sym typeface="Roboto Slab"/>
            </a:endParaRPr>
          </a:p>
        </p:txBody>
      </p:sp>
      <p:sp>
        <p:nvSpPr>
          <p:cNvPr id="110" name="Google Shape;110;g2704c9d3427_7_1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2704c9d3427_7_1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2704c9d3427_7_13"/>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13" name="Google Shape;113;g2704c9d3427_7_13"/>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14" name="Google Shape;114;g2704c9d3427_7_1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115" name="Google Shape;115;g2704c9d3427_7_13"/>
          <p:cNvPicPr preferRelativeResize="0"/>
          <p:nvPr/>
        </p:nvPicPr>
        <p:blipFill>
          <a:blip r:embed="rId3">
            <a:alphaModFix/>
          </a:blip>
          <a:stretch>
            <a:fillRect/>
          </a:stretch>
        </p:blipFill>
        <p:spPr>
          <a:xfrm>
            <a:off x="1819275" y="796875"/>
            <a:ext cx="5505450" cy="3105150"/>
          </a:xfrm>
          <a:prstGeom prst="rect">
            <a:avLst/>
          </a:prstGeom>
          <a:noFill/>
          <a:ln>
            <a:noFill/>
          </a:ln>
        </p:spPr>
      </p:pic>
      <p:sp>
        <p:nvSpPr>
          <p:cNvPr id="116" name="Google Shape;116;g2704c9d3427_7_13"/>
          <p:cNvSpPr txBox="1"/>
          <p:nvPr/>
        </p:nvSpPr>
        <p:spPr>
          <a:xfrm>
            <a:off x="1039350" y="4019913"/>
            <a:ext cx="7065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Roboto Slab"/>
                <a:ea typeface="Roboto Slab"/>
                <a:cs typeface="Roboto Slab"/>
                <a:sym typeface="Roboto Slab"/>
              </a:rPr>
              <a:t>Process View là một phần rất quan trọng về mặt kiến trúc của các phân tử thiết kế tiến trình và luồng</a:t>
            </a:r>
            <a:endParaRPr sz="1800">
              <a:solidFill>
                <a:schemeClr val="dk1"/>
              </a:solidFill>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704c9d3427_7_28"/>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Concurrency là gì?</a:t>
            </a:r>
            <a:endParaRPr b="1" i="0" sz="2800" u="none" cap="none" strike="noStrike">
              <a:solidFill>
                <a:srgbClr val="0000AA"/>
              </a:solidFill>
              <a:latin typeface="Roboto Slab"/>
              <a:ea typeface="Roboto Slab"/>
              <a:cs typeface="Roboto Slab"/>
              <a:sym typeface="Roboto Slab"/>
            </a:endParaRPr>
          </a:p>
        </p:txBody>
      </p:sp>
      <p:sp>
        <p:nvSpPr>
          <p:cNvPr id="122" name="Google Shape;122;g2704c9d3427_7_28"/>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2704c9d3427_7_28"/>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2704c9d3427_7_28"/>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25" name="Google Shape;125;g2704c9d3427_7_28"/>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26" name="Google Shape;126;g2704c9d3427_7_28"/>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127" name="Google Shape;127;g2704c9d3427_7_28"/>
          <p:cNvPicPr preferRelativeResize="0"/>
          <p:nvPr/>
        </p:nvPicPr>
        <p:blipFill>
          <a:blip r:embed="rId3">
            <a:alphaModFix/>
          </a:blip>
          <a:stretch>
            <a:fillRect/>
          </a:stretch>
        </p:blipFill>
        <p:spPr>
          <a:xfrm>
            <a:off x="6293076" y="1014175"/>
            <a:ext cx="2539224" cy="3730100"/>
          </a:xfrm>
          <a:prstGeom prst="rect">
            <a:avLst/>
          </a:prstGeom>
          <a:noFill/>
          <a:ln>
            <a:noFill/>
          </a:ln>
        </p:spPr>
      </p:pic>
      <p:sp>
        <p:nvSpPr>
          <p:cNvPr id="128" name="Google Shape;128;g2704c9d3427_7_28"/>
          <p:cNvSpPr txBox="1"/>
          <p:nvPr/>
        </p:nvSpPr>
        <p:spPr>
          <a:xfrm>
            <a:off x="311700" y="1079500"/>
            <a:ext cx="57462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Concurrency là sự xảy ra đồng thời của các sự kiện trong hệ thống.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Khi xử lý các vấn đề liên quan đến concurrency trong hệ thống phần mềm, ta phải xem xét hai khía cạnh quan trọng:</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Có khả năng phát hiện và phản ứng với các sự kiện bên ngoài xảy ra theo một thứ tự ngẫu nhiên.</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Đảm bảo rằng các sự kiện này được xử lý trong một khoảng thời gian tối thiểu theo yêu cầu.</a:t>
            </a:r>
            <a:endParaRPr sz="1800">
              <a:solidFill>
                <a:schemeClr val="dk1"/>
              </a:solidFill>
              <a:latin typeface="Roboto Slab"/>
              <a:ea typeface="Roboto Slab"/>
              <a:cs typeface="Roboto Slab"/>
              <a:sym typeface="Roboto Sla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d283f0473e_1_2"/>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Tại sao chúng ta phải quan tâm đến Concurrency?</a:t>
            </a:r>
            <a:endParaRPr b="1" i="0" sz="2800" u="none" cap="none" strike="noStrike">
              <a:solidFill>
                <a:srgbClr val="0000AA"/>
              </a:solidFill>
              <a:latin typeface="Roboto Slab"/>
              <a:ea typeface="Roboto Slab"/>
              <a:cs typeface="Roboto Slab"/>
              <a:sym typeface="Roboto Slab"/>
            </a:endParaRPr>
          </a:p>
        </p:txBody>
      </p:sp>
      <p:sp>
        <p:nvSpPr>
          <p:cNvPr id="134" name="Google Shape;134;g2d283f0473e_1_2"/>
          <p:cNvSpPr/>
          <p:nvPr/>
        </p:nvSpPr>
        <p:spPr>
          <a:xfrm>
            <a:off x="311700" y="120862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g2d283f0473e_1_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g2d283f0473e_1_2"/>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37" name="Google Shape;137;g2d283f0473e_1_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38" name="Google Shape;138;g2d283f0473e_1_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39" name="Google Shape;139;g2d283f0473e_1_2"/>
          <p:cNvSpPr txBox="1"/>
          <p:nvPr/>
        </p:nvSpPr>
        <p:spPr>
          <a:xfrm>
            <a:off x="311700" y="1307025"/>
            <a:ext cx="85206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Phần mềm có thể cần phải phản ứng với các sự kiện bên ngoài xảy ra gần như ngẫu nhiên.</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Thực hiện các tác vụ song song có thể cải thiện hiệu năng nếu có nhiều CPU sẵn sàng.</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Kiểm soát hệ thống có thể được cải thiện tốt hơn nhờ Concurrency.</a:t>
            </a:r>
            <a:endParaRPr sz="1800">
              <a:solidFill>
                <a:schemeClr val="dk1"/>
              </a:solidFill>
              <a:latin typeface="Roboto Slab"/>
              <a:ea typeface="Roboto Slab"/>
              <a:cs typeface="Roboto Slab"/>
              <a:sym typeface="Roboto Sla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d283f0473e_1_13"/>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Hiện thực hóa Concurrency: Cơ chế Concurrency</a:t>
            </a:r>
            <a:endParaRPr b="1" i="0" sz="2800" u="none" cap="none" strike="noStrike">
              <a:solidFill>
                <a:srgbClr val="0000AA"/>
              </a:solidFill>
              <a:latin typeface="Roboto Slab"/>
              <a:ea typeface="Roboto Slab"/>
              <a:cs typeface="Roboto Slab"/>
              <a:sym typeface="Roboto Slab"/>
            </a:endParaRPr>
          </a:p>
        </p:txBody>
      </p:sp>
      <p:sp>
        <p:nvSpPr>
          <p:cNvPr id="145" name="Google Shape;145;g2d283f0473e_1_13"/>
          <p:cNvSpPr/>
          <p:nvPr/>
        </p:nvSpPr>
        <p:spPr>
          <a:xfrm>
            <a:off x="240600" y="7968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2d283f0473e_1_1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g2d283f0473e_1_13"/>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48" name="Google Shape;148;g2d283f0473e_1_13"/>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49" name="Google Shape;149;g2d283f0473e_1_1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50" name="Google Shape;150;g2d283f0473e_1_13"/>
          <p:cNvSpPr txBox="1"/>
          <p:nvPr/>
        </p:nvSpPr>
        <p:spPr>
          <a:xfrm>
            <a:off x="311700" y="1307025"/>
            <a:ext cx="8520600" cy="2955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Để hỗ trợ concurrency, hệ thống cần cung cấp nhiều luồng điều khiển</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Các cơ chế concurrency phổ biến:</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Multiprocessing:</a:t>
            </a:r>
            <a:endParaRPr sz="1800">
              <a:solidFill>
                <a:schemeClr val="dk1"/>
              </a:solidFill>
              <a:latin typeface="Roboto Slab"/>
              <a:ea typeface="Roboto Slab"/>
              <a:cs typeface="Roboto Slab"/>
              <a:sym typeface="Roboto Slab"/>
            </a:endParaRPr>
          </a:p>
          <a:p>
            <a:pPr indent="-342900" lvl="2" marL="13716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Nhiều CPU chạy cùng một lúc</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Multitasking:</a:t>
            </a:r>
            <a:endParaRPr sz="1800">
              <a:solidFill>
                <a:schemeClr val="dk1"/>
              </a:solidFill>
              <a:latin typeface="Roboto Slab"/>
              <a:ea typeface="Roboto Slab"/>
              <a:cs typeface="Roboto Slab"/>
              <a:sym typeface="Roboto Slab"/>
            </a:endParaRPr>
          </a:p>
          <a:p>
            <a:pPr indent="-342900" lvl="2" marL="13716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Hệ điều hành mô phỏng concurrency trên 1 CPU bằng việc xen kẽ thực thi các tác vụ khác nhau.</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Application-based solutions:</a:t>
            </a:r>
            <a:endParaRPr sz="1800">
              <a:solidFill>
                <a:schemeClr val="dk1"/>
              </a:solidFill>
              <a:latin typeface="Roboto Slab"/>
              <a:ea typeface="Roboto Slab"/>
              <a:cs typeface="Roboto Slab"/>
              <a:sym typeface="Roboto Slab"/>
            </a:endParaRPr>
          </a:p>
          <a:p>
            <a:pPr indent="-342900" lvl="2" marL="13716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Ứng dụng phần mềm đảm nhiệm việc luân chuyển giữa các nhánh (branch) của mã nguồn vào thời điểm phù hợp.</a:t>
            </a:r>
            <a:endParaRPr sz="1800">
              <a:solidFill>
                <a:schemeClr val="dk1"/>
              </a:solidFill>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