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Cabin Bold" charset="1" panose="00000800000000000000"/>
      <p:regular r:id="rId28"/>
    </p:embeddedFont>
    <p:embeddedFont>
      <p:font typeface="Cabin" charset="1" panose="000005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034C4"/>
        </a:solidFill>
      </p:bgPr>
    </p:bg>
    <p:spTree>
      <p:nvGrpSpPr>
        <p:cNvPr id="1" name=""/>
        <p:cNvGrpSpPr/>
        <p:nvPr/>
      </p:nvGrpSpPr>
      <p:grpSpPr>
        <a:xfrm>
          <a:off x="0" y="0"/>
          <a:ext cx="0" cy="0"/>
          <a:chOff x="0" y="0"/>
          <a:chExt cx="0" cy="0"/>
        </a:xfrm>
      </p:grpSpPr>
      <p:grpSp>
        <p:nvGrpSpPr>
          <p:cNvPr name="Group 2" id="2"/>
          <p:cNvGrpSpPr/>
          <p:nvPr/>
        </p:nvGrpSpPr>
        <p:grpSpPr>
          <a:xfrm rot="0">
            <a:off x="0" y="7612069"/>
            <a:ext cx="18288000" cy="2674931"/>
            <a:chOff x="0" y="0"/>
            <a:chExt cx="4816593" cy="704508"/>
          </a:xfrm>
        </p:grpSpPr>
        <p:sp>
          <p:nvSpPr>
            <p:cNvPr name="Freeform 3" id="3"/>
            <p:cNvSpPr/>
            <p:nvPr/>
          </p:nvSpPr>
          <p:spPr>
            <a:xfrm flipH="false" flipV="false" rot="0">
              <a:off x="0" y="0"/>
              <a:ext cx="4816592" cy="704508"/>
            </a:xfrm>
            <a:custGeom>
              <a:avLst/>
              <a:gdLst/>
              <a:ahLst/>
              <a:cxnLst/>
              <a:rect r="r" b="b" t="t" l="l"/>
              <a:pathLst>
                <a:path h="704508" w="4816592">
                  <a:moveTo>
                    <a:pt x="0" y="0"/>
                  </a:moveTo>
                  <a:lnTo>
                    <a:pt x="4816592" y="0"/>
                  </a:lnTo>
                  <a:lnTo>
                    <a:pt x="4816592" y="704508"/>
                  </a:lnTo>
                  <a:lnTo>
                    <a:pt x="0" y="704508"/>
                  </a:lnTo>
                  <a:close/>
                </a:path>
              </a:pathLst>
            </a:custGeom>
            <a:solidFill>
              <a:srgbClr val="FFFFFF"/>
            </a:solidFill>
          </p:spPr>
        </p:sp>
        <p:sp>
          <p:nvSpPr>
            <p:cNvPr name="TextBox 4" id="4"/>
            <p:cNvSpPr txBox="true"/>
            <p:nvPr/>
          </p:nvSpPr>
          <p:spPr>
            <a:xfrm>
              <a:off x="0" y="-38100"/>
              <a:ext cx="4816593" cy="7426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557806" y="831895"/>
            <a:ext cx="5503176" cy="8623210"/>
          </a:xfrm>
          <a:custGeom>
            <a:avLst/>
            <a:gdLst/>
            <a:ahLst/>
            <a:cxnLst/>
            <a:rect r="r" b="b" t="t" l="l"/>
            <a:pathLst>
              <a:path h="8623210" w="5503176">
                <a:moveTo>
                  <a:pt x="0" y="0"/>
                </a:moveTo>
                <a:lnTo>
                  <a:pt x="5503176" y="0"/>
                </a:lnTo>
                <a:lnTo>
                  <a:pt x="5503176" y="8623210"/>
                </a:lnTo>
                <a:lnTo>
                  <a:pt x="0" y="86232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8248054" y="1909293"/>
            <a:ext cx="7658971" cy="1511682"/>
          </a:xfrm>
          <a:prstGeom prst="rect">
            <a:avLst/>
          </a:prstGeom>
        </p:spPr>
        <p:txBody>
          <a:bodyPr anchor="t" rtlCol="false" tIns="0" lIns="0" bIns="0" rIns="0">
            <a:spAutoFit/>
          </a:bodyPr>
          <a:lstStyle/>
          <a:p>
            <a:pPr algn="l">
              <a:lnSpc>
                <a:spcPts val="12231"/>
              </a:lnSpc>
            </a:pPr>
            <a:r>
              <a:rPr lang="en-US" sz="8799" b="true">
                <a:solidFill>
                  <a:srgbClr val="FFFFFF"/>
                </a:solidFill>
                <a:latin typeface="Cabin Bold"/>
                <a:ea typeface="Cabin Bold"/>
                <a:cs typeface="Cabin Bold"/>
                <a:sym typeface="Cabin Bold"/>
              </a:rPr>
              <a:t>Cây quyết định</a:t>
            </a:r>
          </a:p>
        </p:txBody>
      </p:sp>
      <p:sp>
        <p:nvSpPr>
          <p:cNvPr name="TextBox 7" id="7"/>
          <p:cNvSpPr txBox="true"/>
          <p:nvPr/>
        </p:nvSpPr>
        <p:spPr>
          <a:xfrm rot="0">
            <a:off x="8248054" y="5095875"/>
            <a:ext cx="8487032" cy="1243965"/>
          </a:xfrm>
          <a:prstGeom prst="rect">
            <a:avLst/>
          </a:prstGeom>
        </p:spPr>
        <p:txBody>
          <a:bodyPr anchor="t" rtlCol="false" tIns="0" lIns="0" bIns="0" rIns="0">
            <a:spAutoFit/>
          </a:bodyPr>
          <a:lstStyle/>
          <a:p>
            <a:pPr algn="l">
              <a:lnSpc>
                <a:spcPts val="3359"/>
              </a:lnSpc>
            </a:pPr>
            <a:r>
              <a:rPr lang="en-US" sz="2400" spc="62">
                <a:solidFill>
                  <a:srgbClr val="FFFFFF"/>
                </a:solidFill>
                <a:latin typeface="Cabin"/>
                <a:ea typeface="Cabin"/>
                <a:cs typeface="Cabin"/>
                <a:sym typeface="Cabin"/>
              </a:rPr>
              <a:t>Nhóm 3:   Trần Trường Giang</a:t>
            </a:r>
          </a:p>
          <a:p>
            <a:pPr algn="l">
              <a:lnSpc>
                <a:spcPts val="3359"/>
              </a:lnSpc>
            </a:pPr>
            <a:r>
              <a:rPr lang="en-US" sz="2400" spc="62">
                <a:solidFill>
                  <a:srgbClr val="FFFFFF"/>
                </a:solidFill>
                <a:latin typeface="Cabin"/>
                <a:ea typeface="Cabin"/>
                <a:cs typeface="Cabin"/>
                <a:sym typeface="Cabin"/>
              </a:rPr>
              <a:t>                   Phan Việt Hùng</a:t>
            </a:r>
          </a:p>
          <a:p>
            <a:pPr algn="l">
              <a:lnSpc>
                <a:spcPts val="3359"/>
              </a:lnSpc>
            </a:pPr>
            <a:r>
              <a:rPr lang="en-US" sz="2400" spc="62">
                <a:solidFill>
                  <a:srgbClr val="FFFFFF"/>
                </a:solidFill>
                <a:latin typeface="Cabin"/>
                <a:ea typeface="Cabin"/>
                <a:cs typeface="Cabin"/>
                <a:sym typeface="Cabin"/>
              </a:rPr>
              <a:t>                   Đinh Tấn Phát</a:t>
            </a:r>
          </a:p>
        </p:txBody>
      </p:sp>
      <p:sp>
        <p:nvSpPr>
          <p:cNvPr name="TextBox 8" id="8"/>
          <p:cNvSpPr txBox="true"/>
          <p:nvPr/>
        </p:nvSpPr>
        <p:spPr>
          <a:xfrm rot="0">
            <a:off x="8630236" y="3249525"/>
            <a:ext cx="7658971" cy="1511682"/>
          </a:xfrm>
          <a:prstGeom prst="rect">
            <a:avLst/>
          </a:prstGeom>
        </p:spPr>
        <p:txBody>
          <a:bodyPr anchor="t" rtlCol="false" tIns="0" lIns="0" bIns="0" rIns="0">
            <a:spAutoFit/>
          </a:bodyPr>
          <a:lstStyle/>
          <a:p>
            <a:pPr algn="l">
              <a:lnSpc>
                <a:spcPts val="12231"/>
              </a:lnSpc>
            </a:pPr>
            <a:r>
              <a:rPr lang="en-US" sz="8799" b="true">
                <a:solidFill>
                  <a:srgbClr val="FFFFFF"/>
                </a:solidFill>
                <a:latin typeface="Cabin Bold"/>
                <a:ea typeface="Cabin Bold"/>
                <a:cs typeface="Cabin Bold"/>
                <a:sym typeface="Cabin Bold"/>
              </a:rPr>
              <a:t>Decision Tree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05688"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2612439" y="3249885"/>
            <a:ext cx="12586498" cy="3787230"/>
          </a:xfrm>
          <a:custGeom>
            <a:avLst/>
            <a:gdLst/>
            <a:ahLst/>
            <a:cxnLst/>
            <a:rect r="r" b="b" t="t" l="l"/>
            <a:pathLst>
              <a:path h="3787230" w="12586498">
                <a:moveTo>
                  <a:pt x="0" y="0"/>
                </a:moveTo>
                <a:lnTo>
                  <a:pt x="12586497" y="0"/>
                </a:lnTo>
                <a:lnTo>
                  <a:pt x="12586497" y="3787230"/>
                </a:lnTo>
                <a:lnTo>
                  <a:pt x="0" y="3787230"/>
                </a:lnTo>
                <a:lnTo>
                  <a:pt x="0" y="0"/>
                </a:lnTo>
                <a:close/>
              </a:path>
            </a:pathLst>
          </a:custGeom>
          <a:blipFill>
            <a:blip r:embed="rId2"/>
            <a:stretch>
              <a:fillRect l="0" t="0" r="0" b="0"/>
            </a:stretch>
          </a:blipFill>
        </p:spPr>
      </p:sp>
      <p:sp>
        <p:nvSpPr>
          <p:cNvPr name="TextBox 6" id="6"/>
          <p:cNvSpPr txBox="true"/>
          <p:nvPr/>
        </p:nvSpPr>
        <p:spPr>
          <a:xfrm rot="0">
            <a:off x="1028700" y="1992373"/>
            <a:ext cx="16230600" cy="10572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5034C4"/>
                </a:solidFill>
                <a:latin typeface="Cabin"/>
                <a:ea typeface="Cabin"/>
                <a:cs typeface="Cabin"/>
                <a:sym typeface="Cabin"/>
              </a:rPr>
              <a:t>Entropy (độ hỗn loạn)</a:t>
            </a:r>
          </a:p>
          <a:p>
            <a:pPr algn="l" marL="1295400" indent="-431800" lvl="2">
              <a:lnSpc>
                <a:spcPts val="4200"/>
              </a:lnSpc>
              <a:buFont typeface="Arial"/>
              <a:buChar char="⚬"/>
            </a:pPr>
            <a:r>
              <a:rPr lang="en-US" sz="3000">
                <a:solidFill>
                  <a:srgbClr val="5034C4"/>
                </a:solidFill>
                <a:latin typeface="Cabin"/>
                <a:ea typeface="Cabin"/>
                <a:cs typeface="Cabin"/>
                <a:sym typeface="Cabin"/>
              </a:rPr>
              <a:t>Cô</a:t>
            </a:r>
            <a:r>
              <a:rPr lang="en-US" sz="3000">
                <a:solidFill>
                  <a:srgbClr val="5034C4"/>
                </a:solidFill>
                <a:latin typeface="Cabin"/>
                <a:ea typeface="Cabin"/>
                <a:cs typeface="Cabin"/>
                <a:sym typeface="Cabin"/>
              </a:rPr>
              <a:t>ng thức:</a:t>
            </a:r>
          </a:p>
        </p:txBody>
      </p:sp>
      <p:sp>
        <p:nvSpPr>
          <p:cNvPr name="TextBox 7" id="7"/>
          <p:cNvSpPr txBox="true"/>
          <p:nvPr/>
        </p:nvSpPr>
        <p:spPr>
          <a:xfrm rot="0">
            <a:off x="3165241" y="1038225"/>
            <a:ext cx="11957518"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Nguyên</a:t>
            </a:r>
            <a:r>
              <a:rPr lang="en-US" b="true" sz="5499">
                <a:solidFill>
                  <a:srgbClr val="5034C4"/>
                </a:solidFill>
                <a:latin typeface="Cabin Bold"/>
                <a:ea typeface="Cabin Bold"/>
                <a:cs typeface="Cabin Bold"/>
                <a:sym typeface="Cabin Bold"/>
              </a:rPr>
              <a:t> lý hoạt động của Decision Tree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05688"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3424373" y="3249673"/>
            <a:ext cx="11439254" cy="5361674"/>
          </a:xfrm>
          <a:custGeom>
            <a:avLst/>
            <a:gdLst/>
            <a:ahLst/>
            <a:cxnLst/>
            <a:rect r="r" b="b" t="t" l="l"/>
            <a:pathLst>
              <a:path h="5361674" w="11439254">
                <a:moveTo>
                  <a:pt x="0" y="0"/>
                </a:moveTo>
                <a:lnTo>
                  <a:pt x="11439254" y="0"/>
                </a:lnTo>
                <a:lnTo>
                  <a:pt x="11439254" y="5361675"/>
                </a:lnTo>
                <a:lnTo>
                  <a:pt x="0" y="5361675"/>
                </a:lnTo>
                <a:lnTo>
                  <a:pt x="0" y="0"/>
                </a:lnTo>
                <a:close/>
              </a:path>
            </a:pathLst>
          </a:custGeom>
          <a:blipFill>
            <a:blip r:embed="rId2"/>
            <a:stretch>
              <a:fillRect l="0" t="0" r="0" b="0"/>
            </a:stretch>
          </a:blipFill>
        </p:spPr>
      </p:sp>
      <p:sp>
        <p:nvSpPr>
          <p:cNvPr name="TextBox 6" id="6"/>
          <p:cNvSpPr txBox="true"/>
          <p:nvPr/>
        </p:nvSpPr>
        <p:spPr>
          <a:xfrm rot="0">
            <a:off x="1028700" y="1992373"/>
            <a:ext cx="16230600" cy="10572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5034C4"/>
                </a:solidFill>
                <a:latin typeface="Cabin"/>
                <a:ea typeface="Cabin"/>
                <a:cs typeface="Cabin"/>
                <a:sym typeface="Cabin"/>
              </a:rPr>
              <a:t>Information Gain (IG – Lợi ích thông tin)</a:t>
            </a:r>
          </a:p>
          <a:p>
            <a:pPr algn="l" marL="1295400" indent="-431800" lvl="2">
              <a:lnSpc>
                <a:spcPts val="4200"/>
              </a:lnSpc>
              <a:buFont typeface="Arial"/>
              <a:buChar char="⚬"/>
            </a:pPr>
            <a:r>
              <a:rPr lang="en-US" sz="3000">
                <a:solidFill>
                  <a:srgbClr val="5034C4"/>
                </a:solidFill>
                <a:latin typeface="Cabin"/>
                <a:ea typeface="Cabin"/>
                <a:cs typeface="Cabin"/>
                <a:sym typeface="Cabin"/>
              </a:rPr>
              <a:t>Cô</a:t>
            </a:r>
            <a:r>
              <a:rPr lang="en-US" sz="3000">
                <a:solidFill>
                  <a:srgbClr val="5034C4"/>
                </a:solidFill>
                <a:latin typeface="Cabin"/>
                <a:ea typeface="Cabin"/>
                <a:cs typeface="Cabin"/>
                <a:sym typeface="Cabin"/>
              </a:rPr>
              <a:t>ng thức:</a:t>
            </a:r>
          </a:p>
        </p:txBody>
      </p:sp>
      <p:sp>
        <p:nvSpPr>
          <p:cNvPr name="TextBox 7" id="7"/>
          <p:cNvSpPr txBox="true"/>
          <p:nvPr/>
        </p:nvSpPr>
        <p:spPr>
          <a:xfrm rot="0">
            <a:off x="3165241" y="1038225"/>
            <a:ext cx="11957518"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Nguyên</a:t>
            </a:r>
            <a:r>
              <a:rPr lang="en-US" b="true" sz="5499">
                <a:solidFill>
                  <a:srgbClr val="5034C4"/>
                </a:solidFill>
                <a:latin typeface="Cabin Bold"/>
                <a:ea typeface="Cabin Bold"/>
                <a:cs typeface="Cabin Bold"/>
                <a:sym typeface="Cabin Bold"/>
              </a:rPr>
              <a:t> lý hoạt động của Decision Tree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05688"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2915382" y="3259104"/>
            <a:ext cx="11980611" cy="3768792"/>
          </a:xfrm>
          <a:custGeom>
            <a:avLst/>
            <a:gdLst/>
            <a:ahLst/>
            <a:cxnLst/>
            <a:rect r="r" b="b" t="t" l="l"/>
            <a:pathLst>
              <a:path h="3768792" w="11980611">
                <a:moveTo>
                  <a:pt x="0" y="0"/>
                </a:moveTo>
                <a:lnTo>
                  <a:pt x="11980611" y="0"/>
                </a:lnTo>
                <a:lnTo>
                  <a:pt x="11980611" y="3768792"/>
                </a:lnTo>
                <a:lnTo>
                  <a:pt x="0" y="3768792"/>
                </a:lnTo>
                <a:lnTo>
                  <a:pt x="0" y="0"/>
                </a:lnTo>
                <a:close/>
              </a:path>
            </a:pathLst>
          </a:custGeom>
          <a:blipFill>
            <a:blip r:embed="rId2"/>
            <a:stretch>
              <a:fillRect l="0" t="0" r="0" b="0"/>
            </a:stretch>
          </a:blipFill>
        </p:spPr>
      </p:sp>
      <p:sp>
        <p:nvSpPr>
          <p:cNvPr name="TextBox 6" id="6"/>
          <p:cNvSpPr txBox="true"/>
          <p:nvPr/>
        </p:nvSpPr>
        <p:spPr>
          <a:xfrm rot="0">
            <a:off x="1028700" y="1992373"/>
            <a:ext cx="16230600" cy="10572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5034C4"/>
                </a:solidFill>
                <a:latin typeface="Cabin"/>
                <a:ea typeface="Cabin"/>
                <a:cs typeface="Cabin"/>
                <a:sym typeface="Cabin"/>
              </a:rPr>
              <a:t>Gini Index (độ tinh khiết)</a:t>
            </a:r>
          </a:p>
          <a:p>
            <a:pPr algn="l" marL="1295400" indent="-431800" lvl="2">
              <a:lnSpc>
                <a:spcPts val="4200"/>
              </a:lnSpc>
              <a:buFont typeface="Arial"/>
              <a:buChar char="⚬"/>
            </a:pPr>
            <a:r>
              <a:rPr lang="en-US" sz="3000">
                <a:solidFill>
                  <a:srgbClr val="5034C4"/>
                </a:solidFill>
                <a:latin typeface="Cabin"/>
                <a:ea typeface="Cabin"/>
                <a:cs typeface="Cabin"/>
                <a:sym typeface="Cabin"/>
              </a:rPr>
              <a:t>Cô</a:t>
            </a:r>
            <a:r>
              <a:rPr lang="en-US" sz="3000">
                <a:solidFill>
                  <a:srgbClr val="5034C4"/>
                </a:solidFill>
                <a:latin typeface="Cabin"/>
                <a:ea typeface="Cabin"/>
                <a:cs typeface="Cabin"/>
                <a:sym typeface="Cabin"/>
              </a:rPr>
              <a:t>ng thức:</a:t>
            </a:r>
          </a:p>
        </p:txBody>
      </p:sp>
      <p:sp>
        <p:nvSpPr>
          <p:cNvPr name="TextBox 7" id="7"/>
          <p:cNvSpPr txBox="true"/>
          <p:nvPr/>
        </p:nvSpPr>
        <p:spPr>
          <a:xfrm rot="0">
            <a:off x="3165241" y="1038225"/>
            <a:ext cx="11957518"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Nguyên</a:t>
            </a:r>
            <a:r>
              <a:rPr lang="en-US" b="true" sz="5499">
                <a:solidFill>
                  <a:srgbClr val="5034C4"/>
                </a:solidFill>
                <a:latin typeface="Cabin Bold"/>
                <a:ea typeface="Cabin Bold"/>
                <a:cs typeface="Cabin Bold"/>
                <a:sym typeface="Cabin Bold"/>
              </a:rPr>
              <a:t> lý hoạt động của Decision Tree</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905688"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3165241" y="1038225"/>
            <a:ext cx="11957518"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Nguyên</a:t>
            </a:r>
            <a:r>
              <a:rPr lang="en-US" b="true" sz="5499">
                <a:solidFill>
                  <a:srgbClr val="5034C4"/>
                </a:solidFill>
                <a:latin typeface="Cabin Bold"/>
                <a:ea typeface="Cabin Bold"/>
                <a:cs typeface="Cabin Bold"/>
                <a:sym typeface="Cabin Bold"/>
              </a:rPr>
              <a:t> lý hoạt động của Decision Tree</a:t>
            </a:r>
          </a:p>
        </p:txBody>
      </p:sp>
      <p:sp>
        <p:nvSpPr>
          <p:cNvPr name="TextBox 6" id="6"/>
          <p:cNvSpPr txBox="true"/>
          <p:nvPr/>
        </p:nvSpPr>
        <p:spPr>
          <a:xfrm rot="0">
            <a:off x="1028700" y="2486025"/>
            <a:ext cx="16230600" cy="26574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5034C4"/>
                </a:solidFill>
                <a:latin typeface="Cabin"/>
                <a:ea typeface="Cabin"/>
                <a:cs typeface="Cabin"/>
                <a:sym typeface="Cabin"/>
              </a:rPr>
              <a:t>3. Dừng chia khi đạt điều kiện (leaf node)</a:t>
            </a:r>
          </a:p>
          <a:p>
            <a:pPr algn="l" marL="1295400" indent="-431800" lvl="2">
              <a:lnSpc>
                <a:spcPts val="4200"/>
              </a:lnSpc>
              <a:buFont typeface="Arial"/>
              <a:buChar char="⚬"/>
            </a:pPr>
            <a:r>
              <a:rPr lang="en-US" sz="3000">
                <a:solidFill>
                  <a:srgbClr val="5034C4"/>
                </a:solidFill>
                <a:latin typeface="Cabin"/>
                <a:ea typeface="Cabin"/>
                <a:cs typeface="Cabin"/>
                <a:sym typeface="Cabin"/>
              </a:rPr>
              <a:t>Khi tập con thuần nhất (chỉ chứa 1 nhãn lớp) → </a:t>
            </a:r>
            <a:r>
              <a:rPr lang="en-US" sz="3000">
                <a:solidFill>
                  <a:srgbClr val="5034C4"/>
                </a:solidFill>
                <a:latin typeface="Cabin"/>
                <a:ea typeface="Cabin"/>
                <a:cs typeface="Cabin"/>
                <a:sym typeface="Cabin"/>
              </a:rPr>
              <a:t>tạo nút lá (leaf node).</a:t>
            </a:r>
          </a:p>
          <a:p>
            <a:pPr algn="l" marL="1295400" indent="-431800" lvl="2">
              <a:lnSpc>
                <a:spcPts val="4200"/>
              </a:lnSpc>
              <a:buFont typeface="Arial"/>
              <a:buChar char="⚬"/>
            </a:pPr>
            <a:r>
              <a:rPr lang="en-US" sz="3000">
                <a:solidFill>
                  <a:srgbClr val="5034C4"/>
                </a:solidFill>
                <a:latin typeface="Cabin"/>
                <a:ea typeface="Cabin"/>
                <a:cs typeface="Cabin"/>
                <a:sym typeface="Cabin"/>
              </a:rPr>
              <a:t>H</a:t>
            </a:r>
            <a:r>
              <a:rPr lang="en-US" sz="3000">
                <a:solidFill>
                  <a:srgbClr val="5034C4"/>
                </a:solidFill>
                <a:latin typeface="Cabin"/>
                <a:ea typeface="Cabin"/>
                <a:cs typeface="Cabin"/>
                <a:sym typeface="Cabin"/>
              </a:rPr>
              <a:t>oặc khi không còn thuộc tính nào để chia, hoặc đạt ngưỡng dừng (max depth, min samples) → gán nhãn dự đoán theo đa số.</a:t>
            </a:r>
          </a:p>
          <a:p>
            <a:pPr algn="l">
              <a:lnSpc>
                <a:spcPts val="4200"/>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905688"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2918415" y="1038225"/>
            <a:ext cx="12451169"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Thuật toán ID3 (Iterative Dichotomiser 3) </a:t>
            </a:r>
          </a:p>
        </p:txBody>
      </p:sp>
      <p:sp>
        <p:nvSpPr>
          <p:cNvPr name="TextBox 6" id="6"/>
          <p:cNvSpPr txBox="true"/>
          <p:nvPr/>
        </p:nvSpPr>
        <p:spPr>
          <a:xfrm rot="0">
            <a:off x="1028700" y="2447925"/>
            <a:ext cx="9749432" cy="5324475"/>
          </a:xfrm>
          <a:prstGeom prst="rect">
            <a:avLst/>
          </a:prstGeom>
        </p:spPr>
        <p:txBody>
          <a:bodyPr anchor="t" rtlCol="false" tIns="0" lIns="0" bIns="0" rIns="0">
            <a:spAutoFit/>
          </a:bodyPr>
          <a:lstStyle/>
          <a:p>
            <a:pPr algn="ctr">
              <a:lnSpc>
                <a:spcPts val="4200"/>
              </a:lnSpc>
            </a:pPr>
            <a:r>
              <a:rPr lang="en-US" sz="3000">
                <a:solidFill>
                  <a:srgbClr val="5034C4"/>
                </a:solidFill>
                <a:latin typeface="Cabin"/>
                <a:ea typeface="Cabin"/>
                <a:cs typeface="Cabin"/>
                <a:sym typeface="Cabin"/>
              </a:rPr>
              <a:t>Mục </a:t>
            </a:r>
            <a:r>
              <a:rPr lang="en-US" sz="3000">
                <a:solidFill>
                  <a:srgbClr val="5034C4"/>
                </a:solidFill>
                <a:latin typeface="Cabin"/>
                <a:ea typeface="Cabin"/>
                <a:cs typeface="Cabin"/>
                <a:sym typeface="Cabin"/>
              </a:rPr>
              <a:t>tiêu</a:t>
            </a:r>
          </a:p>
          <a:p>
            <a:pPr algn="l" marL="647700" indent="-323850" lvl="1">
              <a:lnSpc>
                <a:spcPts val="4200"/>
              </a:lnSpc>
              <a:buFont typeface="Arial"/>
              <a:buChar char="•"/>
            </a:pPr>
            <a:r>
              <a:rPr lang="en-US" sz="3000">
                <a:solidFill>
                  <a:srgbClr val="5034C4"/>
                </a:solidFill>
                <a:latin typeface="Cabin"/>
                <a:ea typeface="Cabin"/>
                <a:cs typeface="Cabin"/>
                <a:sym typeface="Cabin"/>
              </a:rPr>
              <a:t>Xây dựng cây quyết định phân loại từ</a:t>
            </a:r>
            <a:r>
              <a:rPr lang="en-US" sz="3000">
                <a:solidFill>
                  <a:srgbClr val="5034C4"/>
                </a:solidFill>
                <a:latin typeface="Cabin"/>
                <a:ea typeface="Cabin"/>
                <a:cs typeface="Cabin"/>
                <a:sym typeface="Cabin"/>
              </a:rPr>
              <a:t> tập dữ liệu huấn luyện.</a:t>
            </a:r>
          </a:p>
          <a:p>
            <a:pPr algn="l" marL="647700" indent="-323850" lvl="1">
              <a:lnSpc>
                <a:spcPts val="4200"/>
              </a:lnSpc>
              <a:buFont typeface="Arial"/>
              <a:buChar char="•"/>
            </a:pPr>
            <a:r>
              <a:rPr lang="en-US" sz="3000">
                <a:solidFill>
                  <a:srgbClr val="5034C4"/>
                </a:solidFill>
                <a:latin typeface="Cabin"/>
                <a:ea typeface="Cabin"/>
                <a:cs typeface="Cabin"/>
                <a:sym typeface="Cabin"/>
              </a:rPr>
              <a:t>Dự đoán nhãn (class label) dựa trên các thuộc tính (features).</a:t>
            </a:r>
          </a:p>
          <a:p>
            <a:pPr algn="ctr">
              <a:lnSpc>
                <a:spcPts val="4200"/>
              </a:lnSpc>
            </a:pPr>
            <a:r>
              <a:rPr lang="en-US" sz="3000">
                <a:solidFill>
                  <a:srgbClr val="5034C4"/>
                </a:solidFill>
                <a:latin typeface="Cabin"/>
                <a:ea typeface="Cabin"/>
                <a:cs typeface="Cabin"/>
                <a:sym typeface="Cabin"/>
              </a:rPr>
              <a:t>Đặc điểm</a:t>
            </a:r>
          </a:p>
          <a:p>
            <a:pPr algn="l" marL="647700" indent="-323850" lvl="1">
              <a:lnSpc>
                <a:spcPts val="4200"/>
              </a:lnSpc>
              <a:buFont typeface="Arial"/>
              <a:buChar char="•"/>
            </a:pPr>
            <a:r>
              <a:rPr lang="en-US" sz="3000">
                <a:solidFill>
                  <a:srgbClr val="5034C4"/>
                </a:solidFill>
                <a:latin typeface="Cabin"/>
                <a:ea typeface="Cabin"/>
                <a:cs typeface="Cabin"/>
                <a:sym typeface="Cabin"/>
              </a:rPr>
              <a:t>Là thuật toán đơn giản, trực quan.</a:t>
            </a:r>
          </a:p>
          <a:p>
            <a:pPr algn="l" marL="647700" indent="-323850" lvl="1">
              <a:lnSpc>
                <a:spcPts val="4200"/>
              </a:lnSpc>
              <a:buFont typeface="Arial"/>
              <a:buChar char="•"/>
            </a:pPr>
            <a:r>
              <a:rPr lang="en-US" sz="3000">
                <a:solidFill>
                  <a:srgbClr val="5034C4"/>
                </a:solidFill>
                <a:latin typeface="Cabin"/>
                <a:ea typeface="Cabin"/>
                <a:cs typeface="Cabin"/>
                <a:sym typeface="Cabin"/>
              </a:rPr>
              <a:t>Chỉ làm việc tốt với dữ liệu rời rạc.</a:t>
            </a:r>
          </a:p>
          <a:p>
            <a:pPr algn="l" marL="647700" indent="-323850" lvl="1">
              <a:lnSpc>
                <a:spcPts val="4200"/>
              </a:lnSpc>
              <a:buFont typeface="Arial"/>
              <a:buChar char="•"/>
            </a:pPr>
            <a:r>
              <a:rPr lang="en-US" sz="3000">
                <a:solidFill>
                  <a:srgbClr val="5034C4"/>
                </a:solidFill>
                <a:latin typeface="Cabin"/>
                <a:ea typeface="Cabin"/>
                <a:cs typeface="Cabin"/>
                <a:sym typeface="Cabin"/>
              </a:rPr>
              <a:t>Dễ bị quá khớp (overfitting) nếu cây quá sâu.</a:t>
            </a:r>
          </a:p>
          <a:p>
            <a:pPr algn="l" marL="647700" indent="-323850" lvl="1">
              <a:lnSpc>
                <a:spcPts val="4200"/>
              </a:lnSpc>
              <a:buFont typeface="Arial"/>
              <a:buChar char="•"/>
            </a:pPr>
            <a:r>
              <a:rPr lang="en-US" sz="3000">
                <a:solidFill>
                  <a:srgbClr val="5034C4"/>
                </a:solidFill>
                <a:latin typeface="Cabin"/>
                <a:ea typeface="Cabin"/>
                <a:cs typeface="Cabin"/>
                <a:sym typeface="Cabin"/>
              </a:rPr>
              <a:t>Không xử lý tốt dữ liệu liên tục mà chưa rời rạc hóa.</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905688"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2831383" y="1038225"/>
            <a:ext cx="12148609"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Nguyên lý hoạt động của thuật toán ID3</a:t>
            </a:r>
          </a:p>
        </p:txBody>
      </p:sp>
      <p:sp>
        <p:nvSpPr>
          <p:cNvPr name="TextBox 6" id="6"/>
          <p:cNvSpPr txBox="true"/>
          <p:nvPr/>
        </p:nvSpPr>
        <p:spPr>
          <a:xfrm rot="0">
            <a:off x="1028700" y="2486025"/>
            <a:ext cx="16230600" cy="4257675"/>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5034C4"/>
                </a:solidFill>
                <a:latin typeface="Cabin"/>
                <a:ea typeface="Cabin"/>
                <a:cs typeface="Cabin"/>
                <a:sym typeface="Cabin"/>
              </a:rPr>
              <a:t>1. Tại mỗi nút, t</a:t>
            </a:r>
            <a:r>
              <a:rPr lang="en-US" sz="3000">
                <a:solidFill>
                  <a:srgbClr val="5034C4"/>
                </a:solidFill>
                <a:latin typeface="Cabin"/>
                <a:ea typeface="Cabin"/>
                <a:cs typeface="Cabin"/>
                <a:sym typeface="Cabin"/>
              </a:rPr>
              <a:t>ính Entropy cho</a:t>
            </a:r>
            <a:r>
              <a:rPr lang="en-US" sz="3000">
                <a:solidFill>
                  <a:srgbClr val="5034C4"/>
                </a:solidFill>
                <a:latin typeface="Cabin"/>
                <a:ea typeface="Cabin"/>
                <a:cs typeface="Cabin"/>
                <a:sym typeface="Cabin"/>
              </a:rPr>
              <a:t> tập dữ liệu hiện tại.</a:t>
            </a:r>
          </a:p>
          <a:p>
            <a:pPr algn="just" marL="647700" indent="-323850" lvl="1">
              <a:lnSpc>
                <a:spcPts val="4200"/>
              </a:lnSpc>
              <a:buFont typeface="Arial"/>
              <a:buChar char="•"/>
            </a:pPr>
            <a:r>
              <a:rPr lang="en-US" sz="3000">
                <a:solidFill>
                  <a:srgbClr val="5034C4"/>
                </a:solidFill>
                <a:latin typeface="Cabin"/>
                <a:ea typeface="Cabin"/>
                <a:cs typeface="Cabin"/>
                <a:sym typeface="Cabin"/>
              </a:rPr>
              <a:t>2. Tính Information Gain của tất cả các thuộc tính và chọn thuộc tính có IG lớn nhất để phân chia dữ liệu.</a:t>
            </a:r>
          </a:p>
          <a:p>
            <a:pPr algn="just" marL="647700" indent="-323850" lvl="1">
              <a:lnSpc>
                <a:spcPts val="4200"/>
              </a:lnSpc>
              <a:buFont typeface="Arial"/>
              <a:buChar char="•"/>
            </a:pPr>
            <a:r>
              <a:rPr lang="en-US" sz="3000">
                <a:solidFill>
                  <a:srgbClr val="5034C4"/>
                </a:solidFill>
                <a:latin typeface="Cabin"/>
                <a:ea typeface="Cabin"/>
                <a:cs typeface="Cabin"/>
                <a:sym typeface="Cabin"/>
              </a:rPr>
              <a:t>3. Tạo các nhánh dựa trên giá trị của thuộc tính đã chọn.</a:t>
            </a:r>
          </a:p>
          <a:p>
            <a:pPr algn="just" marL="647700" indent="-323850" lvl="1">
              <a:lnSpc>
                <a:spcPts val="4200"/>
              </a:lnSpc>
              <a:buFont typeface="Arial"/>
              <a:buChar char="•"/>
            </a:pPr>
            <a:r>
              <a:rPr lang="en-US" sz="3000">
                <a:solidFill>
                  <a:srgbClr val="5034C4"/>
                </a:solidFill>
                <a:latin typeface="Cabin"/>
                <a:ea typeface="Cabin"/>
                <a:cs typeface="Cabin"/>
                <a:sym typeface="Cabin"/>
              </a:rPr>
              <a:t>4. Áp dụng đệ quy cho từng tập con.</a:t>
            </a:r>
          </a:p>
          <a:p>
            <a:pPr algn="just" marL="647700" indent="-323850" lvl="1">
              <a:lnSpc>
                <a:spcPts val="4200"/>
              </a:lnSpc>
              <a:buFont typeface="Arial"/>
              <a:buChar char="•"/>
            </a:pPr>
            <a:r>
              <a:rPr lang="en-US" sz="3000">
                <a:solidFill>
                  <a:srgbClr val="5034C4"/>
                </a:solidFill>
                <a:latin typeface="Cabin"/>
                <a:ea typeface="Cabin"/>
                <a:cs typeface="Cabin"/>
                <a:sym typeface="Cabin"/>
              </a:rPr>
              <a:t>5. Dừng khi:</a:t>
            </a:r>
          </a:p>
          <a:p>
            <a:pPr algn="just" marL="1295400" indent="-431800" lvl="2">
              <a:lnSpc>
                <a:spcPts val="4200"/>
              </a:lnSpc>
              <a:buFont typeface="Arial"/>
              <a:buChar char="⚬"/>
            </a:pPr>
            <a:r>
              <a:rPr lang="en-US" sz="3000">
                <a:solidFill>
                  <a:srgbClr val="5034C4"/>
                </a:solidFill>
                <a:latin typeface="Cabin"/>
                <a:ea typeface="Cabin"/>
                <a:cs typeface="Cabin"/>
                <a:sym typeface="Cabin"/>
              </a:rPr>
              <a:t>Tập con thuần nhất (chỉ chứa 1 nhãn) → nút lá.</a:t>
            </a:r>
          </a:p>
          <a:p>
            <a:pPr algn="just" marL="1295400" indent="-431800" lvl="2">
              <a:lnSpc>
                <a:spcPts val="4200"/>
              </a:lnSpc>
              <a:buFont typeface="Arial"/>
              <a:buChar char="⚬"/>
            </a:pPr>
            <a:r>
              <a:rPr lang="en-US" sz="3000">
                <a:solidFill>
                  <a:srgbClr val="5034C4"/>
                </a:solidFill>
                <a:latin typeface="Cabin"/>
                <a:ea typeface="Cabin"/>
                <a:cs typeface="Cabin"/>
                <a:sym typeface="Cabin"/>
              </a:rPr>
              <a:t>Không còn thuộc tính → gán nhãn theo đa số.</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05688"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2562221" y="1857375"/>
            <a:ext cx="12686933" cy="6394079"/>
          </a:xfrm>
          <a:custGeom>
            <a:avLst/>
            <a:gdLst/>
            <a:ahLst/>
            <a:cxnLst/>
            <a:rect r="r" b="b" t="t" l="l"/>
            <a:pathLst>
              <a:path h="6394079" w="12686933">
                <a:moveTo>
                  <a:pt x="0" y="0"/>
                </a:moveTo>
                <a:lnTo>
                  <a:pt x="12686933" y="0"/>
                </a:lnTo>
                <a:lnTo>
                  <a:pt x="12686933" y="6394079"/>
                </a:lnTo>
                <a:lnTo>
                  <a:pt x="0" y="6394079"/>
                </a:lnTo>
                <a:lnTo>
                  <a:pt x="0" y="0"/>
                </a:lnTo>
                <a:close/>
              </a:path>
            </a:pathLst>
          </a:custGeom>
          <a:blipFill>
            <a:blip r:embed="rId2"/>
            <a:stretch>
              <a:fillRect l="0" t="0" r="0" b="0"/>
            </a:stretch>
          </a:blipFill>
        </p:spPr>
      </p:sp>
      <p:sp>
        <p:nvSpPr>
          <p:cNvPr name="TextBox 6" id="6"/>
          <p:cNvSpPr txBox="true"/>
          <p:nvPr/>
        </p:nvSpPr>
        <p:spPr>
          <a:xfrm rot="0">
            <a:off x="7051308" y="1038225"/>
            <a:ext cx="3708759"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Ví dụ cụ thể</a:t>
            </a:r>
          </a:p>
        </p:txBody>
      </p:sp>
      <p:sp>
        <p:nvSpPr>
          <p:cNvPr name="TextBox 7" id="7"/>
          <p:cNvSpPr txBox="true"/>
          <p:nvPr/>
        </p:nvSpPr>
        <p:spPr>
          <a:xfrm rot="0">
            <a:off x="1028700" y="8429625"/>
            <a:ext cx="6309795" cy="15906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5034C4"/>
                </a:solidFill>
                <a:latin typeface="Cabin"/>
                <a:ea typeface="Cabin"/>
                <a:cs typeface="Cabin"/>
                <a:sym typeface="Cabin"/>
              </a:rPr>
              <a:t>Nhãn cần dự đoán: Buys? (Y</a:t>
            </a:r>
            <a:r>
              <a:rPr lang="en-US" sz="3000">
                <a:solidFill>
                  <a:srgbClr val="5034C4"/>
                </a:solidFill>
                <a:latin typeface="Cabin"/>
                <a:ea typeface="Cabin"/>
                <a:cs typeface="Cabin"/>
                <a:sym typeface="Cabin"/>
              </a:rPr>
              <a:t>es/No)</a:t>
            </a:r>
          </a:p>
          <a:p>
            <a:pPr algn="l" marL="647700" indent="-323850" lvl="1">
              <a:lnSpc>
                <a:spcPts val="4200"/>
              </a:lnSpc>
              <a:buFont typeface="Arial"/>
              <a:buChar char="•"/>
            </a:pPr>
            <a:r>
              <a:rPr lang="en-US" sz="3000">
                <a:solidFill>
                  <a:srgbClr val="5034C4"/>
                </a:solidFill>
                <a:latin typeface="Cabin"/>
                <a:ea typeface="Cabin"/>
                <a:cs typeface="Cabin"/>
                <a:sym typeface="Cabin"/>
              </a:rPr>
              <a:t>Tổ</a:t>
            </a:r>
            <a:r>
              <a:rPr lang="en-US" sz="3000">
                <a:solidFill>
                  <a:srgbClr val="5034C4"/>
                </a:solidFill>
                <a:latin typeface="Cabin"/>
                <a:ea typeface="Cabin"/>
                <a:cs typeface="Cabin"/>
                <a:sym typeface="Cabin"/>
              </a:rPr>
              <a:t>ng cộng: 14 loại thời tiết</a:t>
            </a:r>
          </a:p>
          <a:p>
            <a:pPr algn="l" marL="647700" indent="-323850" lvl="1">
              <a:lnSpc>
                <a:spcPts val="4200"/>
              </a:lnSpc>
              <a:buFont typeface="Arial"/>
              <a:buChar char="•"/>
            </a:pPr>
            <a:r>
              <a:rPr lang="en-US" sz="3000">
                <a:solidFill>
                  <a:srgbClr val="5034C4"/>
                </a:solidFill>
                <a:latin typeface="Cabin"/>
                <a:ea typeface="Cabin"/>
                <a:cs typeface="Cabin"/>
                <a:sym typeface="Cabin"/>
              </a:rPr>
              <a:t>Trong đó: 9 Yes, 5 No</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64470" y="3576795"/>
            <a:ext cx="10959060" cy="3133409"/>
          </a:xfrm>
          <a:custGeom>
            <a:avLst/>
            <a:gdLst/>
            <a:ahLst/>
            <a:cxnLst/>
            <a:rect r="r" b="b" t="t" l="l"/>
            <a:pathLst>
              <a:path h="3133409" w="10959060">
                <a:moveTo>
                  <a:pt x="0" y="0"/>
                </a:moveTo>
                <a:lnTo>
                  <a:pt x="10959060" y="0"/>
                </a:lnTo>
                <a:lnTo>
                  <a:pt x="10959060" y="3133410"/>
                </a:lnTo>
                <a:lnTo>
                  <a:pt x="0" y="3133410"/>
                </a:lnTo>
                <a:lnTo>
                  <a:pt x="0" y="0"/>
                </a:lnTo>
                <a:close/>
              </a:path>
            </a:pathLst>
          </a:custGeom>
          <a:blipFill>
            <a:blip r:embed="rId2"/>
            <a:stretch>
              <a:fillRect l="0" t="0" r="0" b="0"/>
            </a:stretch>
          </a:blipFill>
        </p:spPr>
      </p:sp>
      <p:sp>
        <p:nvSpPr>
          <p:cNvPr name="TextBox 3" id="3"/>
          <p:cNvSpPr txBox="true"/>
          <p:nvPr/>
        </p:nvSpPr>
        <p:spPr>
          <a:xfrm rot="0">
            <a:off x="4350527" y="1038225"/>
            <a:ext cx="9586946"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B1. Tính Entropy cho tập dữ liệu</a:t>
            </a:r>
          </a:p>
        </p:txBody>
      </p:sp>
      <p:sp>
        <p:nvSpPr>
          <p:cNvPr name="TextBox 4" id="4"/>
          <p:cNvSpPr txBox="true"/>
          <p:nvPr/>
        </p:nvSpPr>
        <p:spPr>
          <a:xfrm rot="0">
            <a:off x="6259814" y="3052920"/>
            <a:ext cx="5768371" cy="523875"/>
          </a:xfrm>
          <a:prstGeom prst="rect">
            <a:avLst/>
          </a:prstGeom>
        </p:spPr>
        <p:txBody>
          <a:bodyPr anchor="t" rtlCol="false" tIns="0" lIns="0" bIns="0" rIns="0">
            <a:spAutoFit/>
          </a:bodyPr>
          <a:lstStyle/>
          <a:p>
            <a:pPr algn="l">
              <a:lnSpc>
                <a:spcPts val="4200"/>
              </a:lnSpc>
            </a:pPr>
            <a:r>
              <a:rPr lang="en-US" sz="3000">
                <a:solidFill>
                  <a:srgbClr val="5034C4"/>
                </a:solidFill>
                <a:latin typeface="Cabin"/>
                <a:ea typeface="Cabin"/>
                <a:cs typeface="Cabin"/>
                <a:sym typeface="Cabin"/>
              </a:rPr>
              <a:t>E</a:t>
            </a:r>
            <a:r>
              <a:rPr lang="en-US" sz="3000">
                <a:solidFill>
                  <a:srgbClr val="5034C4"/>
                </a:solidFill>
                <a:latin typeface="Cabin"/>
                <a:ea typeface="Cabin"/>
                <a:cs typeface="Cabin"/>
                <a:sym typeface="Cabin"/>
              </a:rPr>
              <a:t>ntrop</a:t>
            </a:r>
            <a:r>
              <a:rPr lang="en-US" sz="3000">
                <a:solidFill>
                  <a:srgbClr val="5034C4"/>
                </a:solidFill>
                <a:latin typeface="Cabin"/>
                <a:ea typeface="Cabin"/>
                <a:cs typeface="Cabin"/>
                <a:sym typeface="Cabin"/>
              </a:rPr>
              <a:t>y</a:t>
            </a:r>
            <a:r>
              <a:rPr lang="en-US" sz="3000">
                <a:solidFill>
                  <a:srgbClr val="5034C4"/>
                </a:solidFill>
                <a:latin typeface="Cabin"/>
                <a:ea typeface="Cabin"/>
                <a:cs typeface="Cabin"/>
                <a:sym typeface="Cabin"/>
              </a:rPr>
              <a:t> của tập dữ liệu ban đầu (S)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26786"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2440313"/>
            <a:ext cx="10100611" cy="808049"/>
          </a:xfrm>
          <a:custGeom>
            <a:avLst/>
            <a:gdLst/>
            <a:ahLst/>
            <a:cxnLst/>
            <a:rect r="r" b="b" t="t" l="l"/>
            <a:pathLst>
              <a:path h="808049" w="10100611">
                <a:moveTo>
                  <a:pt x="0" y="0"/>
                </a:moveTo>
                <a:lnTo>
                  <a:pt x="10100611" y="0"/>
                </a:lnTo>
                <a:lnTo>
                  <a:pt x="10100611" y="808049"/>
                </a:lnTo>
                <a:lnTo>
                  <a:pt x="0" y="808049"/>
                </a:lnTo>
                <a:lnTo>
                  <a:pt x="0" y="0"/>
                </a:lnTo>
                <a:close/>
              </a:path>
            </a:pathLst>
          </a:custGeom>
          <a:blipFill>
            <a:blip r:embed="rId2"/>
            <a:stretch>
              <a:fillRect l="0" t="0" r="0" b="0"/>
            </a:stretch>
          </a:blipFill>
        </p:spPr>
      </p:sp>
      <p:sp>
        <p:nvSpPr>
          <p:cNvPr name="Freeform 6" id="6"/>
          <p:cNvSpPr/>
          <p:nvPr/>
        </p:nvSpPr>
        <p:spPr>
          <a:xfrm flipH="false" flipV="false" rot="0">
            <a:off x="1028700" y="4011164"/>
            <a:ext cx="7586163" cy="734576"/>
          </a:xfrm>
          <a:custGeom>
            <a:avLst/>
            <a:gdLst/>
            <a:ahLst/>
            <a:cxnLst/>
            <a:rect r="r" b="b" t="t" l="l"/>
            <a:pathLst>
              <a:path h="734576" w="7586163">
                <a:moveTo>
                  <a:pt x="0" y="0"/>
                </a:moveTo>
                <a:lnTo>
                  <a:pt x="7586163" y="0"/>
                </a:lnTo>
                <a:lnTo>
                  <a:pt x="7586163" y="734575"/>
                </a:lnTo>
                <a:lnTo>
                  <a:pt x="0" y="734575"/>
                </a:lnTo>
                <a:lnTo>
                  <a:pt x="0" y="0"/>
                </a:lnTo>
                <a:close/>
              </a:path>
            </a:pathLst>
          </a:custGeom>
          <a:blipFill>
            <a:blip r:embed="rId3"/>
            <a:stretch>
              <a:fillRect l="0" t="0" r="0" b="0"/>
            </a:stretch>
          </a:blipFill>
        </p:spPr>
      </p:sp>
      <p:sp>
        <p:nvSpPr>
          <p:cNvPr name="Freeform 7" id="7"/>
          <p:cNvSpPr/>
          <p:nvPr/>
        </p:nvSpPr>
        <p:spPr>
          <a:xfrm flipH="false" flipV="false" rot="0">
            <a:off x="1028700" y="5693970"/>
            <a:ext cx="5768371" cy="712796"/>
          </a:xfrm>
          <a:custGeom>
            <a:avLst/>
            <a:gdLst/>
            <a:ahLst/>
            <a:cxnLst/>
            <a:rect r="r" b="b" t="t" l="l"/>
            <a:pathLst>
              <a:path h="712796" w="5768371">
                <a:moveTo>
                  <a:pt x="0" y="0"/>
                </a:moveTo>
                <a:lnTo>
                  <a:pt x="5768371" y="0"/>
                </a:lnTo>
                <a:lnTo>
                  <a:pt x="5768371" y="712796"/>
                </a:lnTo>
                <a:lnTo>
                  <a:pt x="0" y="712796"/>
                </a:lnTo>
                <a:lnTo>
                  <a:pt x="0" y="0"/>
                </a:lnTo>
                <a:close/>
              </a:path>
            </a:pathLst>
          </a:custGeom>
          <a:blipFill>
            <a:blip r:embed="rId4"/>
            <a:stretch>
              <a:fillRect l="0" t="0" r="0" b="0"/>
            </a:stretch>
          </a:blipFill>
        </p:spPr>
      </p:sp>
      <p:sp>
        <p:nvSpPr>
          <p:cNvPr name="Freeform 8" id="8"/>
          <p:cNvSpPr/>
          <p:nvPr/>
        </p:nvSpPr>
        <p:spPr>
          <a:xfrm flipH="false" flipV="false" rot="0">
            <a:off x="1028700" y="7334078"/>
            <a:ext cx="5394891" cy="712796"/>
          </a:xfrm>
          <a:custGeom>
            <a:avLst/>
            <a:gdLst/>
            <a:ahLst/>
            <a:cxnLst/>
            <a:rect r="r" b="b" t="t" l="l"/>
            <a:pathLst>
              <a:path h="712796" w="5394891">
                <a:moveTo>
                  <a:pt x="0" y="0"/>
                </a:moveTo>
                <a:lnTo>
                  <a:pt x="5394891" y="0"/>
                </a:lnTo>
                <a:lnTo>
                  <a:pt x="5394891" y="712796"/>
                </a:lnTo>
                <a:lnTo>
                  <a:pt x="0" y="712796"/>
                </a:lnTo>
                <a:lnTo>
                  <a:pt x="0" y="0"/>
                </a:lnTo>
                <a:close/>
              </a:path>
            </a:pathLst>
          </a:custGeom>
          <a:blipFill>
            <a:blip r:embed="rId5"/>
            <a:stretch>
              <a:fillRect l="0" t="0" r="0" b="0"/>
            </a:stretch>
          </a:blipFill>
        </p:spPr>
      </p:sp>
      <p:grpSp>
        <p:nvGrpSpPr>
          <p:cNvPr name="Group 9" id="9"/>
          <p:cNvGrpSpPr/>
          <p:nvPr/>
        </p:nvGrpSpPr>
        <p:grpSpPr>
          <a:xfrm rot="0">
            <a:off x="12302468" y="2686035"/>
            <a:ext cx="498374" cy="316605"/>
            <a:chOff x="0" y="0"/>
            <a:chExt cx="812800" cy="516352"/>
          </a:xfrm>
        </p:grpSpPr>
        <p:sp>
          <p:nvSpPr>
            <p:cNvPr name="Freeform 10" id="10"/>
            <p:cNvSpPr/>
            <p:nvPr/>
          </p:nvSpPr>
          <p:spPr>
            <a:xfrm flipH="false" flipV="false" rot="0">
              <a:off x="0" y="0"/>
              <a:ext cx="812800" cy="516352"/>
            </a:xfrm>
            <a:custGeom>
              <a:avLst/>
              <a:gdLst/>
              <a:ahLst/>
              <a:cxnLst/>
              <a:rect r="r" b="b" t="t" l="l"/>
              <a:pathLst>
                <a:path h="516352" w="812800">
                  <a:moveTo>
                    <a:pt x="812800" y="258176"/>
                  </a:moveTo>
                  <a:lnTo>
                    <a:pt x="406400" y="0"/>
                  </a:lnTo>
                  <a:lnTo>
                    <a:pt x="406400" y="203200"/>
                  </a:lnTo>
                  <a:lnTo>
                    <a:pt x="0" y="203200"/>
                  </a:lnTo>
                  <a:lnTo>
                    <a:pt x="0" y="313152"/>
                  </a:lnTo>
                  <a:lnTo>
                    <a:pt x="406400" y="313152"/>
                  </a:lnTo>
                  <a:lnTo>
                    <a:pt x="406400" y="516352"/>
                  </a:lnTo>
                  <a:lnTo>
                    <a:pt x="812800" y="258176"/>
                  </a:lnTo>
                  <a:close/>
                </a:path>
              </a:pathLst>
            </a:custGeom>
            <a:solidFill>
              <a:srgbClr val="5034C4"/>
            </a:solidFill>
          </p:spPr>
        </p:sp>
        <p:sp>
          <p:nvSpPr>
            <p:cNvPr name="TextBox 11" id="11"/>
            <p:cNvSpPr txBox="true"/>
            <p:nvPr/>
          </p:nvSpPr>
          <p:spPr>
            <a:xfrm>
              <a:off x="0" y="174625"/>
              <a:ext cx="711200" cy="138527"/>
            </a:xfrm>
            <a:prstGeom prst="rect">
              <a:avLst/>
            </a:prstGeom>
          </p:spPr>
          <p:txBody>
            <a:bodyPr anchor="ctr" rtlCol="false" tIns="50800" lIns="50800" bIns="50800" rIns="50800"/>
            <a:lstStyle/>
            <a:p>
              <a:pPr algn="ctr">
                <a:lnSpc>
                  <a:spcPts val="1400"/>
                </a:lnSpc>
              </a:pPr>
            </a:p>
          </p:txBody>
        </p:sp>
      </p:grpSp>
      <p:grpSp>
        <p:nvGrpSpPr>
          <p:cNvPr name="Group 12" id="12"/>
          <p:cNvGrpSpPr/>
          <p:nvPr/>
        </p:nvGrpSpPr>
        <p:grpSpPr>
          <a:xfrm rot="0">
            <a:off x="8295062" y="5892066"/>
            <a:ext cx="498374" cy="316605"/>
            <a:chOff x="0" y="0"/>
            <a:chExt cx="812800" cy="516352"/>
          </a:xfrm>
        </p:grpSpPr>
        <p:sp>
          <p:nvSpPr>
            <p:cNvPr name="Freeform 13" id="13"/>
            <p:cNvSpPr/>
            <p:nvPr/>
          </p:nvSpPr>
          <p:spPr>
            <a:xfrm flipH="false" flipV="false" rot="0">
              <a:off x="0" y="0"/>
              <a:ext cx="812800" cy="516352"/>
            </a:xfrm>
            <a:custGeom>
              <a:avLst/>
              <a:gdLst/>
              <a:ahLst/>
              <a:cxnLst/>
              <a:rect r="r" b="b" t="t" l="l"/>
              <a:pathLst>
                <a:path h="516352" w="812800">
                  <a:moveTo>
                    <a:pt x="812800" y="258176"/>
                  </a:moveTo>
                  <a:lnTo>
                    <a:pt x="406400" y="0"/>
                  </a:lnTo>
                  <a:lnTo>
                    <a:pt x="406400" y="203200"/>
                  </a:lnTo>
                  <a:lnTo>
                    <a:pt x="0" y="203200"/>
                  </a:lnTo>
                  <a:lnTo>
                    <a:pt x="0" y="313152"/>
                  </a:lnTo>
                  <a:lnTo>
                    <a:pt x="406400" y="313152"/>
                  </a:lnTo>
                  <a:lnTo>
                    <a:pt x="406400" y="516352"/>
                  </a:lnTo>
                  <a:lnTo>
                    <a:pt x="812800" y="258176"/>
                  </a:lnTo>
                  <a:close/>
                </a:path>
              </a:pathLst>
            </a:custGeom>
            <a:solidFill>
              <a:srgbClr val="5034C4"/>
            </a:solidFill>
          </p:spPr>
        </p:sp>
        <p:sp>
          <p:nvSpPr>
            <p:cNvPr name="TextBox 14" id="14"/>
            <p:cNvSpPr txBox="true"/>
            <p:nvPr/>
          </p:nvSpPr>
          <p:spPr>
            <a:xfrm>
              <a:off x="0" y="174625"/>
              <a:ext cx="711200" cy="138527"/>
            </a:xfrm>
            <a:prstGeom prst="rect">
              <a:avLst/>
            </a:prstGeom>
          </p:spPr>
          <p:txBody>
            <a:bodyPr anchor="ctr" rtlCol="false" tIns="50800" lIns="50800" bIns="50800" rIns="50800"/>
            <a:lstStyle/>
            <a:p>
              <a:pPr algn="ctr">
                <a:lnSpc>
                  <a:spcPts val="1400"/>
                </a:lnSpc>
              </a:pPr>
            </a:p>
          </p:txBody>
        </p:sp>
      </p:grpSp>
      <p:grpSp>
        <p:nvGrpSpPr>
          <p:cNvPr name="Group 15" id="15"/>
          <p:cNvGrpSpPr/>
          <p:nvPr/>
        </p:nvGrpSpPr>
        <p:grpSpPr>
          <a:xfrm rot="0">
            <a:off x="7933623" y="7532173"/>
            <a:ext cx="498374" cy="316605"/>
            <a:chOff x="0" y="0"/>
            <a:chExt cx="812800" cy="516352"/>
          </a:xfrm>
        </p:grpSpPr>
        <p:sp>
          <p:nvSpPr>
            <p:cNvPr name="Freeform 16" id="16"/>
            <p:cNvSpPr/>
            <p:nvPr/>
          </p:nvSpPr>
          <p:spPr>
            <a:xfrm flipH="false" flipV="false" rot="0">
              <a:off x="0" y="0"/>
              <a:ext cx="812800" cy="516352"/>
            </a:xfrm>
            <a:custGeom>
              <a:avLst/>
              <a:gdLst/>
              <a:ahLst/>
              <a:cxnLst/>
              <a:rect r="r" b="b" t="t" l="l"/>
              <a:pathLst>
                <a:path h="516352" w="812800">
                  <a:moveTo>
                    <a:pt x="812800" y="258176"/>
                  </a:moveTo>
                  <a:lnTo>
                    <a:pt x="406400" y="0"/>
                  </a:lnTo>
                  <a:lnTo>
                    <a:pt x="406400" y="203200"/>
                  </a:lnTo>
                  <a:lnTo>
                    <a:pt x="0" y="203200"/>
                  </a:lnTo>
                  <a:lnTo>
                    <a:pt x="0" y="313152"/>
                  </a:lnTo>
                  <a:lnTo>
                    <a:pt x="406400" y="313152"/>
                  </a:lnTo>
                  <a:lnTo>
                    <a:pt x="406400" y="516352"/>
                  </a:lnTo>
                  <a:lnTo>
                    <a:pt x="812800" y="258176"/>
                  </a:lnTo>
                  <a:close/>
                </a:path>
              </a:pathLst>
            </a:custGeom>
            <a:solidFill>
              <a:srgbClr val="5034C4"/>
            </a:solidFill>
          </p:spPr>
        </p:sp>
        <p:sp>
          <p:nvSpPr>
            <p:cNvPr name="TextBox 17" id="17"/>
            <p:cNvSpPr txBox="true"/>
            <p:nvPr/>
          </p:nvSpPr>
          <p:spPr>
            <a:xfrm>
              <a:off x="0" y="174625"/>
              <a:ext cx="711200" cy="138527"/>
            </a:xfrm>
            <a:prstGeom prst="rect">
              <a:avLst/>
            </a:prstGeom>
          </p:spPr>
          <p:txBody>
            <a:bodyPr anchor="ctr" rtlCol="false" tIns="50800" lIns="50800" bIns="50800" rIns="50800"/>
            <a:lstStyle/>
            <a:p>
              <a:pPr algn="ctr">
                <a:lnSpc>
                  <a:spcPts val="1400"/>
                </a:lnSpc>
              </a:pPr>
            </a:p>
          </p:txBody>
        </p:sp>
      </p:grpSp>
      <p:grpSp>
        <p:nvGrpSpPr>
          <p:cNvPr name="Group 18" id="18"/>
          <p:cNvGrpSpPr/>
          <p:nvPr/>
        </p:nvGrpSpPr>
        <p:grpSpPr>
          <a:xfrm rot="0">
            <a:off x="9868833" y="4220149"/>
            <a:ext cx="498374" cy="316605"/>
            <a:chOff x="0" y="0"/>
            <a:chExt cx="812800" cy="516352"/>
          </a:xfrm>
        </p:grpSpPr>
        <p:sp>
          <p:nvSpPr>
            <p:cNvPr name="Freeform 19" id="19"/>
            <p:cNvSpPr/>
            <p:nvPr/>
          </p:nvSpPr>
          <p:spPr>
            <a:xfrm flipH="false" flipV="false" rot="0">
              <a:off x="0" y="0"/>
              <a:ext cx="812800" cy="516352"/>
            </a:xfrm>
            <a:custGeom>
              <a:avLst/>
              <a:gdLst/>
              <a:ahLst/>
              <a:cxnLst/>
              <a:rect r="r" b="b" t="t" l="l"/>
              <a:pathLst>
                <a:path h="516352" w="812800">
                  <a:moveTo>
                    <a:pt x="812800" y="258176"/>
                  </a:moveTo>
                  <a:lnTo>
                    <a:pt x="406400" y="0"/>
                  </a:lnTo>
                  <a:lnTo>
                    <a:pt x="406400" y="203200"/>
                  </a:lnTo>
                  <a:lnTo>
                    <a:pt x="0" y="203200"/>
                  </a:lnTo>
                  <a:lnTo>
                    <a:pt x="0" y="313152"/>
                  </a:lnTo>
                  <a:lnTo>
                    <a:pt x="406400" y="313152"/>
                  </a:lnTo>
                  <a:lnTo>
                    <a:pt x="406400" y="516352"/>
                  </a:lnTo>
                  <a:lnTo>
                    <a:pt x="812800" y="258176"/>
                  </a:lnTo>
                  <a:close/>
                </a:path>
              </a:pathLst>
            </a:custGeom>
            <a:solidFill>
              <a:srgbClr val="5034C4"/>
            </a:solidFill>
          </p:spPr>
        </p:sp>
        <p:sp>
          <p:nvSpPr>
            <p:cNvPr name="TextBox 20" id="20"/>
            <p:cNvSpPr txBox="true"/>
            <p:nvPr/>
          </p:nvSpPr>
          <p:spPr>
            <a:xfrm>
              <a:off x="0" y="174625"/>
              <a:ext cx="711200" cy="138527"/>
            </a:xfrm>
            <a:prstGeom prst="rect">
              <a:avLst/>
            </a:prstGeom>
          </p:spPr>
          <p:txBody>
            <a:bodyPr anchor="ctr" rtlCol="false" tIns="50800" lIns="50800" bIns="50800" rIns="50800"/>
            <a:lstStyle/>
            <a:p>
              <a:pPr algn="ctr">
                <a:lnSpc>
                  <a:spcPts val="1400"/>
                </a:lnSpc>
              </a:pPr>
            </a:p>
          </p:txBody>
        </p:sp>
      </p:grpSp>
      <p:sp>
        <p:nvSpPr>
          <p:cNvPr name="Freeform 21" id="21"/>
          <p:cNvSpPr/>
          <p:nvPr/>
        </p:nvSpPr>
        <p:spPr>
          <a:xfrm flipH="false" flipV="false" rot="0">
            <a:off x="12910094" y="2523959"/>
            <a:ext cx="4785226" cy="640757"/>
          </a:xfrm>
          <a:custGeom>
            <a:avLst/>
            <a:gdLst/>
            <a:ahLst/>
            <a:cxnLst/>
            <a:rect r="r" b="b" t="t" l="l"/>
            <a:pathLst>
              <a:path h="640757" w="4785226">
                <a:moveTo>
                  <a:pt x="0" y="0"/>
                </a:moveTo>
                <a:lnTo>
                  <a:pt x="4785226" y="0"/>
                </a:lnTo>
                <a:lnTo>
                  <a:pt x="4785226" y="640757"/>
                </a:lnTo>
                <a:lnTo>
                  <a:pt x="0" y="640757"/>
                </a:lnTo>
                <a:lnTo>
                  <a:pt x="0" y="0"/>
                </a:lnTo>
                <a:close/>
              </a:path>
            </a:pathLst>
          </a:custGeom>
          <a:blipFill>
            <a:blip r:embed="rId6"/>
            <a:stretch>
              <a:fillRect l="0" t="0" r="0" b="0"/>
            </a:stretch>
          </a:blipFill>
        </p:spPr>
      </p:sp>
      <p:sp>
        <p:nvSpPr>
          <p:cNvPr name="Freeform 22" id="22"/>
          <p:cNvSpPr/>
          <p:nvPr/>
        </p:nvSpPr>
        <p:spPr>
          <a:xfrm flipH="false" flipV="false" rot="0">
            <a:off x="10462457" y="4121621"/>
            <a:ext cx="5228512" cy="513660"/>
          </a:xfrm>
          <a:custGeom>
            <a:avLst/>
            <a:gdLst/>
            <a:ahLst/>
            <a:cxnLst/>
            <a:rect r="r" b="b" t="t" l="l"/>
            <a:pathLst>
              <a:path h="513660" w="5228512">
                <a:moveTo>
                  <a:pt x="0" y="0"/>
                </a:moveTo>
                <a:lnTo>
                  <a:pt x="5228512" y="0"/>
                </a:lnTo>
                <a:lnTo>
                  <a:pt x="5228512" y="513661"/>
                </a:lnTo>
                <a:lnTo>
                  <a:pt x="0" y="513661"/>
                </a:lnTo>
                <a:lnTo>
                  <a:pt x="0" y="0"/>
                </a:lnTo>
                <a:close/>
              </a:path>
            </a:pathLst>
          </a:custGeom>
          <a:blipFill>
            <a:blip r:embed="rId7"/>
            <a:stretch>
              <a:fillRect l="0" t="-2300" r="0" b="0"/>
            </a:stretch>
          </a:blipFill>
        </p:spPr>
      </p:sp>
      <p:sp>
        <p:nvSpPr>
          <p:cNvPr name="Freeform 23" id="23"/>
          <p:cNvSpPr/>
          <p:nvPr/>
        </p:nvSpPr>
        <p:spPr>
          <a:xfrm flipH="false" flipV="false" rot="0">
            <a:off x="8907736" y="5821768"/>
            <a:ext cx="4851133" cy="546240"/>
          </a:xfrm>
          <a:custGeom>
            <a:avLst/>
            <a:gdLst/>
            <a:ahLst/>
            <a:cxnLst/>
            <a:rect r="r" b="b" t="t" l="l"/>
            <a:pathLst>
              <a:path h="546240" w="4851133">
                <a:moveTo>
                  <a:pt x="0" y="0"/>
                </a:moveTo>
                <a:lnTo>
                  <a:pt x="4851132" y="0"/>
                </a:lnTo>
                <a:lnTo>
                  <a:pt x="4851132" y="546240"/>
                </a:lnTo>
                <a:lnTo>
                  <a:pt x="0" y="546240"/>
                </a:lnTo>
                <a:lnTo>
                  <a:pt x="0" y="0"/>
                </a:lnTo>
                <a:close/>
              </a:path>
            </a:pathLst>
          </a:custGeom>
          <a:blipFill>
            <a:blip r:embed="rId8"/>
            <a:stretch>
              <a:fillRect l="0" t="0" r="0" b="0"/>
            </a:stretch>
          </a:blipFill>
        </p:spPr>
      </p:sp>
      <p:sp>
        <p:nvSpPr>
          <p:cNvPr name="Freeform 24" id="24"/>
          <p:cNvSpPr/>
          <p:nvPr/>
        </p:nvSpPr>
        <p:spPr>
          <a:xfrm flipH="false" flipV="false" rot="0">
            <a:off x="8614863" y="7428947"/>
            <a:ext cx="4235495" cy="523058"/>
          </a:xfrm>
          <a:custGeom>
            <a:avLst/>
            <a:gdLst/>
            <a:ahLst/>
            <a:cxnLst/>
            <a:rect r="r" b="b" t="t" l="l"/>
            <a:pathLst>
              <a:path h="523058" w="4235495">
                <a:moveTo>
                  <a:pt x="0" y="0"/>
                </a:moveTo>
                <a:lnTo>
                  <a:pt x="4235495" y="0"/>
                </a:lnTo>
                <a:lnTo>
                  <a:pt x="4235495" y="523058"/>
                </a:lnTo>
                <a:lnTo>
                  <a:pt x="0" y="523058"/>
                </a:lnTo>
                <a:lnTo>
                  <a:pt x="0" y="0"/>
                </a:lnTo>
                <a:close/>
              </a:path>
            </a:pathLst>
          </a:custGeom>
          <a:blipFill>
            <a:blip r:embed="rId9"/>
            <a:stretch>
              <a:fillRect l="0" t="0" r="0" b="0"/>
            </a:stretch>
          </a:blipFill>
        </p:spPr>
      </p:sp>
      <p:sp>
        <p:nvSpPr>
          <p:cNvPr name="TextBox 25" id="25"/>
          <p:cNvSpPr txBox="true"/>
          <p:nvPr/>
        </p:nvSpPr>
        <p:spPr>
          <a:xfrm rot="0">
            <a:off x="2015388" y="623887"/>
            <a:ext cx="13822796"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B2. Tính Information Gain cho từng thuộc tính</a:t>
            </a:r>
          </a:p>
        </p:txBody>
      </p:sp>
      <p:sp>
        <p:nvSpPr>
          <p:cNvPr name="TextBox 26" id="26"/>
          <p:cNvSpPr txBox="true"/>
          <p:nvPr/>
        </p:nvSpPr>
        <p:spPr>
          <a:xfrm rot="0">
            <a:off x="1028700" y="1913670"/>
            <a:ext cx="5768371" cy="523875"/>
          </a:xfrm>
          <a:prstGeom prst="rect">
            <a:avLst/>
          </a:prstGeom>
        </p:spPr>
        <p:txBody>
          <a:bodyPr anchor="t" rtlCol="false" tIns="0" lIns="0" bIns="0" rIns="0">
            <a:spAutoFit/>
          </a:bodyPr>
          <a:lstStyle/>
          <a:p>
            <a:pPr algn="l">
              <a:lnSpc>
                <a:spcPts val="4200"/>
              </a:lnSpc>
            </a:pPr>
            <a:r>
              <a:rPr lang="en-US" sz="3000">
                <a:solidFill>
                  <a:srgbClr val="5034C4"/>
                </a:solidFill>
                <a:latin typeface="Cabin"/>
                <a:ea typeface="Cabin"/>
                <a:cs typeface="Cabin"/>
                <a:sym typeface="Cabin"/>
              </a:rPr>
              <a:t>E</a:t>
            </a:r>
            <a:r>
              <a:rPr lang="en-US" sz="3000">
                <a:solidFill>
                  <a:srgbClr val="5034C4"/>
                </a:solidFill>
                <a:latin typeface="Cabin"/>
                <a:ea typeface="Cabin"/>
                <a:cs typeface="Cabin"/>
                <a:sym typeface="Cabin"/>
              </a:rPr>
              <a:t>ntrop</a:t>
            </a:r>
            <a:r>
              <a:rPr lang="en-US" sz="3000">
                <a:solidFill>
                  <a:srgbClr val="5034C4"/>
                </a:solidFill>
                <a:latin typeface="Cabin"/>
                <a:ea typeface="Cabin"/>
                <a:cs typeface="Cabin"/>
                <a:sym typeface="Cabin"/>
              </a:rPr>
              <a:t>y</a:t>
            </a:r>
            <a:r>
              <a:rPr lang="en-US" sz="3000">
                <a:solidFill>
                  <a:srgbClr val="5034C4"/>
                </a:solidFill>
                <a:latin typeface="Cabin"/>
                <a:ea typeface="Cabin"/>
                <a:cs typeface="Cabin"/>
                <a:sym typeface="Cabin"/>
              </a:rPr>
              <a:t> của Thuộc tính Outlook</a:t>
            </a:r>
          </a:p>
        </p:txBody>
      </p:sp>
      <p:sp>
        <p:nvSpPr>
          <p:cNvPr name="TextBox 27" id="27"/>
          <p:cNvSpPr txBox="true"/>
          <p:nvPr/>
        </p:nvSpPr>
        <p:spPr>
          <a:xfrm rot="0">
            <a:off x="1028700" y="3487289"/>
            <a:ext cx="6039083" cy="523875"/>
          </a:xfrm>
          <a:prstGeom prst="rect">
            <a:avLst/>
          </a:prstGeom>
        </p:spPr>
        <p:txBody>
          <a:bodyPr anchor="t" rtlCol="false" tIns="0" lIns="0" bIns="0" rIns="0">
            <a:spAutoFit/>
          </a:bodyPr>
          <a:lstStyle/>
          <a:p>
            <a:pPr algn="l">
              <a:lnSpc>
                <a:spcPts val="4200"/>
              </a:lnSpc>
            </a:pPr>
            <a:r>
              <a:rPr lang="en-US" sz="3000">
                <a:solidFill>
                  <a:srgbClr val="5034C4"/>
                </a:solidFill>
                <a:latin typeface="Cabin"/>
                <a:ea typeface="Cabin"/>
                <a:cs typeface="Cabin"/>
                <a:sym typeface="Cabin"/>
              </a:rPr>
              <a:t>E</a:t>
            </a:r>
            <a:r>
              <a:rPr lang="en-US" sz="3000">
                <a:solidFill>
                  <a:srgbClr val="5034C4"/>
                </a:solidFill>
                <a:latin typeface="Cabin"/>
                <a:ea typeface="Cabin"/>
                <a:cs typeface="Cabin"/>
                <a:sym typeface="Cabin"/>
              </a:rPr>
              <a:t>ntrop</a:t>
            </a:r>
            <a:r>
              <a:rPr lang="en-US" sz="3000">
                <a:solidFill>
                  <a:srgbClr val="5034C4"/>
                </a:solidFill>
                <a:latin typeface="Cabin"/>
                <a:ea typeface="Cabin"/>
                <a:cs typeface="Cabin"/>
                <a:sym typeface="Cabin"/>
              </a:rPr>
              <a:t>y</a:t>
            </a:r>
            <a:r>
              <a:rPr lang="en-US" sz="3000">
                <a:solidFill>
                  <a:srgbClr val="5034C4"/>
                </a:solidFill>
                <a:latin typeface="Cabin"/>
                <a:ea typeface="Cabin"/>
                <a:cs typeface="Cabin"/>
                <a:sym typeface="Cabin"/>
              </a:rPr>
              <a:t> của Thuộc tính Temperature</a:t>
            </a:r>
          </a:p>
        </p:txBody>
      </p:sp>
      <p:sp>
        <p:nvSpPr>
          <p:cNvPr name="TextBox 28" id="28"/>
          <p:cNvSpPr txBox="true"/>
          <p:nvPr/>
        </p:nvSpPr>
        <p:spPr>
          <a:xfrm rot="0">
            <a:off x="1028700" y="5170095"/>
            <a:ext cx="5386189" cy="523875"/>
          </a:xfrm>
          <a:prstGeom prst="rect">
            <a:avLst/>
          </a:prstGeom>
        </p:spPr>
        <p:txBody>
          <a:bodyPr anchor="t" rtlCol="false" tIns="0" lIns="0" bIns="0" rIns="0">
            <a:spAutoFit/>
          </a:bodyPr>
          <a:lstStyle/>
          <a:p>
            <a:pPr algn="l">
              <a:lnSpc>
                <a:spcPts val="4200"/>
              </a:lnSpc>
            </a:pPr>
            <a:r>
              <a:rPr lang="en-US" sz="3000">
                <a:solidFill>
                  <a:srgbClr val="5034C4"/>
                </a:solidFill>
                <a:latin typeface="Cabin"/>
                <a:ea typeface="Cabin"/>
                <a:cs typeface="Cabin"/>
                <a:sym typeface="Cabin"/>
              </a:rPr>
              <a:t>E</a:t>
            </a:r>
            <a:r>
              <a:rPr lang="en-US" sz="3000">
                <a:solidFill>
                  <a:srgbClr val="5034C4"/>
                </a:solidFill>
                <a:latin typeface="Cabin"/>
                <a:ea typeface="Cabin"/>
                <a:cs typeface="Cabin"/>
                <a:sym typeface="Cabin"/>
              </a:rPr>
              <a:t>ntrop</a:t>
            </a:r>
            <a:r>
              <a:rPr lang="en-US" sz="3000">
                <a:solidFill>
                  <a:srgbClr val="5034C4"/>
                </a:solidFill>
                <a:latin typeface="Cabin"/>
                <a:ea typeface="Cabin"/>
                <a:cs typeface="Cabin"/>
                <a:sym typeface="Cabin"/>
              </a:rPr>
              <a:t>y</a:t>
            </a:r>
            <a:r>
              <a:rPr lang="en-US" sz="3000">
                <a:solidFill>
                  <a:srgbClr val="5034C4"/>
                </a:solidFill>
                <a:latin typeface="Cabin"/>
                <a:ea typeface="Cabin"/>
                <a:cs typeface="Cabin"/>
                <a:sym typeface="Cabin"/>
              </a:rPr>
              <a:t> của Thuộc tính Humidity</a:t>
            </a:r>
          </a:p>
        </p:txBody>
      </p:sp>
      <p:sp>
        <p:nvSpPr>
          <p:cNvPr name="TextBox 29" id="29"/>
          <p:cNvSpPr txBox="true"/>
          <p:nvPr/>
        </p:nvSpPr>
        <p:spPr>
          <a:xfrm rot="0">
            <a:off x="1028700" y="6810203"/>
            <a:ext cx="5386189" cy="523875"/>
          </a:xfrm>
          <a:prstGeom prst="rect">
            <a:avLst/>
          </a:prstGeom>
        </p:spPr>
        <p:txBody>
          <a:bodyPr anchor="t" rtlCol="false" tIns="0" lIns="0" bIns="0" rIns="0">
            <a:spAutoFit/>
          </a:bodyPr>
          <a:lstStyle/>
          <a:p>
            <a:pPr algn="l">
              <a:lnSpc>
                <a:spcPts val="4200"/>
              </a:lnSpc>
            </a:pPr>
            <a:r>
              <a:rPr lang="en-US" sz="3000">
                <a:solidFill>
                  <a:srgbClr val="5034C4"/>
                </a:solidFill>
                <a:latin typeface="Cabin"/>
                <a:ea typeface="Cabin"/>
                <a:cs typeface="Cabin"/>
                <a:sym typeface="Cabin"/>
              </a:rPr>
              <a:t>E</a:t>
            </a:r>
            <a:r>
              <a:rPr lang="en-US" sz="3000">
                <a:solidFill>
                  <a:srgbClr val="5034C4"/>
                </a:solidFill>
                <a:latin typeface="Cabin"/>
                <a:ea typeface="Cabin"/>
                <a:cs typeface="Cabin"/>
                <a:sym typeface="Cabin"/>
              </a:rPr>
              <a:t>ntrop</a:t>
            </a:r>
            <a:r>
              <a:rPr lang="en-US" sz="3000">
                <a:solidFill>
                  <a:srgbClr val="5034C4"/>
                </a:solidFill>
                <a:latin typeface="Cabin"/>
                <a:ea typeface="Cabin"/>
                <a:cs typeface="Cabin"/>
                <a:sym typeface="Cabin"/>
              </a:rPr>
              <a:t>y</a:t>
            </a:r>
            <a:r>
              <a:rPr lang="en-US" sz="3000">
                <a:solidFill>
                  <a:srgbClr val="5034C4"/>
                </a:solidFill>
                <a:latin typeface="Cabin"/>
                <a:ea typeface="Cabin"/>
                <a:cs typeface="Cabin"/>
                <a:sym typeface="Cabin"/>
              </a:rPr>
              <a:t> của Thuộc tính Humidity</a:t>
            </a:r>
          </a:p>
        </p:txBody>
      </p:sp>
      <p:sp>
        <p:nvSpPr>
          <p:cNvPr name="TextBox 30" id="30"/>
          <p:cNvSpPr txBox="true"/>
          <p:nvPr/>
        </p:nvSpPr>
        <p:spPr>
          <a:xfrm rot="0">
            <a:off x="11138483" y="2606212"/>
            <a:ext cx="1154460" cy="466725"/>
          </a:xfrm>
          <a:prstGeom prst="rect">
            <a:avLst/>
          </a:prstGeom>
        </p:spPr>
        <p:txBody>
          <a:bodyPr anchor="t" rtlCol="false" tIns="0" lIns="0" bIns="0" rIns="0">
            <a:spAutoFit/>
          </a:bodyPr>
          <a:lstStyle/>
          <a:p>
            <a:pPr algn="ctr">
              <a:lnSpc>
                <a:spcPts val="3600"/>
              </a:lnSpc>
              <a:spcBef>
                <a:spcPct val="0"/>
              </a:spcBef>
            </a:pPr>
            <a:r>
              <a:rPr lang="en-US" b="true" sz="3000">
                <a:solidFill>
                  <a:srgbClr val="5034C4"/>
                </a:solidFill>
                <a:latin typeface="Cabin Bold"/>
                <a:ea typeface="Cabin Bold"/>
                <a:cs typeface="Cabin Bold"/>
                <a:sym typeface="Cabin Bold"/>
              </a:rPr>
              <a:t>=0.693</a:t>
            </a:r>
          </a:p>
        </p:txBody>
      </p:sp>
      <p:sp>
        <p:nvSpPr>
          <p:cNvPr name="TextBox 31" id="31"/>
          <p:cNvSpPr txBox="true"/>
          <p:nvPr/>
        </p:nvSpPr>
        <p:spPr>
          <a:xfrm rot="0">
            <a:off x="8614863" y="4140327"/>
            <a:ext cx="1156841" cy="466725"/>
          </a:xfrm>
          <a:prstGeom prst="rect">
            <a:avLst/>
          </a:prstGeom>
        </p:spPr>
        <p:txBody>
          <a:bodyPr anchor="t" rtlCol="false" tIns="0" lIns="0" bIns="0" rIns="0">
            <a:spAutoFit/>
          </a:bodyPr>
          <a:lstStyle/>
          <a:p>
            <a:pPr algn="ctr">
              <a:lnSpc>
                <a:spcPts val="3600"/>
              </a:lnSpc>
              <a:spcBef>
                <a:spcPct val="0"/>
              </a:spcBef>
            </a:pPr>
            <a:r>
              <a:rPr lang="en-US" b="true" sz="3000">
                <a:solidFill>
                  <a:srgbClr val="5034C4"/>
                </a:solidFill>
                <a:latin typeface="Cabin Bold"/>
                <a:ea typeface="Cabin Bold"/>
                <a:cs typeface="Cabin Bold"/>
                <a:sym typeface="Cabin Bold"/>
              </a:rPr>
              <a:t>≈0.9111</a:t>
            </a:r>
          </a:p>
        </p:txBody>
      </p:sp>
      <p:sp>
        <p:nvSpPr>
          <p:cNvPr name="TextBox 32" id="32"/>
          <p:cNvSpPr txBox="true"/>
          <p:nvPr/>
        </p:nvSpPr>
        <p:spPr>
          <a:xfrm rot="0">
            <a:off x="6797071" y="5812243"/>
            <a:ext cx="1385739" cy="466725"/>
          </a:xfrm>
          <a:prstGeom prst="rect">
            <a:avLst/>
          </a:prstGeom>
        </p:spPr>
        <p:txBody>
          <a:bodyPr anchor="t" rtlCol="false" tIns="0" lIns="0" bIns="0" rIns="0">
            <a:spAutoFit/>
          </a:bodyPr>
          <a:lstStyle/>
          <a:p>
            <a:pPr algn="ctr">
              <a:lnSpc>
                <a:spcPts val="3600"/>
              </a:lnSpc>
              <a:spcBef>
                <a:spcPct val="0"/>
              </a:spcBef>
            </a:pPr>
            <a:r>
              <a:rPr lang="en-US" b="true" sz="3000">
                <a:solidFill>
                  <a:srgbClr val="5034C4"/>
                </a:solidFill>
                <a:latin typeface="Cabin Bold"/>
                <a:ea typeface="Cabin Bold"/>
                <a:cs typeface="Cabin Bold"/>
                <a:sym typeface="Cabin Bold"/>
              </a:rPr>
              <a:t>≈0.7885</a:t>
            </a:r>
          </a:p>
        </p:txBody>
      </p:sp>
      <p:sp>
        <p:nvSpPr>
          <p:cNvPr name="TextBox 33" id="33"/>
          <p:cNvSpPr txBox="true"/>
          <p:nvPr/>
        </p:nvSpPr>
        <p:spPr>
          <a:xfrm rot="0">
            <a:off x="6423591" y="7452351"/>
            <a:ext cx="1373981" cy="466725"/>
          </a:xfrm>
          <a:prstGeom prst="rect">
            <a:avLst/>
          </a:prstGeom>
        </p:spPr>
        <p:txBody>
          <a:bodyPr anchor="t" rtlCol="false" tIns="0" lIns="0" bIns="0" rIns="0">
            <a:spAutoFit/>
          </a:bodyPr>
          <a:lstStyle/>
          <a:p>
            <a:pPr algn="ctr">
              <a:lnSpc>
                <a:spcPts val="3600"/>
              </a:lnSpc>
              <a:spcBef>
                <a:spcPct val="0"/>
              </a:spcBef>
            </a:pPr>
            <a:r>
              <a:rPr lang="en-US" b="true" sz="3000">
                <a:solidFill>
                  <a:srgbClr val="5034C4"/>
                </a:solidFill>
                <a:latin typeface="Cabin Bold"/>
                <a:ea typeface="Cabin Bold"/>
                <a:cs typeface="Cabin Bold"/>
                <a:sym typeface="Cabin Bold"/>
              </a:rPr>
              <a:t>≈0.8922</a:t>
            </a:r>
          </a:p>
        </p:txBody>
      </p:sp>
      <p:sp>
        <p:nvSpPr>
          <p:cNvPr name="TextBox 34" id="34"/>
          <p:cNvSpPr txBox="true"/>
          <p:nvPr/>
        </p:nvSpPr>
        <p:spPr>
          <a:xfrm rot="0">
            <a:off x="1028700" y="8513599"/>
            <a:ext cx="14988509" cy="1057275"/>
          </a:xfrm>
          <a:prstGeom prst="rect">
            <a:avLst/>
          </a:prstGeom>
        </p:spPr>
        <p:txBody>
          <a:bodyPr anchor="t" rtlCol="false" tIns="0" lIns="0" bIns="0" rIns="0">
            <a:spAutoFit/>
          </a:bodyPr>
          <a:lstStyle/>
          <a:p>
            <a:pPr algn="l">
              <a:lnSpc>
                <a:spcPts val="4200"/>
              </a:lnSpc>
            </a:pPr>
            <a:r>
              <a:rPr lang="en-US" sz="3000">
                <a:solidFill>
                  <a:srgbClr val="5034C4"/>
                </a:solidFill>
                <a:latin typeface="Cabin"/>
                <a:ea typeface="Cabin"/>
                <a:cs typeface="Cabin"/>
                <a:sym typeface="Cabin"/>
              </a:rPr>
              <a:t>Có thể thấy thuộc tính Outlook có chỉ số Information Gain(IG) cao nhất chính vì thế ta sẽ chọn Outlook làm nút gốc (root node) của cây quyết định.</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10809"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522428" y="1968845"/>
            <a:ext cx="10204628" cy="7656704"/>
          </a:xfrm>
          <a:custGeom>
            <a:avLst/>
            <a:gdLst/>
            <a:ahLst/>
            <a:cxnLst/>
            <a:rect r="r" b="b" t="t" l="l"/>
            <a:pathLst>
              <a:path h="7656704" w="10204628">
                <a:moveTo>
                  <a:pt x="0" y="0"/>
                </a:moveTo>
                <a:lnTo>
                  <a:pt x="10204628" y="0"/>
                </a:lnTo>
                <a:lnTo>
                  <a:pt x="10204628" y="7656704"/>
                </a:lnTo>
                <a:lnTo>
                  <a:pt x="0" y="7656704"/>
                </a:lnTo>
                <a:lnTo>
                  <a:pt x="0" y="0"/>
                </a:lnTo>
                <a:close/>
              </a:path>
            </a:pathLst>
          </a:custGeom>
          <a:blipFill>
            <a:blip r:embed="rId2"/>
            <a:stretch>
              <a:fillRect l="0" t="0" r="0" b="0"/>
            </a:stretch>
          </a:blipFill>
        </p:spPr>
      </p:sp>
      <p:sp>
        <p:nvSpPr>
          <p:cNvPr name="TextBox 6" id="6"/>
          <p:cNvSpPr txBox="true"/>
          <p:nvPr/>
        </p:nvSpPr>
        <p:spPr>
          <a:xfrm rot="0">
            <a:off x="5648353" y="1038225"/>
            <a:ext cx="6991294"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Xét thuộc tính Outlook </a:t>
            </a:r>
          </a:p>
        </p:txBody>
      </p:sp>
      <p:sp>
        <p:nvSpPr>
          <p:cNvPr name="TextBox 7" id="7"/>
          <p:cNvSpPr txBox="true"/>
          <p:nvPr/>
        </p:nvSpPr>
        <p:spPr>
          <a:xfrm rot="0">
            <a:off x="1028700" y="1902170"/>
            <a:ext cx="9192084" cy="523875"/>
          </a:xfrm>
          <a:prstGeom prst="rect">
            <a:avLst/>
          </a:prstGeom>
        </p:spPr>
        <p:txBody>
          <a:bodyPr anchor="t" rtlCol="false" tIns="0" lIns="0" bIns="0" rIns="0">
            <a:spAutoFit/>
          </a:bodyPr>
          <a:lstStyle/>
          <a:p>
            <a:pPr algn="l">
              <a:lnSpc>
                <a:spcPts val="4200"/>
              </a:lnSpc>
            </a:pPr>
            <a:r>
              <a:rPr lang="en-US" sz="3000">
                <a:solidFill>
                  <a:srgbClr val="5034C4"/>
                </a:solidFill>
                <a:latin typeface="Cabin"/>
                <a:ea typeface="Cabin"/>
                <a:cs typeface="Cabin"/>
                <a:sym typeface="Cabin"/>
              </a:rPr>
              <a:t>Lặp lại bước 1 và bước 2 với từng bảng nhánh của outlook</a:t>
            </a:r>
          </a:p>
        </p:txBody>
      </p:sp>
      <p:sp>
        <p:nvSpPr>
          <p:cNvPr name="TextBox 8" id="8"/>
          <p:cNvSpPr txBox="true"/>
          <p:nvPr/>
        </p:nvSpPr>
        <p:spPr>
          <a:xfrm rot="0">
            <a:off x="11527484" y="2605258"/>
            <a:ext cx="6179712" cy="1590675"/>
          </a:xfrm>
          <a:prstGeom prst="rect">
            <a:avLst/>
          </a:prstGeom>
        </p:spPr>
        <p:txBody>
          <a:bodyPr anchor="t" rtlCol="false" tIns="0" lIns="0" bIns="0" rIns="0">
            <a:spAutoFit/>
          </a:bodyPr>
          <a:lstStyle/>
          <a:p>
            <a:pPr algn="l">
              <a:lnSpc>
                <a:spcPts val="4200"/>
              </a:lnSpc>
            </a:pPr>
            <a:r>
              <a:rPr lang="en-US" sz="3000">
                <a:solidFill>
                  <a:srgbClr val="5034C4"/>
                </a:solidFill>
                <a:latin typeface="Cabin"/>
                <a:ea typeface="Cabin"/>
                <a:cs typeface="Cabin"/>
                <a:sym typeface="Cabin"/>
              </a:rPr>
              <a:t>Chia theo humidity IG(Sunny,Humidity)=0.9710−0.0000 =0.9710</a:t>
            </a:r>
          </a:p>
        </p:txBody>
      </p:sp>
      <p:sp>
        <p:nvSpPr>
          <p:cNvPr name="TextBox 9" id="9"/>
          <p:cNvSpPr txBox="true"/>
          <p:nvPr/>
        </p:nvSpPr>
        <p:spPr>
          <a:xfrm rot="0">
            <a:off x="11527484" y="7735328"/>
            <a:ext cx="6609666" cy="1057275"/>
          </a:xfrm>
          <a:prstGeom prst="rect">
            <a:avLst/>
          </a:prstGeom>
        </p:spPr>
        <p:txBody>
          <a:bodyPr anchor="t" rtlCol="false" tIns="0" lIns="0" bIns="0" rIns="0">
            <a:spAutoFit/>
          </a:bodyPr>
          <a:lstStyle/>
          <a:p>
            <a:pPr algn="l">
              <a:lnSpc>
                <a:spcPts val="4200"/>
              </a:lnSpc>
            </a:pPr>
            <a:r>
              <a:rPr lang="en-US" sz="3000">
                <a:solidFill>
                  <a:srgbClr val="5034C4"/>
                </a:solidFill>
                <a:latin typeface="Cabin"/>
                <a:ea typeface="Cabin"/>
                <a:cs typeface="Cabin"/>
                <a:sym typeface="Cabin"/>
              </a:rPr>
              <a:t>Chia theo Wind </a:t>
            </a:r>
          </a:p>
          <a:p>
            <a:pPr algn="l">
              <a:lnSpc>
                <a:spcPts val="4200"/>
              </a:lnSpc>
            </a:pPr>
            <a:r>
              <a:rPr lang="en-US" sz="3000">
                <a:solidFill>
                  <a:srgbClr val="5034C4"/>
                </a:solidFill>
                <a:latin typeface="Cabin"/>
                <a:ea typeface="Cabin"/>
                <a:cs typeface="Cabin"/>
                <a:sym typeface="Cabin"/>
              </a:rPr>
              <a:t>IG(Rainy,Wind)=0.9710−0.0000=0.9710</a:t>
            </a:r>
          </a:p>
        </p:txBody>
      </p:sp>
      <p:grpSp>
        <p:nvGrpSpPr>
          <p:cNvPr name="Group 10" id="10"/>
          <p:cNvGrpSpPr/>
          <p:nvPr/>
        </p:nvGrpSpPr>
        <p:grpSpPr>
          <a:xfrm rot="0">
            <a:off x="10727056" y="3179687"/>
            <a:ext cx="800428" cy="508493"/>
            <a:chOff x="0" y="0"/>
            <a:chExt cx="812800" cy="516352"/>
          </a:xfrm>
        </p:grpSpPr>
        <p:sp>
          <p:nvSpPr>
            <p:cNvPr name="Freeform 11" id="11"/>
            <p:cNvSpPr/>
            <p:nvPr/>
          </p:nvSpPr>
          <p:spPr>
            <a:xfrm flipH="false" flipV="false" rot="0">
              <a:off x="0" y="0"/>
              <a:ext cx="812800" cy="516352"/>
            </a:xfrm>
            <a:custGeom>
              <a:avLst/>
              <a:gdLst/>
              <a:ahLst/>
              <a:cxnLst/>
              <a:rect r="r" b="b" t="t" l="l"/>
              <a:pathLst>
                <a:path h="516352" w="812800">
                  <a:moveTo>
                    <a:pt x="812800" y="258176"/>
                  </a:moveTo>
                  <a:lnTo>
                    <a:pt x="406400" y="0"/>
                  </a:lnTo>
                  <a:lnTo>
                    <a:pt x="406400" y="203200"/>
                  </a:lnTo>
                  <a:lnTo>
                    <a:pt x="0" y="203200"/>
                  </a:lnTo>
                  <a:lnTo>
                    <a:pt x="0" y="313152"/>
                  </a:lnTo>
                  <a:lnTo>
                    <a:pt x="406400" y="313152"/>
                  </a:lnTo>
                  <a:lnTo>
                    <a:pt x="406400" y="516352"/>
                  </a:lnTo>
                  <a:lnTo>
                    <a:pt x="812800" y="258176"/>
                  </a:lnTo>
                  <a:close/>
                </a:path>
              </a:pathLst>
            </a:custGeom>
            <a:solidFill>
              <a:srgbClr val="5034C4"/>
            </a:solidFill>
          </p:spPr>
        </p:sp>
        <p:sp>
          <p:nvSpPr>
            <p:cNvPr name="TextBox 12" id="12"/>
            <p:cNvSpPr txBox="true"/>
            <p:nvPr/>
          </p:nvSpPr>
          <p:spPr>
            <a:xfrm>
              <a:off x="0" y="174625"/>
              <a:ext cx="711200" cy="138527"/>
            </a:xfrm>
            <a:prstGeom prst="rect">
              <a:avLst/>
            </a:prstGeom>
          </p:spPr>
          <p:txBody>
            <a:bodyPr anchor="ctr" rtlCol="false" tIns="50800" lIns="50800" bIns="50800" rIns="50800"/>
            <a:lstStyle/>
            <a:p>
              <a:pPr algn="ctr">
                <a:lnSpc>
                  <a:spcPts val="1400"/>
                </a:lnSpc>
              </a:pPr>
            </a:p>
          </p:txBody>
        </p:sp>
      </p:grpSp>
      <p:grpSp>
        <p:nvGrpSpPr>
          <p:cNvPr name="Group 13" id="13"/>
          <p:cNvGrpSpPr/>
          <p:nvPr/>
        </p:nvGrpSpPr>
        <p:grpSpPr>
          <a:xfrm rot="0">
            <a:off x="10727056" y="5542951"/>
            <a:ext cx="800428" cy="508493"/>
            <a:chOff x="0" y="0"/>
            <a:chExt cx="812800" cy="516352"/>
          </a:xfrm>
        </p:grpSpPr>
        <p:sp>
          <p:nvSpPr>
            <p:cNvPr name="Freeform 14" id="14"/>
            <p:cNvSpPr/>
            <p:nvPr/>
          </p:nvSpPr>
          <p:spPr>
            <a:xfrm flipH="false" flipV="false" rot="0">
              <a:off x="0" y="0"/>
              <a:ext cx="812800" cy="516352"/>
            </a:xfrm>
            <a:custGeom>
              <a:avLst/>
              <a:gdLst/>
              <a:ahLst/>
              <a:cxnLst/>
              <a:rect r="r" b="b" t="t" l="l"/>
              <a:pathLst>
                <a:path h="516352" w="812800">
                  <a:moveTo>
                    <a:pt x="812800" y="258176"/>
                  </a:moveTo>
                  <a:lnTo>
                    <a:pt x="406400" y="0"/>
                  </a:lnTo>
                  <a:lnTo>
                    <a:pt x="406400" y="203200"/>
                  </a:lnTo>
                  <a:lnTo>
                    <a:pt x="0" y="203200"/>
                  </a:lnTo>
                  <a:lnTo>
                    <a:pt x="0" y="313152"/>
                  </a:lnTo>
                  <a:lnTo>
                    <a:pt x="406400" y="313152"/>
                  </a:lnTo>
                  <a:lnTo>
                    <a:pt x="406400" y="516352"/>
                  </a:lnTo>
                  <a:lnTo>
                    <a:pt x="812800" y="258176"/>
                  </a:lnTo>
                  <a:close/>
                </a:path>
              </a:pathLst>
            </a:custGeom>
            <a:solidFill>
              <a:srgbClr val="5034C4"/>
            </a:solidFill>
          </p:spPr>
        </p:sp>
        <p:sp>
          <p:nvSpPr>
            <p:cNvPr name="TextBox 15" id="15"/>
            <p:cNvSpPr txBox="true"/>
            <p:nvPr/>
          </p:nvSpPr>
          <p:spPr>
            <a:xfrm>
              <a:off x="0" y="174625"/>
              <a:ext cx="711200" cy="138527"/>
            </a:xfrm>
            <a:prstGeom prst="rect">
              <a:avLst/>
            </a:prstGeom>
          </p:spPr>
          <p:txBody>
            <a:bodyPr anchor="ctr" rtlCol="false" tIns="50800" lIns="50800" bIns="50800" rIns="50800"/>
            <a:lstStyle/>
            <a:p>
              <a:pPr algn="ctr">
                <a:lnSpc>
                  <a:spcPts val="1400"/>
                </a:lnSpc>
              </a:pPr>
            </a:p>
          </p:txBody>
        </p:sp>
      </p:grpSp>
      <p:grpSp>
        <p:nvGrpSpPr>
          <p:cNvPr name="Group 16" id="16"/>
          <p:cNvGrpSpPr/>
          <p:nvPr/>
        </p:nvGrpSpPr>
        <p:grpSpPr>
          <a:xfrm rot="0">
            <a:off x="10727056" y="8043057"/>
            <a:ext cx="800428" cy="508493"/>
            <a:chOff x="0" y="0"/>
            <a:chExt cx="812800" cy="516352"/>
          </a:xfrm>
        </p:grpSpPr>
        <p:sp>
          <p:nvSpPr>
            <p:cNvPr name="Freeform 17" id="17"/>
            <p:cNvSpPr/>
            <p:nvPr/>
          </p:nvSpPr>
          <p:spPr>
            <a:xfrm flipH="false" flipV="false" rot="0">
              <a:off x="0" y="0"/>
              <a:ext cx="812800" cy="516352"/>
            </a:xfrm>
            <a:custGeom>
              <a:avLst/>
              <a:gdLst/>
              <a:ahLst/>
              <a:cxnLst/>
              <a:rect r="r" b="b" t="t" l="l"/>
              <a:pathLst>
                <a:path h="516352" w="812800">
                  <a:moveTo>
                    <a:pt x="812800" y="258176"/>
                  </a:moveTo>
                  <a:lnTo>
                    <a:pt x="406400" y="0"/>
                  </a:lnTo>
                  <a:lnTo>
                    <a:pt x="406400" y="203200"/>
                  </a:lnTo>
                  <a:lnTo>
                    <a:pt x="0" y="203200"/>
                  </a:lnTo>
                  <a:lnTo>
                    <a:pt x="0" y="313152"/>
                  </a:lnTo>
                  <a:lnTo>
                    <a:pt x="406400" y="313152"/>
                  </a:lnTo>
                  <a:lnTo>
                    <a:pt x="406400" y="516352"/>
                  </a:lnTo>
                  <a:lnTo>
                    <a:pt x="812800" y="258176"/>
                  </a:lnTo>
                  <a:close/>
                </a:path>
              </a:pathLst>
            </a:custGeom>
            <a:solidFill>
              <a:srgbClr val="5034C4"/>
            </a:solidFill>
          </p:spPr>
        </p:sp>
        <p:sp>
          <p:nvSpPr>
            <p:cNvPr name="TextBox 18" id="18"/>
            <p:cNvSpPr txBox="true"/>
            <p:nvPr/>
          </p:nvSpPr>
          <p:spPr>
            <a:xfrm>
              <a:off x="0" y="174625"/>
              <a:ext cx="711200" cy="138527"/>
            </a:xfrm>
            <a:prstGeom prst="rect">
              <a:avLst/>
            </a:prstGeom>
          </p:spPr>
          <p:txBody>
            <a:bodyPr anchor="ctr" rtlCol="false" tIns="50800" lIns="50800" bIns="50800" rIns="50800"/>
            <a:lstStyle/>
            <a:p>
              <a:pPr algn="ctr">
                <a:lnSpc>
                  <a:spcPts val="1400"/>
                </a:lnSpc>
              </a:pPr>
            </a:p>
          </p:txBody>
        </p:sp>
      </p:grpSp>
      <p:sp>
        <p:nvSpPr>
          <p:cNvPr name="TextBox 19" id="19"/>
          <p:cNvSpPr txBox="true"/>
          <p:nvPr/>
        </p:nvSpPr>
        <p:spPr>
          <a:xfrm rot="0">
            <a:off x="11527484" y="5501922"/>
            <a:ext cx="5242620" cy="523875"/>
          </a:xfrm>
          <a:prstGeom prst="rect">
            <a:avLst/>
          </a:prstGeom>
        </p:spPr>
        <p:txBody>
          <a:bodyPr anchor="t" rtlCol="false" tIns="0" lIns="0" bIns="0" rIns="0">
            <a:spAutoFit/>
          </a:bodyPr>
          <a:lstStyle/>
          <a:p>
            <a:pPr algn="ctr">
              <a:lnSpc>
                <a:spcPts val="4200"/>
              </a:lnSpc>
              <a:spcBef>
                <a:spcPct val="0"/>
              </a:spcBef>
            </a:pPr>
            <a:r>
              <a:rPr lang="en-US" sz="3000">
                <a:solidFill>
                  <a:srgbClr val="5034C4"/>
                </a:solidFill>
                <a:latin typeface="Cabin"/>
                <a:ea typeface="Cabin"/>
                <a:cs typeface="Cabin"/>
                <a:sym typeface="Cabin"/>
              </a:rPr>
              <a:t>Tất cả mẫu đều Yes → Leaf = Yes.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905688"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7377755" y="1038225"/>
            <a:ext cx="3055865"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Giới</a:t>
            </a:r>
            <a:r>
              <a:rPr lang="en-US" b="true" sz="5499">
                <a:solidFill>
                  <a:srgbClr val="5034C4"/>
                </a:solidFill>
                <a:latin typeface="Cabin Bold"/>
                <a:ea typeface="Cabin Bold"/>
                <a:cs typeface="Cabin Bold"/>
                <a:sym typeface="Cabin Bold"/>
              </a:rPr>
              <a:t> thiệu</a:t>
            </a:r>
          </a:p>
        </p:txBody>
      </p:sp>
      <p:sp>
        <p:nvSpPr>
          <p:cNvPr name="TextBox 6" id="6"/>
          <p:cNvSpPr txBox="true"/>
          <p:nvPr/>
        </p:nvSpPr>
        <p:spPr>
          <a:xfrm rot="0">
            <a:off x="2481545" y="2217599"/>
            <a:ext cx="12848284" cy="3190875"/>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5034C4"/>
                </a:solidFill>
                <a:latin typeface="Cabin"/>
                <a:ea typeface="Cabin"/>
                <a:cs typeface="Cabin"/>
                <a:sym typeface="Cabin"/>
              </a:rPr>
              <a:t>Decision Tree (Cây quyết định) là một mô hình học máy dạng cây, dùng để ra quyết định bằng cách chia nhỏ dữ liệu theo các thuộc tính (features).</a:t>
            </a:r>
          </a:p>
          <a:p>
            <a:pPr algn="just">
              <a:lnSpc>
                <a:spcPts val="4200"/>
              </a:lnSpc>
            </a:pPr>
          </a:p>
          <a:p>
            <a:pPr algn="just" marL="647700" indent="-323850" lvl="1">
              <a:lnSpc>
                <a:spcPts val="4200"/>
              </a:lnSpc>
              <a:buFont typeface="Arial"/>
              <a:buChar char="•"/>
            </a:pPr>
            <a:r>
              <a:rPr lang="en-US" sz="3000">
                <a:solidFill>
                  <a:srgbClr val="5034C4"/>
                </a:solidFill>
                <a:latin typeface="Cabin"/>
                <a:ea typeface="Cabin"/>
                <a:cs typeface="Cabin"/>
                <a:sym typeface="Cabin"/>
              </a:rPr>
              <a:t>Mỗi nút trong cây biểu diễn một điều kiện kiểm tra, mỗi cành biểu diễn kết quả của điều kiện đó, và mỗi nút lá đưa ra quyết định cuối cùng (nhãn hoặc giá trị dự đoán).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10809"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5355900" y="2054798"/>
            <a:ext cx="8309817" cy="6177404"/>
          </a:xfrm>
          <a:custGeom>
            <a:avLst/>
            <a:gdLst/>
            <a:ahLst/>
            <a:cxnLst/>
            <a:rect r="r" b="b" t="t" l="l"/>
            <a:pathLst>
              <a:path h="6177404" w="8309817">
                <a:moveTo>
                  <a:pt x="0" y="0"/>
                </a:moveTo>
                <a:lnTo>
                  <a:pt x="8309817" y="0"/>
                </a:lnTo>
                <a:lnTo>
                  <a:pt x="8309817" y="6177404"/>
                </a:lnTo>
                <a:lnTo>
                  <a:pt x="0" y="6177404"/>
                </a:lnTo>
                <a:lnTo>
                  <a:pt x="0" y="0"/>
                </a:lnTo>
                <a:close/>
              </a:path>
            </a:pathLst>
          </a:custGeom>
          <a:blipFill>
            <a:blip r:embed="rId2"/>
            <a:stretch>
              <a:fillRect l="0" t="0" r="0" b="0"/>
            </a:stretch>
          </a:blipFill>
        </p:spPr>
      </p:sp>
      <p:sp>
        <p:nvSpPr>
          <p:cNvPr name="TextBox 6" id="6"/>
          <p:cNvSpPr txBox="true"/>
          <p:nvPr/>
        </p:nvSpPr>
        <p:spPr>
          <a:xfrm rot="0">
            <a:off x="2495903" y="1038225"/>
            <a:ext cx="14029811"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Kết quả cây quyết định sử dụng thuật toán ID3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510809"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3968896" y="1038225"/>
            <a:ext cx="11083825"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Lập trình Python thể hiện thuật toán</a:t>
            </a:r>
          </a:p>
        </p:txBody>
      </p:sp>
      <p:sp>
        <p:nvSpPr>
          <p:cNvPr name="TextBox 6" id="6"/>
          <p:cNvSpPr txBox="true"/>
          <p:nvPr/>
        </p:nvSpPr>
        <p:spPr>
          <a:xfrm rot="0">
            <a:off x="1028700" y="2611846"/>
            <a:ext cx="11357781" cy="596900"/>
          </a:xfrm>
          <a:prstGeom prst="rect">
            <a:avLst/>
          </a:prstGeom>
        </p:spPr>
        <p:txBody>
          <a:bodyPr anchor="t" rtlCol="false" tIns="0" lIns="0" bIns="0" rIns="0">
            <a:spAutoFit/>
          </a:bodyPr>
          <a:lstStyle/>
          <a:p>
            <a:pPr algn="l">
              <a:lnSpc>
                <a:spcPts val="4899"/>
              </a:lnSpc>
            </a:pPr>
            <a:r>
              <a:rPr lang="en-US" sz="3499">
                <a:solidFill>
                  <a:srgbClr val="5034C4"/>
                </a:solidFill>
                <a:latin typeface="Cabin"/>
                <a:ea typeface="Cabin"/>
                <a:cs typeface="Cabin"/>
                <a:sym typeface="Cabin"/>
              </a:rPr>
              <a:t>Lập trình thuật toán ID3 với Mushroom Classification dataset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7106" y="723045"/>
            <a:ext cx="15173787" cy="8535255"/>
          </a:xfrm>
          <a:custGeom>
            <a:avLst/>
            <a:gdLst/>
            <a:ahLst/>
            <a:cxnLst/>
            <a:rect r="r" b="b" t="t" l="l"/>
            <a:pathLst>
              <a:path h="8535255" w="15173787">
                <a:moveTo>
                  <a:pt x="0" y="0"/>
                </a:moveTo>
                <a:lnTo>
                  <a:pt x="15173788" y="0"/>
                </a:lnTo>
                <a:lnTo>
                  <a:pt x="15173788" y="8535255"/>
                </a:lnTo>
                <a:lnTo>
                  <a:pt x="0" y="8535255"/>
                </a:lnTo>
                <a:lnTo>
                  <a:pt x="0" y="0"/>
                </a:lnTo>
                <a:close/>
              </a:path>
            </a:pathLst>
          </a:custGeom>
          <a:blipFill>
            <a:blip r:embed="rId2"/>
            <a:stretch>
              <a:fillRect l="0" t="0" r="0" b="0"/>
            </a:stretch>
          </a:blipFill>
        </p:spPr>
      </p:sp>
      <p:sp>
        <p:nvSpPr>
          <p:cNvPr name="TextBox 3" id="3"/>
          <p:cNvSpPr txBox="true"/>
          <p:nvPr/>
        </p:nvSpPr>
        <p:spPr>
          <a:xfrm rot="0">
            <a:off x="6237550" y="9267825"/>
            <a:ext cx="5812900"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Thank for listening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15457" y="2185841"/>
            <a:ext cx="9857086" cy="7072459"/>
          </a:xfrm>
          <a:custGeom>
            <a:avLst/>
            <a:gdLst/>
            <a:ahLst/>
            <a:cxnLst/>
            <a:rect r="r" b="b" t="t" l="l"/>
            <a:pathLst>
              <a:path h="7072459" w="9857086">
                <a:moveTo>
                  <a:pt x="0" y="0"/>
                </a:moveTo>
                <a:lnTo>
                  <a:pt x="9857086" y="0"/>
                </a:lnTo>
                <a:lnTo>
                  <a:pt x="9857086" y="7072459"/>
                </a:lnTo>
                <a:lnTo>
                  <a:pt x="0" y="7072459"/>
                </a:lnTo>
                <a:lnTo>
                  <a:pt x="0" y="0"/>
                </a:lnTo>
                <a:close/>
              </a:path>
            </a:pathLst>
          </a:custGeom>
          <a:blipFill>
            <a:blip r:embed="rId2"/>
            <a:stretch>
              <a:fillRect l="0" t="0" r="0" b="0"/>
            </a:stretch>
          </a:blipFill>
        </p:spPr>
      </p:sp>
      <p:sp>
        <p:nvSpPr>
          <p:cNvPr name="TextBox 3" id="3"/>
          <p:cNvSpPr txBox="true"/>
          <p:nvPr/>
        </p:nvSpPr>
        <p:spPr>
          <a:xfrm rot="0">
            <a:off x="5092075" y="1038225"/>
            <a:ext cx="8103850"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Cấu</a:t>
            </a:r>
            <a:r>
              <a:rPr lang="en-US" b="true" sz="5499">
                <a:solidFill>
                  <a:srgbClr val="5034C4"/>
                </a:solidFill>
                <a:latin typeface="Cabin Bold"/>
                <a:ea typeface="Cabin Bold"/>
                <a:cs typeface="Cabin Bold"/>
                <a:sym typeface="Cabin Bold"/>
              </a:rPr>
              <a:t> trúc của Decision Tree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905688"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4184944" y="1038225"/>
            <a:ext cx="9441487"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Vai trò</a:t>
            </a:r>
            <a:r>
              <a:rPr lang="en-US" b="true" sz="5499">
                <a:solidFill>
                  <a:srgbClr val="5034C4"/>
                </a:solidFill>
                <a:latin typeface="Cabin Bold"/>
                <a:ea typeface="Cabin Bold"/>
                <a:cs typeface="Cabin Bold"/>
                <a:sym typeface="Cabin Bold"/>
              </a:rPr>
              <a:t> trong Machine Learning</a:t>
            </a:r>
          </a:p>
        </p:txBody>
      </p:sp>
      <p:sp>
        <p:nvSpPr>
          <p:cNvPr name="TextBox 6" id="6"/>
          <p:cNvSpPr txBox="true"/>
          <p:nvPr/>
        </p:nvSpPr>
        <p:spPr>
          <a:xfrm rot="0">
            <a:off x="2481545" y="2714625"/>
            <a:ext cx="12848284" cy="4791075"/>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5034C4"/>
                </a:solidFill>
                <a:latin typeface="Cabin"/>
                <a:ea typeface="Cabin"/>
                <a:cs typeface="Cabin"/>
                <a:sym typeface="Cabin"/>
              </a:rPr>
              <a:t>Phân loại (Classification): Dùng để dự đoán một nhãn phân loại (ví dụ: “Có/Không”, “Tốt/Xấu”).</a:t>
            </a:r>
          </a:p>
          <a:p>
            <a:pPr algn="just">
              <a:lnSpc>
                <a:spcPts val="4200"/>
              </a:lnSpc>
            </a:pPr>
          </a:p>
          <a:p>
            <a:pPr algn="just" marL="647700" indent="-323850" lvl="1">
              <a:lnSpc>
                <a:spcPts val="4200"/>
              </a:lnSpc>
              <a:buFont typeface="Arial"/>
              <a:buChar char="•"/>
            </a:pPr>
            <a:r>
              <a:rPr lang="en-US" sz="3000">
                <a:solidFill>
                  <a:srgbClr val="5034C4"/>
                </a:solidFill>
                <a:latin typeface="Cabin"/>
                <a:ea typeface="Cabin"/>
                <a:cs typeface="Cabin"/>
                <a:sym typeface="Cabin"/>
              </a:rPr>
              <a:t>Hồi quy (Regression): Dự đoán một giá trị số liên tục (ví dụ: giá nhà, doanh thu).</a:t>
            </a:r>
          </a:p>
          <a:p>
            <a:pPr algn="just">
              <a:lnSpc>
                <a:spcPts val="4200"/>
              </a:lnSpc>
            </a:pPr>
          </a:p>
          <a:p>
            <a:pPr algn="just" marL="647700" indent="-323850" lvl="1">
              <a:lnSpc>
                <a:spcPts val="4200"/>
              </a:lnSpc>
              <a:buFont typeface="Arial"/>
              <a:buChar char="•"/>
            </a:pPr>
            <a:r>
              <a:rPr lang="en-US" sz="3000">
                <a:solidFill>
                  <a:srgbClr val="5034C4"/>
                </a:solidFill>
                <a:latin typeface="Cabin"/>
                <a:ea typeface="Cabin"/>
                <a:cs typeface="Cabin"/>
                <a:sym typeface="Cabin"/>
              </a:rPr>
              <a:t>Dự đoán &amp; phân tích quyết định(Decision Analysis): Giúp giải thích rõ ràng quy trình ra quyết định, dễ hiểu với cả người không chuyên.</a:t>
            </a:r>
          </a:p>
          <a:p>
            <a:pPr algn="just">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94959" y="2228129"/>
            <a:ext cx="12498082" cy="7030171"/>
          </a:xfrm>
          <a:custGeom>
            <a:avLst/>
            <a:gdLst/>
            <a:ahLst/>
            <a:cxnLst/>
            <a:rect r="r" b="b" t="t" l="l"/>
            <a:pathLst>
              <a:path h="7030171" w="12498082">
                <a:moveTo>
                  <a:pt x="0" y="0"/>
                </a:moveTo>
                <a:lnTo>
                  <a:pt x="12498082" y="0"/>
                </a:lnTo>
                <a:lnTo>
                  <a:pt x="12498082" y="7030171"/>
                </a:lnTo>
                <a:lnTo>
                  <a:pt x="0" y="7030171"/>
                </a:lnTo>
                <a:lnTo>
                  <a:pt x="0" y="0"/>
                </a:lnTo>
                <a:close/>
              </a:path>
            </a:pathLst>
          </a:custGeom>
          <a:blipFill>
            <a:blip r:embed="rId2"/>
            <a:stretch>
              <a:fillRect l="0" t="0" r="0" b="0"/>
            </a:stretch>
          </a:blipFill>
        </p:spPr>
      </p:sp>
      <p:sp>
        <p:nvSpPr>
          <p:cNvPr name="TextBox 3" id="3"/>
          <p:cNvSpPr txBox="true"/>
          <p:nvPr/>
        </p:nvSpPr>
        <p:spPr>
          <a:xfrm rot="0">
            <a:off x="2719858" y="962025"/>
            <a:ext cx="12848284" cy="1057275"/>
          </a:xfrm>
          <a:prstGeom prst="rect">
            <a:avLst/>
          </a:prstGeom>
        </p:spPr>
        <p:txBody>
          <a:bodyPr anchor="t" rtlCol="false" tIns="0" lIns="0" bIns="0" rIns="0">
            <a:spAutoFit/>
          </a:bodyPr>
          <a:lstStyle/>
          <a:p>
            <a:pPr algn="ctr">
              <a:lnSpc>
                <a:spcPts val="4200"/>
              </a:lnSpc>
            </a:pPr>
            <a:r>
              <a:rPr lang="en-US" sz="3000">
                <a:solidFill>
                  <a:srgbClr val="5034C4"/>
                </a:solidFill>
                <a:latin typeface="Cabin"/>
                <a:ea typeface="Cabin"/>
                <a:cs typeface="Cabin"/>
                <a:sym typeface="Cabin"/>
              </a:rPr>
              <a:t>Phân loại (Classification): Dùng để dự đoán một nhãn phân loại (ví dụ: “Có/Không”, “Tốt/Xấu”).</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905688"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2926929" y="1038225"/>
            <a:ext cx="11957518"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Các</a:t>
            </a:r>
            <a:r>
              <a:rPr lang="en-US" b="true" sz="5499">
                <a:solidFill>
                  <a:srgbClr val="5034C4"/>
                </a:solidFill>
                <a:latin typeface="Cabin Bold"/>
                <a:ea typeface="Cabin Bold"/>
                <a:cs typeface="Cabin Bold"/>
                <a:sym typeface="Cabin Bold"/>
              </a:rPr>
              <a:t> thuật toán Decision Tree phổ biến</a:t>
            </a:r>
          </a:p>
        </p:txBody>
      </p:sp>
      <p:sp>
        <p:nvSpPr>
          <p:cNvPr name="TextBox 6" id="6"/>
          <p:cNvSpPr txBox="true"/>
          <p:nvPr/>
        </p:nvSpPr>
        <p:spPr>
          <a:xfrm rot="0">
            <a:off x="1028700" y="2486025"/>
            <a:ext cx="9749432" cy="31908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5034C4"/>
                </a:solidFill>
                <a:latin typeface="Cabin"/>
                <a:ea typeface="Cabin"/>
                <a:cs typeface="Cabin"/>
                <a:sym typeface="Cabin"/>
              </a:rPr>
              <a:t>1.  ID3 (Itera</a:t>
            </a:r>
            <a:r>
              <a:rPr lang="en-US" sz="3000">
                <a:solidFill>
                  <a:srgbClr val="5034C4"/>
                </a:solidFill>
                <a:latin typeface="Cabin"/>
                <a:ea typeface="Cabin"/>
                <a:cs typeface="Cabin"/>
                <a:sym typeface="Cabin"/>
              </a:rPr>
              <a:t>tive Dichotomiser 3)</a:t>
            </a:r>
          </a:p>
          <a:p>
            <a:pPr algn="l" marL="647700" indent="-323850" lvl="1">
              <a:lnSpc>
                <a:spcPts val="4200"/>
              </a:lnSpc>
              <a:buFont typeface="Arial"/>
              <a:buChar char="•"/>
            </a:pPr>
            <a:r>
              <a:rPr lang="en-US" sz="3000">
                <a:solidFill>
                  <a:srgbClr val="5034C4"/>
                </a:solidFill>
                <a:latin typeface="Cabin"/>
                <a:ea typeface="Cabin"/>
                <a:cs typeface="Cabin"/>
                <a:sym typeface="Cabin"/>
              </a:rPr>
              <a:t>2. C4.5</a:t>
            </a:r>
          </a:p>
          <a:p>
            <a:pPr algn="l" marL="647700" indent="-323850" lvl="1">
              <a:lnSpc>
                <a:spcPts val="4200"/>
              </a:lnSpc>
              <a:buFont typeface="Arial"/>
              <a:buChar char="•"/>
            </a:pPr>
            <a:r>
              <a:rPr lang="en-US" sz="3000">
                <a:solidFill>
                  <a:srgbClr val="5034C4"/>
                </a:solidFill>
                <a:latin typeface="Cabin"/>
                <a:ea typeface="Cabin"/>
                <a:cs typeface="Cabin"/>
                <a:sym typeface="Cabin"/>
              </a:rPr>
              <a:t>3. CART (Classification And Regression Tree)</a:t>
            </a:r>
          </a:p>
          <a:p>
            <a:pPr algn="l" marL="647700" indent="-323850" lvl="1">
              <a:lnSpc>
                <a:spcPts val="4200"/>
              </a:lnSpc>
              <a:buFont typeface="Arial"/>
              <a:buChar char="•"/>
            </a:pPr>
            <a:r>
              <a:rPr lang="en-US" sz="3000">
                <a:solidFill>
                  <a:srgbClr val="5034C4"/>
                </a:solidFill>
                <a:latin typeface="Cabin"/>
                <a:ea typeface="Cabin"/>
                <a:cs typeface="Cabin"/>
                <a:sym typeface="Cabin"/>
              </a:rPr>
              <a:t>4. CHAID (Chi-squared Automatic Interaction Detector)</a:t>
            </a:r>
          </a:p>
          <a:p>
            <a:pPr algn="l" marL="647700" indent="-323850" lvl="1">
              <a:lnSpc>
                <a:spcPts val="4200"/>
              </a:lnSpc>
              <a:buFont typeface="Arial"/>
              <a:buChar char="•"/>
            </a:pPr>
            <a:r>
              <a:rPr lang="en-US" sz="3000">
                <a:solidFill>
                  <a:srgbClr val="5034C4"/>
                </a:solidFill>
                <a:latin typeface="Cabin"/>
                <a:ea typeface="Cabin"/>
                <a:cs typeface="Cabin"/>
                <a:sym typeface="Cabin"/>
              </a:rPr>
              <a:t>5. Random Forest (Rừng ngẫu nhiên)</a:t>
            </a:r>
          </a:p>
          <a:p>
            <a:pPr algn="l" marL="647700" indent="-323850" lvl="1">
              <a:lnSpc>
                <a:spcPts val="4200"/>
              </a:lnSpc>
              <a:buFont typeface="Arial"/>
              <a:buChar char="•"/>
            </a:pPr>
            <a:r>
              <a:rPr lang="en-US" sz="3000">
                <a:solidFill>
                  <a:srgbClr val="5034C4"/>
                </a:solidFill>
                <a:latin typeface="Cabin"/>
                <a:ea typeface="Cabin"/>
                <a:cs typeface="Cabin"/>
                <a:sym typeface="Cabin"/>
              </a:rPr>
              <a:t>6. Gradient Boosted Trees (GBDT, XGBoost, LightGBM)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05688"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643268" y="2401937"/>
            <a:ext cx="14524838" cy="5483126"/>
          </a:xfrm>
          <a:custGeom>
            <a:avLst/>
            <a:gdLst/>
            <a:ahLst/>
            <a:cxnLst/>
            <a:rect r="r" b="b" t="t" l="l"/>
            <a:pathLst>
              <a:path h="5483126" w="14524838">
                <a:moveTo>
                  <a:pt x="0" y="0"/>
                </a:moveTo>
                <a:lnTo>
                  <a:pt x="14524839" y="0"/>
                </a:lnTo>
                <a:lnTo>
                  <a:pt x="14524839" y="5483126"/>
                </a:lnTo>
                <a:lnTo>
                  <a:pt x="0" y="5483126"/>
                </a:lnTo>
                <a:lnTo>
                  <a:pt x="0" y="0"/>
                </a:lnTo>
                <a:close/>
              </a:path>
            </a:pathLst>
          </a:custGeom>
          <a:blipFill>
            <a:blip r:embed="rId2"/>
            <a:stretch>
              <a:fillRect l="0" t="0" r="0" b="0"/>
            </a:stretch>
          </a:blipFill>
        </p:spPr>
      </p:sp>
      <p:sp>
        <p:nvSpPr>
          <p:cNvPr name="TextBox 6" id="6"/>
          <p:cNvSpPr txBox="true"/>
          <p:nvPr/>
        </p:nvSpPr>
        <p:spPr>
          <a:xfrm rot="0">
            <a:off x="2926929" y="1038225"/>
            <a:ext cx="11957518"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Các</a:t>
            </a:r>
            <a:r>
              <a:rPr lang="en-US" b="true" sz="5499">
                <a:solidFill>
                  <a:srgbClr val="5034C4"/>
                </a:solidFill>
                <a:latin typeface="Cabin Bold"/>
                <a:ea typeface="Cabin Bold"/>
                <a:cs typeface="Cabin Bold"/>
                <a:sym typeface="Cabin Bold"/>
              </a:rPr>
              <a:t> thuật toán Decision Tree phổ biến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905688"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3165241" y="1038225"/>
            <a:ext cx="11957518"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Nguyên</a:t>
            </a:r>
            <a:r>
              <a:rPr lang="en-US" b="true" sz="5499">
                <a:solidFill>
                  <a:srgbClr val="5034C4"/>
                </a:solidFill>
                <a:latin typeface="Cabin Bold"/>
                <a:ea typeface="Cabin Bold"/>
                <a:cs typeface="Cabin Bold"/>
                <a:sym typeface="Cabin Bold"/>
              </a:rPr>
              <a:t> lý hoạt động của Decision Tree</a:t>
            </a:r>
          </a:p>
        </p:txBody>
      </p:sp>
      <p:sp>
        <p:nvSpPr>
          <p:cNvPr name="TextBox 6" id="6"/>
          <p:cNvSpPr txBox="true"/>
          <p:nvPr/>
        </p:nvSpPr>
        <p:spPr>
          <a:xfrm rot="0">
            <a:off x="1028700" y="2486025"/>
            <a:ext cx="16230600" cy="26574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5034C4"/>
                </a:solidFill>
                <a:latin typeface="Cabin"/>
                <a:ea typeface="Cabin"/>
                <a:cs typeface="Cabin"/>
                <a:sym typeface="Cabin"/>
              </a:rPr>
              <a:t>1. Phân chia dữ liệu theo thuộc tính (feature)</a:t>
            </a:r>
          </a:p>
          <a:p>
            <a:pPr algn="l" marL="1295400" indent="-431800" lvl="2">
              <a:lnSpc>
                <a:spcPts val="4200"/>
              </a:lnSpc>
              <a:buFont typeface="Arial"/>
              <a:buChar char="⚬"/>
            </a:pPr>
            <a:r>
              <a:rPr lang="en-US" sz="3000">
                <a:solidFill>
                  <a:srgbClr val="5034C4"/>
                </a:solidFill>
                <a:latin typeface="Cabin"/>
                <a:ea typeface="Cabin"/>
                <a:cs typeface="Cabin"/>
                <a:sym typeface="Cabin"/>
              </a:rPr>
              <a:t>Cây quyế</a:t>
            </a:r>
            <a:r>
              <a:rPr lang="en-US" sz="3000">
                <a:solidFill>
                  <a:srgbClr val="5034C4"/>
                </a:solidFill>
                <a:latin typeface="Cabin"/>
                <a:ea typeface="Cabin"/>
                <a:cs typeface="Cabin"/>
                <a:sym typeface="Cabin"/>
              </a:rPr>
              <a:t>t định hoạt động bằng cách chọn thuộc tính (ví dụ: Tuổi, Sinh viên, Xếp hạng tín dụng) để chia nhỏ tập dữ liệu.</a:t>
            </a:r>
          </a:p>
          <a:p>
            <a:pPr algn="l" marL="1295400" indent="-431800" lvl="2">
              <a:lnSpc>
                <a:spcPts val="4200"/>
              </a:lnSpc>
              <a:buFont typeface="Arial"/>
              <a:buChar char="⚬"/>
            </a:pPr>
            <a:r>
              <a:rPr lang="en-US" sz="3000">
                <a:solidFill>
                  <a:srgbClr val="5034C4"/>
                </a:solidFill>
                <a:latin typeface="Cabin"/>
                <a:ea typeface="Cabin"/>
                <a:cs typeface="Cabin"/>
                <a:sym typeface="Cabin"/>
              </a:rPr>
              <a:t>Mỗi nhánh biểu diễn một giá trị cụ thể của thuộc tính.</a:t>
            </a:r>
          </a:p>
          <a:p>
            <a:pPr algn="l">
              <a:lnSpc>
                <a:spcPts val="4200"/>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905688" y="0"/>
            <a:ext cx="9382312" cy="10287000"/>
            <a:chOff x="0" y="0"/>
            <a:chExt cx="2471062" cy="2709333"/>
          </a:xfrm>
        </p:grpSpPr>
        <p:sp>
          <p:nvSpPr>
            <p:cNvPr name="Freeform 3" id="3"/>
            <p:cNvSpPr/>
            <p:nvPr/>
          </p:nvSpPr>
          <p:spPr>
            <a:xfrm flipH="false" flipV="false" rot="0">
              <a:off x="0" y="0"/>
              <a:ext cx="2471062" cy="2709333"/>
            </a:xfrm>
            <a:custGeom>
              <a:avLst/>
              <a:gdLst/>
              <a:ahLst/>
              <a:cxnLst/>
              <a:rect r="r" b="b" t="t" l="l"/>
              <a:pathLst>
                <a:path h="2709333" w="2471062">
                  <a:moveTo>
                    <a:pt x="0" y="0"/>
                  </a:moveTo>
                  <a:lnTo>
                    <a:pt x="2471062" y="0"/>
                  </a:lnTo>
                  <a:lnTo>
                    <a:pt x="2471062" y="2709333"/>
                  </a:lnTo>
                  <a:lnTo>
                    <a:pt x="0" y="2709333"/>
                  </a:lnTo>
                  <a:close/>
                </a:path>
              </a:pathLst>
            </a:custGeom>
            <a:solidFill>
              <a:srgbClr val="5034C4">
                <a:alpha val="4706"/>
              </a:srgbClr>
            </a:solidFill>
          </p:spPr>
        </p:sp>
        <p:sp>
          <p:nvSpPr>
            <p:cNvPr name="TextBox 4" id="4"/>
            <p:cNvSpPr txBox="true"/>
            <p:nvPr/>
          </p:nvSpPr>
          <p:spPr>
            <a:xfrm>
              <a:off x="0" y="-38100"/>
              <a:ext cx="2471062"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1028700" y="2486025"/>
            <a:ext cx="16230600" cy="42576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5034C4"/>
                </a:solidFill>
                <a:latin typeface="Cabin"/>
                <a:ea typeface="Cabin"/>
                <a:cs typeface="Cabin"/>
                <a:sym typeface="Cabin"/>
              </a:rPr>
              <a:t>2. Tiêu chí chọn thuộc tính tốt nhất</a:t>
            </a:r>
          </a:p>
          <a:p>
            <a:pPr algn="l" marL="1295400" indent="-431800" lvl="2">
              <a:lnSpc>
                <a:spcPts val="4200"/>
              </a:lnSpc>
              <a:buFont typeface="Arial"/>
              <a:buChar char="⚬"/>
            </a:pPr>
            <a:r>
              <a:rPr lang="en-US" sz="3000">
                <a:solidFill>
                  <a:srgbClr val="5034C4"/>
                </a:solidFill>
                <a:latin typeface="Cabin"/>
                <a:ea typeface="Cabin"/>
                <a:cs typeface="Cabin"/>
                <a:sym typeface="Cabin"/>
              </a:rPr>
              <a:t>Để chọn thuộc tính nào làm nút chia, ta cần đo lường mức độ “tinh khiết” (purity) sau khi chia:</a:t>
            </a:r>
          </a:p>
          <a:p>
            <a:pPr algn="l" marL="1943100" indent="-485775" lvl="3">
              <a:lnSpc>
                <a:spcPts val="4200"/>
              </a:lnSpc>
              <a:buFont typeface="Arial"/>
              <a:buChar char="￭"/>
            </a:pPr>
            <a:r>
              <a:rPr lang="en-US" sz="3000">
                <a:solidFill>
                  <a:srgbClr val="5034C4"/>
                </a:solidFill>
                <a:latin typeface="Cabin"/>
                <a:ea typeface="Cabin"/>
                <a:cs typeface="Cabin"/>
                <a:sym typeface="Cabin"/>
              </a:rPr>
              <a:t>En</a:t>
            </a:r>
            <a:r>
              <a:rPr lang="en-US" sz="3000">
                <a:solidFill>
                  <a:srgbClr val="5034C4"/>
                </a:solidFill>
                <a:latin typeface="Cabin"/>
                <a:ea typeface="Cabin"/>
                <a:cs typeface="Cabin"/>
                <a:sym typeface="Cabin"/>
              </a:rPr>
              <a:t>tropy: đo độ hỗn loạn của dữ liệu.</a:t>
            </a:r>
          </a:p>
          <a:p>
            <a:pPr algn="l" marL="1943100" indent="-485775" lvl="3">
              <a:lnSpc>
                <a:spcPts val="4200"/>
              </a:lnSpc>
              <a:buFont typeface="Arial"/>
              <a:buChar char="￭"/>
            </a:pPr>
            <a:r>
              <a:rPr lang="en-US" sz="3000">
                <a:solidFill>
                  <a:srgbClr val="5034C4"/>
                </a:solidFill>
                <a:latin typeface="Cabin"/>
                <a:ea typeface="Cabin"/>
                <a:cs typeface="Cabin"/>
                <a:sym typeface="Cabin"/>
              </a:rPr>
              <a:t>Information Gain (IG): đo mức giảm hỗn loạn sau khi chia → IG càng lớn, thuộc tính càng tốt.</a:t>
            </a:r>
          </a:p>
          <a:p>
            <a:pPr algn="l" marL="1943100" indent="-485775" lvl="3">
              <a:lnSpc>
                <a:spcPts val="4200"/>
              </a:lnSpc>
              <a:buFont typeface="Arial"/>
              <a:buChar char="￭"/>
            </a:pPr>
            <a:r>
              <a:rPr lang="en-US" sz="3000">
                <a:solidFill>
                  <a:srgbClr val="5034C4"/>
                </a:solidFill>
                <a:latin typeface="Cabin"/>
                <a:ea typeface="Cabin"/>
                <a:cs typeface="Cabin"/>
                <a:sym typeface="Cabin"/>
              </a:rPr>
              <a:t>Gini Index: đo độ tinh khiết, giá trị càng nhỏ thì càng “sạch”.</a:t>
            </a:r>
          </a:p>
          <a:p>
            <a:pPr algn="l" marL="1295400" indent="-431800" lvl="2">
              <a:lnSpc>
                <a:spcPts val="4200"/>
              </a:lnSpc>
              <a:buFont typeface="Arial"/>
              <a:buChar char="⚬"/>
            </a:pPr>
            <a:r>
              <a:rPr lang="en-US" sz="3000">
                <a:solidFill>
                  <a:srgbClr val="5034C4"/>
                </a:solidFill>
                <a:latin typeface="Cabin"/>
                <a:ea typeface="Cabin"/>
                <a:cs typeface="Cabin"/>
                <a:sym typeface="Cabin"/>
              </a:rPr>
              <a:t>Thuộc tính nào làm giảm Entropy/Gini nhiều nhất sẽ được chọn.</a:t>
            </a:r>
          </a:p>
          <a:p>
            <a:pPr algn="l">
              <a:lnSpc>
                <a:spcPts val="4200"/>
              </a:lnSpc>
            </a:pPr>
          </a:p>
        </p:txBody>
      </p:sp>
      <p:sp>
        <p:nvSpPr>
          <p:cNvPr name="TextBox 6" id="6"/>
          <p:cNvSpPr txBox="true"/>
          <p:nvPr/>
        </p:nvSpPr>
        <p:spPr>
          <a:xfrm rot="0">
            <a:off x="3165241" y="1038225"/>
            <a:ext cx="11957518" cy="819150"/>
          </a:xfrm>
          <a:prstGeom prst="rect">
            <a:avLst/>
          </a:prstGeom>
        </p:spPr>
        <p:txBody>
          <a:bodyPr anchor="t" rtlCol="false" tIns="0" lIns="0" bIns="0" rIns="0">
            <a:spAutoFit/>
          </a:bodyPr>
          <a:lstStyle/>
          <a:p>
            <a:pPr algn="l">
              <a:lnSpc>
                <a:spcPts val="6599"/>
              </a:lnSpc>
            </a:pPr>
            <a:r>
              <a:rPr lang="en-US" sz="5499" b="true">
                <a:solidFill>
                  <a:srgbClr val="5034C4"/>
                </a:solidFill>
                <a:latin typeface="Cabin Bold"/>
                <a:ea typeface="Cabin Bold"/>
                <a:cs typeface="Cabin Bold"/>
                <a:sym typeface="Cabin Bold"/>
              </a:rPr>
              <a:t>Nguyên</a:t>
            </a:r>
            <a:r>
              <a:rPr lang="en-US" b="true" sz="5499">
                <a:solidFill>
                  <a:srgbClr val="5034C4"/>
                </a:solidFill>
                <a:latin typeface="Cabin Bold"/>
                <a:ea typeface="Cabin Bold"/>
                <a:cs typeface="Cabin Bold"/>
                <a:sym typeface="Cabin Bold"/>
              </a:rPr>
              <a:t> lý hoạt động của Decision Tree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DAGwyVwSsWk</dc:identifier>
  <dcterms:modified xsi:type="dcterms:W3CDTF">2011-08-01T06:04:30Z</dcterms:modified>
  <cp:revision>1</cp:revision>
  <dc:title>Công nghệ trong Doanh nghiệp và tại Nơi làm việc Bản thuyết trình công nghệ với Màu tím Xanh mòng két Phong cách Minh hoạ</dc:title>
</cp:coreProperties>
</file>