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quare.github.io/okhttp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174ee02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59174ee02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59174ee02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da5473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da5473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da5473a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da5473a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31ef8c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31ef8c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da5473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da5473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Netty is an asynchronous event-driven network application framework for rapid development of maintainable high performance protocol servers &amp; clients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 OkHttp-based transport is a lightweight transport based on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OkHttp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 It is mainly for use on Android and is for client only.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da5473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da5473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da5473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da5473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da5473a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da5473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da5473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da5473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da5473a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da5473a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5473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5473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174ee02e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174ee02e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9174ee02e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da5473a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da5473a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da5473a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3da5473a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31ef8c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31ef8c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5473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5473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174ee02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174ee02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a5473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a5473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da5473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da5473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da5473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da5473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31ef8c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31ef8c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da5473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da5473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43069" y="1867525"/>
            <a:ext cx="61161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Tiny kiosk Architecture Design</a:t>
            </a:r>
            <a:endParaRPr sz="1100"/>
          </a:p>
        </p:txBody>
      </p:sp>
      <p:sp>
        <p:nvSpPr>
          <p:cNvPr id="60" name="Google Shape;60;p14"/>
          <p:cNvSpPr txBox="1"/>
          <p:nvPr/>
        </p:nvSpPr>
        <p:spPr>
          <a:xfrm>
            <a:off x="241964" y="4285796"/>
            <a:ext cx="237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Duplication or distribution without consent from Ascend Group is prohibited and may result in a legal repercussions.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Ascend Group Co., Ltd. All rights reserved. </a:t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917" y="350986"/>
            <a:ext cx="1075230" cy="105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72" y="4809392"/>
            <a:ext cx="949016" cy="15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5324" y="406400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6774" y="2355852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50406"/>
          <a:stretch/>
        </p:blipFill>
        <p:spPr>
          <a:xfrm>
            <a:off x="8150224" y="-6350"/>
            <a:ext cx="775817" cy="38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0" r="50000" t="0"/>
          <a:stretch/>
        </p:blipFill>
        <p:spPr>
          <a:xfrm>
            <a:off x="8753474" y="2806702"/>
            <a:ext cx="388843" cy="77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5742" y="1206500"/>
            <a:ext cx="224524" cy="79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8388" y="3549710"/>
            <a:ext cx="224524" cy="79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8">
            <a:alphaModFix/>
          </a:blip>
          <a:srcRect b="17033" l="0" r="0" t="0"/>
          <a:stretch/>
        </p:blipFill>
        <p:spPr>
          <a:xfrm>
            <a:off x="8154536" y="4483247"/>
            <a:ext cx="224599" cy="65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71355" l="3686" r="74406" t="2852"/>
          <a:stretch/>
        </p:blipFill>
        <p:spPr>
          <a:xfrm>
            <a:off x="243069" y="210763"/>
            <a:ext cx="1392600" cy="12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68384" r="0" t="0"/>
          <a:stretch/>
        </p:blipFill>
        <p:spPr>
          <a:xfrm>
            <a:off x="6976406" y="0"/>
            <a:ext cx="2133276" cy="50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204848" y="1638795"/>
            <a:ext cx="61185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04849" y="3442097"/>
            <a:ext cx="6118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17025" y="1175657"/>
            <a:ext cx="42978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29150" y="1175657"/>
            <a:ext cx="43218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13756" y="1193471"/>
            <a:ext cx="4284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  <a:defRPr b="1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213756" y="1878806"/>
            <a:ext cx="42846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193471"/>
            <a:ext cx="4321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  <a:defRPr b="1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49" y="1878806"/>
            <a:ext cx="4321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213756" y="273844"/>
            <a:ext cx="3464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887390" y="273843"/>
            <a:ext cx="50637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213756" y="1543050"/>
            <a:ext cx="34647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>
            <p:ph idx="2" type="pic"/>
          </p:nvPr>
        </p:nvSpPr>
        <p:spPr>
          <a:xfrm>
            <a:off x="3887390" y="273843"/>
            <a:ext cx="50637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213756" y="273844"/>
            <a:ext cx="3464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213756" y="1543050"/>
            <a:ext cx="34647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 rot="5400000">
            <a:off x="2846476" y="-1471806"/>
            <a:ext cx="3474900" cy="8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 rot="5400000">
            <a:off x="5567926" y="1249744"/>
            <a:ext cx="43590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 rot="5400000">
            <a:off x="1142025" y="-654506"/>
            <a:ext cx="4359000" cy="6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17025" y="1157844"/>
            <a:ext cx="87342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71499" l="5544" r="76311" t="22947"/>
          <a:stretch/>
        </p:blipFill>
        <p:spPr>
          <a:xfrm>
            <a:off x="217025" y="4774154"/>
            <a:ext cx="953209" cy="22003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7383482" y="4787381"/>
            <a:ext cx="112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&amp; Proprietary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1317648" y="4780286"/>
            <a:ext cx="371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Duplication or distribution without consent from Ascend Group is prohibited and may result in a legal repercussions.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Ascend Group Co., Ltd. All rights reserved. </a:t>
            </a:r>
            <a:endParaRPr sz="11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1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oogle/grpc-java/blob/master/compil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eldung.com/java-performance-mapping-framework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108950" y="1699474"/>
            <a:ext cx="8692800" cy="22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 base for Spring Boot Restful and gRPC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Response and Exception Handling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Response data object DTO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API response are being sent in a uniform manner using response factory. The class in package “factory” is used for this purpose.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customize exceptions present in ‘exception’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Controller Advice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packages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Config: configuration classes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Util: the utilities classes and function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Mapper: Mapping between Entity and DTO object. Mapstruct will be used here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Constant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the Calling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75" y="1006450"/>
            <a:ext cx="5615750" cy="35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204900" y="42869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Components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204900" y="598200"/>
            <a:ext cx="8734200" cy="439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At a high level there are three distinct layers to the library: </a:t>
            </a:r>
            <a:r>
              <a:rPr b="1" lang="en" sz="1800"/>
              <a:t>Stub</a:t>
            </a:r>
            <a:r>
              <a:rPr lang="en" sz="1800"/>
              <a:t>, </a:t>
            </a:r>
            <a:r>
              <a:rPr b="1" lang="en" sz="1800"/>
              <a:t>Channel</a:t>
            </a:r>
            <a:r>
              <a:rPr lang="en" sz="1800"/>
              <a:t>, and </a:t>
            </a:r>
            <a:r>
              <a:rPr b="1" lang="en" sz="1800"/>
              <a:t>Transport</a:t>
            </a:r>
            <a:r>
              <a:rPr lang="en" sz="1800"/>
              <a:t>.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gRPC </a:t>
            </a:r>
            <a:r>
              <a:rPr b="1" lang="en" sz="1800"/>
              <a:t>Stub</a:t>
            </a:r>
            <a:endParaRPr b="1" sz="18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Stub layer is what is exposed to most developers and provides type-safe bindings to whatever datamodel/IDL/interface you are adapting</a:t>
            </a:r>
            <a:endParaRPr sz="14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lang="en" sz="1400"/>
              <a:t>gRPC comes with a </a:t>
            </a:r>
            <a:r>
              <a:rPr lang="en" sz="1400">
                <a:uFill>
                  <a:noFill/>
                </a:uFill>
                <a:hlinkClick r:id="rId3"/>
              </a:rPr>
              <a:t>plugin</a:t>
            </a:r>
            <a:r>
              <a:rPr lang="en" sz="1400"/>
              <a:t> to the protocol-buffers compiler that generates Stub interfaces out of .proto files, but bindings to other datamodel/IDL are easy and encouraged.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gRPC </a:t>
            </a:r>
            <a:r>
              <a:rPr b="1" lang="en" sz="1800"/>
              <a:t>Channel</a:t>
            </a:r>
            <a:endParaRPr b="1" sz="18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/>
              <a:t>The Channel layer is an abstraction over Transport handling that is suitable for interception/decoration and exposes more behavior to the application than the Stub layer</a:t>
            </a:r>
            <a:endParaRPr sz="1400"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/>
              <a:t>It is intended to be easy for application frameworks to use this layer to address cross-cutting concerns such as logging, monitoring, auth, etc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gRPC </a:t>
            </a:r>
            <a:r>
              <a:rPr b="1" lang="en" sz="1800"/>
              <a:t>Transport</a:t>
            </a:r>
            <a:r>
              <a:rPr lang="en" sz="1800"/>
              <a:t>: </a:t>
            </a:r>
            <a:r>
              <a:rPr lang="en" sz="1800"/>
              <a:t>gRPC comes with three Transport implementations: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Netty-based</a:t>
            </a:r>
            <a:r>
              <a:rPr lang="en" sz="1400"/>
              <a:t>: main transport implementation based on Netty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OkHttp-based</a:t>
            </a:r>
            <a:r>
              <a:rPr lang="en" sz="1400"/>
              <a:t>: It is mainly for use on Android and is for a client only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</a:t>
            </a:r>
            <a:r>
              <a:rPr b="1" lang="en" sz="1400"/>
              <a:t>in-process transport</a:t>
            </a:r>
            <a:r>
              <a:rPr lang="en" sz="1400"/>
              <a:t> is for when a server is in the same process as the client. It is useful for testing, while also being safe for production use.</a:t>
            </a:r>
            <a:endParaRPr sz="14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217025" y="1154850"/>
            <a:ext cx="3744900" cy="3477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Protocol Buffer Compiler then run following command:</a:t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protoc</a:t>
            </a:r>
            <a:r>
              <a:rPr lang="en" sz="1400"/>
              <a:t> --proto_path=IMPORT_PATH </a:t>
            </a:r>
            <a:r>
              <a:rPr b="1" lang="en" sz="1400"/>
              <a:t>--java_out</a:t>
            </a:r>
            <a:r>
              <a:rPr lang="en" sz="1400"/>
              <a:t>=DST_DIR --python_out=DST_DIR --go_out=DST_DIR path/to/file.proto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dependencies when build project</a:t>
            </a:r>
            <a:endParaRPr sz="1800"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650" y="1154850"/>
            <a:ext cx="4962350" cy="31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 example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Example .proto file: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Focus on</a:t>
            </a:r>
            <a:r>
              <a:rPr b="1" lang="en"/>
              <a:t> Stub</a:t>
            </a:r>
            <a:endParaRPr b="1"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50" y="1675725"/>
            <a:ext cx="5386151" cy="23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 example (2)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" y="2007300"/>
            <a:ext cx="4313525" cy="1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000" y="1006450"/>
            <a:ext cx="4731150" cy="32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568550" y="3491175"/>
            <a:ext cx="1936500" cy="17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4779275" y="3118087"/>
            <a:ext cx="4364700" cy="95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40"/>
          <p:cNvCxnSpPr>
            <a:stCxn id="229" idx="2"/>
            <a:endCxn id="230" idx="2"/>
          </p:cNvCxnSpPr>
          <p:nvPr/>
        </p:nvCxnSpPr>
        <p:spPr>
          <a:xfrm flipH="1" rot="-5400000">
            <a:off x="4047350" y="1158225"/>
            <a:ext cx="403800" cy="5424900"/>
          </a:xfrm>
          <a:prstGeom prst="curvedConnector3">
            <a:avLst>
              <a:gd fmla="val 158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implementation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by </a:t>
            </a:r>
            <a:r>
              <a:rPr lang="en" sz="1800">
                <a:uFill>
                  <a:noFill/>
                </a:uFill>
                <a:hlinkClick r:id="rId3"/>
              </a:rPr>
              <a:t>generating</a:t>
            </a:r>
            <a:r>
              <a:rPr lang="en" sz="1800"/>
              <a:t> stub and server interface(s) from .proto file(s).</a:t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Annotate your server interface implementation(s) with @org.lognet.springboot.grpc.</a:t>
            </a:r>
            <a:r>
              <a:rPr b="1" lang="en" sz="1800"/>
              <a:t>GRpcService</a:t>
            </a:r>
            <a:endParaRPr b="1"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Optionally configure the server port in your </a:t>
            </a:r>
            <a:r>
              <a:rPr b="1" lang="en" sz="1800"/>
              <a:t>application.yml/properties</a:t>
            </a:r>
            <a:r>
              <a:rPr lang="en" sz="1800"/>
              <a:t>. Default port is 6565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225" y="2462075"/>
            <a:ext cx="3805400" cy="23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 rotWithShape="1">
          <a:blip r:embed="rId5">
            <a:alphaModFix/>
          </a:blip>
          <a:srcRect b="0" l="-13966" r="-3102" t="-17068"/>
          <a:stretch/>
        </p:blipFill>
        <p:spPr>
          <a:xfrm>
            <a:off x="5943000" y="2462063"/>
            <a:ext cx="3276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implementation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s</a:t>
            </a:r>
            <a:r>
              <a:rPr lang="en" sz="1800"/>
              <a:t>tart by </a:t>
            </a:r>
            <a:r>
              <a:rPr lang="en" sz="1800">
                <a:uFill>
                  <a:noFill/>
                </a:uFill>
                <a:hlinkClick r:id="rId3"/>
              </a:rPr>
              <a:t>generating</a:t>
            </a:r>
            <a:r>
              <a:rPr lang="en" sz="1800"/>
              <a:t> stub and client interface(s) from .proto file(s).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the Channel with host and 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Stub then do RPC call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850" y="2276788"/>
            <a:ext cx="67056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integration to Code base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RPC Endpoint : implementation as a gRPC server. So it need present under “controller”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with other services via RPC: </a:t>
            </a:r>
            <a:r>
              <a:rPr lang="en" sz="1800"/>
              <a:t>implement as a gRPC client. It can under the “service”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 and Response: generated by declaration in .proto files. So it depend on package declared in .proto files.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Exception: present under package “exception”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576953" y="4787381"/>
            <a:ext cx="374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204900" y="606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472350" y="725250"/>
            <a:ext cx="37209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Current code base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eriod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The idea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and DTOs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Lombok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Mapstruct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and DAOs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Response and Exception Handling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packages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4710225" y="845050"/>
            <a:ext cx="37209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	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 integration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gRPC components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implementation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implementation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integration to Code base - Mapping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217025" y="1166750"/>
            <a:ext cx="39225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RPC Endpoint 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with other services via RPC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Exception</a:t>
            </a:r>
            <a:endParaRPr sz="1800"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00" y="983569"/>
            <a:ext cx="2442360" cy="3832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/>
          <p:nvPr/>
        </p:nvSpPr>
        <p:spPr>
          <a:xfrm>
            <a:off x="5498825" y="1296975"/>
            <a:ext cx="2078700" cy="6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5481075" y="2416300"/>
            <a:ext cx="2087700" cy="81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>
            <a:off x="5561025" y="3988650"/>
            <a:ext cx="2016600" cy="16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44"/>
          <p:cNvCxnSpPr>
            <a:endCxn id="260" idx="1"/>
          </p:cNvCxnSpPr>
          <p:nvPr/>
        </p:nvCxnSpPr>
        <p:spPr>
          <a:xfrm>
            <a:off x="2291825" y="1465875"/>
            <a:ext cx="3207000" cy="1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4"/>
          <p:cNvCxnSpPr>
            <a:endCxn id="262" idx="1"/>
          </p:cNvCxnSpPr>
          <p:nvPr/>
        </p:nvCxnSpPr>
        <p:spPr>
          <a:xfrm>
            <a:off x="2878125" y="2407500"/>
            <a:ext cx="2682900" cy="16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44"/>
          <p:cNvCxnSpPr>
            <a:endCxn id="261" idx="1"/>
          </p:cNvCxnSpPr>
          <p:nvPr/>
        </p:nvCxnSpPr>
        <p:spPr>
          <a:xfrm flipH="1" rot="10800000">
            <a:off x="1936575" y="2824900"/>
            <a:ext cx="35445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How to write the good protocol buffer files?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Consistent naming: </a:t>
            </a:r>
            <a:r>
              <a:rPr lang="en" sz="1600"/>
              <a:t>Request have suffix “request”, Response have suffix “response”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structure enforcement at the API layer</a:t>
            </a:r>
            <a:r>
              <a:rPr lang="en" sz="1600"/>
              <a:t>: should not using serialized object to replace primitive type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Unique message for Request and Response: </a:t>
            </a:r>
            <a:r>
              <a:rPr lang="en" sz="1600"/>
              <a:t>using minimum fields for request and response instead of re-use large object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Enum definitions should have an “unknown” value at 0: </a:t>
            </a:r>
            <a:r>
              <a:rPr lang="en" sz="1600"/>
              <a:t>because protobuf defaults to the enum constant at ordinal 0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 flipH="1">
            <a:off x="217025" y="1166751"/>
            <a:ext cx="8734200" cy="3465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/>
              <a:t>THANK YOU FOR YOUR ATTENTION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on Layered Architecture</a:t>
            </a:r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0" y="1287350"/>
            <a:ext cx="4206425" cy="31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975" y="732444"/>
            <a:ext cx="2068202" cy="38322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>
            <a:off x="6120675" y="1057125"/>
            <a:ext cx="1767900" cy="7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6085150" y="3375700"/>
            <a:ext cx="1803300" cy="85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6085150" y="2896000"/>
            <a:ext cx="1803300" cy="40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6120525" y="2261375"/>
            <a:ext cx="1767900" cy="3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7"/>
          <p:cNvCxnSpPr>
            <a:endCxn id="136" idx="1"/>
          </p:cNvCxnSpPr>
          <p:nvPr/>
        </p:nvCxnSpPr>
        <p:spPr>
          <a:xfrm flipH="1" rot="10800000">
            <a:off x="4272975" y="1423425"/>
            <a:ext cx="18477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7"/>
          <p:cNvCxnSpPr>
            <a:endCxn id="137" idx="1"/>
          </p:cNvCxnSpPr>
          <p:nvPr/>
        </p:nvCxnSpPr>
        <p:spPr>
          <a:xfrm>
            <a:off x="4228450" y="2447950"/>
            <a:ext cx="1856700" cy="13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7"/>
          <p:cNvCxnSpPr>
            <a:endCxn id="138" idx="1"/>
          </p:cNvCxnSpPr>
          <p:nvPr/>
        </p:nvCxnSpPr>
        <p:spPr>
          <a:xfrm flipH="1" rot="10800000">
            <a:off x="4246150" y="3100300"/>
            <a:ext cx="18390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7"/>
          <p:cNvCxnSpPr>
            <a:endCxn id="139" idx="1"/>
          </p:cNvCxnSpPr>
          <p:nvPr/>
        </p:nvCxnSpPr>
        <p:spPr>
          <a:xfrm flipH="1" rot="10800000">
            <a:off x="4255125" y="2443475"/>
            <a:ext cx="1865400" cy="15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and DTOs</a:t>
            </a:r>
            <a:endParaRPr sz="1800"/>
          </a:p>
        </p:txBody>
      </p:sp>
      <p:sp>
        <p:nvSpPr>
          <p:cNvPr id="149" name="Google Shape;149;p28"/>
          <p:cNvSpPr txBox="1"/>
          <p:nvPr/>
        </p:nvSpPr>
        <p:spPr>
          <a:xfrm>
            <a:off x="612950" y="1047750"/>
            <a:ext cx="83385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Various models under “entity” package and the DTOs under “dto”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Entities (or models) is the representation of database entities. Each entity should be mapped with the one in the table object of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DTOs let us transfer only the data that we need share with the user interface and </a:t>
            </a:r>
            <a:r>
              <a:rPr b="1" lang="en" sz="1800"/>
              <a:t>NOT</a:t>
            </a:r>
            <a:r>
              <a:rPr lang="en" sz="1800"/>
              <a:t> the </a:t>
            </a:r>
            <a:r>
              <a:rPr b="1" lang="en" sz="1800"/>
              <a:t>ENTIRE </a:t>
            </a:r>
            <a:r>
              <a:rPr lang="en" sz="1800"/>
              <a:t>model object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DTOs may have aggregated using several sub-objects and persisted in the database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17025" y="176119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Lombok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17025" y="749225"/>
            <a:ext cx="8734200" cy="3963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java library that automatically plugs into your editor and build tools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Never write another getter and equals method again, with one annotation your  class has a fully featured builder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Automate your logginging variables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Lombok for DTOs and models?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boilerplate 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 development time and effort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the code lot more readable</a:t>
            </a:r>
            <a:endParaRPr sz="14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annotations: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@Getter /@Setter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@ToString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@EqualsAndHashCode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@Data: A shortcut for @ToString, @EqualsAndHashCode, @Getter on all fields, and          @Setter on all non-final fields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@AllArgsConstructor and @NoArgsConstructor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@Slf4j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Mapstruct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MapStruct is a code generator that greatly simplifies the implementation of mapping between Java beans types based on a convention over configuration approach: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Plain method invocations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Fast, type safe and easy to understand</a:t>
            </a:r>
            <a:endParaRPr sz="16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Why?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Multi-layered application often require to map between different object models (e.g. entities and DTOs)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Writing such mapping code is a tedious and error-prone task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Generating bean mappings at compile time which ensure a high performance, allows for fast developer feedback and thorough error checking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comparison with other Java mapping frameworks: one of the best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Mapstruct - Comparison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Source</a:t>
            </a:r>
            <a:r>
              <a:rPr lang="en"/>
              <a:t>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https://www.baeldung.com/java-performance-mapping-frameworks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575" y="1997775"/>
            <a:ext cx="4761525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94200"/>
            <a:ext cx="4299575" cy="10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184050"/>
            <a:ext cx="4157450" cy="1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4050" y="3105825"/>
            <a:ext cx="4832575" cy="1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DAOs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217025" y="10905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Services under “service” package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DAO classes under “repository”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DAO classes interact with Database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layer NEVER accepts a entity as input and never ever return one either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Service layer received request from controller and perform all necessary action included calling to DAO classes if needed, aggregate query result and converting back to DTO objects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217025" y="273844"/>
            <a:ext cx="8734200" cy="7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217025" y="1166751"/>
            <a:ext cx="8734200" cy="3465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most important part, under “controller”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</a:t>
            </a:r>
            <a:r>
              <a:rPr lang="en" sz="1800"/>
              <a:t>Uniform Resource Identifier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/>
              <a:t>Bind everything together right from the moment a request is intercepted till the response is prepared and sent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 directly with service layer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