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ti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4.tif"/><Relationship Id="rId4" Type="http://schemas.openxmlformats.org/officeDocument/2006/relationships/image" Target="../media/image4.tif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creen Shot 2019-08-04 at 18.49.00.png" descr="Screen Shot 2019-08-04 at 18.49.00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797314" y="294018"/>
            <a:ext cx="11177984" cy="7555571"/>
          </a:xfrm>
          <a:prstGeom prst="rect">
            <a:avLst/>
          </a:prstGeom>
          <a:ln w="12700">
            <a:miter lim="400000"/>
          </a:ln>
          <a:effectLst>
            <a:outerShdw blurRad="26670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120" name="Screen Shot 2019-08-05 at 14.27.23.png" descr="Screen Shot 2019-08-05 at 14.27.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0991" y="3841127"/>
            <a:ext cx="11030632" cy="7886679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ビルダー（申込者）"/>
          <p:cNvSpPr txBox="1"/>
          <p:nvPr/>
        </p:nvSpPr>
        <p:spPr>
          <a:xfrm>
            <a:off x="1054099" y="1561275"/>
            <a:ext cx="7951293" cy="7181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ビルダー（申込者）</a:t>
            </a:r>
            <a:endParaRPr lang="en-US"/>
          </a:p>
          <a:p>
            <a:r>
              <a:rPr lang="en-US"/>
              <a:t>Cty xây dựng (người apply)</a:t>
            </a:r>
            <a:endParaRPr/>
          </a:p>
        </p:txBody>
      </p:sp>
      <p:pic>
        <p:nvPicPr>
          <p:cNvPr id="122" name="Screen Shot 2019-07-22 at 22.35.09.png" descr="Screen Shot 2019-07-22 at 22.35.0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156" y="4443858"/>
            <a:ext cx="4076701" cy="361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83500" y="5715000"/>
            <a:ext cx="2336800" cy="1574800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Rectangle"/>
          <p:cNvSpPr/>
          <p:nvPr/>
        </p:nvSpPr>
        <p:spPr>
          <a:xfrm>
            <a:off x="20307300" y="609600"/>
            <a:ext cx="2336801" cy="3655984"/>
          </a:xfrm>
          <a:prstGeom prst="rect">
            <a:avLst/>
          </a:prstGeom>
          <a:solidFill>
            <a:srgbClr val="DCE7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5" name="〇〇調査会社様…"/>
          <p:cNvSpPr txBox="1"/>
          <p:nvPr/>
        </p:nvSpPr>
        <p:spPr>
          <a:xfrm>
            <a:off x="20344688" y="800100"/>
            <a:ext cx="2109623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defTabSz="584200">
              <a:defRPr sz="1600"/>
            </a:pPr>
            <a:r>
              <a:t>〇〇調査会社様</a:t>
            </a:r>
          </a:p>
          <a:p>
            <a:pPr defTabSz="584200">
              <a:defRPr sz="1600"/>
            </a:pPr>
            <a:endParaRPr/>
          </a:p>
          <a:p>
            <a:pPr defTabSz="584200">
              <a:defRPr sz="1500" b="0"/>
            </a:pPr>
            <a:r>
              <a:t>左記の日程で地盤調査を申込を申込ます。</a:t>
            </a:r>
          </a:p>
          <a:p>
            <a:pPr defTabSz="584200">
              <a:defRPr sz="1500" b="0"/>
            </a:pPr>
            <a:endParaRPr/>
          </a:p>
          <a:p>
            <a:pPr defTabSz="584200">
              <a:defRPr sz="1500" b="0"/>
            </a:pPr>
            <a:r>
              <a:t>地盤調査が可能な日時をおしらせください。</a:t>
            </a:r>
          </a:p>
          <a:p>
            <a:pPr defTabSz="584200">
              <a:defRPr sz="1500" b="0"/>
            </a:pPr>
            <a:endParaRPr/>
          </a:p>
          <a:p>
            <a:pPr algn="l" defTabSz="584200">
              <a:defRPr sz="1500" b="0"/>
            </a:pPr>
            <a:r>
              <a:t>⬜︎ いずれの候補も都合がつきません。</a:t>
            </a:r>
          </a:p>
        </p:txBody>
      </p:sp>
      <p:sp>
        <p:nvSpPr>
          <p:cNvPr id="126" name="調査会社へ送信"/>
          <p:cNvSpPr txBox="1"/>
          <p:nvPr/>
        </p:nvSpPr>
        <p:spPr>
          <a:xfrm>
            <a:off x="20475954" y="3808288"/>
            <a:ext cx="1847091" cy="2921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584200">
              <a:defRPr sz="1400" b="0"/>
            </a:lvl1pPr>
          </a:lstStyle>
          <a:p>
            <a:r>
              <a:t>調査会社へ送信</a:t>
            </a:r>
          </a:p>
        </p:txBody>
      </p:sp>
      <p:graphicFrame>
        <p:nvGraphicFramePr>
          <p:cNvPr id="127" name="Table"/>
          <p:cNvGraphicFramePr/>
          <p:nvPr/>
        </p:nvGraphicFramePr>
        <p:xfrm>
          <a:off x="12344400" y="1708150"/>
          <a:ext cx="1606252" cy="5725804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606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 b="1">
                          <a:solidFill>
                            <a:srgbClr val="FFFFFF"/>
                          </a:solidFill>
                          <a:sym typeface="Helvetica Neue"/>
                        </a:rPr>
                        <a:t>申込書作成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>
                        <a:lumOff val="1684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 b="1">
                          <a:solidFill>
                            <a:srgbClr val="FFFFFF"/>
                          </a:solidFill>
                          <a:sym typeface="Helvetica Neue"/>
                        </a:rPr>
                        <a:t>地盤調査申込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 b="1">
                          <a:solidFill>
                            <a:srgbClr val="FFFFFF"/>
                          </a:solidFill>
                          <a:sym typeface="Helvetica Neue"/>
                        </a:rPr>
                        <a:t>地盤調査発注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 b="1">
                          <a:solidFill>
                            <a:srgbClr val="FFFFFF"/>
                          </a:solidFill>
                          <a:sym typeface="Helvetica Neue"/>
                        </a:rPr>
                        <a:t>地盤調査実施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 b="1">
                          <a:solidFill>
                            <a:srgbClr val="FFFFFF"/>
                          </a:solidFill>
                          <a:sym typeface="Helvetica Neue"/>
                        </a:rPr>
                        <a:t>地盤調査報告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 b="1">
                          <a:solidFill>
                            <a:srgbClr val="FFFFFF"/>
                          </a:solidFill>
                          <a:sym typeface="Helvetica Neue"/>
                        </a:rPr>
                        <a:t>一次地盤解析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 b="1">
                          <a:solidFill>
                            <a:srgbClr val="FFFFFF"/>
                          </a:solidFill>
                          <a:sym typeface="Helvetica Neue"/>
                        </a:rPr>
                        <a:t>二次地盤解析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 b="1">
                          <a:solidFill>
                            <a:srgbClr val="FFFFFF"/>
                          </a:solidFill>
                          <a:sym typeface="Helvetica Neue"/>
                        </a:rPr>
                        <a:t>設計・見積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 b="1">
                          <a:solidFill>
                            <a:srgbClr val="FFFFFF"/>
                          </a:solidFill>
                          <a:sym typeface="Helvetica Neue"/>
                        </a:rPr>
                        <a:t>工事発注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 b="1">
                          <a:solidFill>
                            <a:srgbClr val="FFFFFF"/>
                          </a:solidFill>
                          <a:sym typeface="Helvetica Neue"/>
                        </a:rPr>
                        <a:t>工事実施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 b="1">
                          <a:solidFill>
                            <a:srgbClr val="FFFFFF"/>
                          </a:solidFill>
                          <a:sym typeface="Helvetica Neue"/>
                        </a:rPr>
                        <a:t>工事結果報告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 b="1">
                          <a:solidFill>
                            <a:srgbClr val="FFFFFF"/>
                          </a:solidFill>
                          <a:sym typeface="Helvetica Neue"/>
                        </a:rPr>
                        <a:t>工事確認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 b="1">
                          <a:solidFill>
                            <a:srgbClr val="FFFFFF"/>
                          </a:solidFill>
                          <a:sym typeface="Helvetica Neue"/>
                        </a:rPr>
                        <a:t>証明書発行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 b="1">
                          <a:solidFill>
                            <a:srgbClr val="FFFFFF"/>
                          </a:solidFill>
                          <a:sym typeface="Helvetica Neue"/>
                        </a:rPr>
                        <a:t>完了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28" name="ステータス"/>
          <p:cNvSpPr txBox="1"/>
          <p:nvPr/>
        </p:nvSpPr>
        <p:spPr>
          <a:xfrm>
            <a:off x="12223981" y="1384300"/>
            <a:ext cx="184709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584200">
              <a:defRPr sz="1400"/>
            </a:lvl1pPr>
          </a:lstStyle>
          <a:p>
            <a:r>
              <a:t>ステータス</a:t>
            </a:r>
          </a:p>
        </p:txBody>
      </p:sp>
      <p:pic>
        <p:nvPicPr>
          <p:cNvPr id="129" name="Screen Shot 2019-08-05 at 14.27.50.png" descr="Screen Shot 2019-08-05 at 14.27.5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52913" y="11235545"/>
            <a:ext cx="11030632" cy="544833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tart"/>
          <p:cNvSpPr/>
          <p:nvPr/>
        </p:nvSpPr>
        <p:spPr>
          <a:xfrm>
            <a:off x="4127500" y="2336800"/>
            <a:ext cx="1270000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start</a:t>
            </a:r>
          </a:p>
        </p:txBody>
      </p:sp>
      <p:pic>
        <p:nvPicPr>
          <p:cNvPr id="131" name="Line" descr="Line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190900" y="3109071"/>
            <a:ext cx="7562013" cy="2502444"/>
          </a:xfrm>
          <a:prstGeom prst="rect">
            <a:avLst/>
          </a:prstGeom>
        </p:spPr>
      </p:pic>
      <p:pic>
        <p:nvPicPr>
          <p:cNvPr id="133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15189200" y="4305300"/>
            <a:ext cx="1061872" cy="76201"/>
          </a:xfrm>
          <a:prstGeom prst="rect">
            <a:avLst/>
          </a:prstGeom>
        </p:spPr>
      </p:pic>
      <p:pic>
        <p:nvPicPr>
          <p:cNvPr id="135" name="Line" descr="Lin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10207233" y="4272068"/>
            <a:ext cx="5479772" cy="4012900"/>
          </a:xfrm>
          <a:prstGeom prst="rect">
            <a:avLst/>
          </a:prstGeom>
        </p:spPr>
      </p:pic>
      <p:sp>
        <p:nvSpPr>
          <p:cNvPr id="137" name="調査希望内容"/>
          <p:cNvSpPr txBox="1"/>
          <p:nvPr/>
        </p:nvSpPr>
        <p:spPr>
          <a:xfrm>
            <a:off x="8009937" y="7172771"/>
            <a:ext cx="2420534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調査希望内容</a:t>
            </a:r>
            <a:endParaRPr dirty="0"/>
          </a:p>
        </p:txBody>
      </p:sp>
      <p:sp>
        <p:nvSpPr>
          <p:cNvPr id="138" name="地盤調査申込"/>
          <p:cNvSpPr txBox="1"/>
          <p:nvPr/>
        </p:nvSpPr>
        <p:spPr>
          <a:xfrm>
            <a:off x="8009934" y="8531671"/>
            <a:ext cx="2420534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地盤調査申込</a:t>
            </a:r>
            <a:endParaRPr lang="en-US"/>
          </a:p>
        </p:txBody>
      </p:sp>
      <p:sp>
        <p:nvSpPr>
          <p:cNvPr id="139" name="Line"/>
          <p:cNvSpPr/>
          <p:nvPr/>
        </p:nvSpPr>
        <p:spPr>
          <a:xfrm>
            <a:off x="9067800" y="7848600"/>
            <a:ext cx="0" cy="48260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40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8137133" y="11291061"/>
            <a:ext cx="7137197" cy="1136509"/>
          </a:xfrm>
          <a:prstGeom prst="rect">
            <a:avLst/>
          </a:prstGeom>
        </p:spPr>
      </p:pic>
      <p:sp>
        <p:nvSpPr>
          <p:cNvPr id="142" name="追加してください"/>
          <p:cNvSpPr txBox="1"/>
          <p:nvPr/>
        </p:nvSpPr>
        <p:spPr>
          <a:xfrm>
            <a:off x="5119813" y="11998028"/>
            <a:ext cx="276518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5E5E5E"/>
                </a:solidFill>
              </a:defRPr>
            </a:lvl1pPr>
          </a:lstStyle>
          <a:p>
            <a:r>
              <a:t>追加してください</a:t>
            </a:r>
            <a:endParaRPr lang="en-US"/>
          </a:p>
          <a:p>
            <a:r>
              <a:rPr lang="en-US"/>
              <a:t>Hãy them vào giúp tôi</a:t>
            </a:r>
            <a:endParaRPr/>
          </a:p>
        </p:txBody>
      </p:sp>
      <p:sp>
        <p:nvSpPr>
          <p:cNvPr id="143" name="Line"/>
          <p:cNvSpPr/>
          <p:nvPr/>
        </p:nvSpPr>
        <p:spPr>
          <a:xfrm flipV="1">
            <a:off x="19697700" y="4406899"/>
            <a:ext cx="1" cy="7366001"/>
          </a:xfrm>
          <a:prstGeom prst="line">
            <a:avLst/>
          </a:prstGeom>
          <a:ln w="254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4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19528118" y="5169316"/>
            <a:ext cx="3935848" cy="3675025"/>
          </a:xfrm>
          <a:prstGeom prst="rect">
            <a:avLst/>
          </a:prstGeom>
        </p:spPr>
      </p:pic>
      <p:sp>
        <p:nvSpPr>
          <p:cNvPr id="146" name="全ての項目が埋まれば…"/>
          <p:cNvSpPr txBox="1"/>
          <p:nvPr/>
        </p:nvSpPr>
        <p:spPr>
          <a:xfrm>
            <a:off x="18719389" y="8753401"/>
            <a:ext cx="5995232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rgbClr val="5E5E5E"/>
                </a:solidFill>
              </a:defRPr>
            </a:pPr>
            <a:r>
              <a:t>全ての項目が埋まれば</a:t>
            </a:r>
          </a:p>
          <a:p>
            <a:pPr>
              <a:defRPr sz="2000">
                <a:solidFill>
                  <a:srgbClr val="5E5E5E"/>
                </a:solidFill>
              </a:defRPr>
            </a:pPr>
            <a:r>
              <a:t>ボタンがアクティブに</a:t>
            </a:r>
            <a:endParaRPr lang="en-US"/>
          </a:p>
          <a:p>
            <a:pPr>
              <a:defRPr sz="2000">
                <a:solidFill>
                  <a:srgbClr val="5E5E5E"/>
                </a:solidFill>
              </a:defRPr>
            </a:pPr>
            <a:r>
              <a:rPr lang="en-US"/>
              <a:t>Sau khi nhập hết các mục thì nút sẽ đ</a:t>
            </a:r>
            <a:r>
              <a:rPr lang="vi-VN"/>
              <a:t>ư</a:t>
            </a:r>
            <a:r>
              <a:rPr lang="en-US"/>
              <a:t>ợc active</a:t>
            </a:r>
            <a:endParaRPr/>
          </a:p>
        </p:txBody>
      </p:sp>
      <p:sp>
        <p:nvSpPr>
          <p:cNvPr id="147" name="地盤安心住宅申込"/>
          <p:cNvSpPr txBox="1"/>
          <p:nvPr/>
        </p:nvSpPr>
        <p:spPr>
          <a:xfrm>
            <a:off x="1714500" y="533400"/>
            <a:ext cx="4465966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r>
              <a:t>地盤安心住宅申込</a:t>
            </a:r>
            <a:endParaRPr lang="en-US"/>
          </a:p>
          <a:p>
            <a:r>
              <a:rPr lang="en-US"/>
              <a:t>Apply vào Jiban Anshin</a:t>
            </a:r>
            <a:endParaRPr/>
          </a:p>
        </p:txBody>
      </p:sp>
      <p:sp>
        <p:nvSpPr>
          <p:cNvPr id="148" name="1"/>
          <p:cNvSpPr/>
          <p:nvPr/>
        </p:nvSpPr>
        <p:spPr>
          <a:xfrm>
            <a:off x="266700" y="139700"/>
            <a:ext cx="1270000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2E06BE-6061-49F2-811B-2CB1C73EFE5A}"/>
              </a:ext>
            </a:extLst>
          </p:cNvPr>
          <p:cNvSpPr txBox="1"/>
          <p:nvPr/>
        </p:nvSpPr>
        <p:spPr>
          <a:xfrm>
            <a:off x="6732712" y="7848600"/>
            <a:ext cx="1966453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70C0"/>
                </a:solidFill>
              </a:rPr>
              <a:t>Đổi text</a:t>
            </a:r>
            <a:endParaRPr kumimoji="0" lang="en-GB" sz="3000" b="1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creen Shot 2019-08-04 at 18.49.00.png" descr="Screen Shot 2019-08-04 at 18.49.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7314" y="294018"/>
            <a:ext cx="11177984" cy="7555571"/>
          </a:xfrm>
          <a:prstGeom prst="rect">
            <a:avLst/>
          </a:prstGeom>
          <a:ln w="12700">
            <a:miter lim="400000"/>
          </a:ln>
          <a:effectLst>
            <a:outerShdw blurRad="26670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151" name="Screen Shot 2019-08-05 at 14.27.23.png" descr="Screen Shot 2019-08-05 at 14.27.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0991" y="3841127"/>
            <a:ext cx="11030632" cy="7886679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調査会社"/>
          <p:cNvSpPr txBox="1"/>
          <p:nvPr/>
        </p:nvSpPr>
        <p:spPr>
          <a:xfrm>
            <a:off x="1054100" y="1561275"/>
            <a:ext cx="7951292" cy="718145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調査会社</a:t>
            </a:r>
            <a:endParaRPr lang="en-US"/>
          </a:p>
          <a:p>
            <a:r>
              <a:rPr lang="en-US"/>
              <a:t>Cty khảo sát</a:t>
            </a:r>
            <a:endParaRPr/>
          </a:p>
        </p:txBody>
      </p:sp>
      <p:pic>
        <p:nvPicPr>
          <p:cNvPr id="15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7300" y="9702800"/>
            <a:ext cx="2336800" cy="157480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Rectangle"/>
          <p:cNvSpPr/>
          <p:nvPr/>
        </p:nvSpPr>
        <p:spPr>
          <a:xfrm>
            <a:off x="20307300" y="5003800"/>
            <a:ext cx="2336801" cy="4613524"/>
          </a:xfrm>
          <a:prstGeom prst="rect">
            <a:avLst/>
          </a:prstGeom>
          <a:solidFill>
            <a:srgbClr val="DCE7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5" name="〇〇ビルダー様…"/>
          <p:cNvSpPr txBox="1"/>
          <p:nvPr/>
        </p:nvSpPr>
        <p:spPr>
          <a:xfrm>
            <a:off x="20344688" y="5194300"/>
            <a:ext cx="2262024" cy="3667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defTabSz="584200">
              <a:defRPr sz="1600"/>
            </a:pPr>
            <a:r>
              <a:t>〇〇ビルダー様</a:t>
            </a:r>
          </a:p>
          <a:p>
            <a:pPr defTabSz="584200">
              <a:defRPr sz="1600"/>
            </a:pPr>
            <a:endParaRPr/>
          </a:p>
          <a:p>
            <a:pPr defTabSz="584200">
              <a:defRPr sz="1500" b="0"/>
            </a:pPr>
            <a:r>
              <a:t>左記の日程で地盤調査を申込を申込ます。</a:t>
            </a:r>
          </a:p>
          <a:p>
            <a:pPr defTabSz="584200">
              <a:defRPr sz="1500" b="0"/>
            </a:pPr>
            <a:endParaRPr/>
          </a:p>
          <a:p>
            <a:pPr defTabSz="584200">
              <a:defRPr sz="1500" b="0"/>
            </a:pPr>
            <a:r>
              <a:t>地盤調査が可能な日時をおしらせください。</a:t>
            </a:r>
          </a:p>
          <a:p>
            <a:pPr defTabSz="584200">
              <a:defRPr sz="1500" b="0"/>
            </a:pPr>
            <a:endParaRPr/>
          </a:p>
          <a:p>
            <a:pPr algn="l" defTabSz="584200">
              <a:defRPr sz="1500" b="0"/>
            </a:pPr>
            <a:r>
              <a:t>調査日：2019年　月　日</a:t>
            </a:r>
          </a:p>
          <a:p>
            <a:pPr algn="l" defTabSz="584200">
              <a:defRPr sz="1500" b="0"/>
            </a:pPr>
            <a:r>
              <a:t>時間　：午前10時より</a:t>
            </a:r>
          </a:p>
          <a:p>
            <a:pPr defTabSz="584200">
              <a:defRPr sz="1500" b="0"/>
            </a:pPr>
            <a:endParaRPr/>
          </a:p>
          <a:p>
            <a:pPr algn="l" defTabSz="584200">
              <a:defRPr sz="1500" b="0"/>
            </a:pPr>
            <a:r>
              <a:t>⬜︎ いずれの候補も都合がつきません。</a:t>
            </a:r>
          </a:p>
        </p:txBody>
      </p:sp>
      <p:sp>
        <p:nvSpPr>
          <p:cNvPr id="156" name="ビルダーへ送信"/>
          <p:cNvSpPr txBox="1"/>
          <p:nvPr/>
        </p:nvSpPr>
        <p:spPr>
          <a:xfrm>
            <a:off x="20552155" y="9093200"/>
            <a:ext cx="1847090" cy="2921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584200">
              <a:defRPr sz="1400" b="0"/>
            </a:lvl1pPr>
          </a:lstStyle>
          <a:p>
            <a:r>
              <a:t>ビルダーへ送信</a:t>
            </a:r>
          </a:p>
        </p:txBody>
      </p:sp>
      <p:graphicFrame>
        <p:nvGraphicFramePr>
          <p:cNvPr id="157" name="Table"/>
          <p:cNvGraphicFramePr/>
          <p:nvPr/>
        </p:nvGraphicFramePr>
        <p:xfrm>
          <a:off x="12344400" y="1708150"/>
          <a:ext cx="1606252" cy="5725804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606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 b="1">
                          <a:solidFill>
                            <a:srgbClr val="5E5E5E"/>
                          </a:solidFill>
                          <a:sym typeface="Helvetica Neue"/>
                        </a:rPr>
                        <a:t>申込書作成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 b="1">
                          <a:solidFill>
                            <a:srgbClr val="FFFFFF"/>
                          </a:solidFill>
                          <a:sym typeface="Helvetica Neue"/>
                        </a:rPr>
                        <a:t>地盤調査申込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>
                        <a:lumOff val="1684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 b="1">
                          <a:solidFill>
                            <a:srgbClr val="FFFFFF"/>
                          </a:solidFill>
                          <a:sym typeface="Helvetica Neue"/>
                        </a:rPr>
                        <a:t>地盤調査発注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 b="1">
                          <a:solidFill>
                            <a:srgbClr val="FFFFFF"/>
                          </a:solidFill>
                          <a:sym typeface="Helvetica Neue"/>
                        </a:rPr>
                        <a:t>地盤調査実施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 b="1">
                          <a:solidFill>
                            <a:srgbClr val="FFFFFF"/>
                          </a:solidFill>
                          <a:sym typeface="Helvetica Neue"/>
                        </a:rPr>
                        <a:t>地盤調査報告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 b="1">
                          <a:solidFill>
                            <a:srgbClr val="FFFFFF"/>
                          </a:solidFill>
                          <a:sym typeface="Helvetica Neue"/>
                        </a:rPr>
                        <a:t>一次地盤解析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 b="1">
                          <a:solidFill>
                            <a:srgbClr val="FFFFFF"/>
                          </a:solidFill>
                          <a:sym typeface="Helvetica Neue"/>
                        </a:rPr>
                        <a:t>二次地盤解析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 b="1">
                          <a:solidFill>
                            <a:srgbClr val="FFFFFF"/>
                          </a:solidFill>
                          <a:sym typeface="Helvetica Neue"/>
                        </a:rPr>
                        <a:t>設計・見積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 b="1">
                          <a:solidFill>
                            <a:srgbClr val="FFFFFF"/>
                          </a:solidFill>
                          <a:sym typeface="Helvetica Neue"/>
                        </a:rPr>
                        <a:t>工事発注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 b="1">
                          <a:solidFill>
                            <a:srgbClr val="FFFFFF"/>
                          </a:solidFill>
                          <a:sym typeface="Helvetica Neue"/>
                        </a:rPr>
                        <a:t>工事実施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 b="1">
                          <a:solidFill>
                            <a:srgbClr val="FFFFFF"/>
                          </a:solidFill>
                          <a:sym typeface="Helvetica Neue"/>
                        </a:rPr>
                        <a:t>工事結果報告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 b="1">
                          <a:solidFill>
                            <a:srgbClr val="FFFFFF"/>
                          </a:solidFill>
                          <a:sym typeface="Helvetica Neue"/>
                        </a:rPr>
                        <a:t>工事確認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 b="1">
                          <a:solidFill>
                            <a:srgbClr val="FFFFFF"/>
                          </a:solidFill>
                          <a:sym typeface="Helvetica Neue"/>
                        </a:rPr>
                        <a:t>証明書発行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 b="1">
                          <a:solidFill>
                            <a:srgbClr val="FFFFFF"/>
                          </a:solidFill>
                          <a:sym typeface="Helvetica Neue"/>
                        </a:rPr>
                        <a:t>完了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58" name="ステータス"/>
          <p:cNvSpPr txBox="1"/>
          <p:nvPr/>
        </p:nvSpPr>
        <p:spPr>
          <a:xfrm>
            <a:off x="12223980" y="1384300"/>
            <a:ext cx="184709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584200">
              <a:defRPr sz="1400"/>
            </a:lvl1pPr>
          </a:lstStyle>
          <a:p>
            <a:r>
              <a:t>ステータス</a:t>
            </a:r>
          </a:p>
        </p:txBody>
      </p:sp>
      <p:pic>
        <p:nvPicPr>
          <p:cNvPr id="159" name="Screen Shot 2019-08-05 at 14.27.50.png" descr="Screen Shot 2019-08-05 at 14.27.5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0991" y="11242923"/>
            <a:ext cx="11030632" cy="5448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Line" descr="Line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5189200" y="4305300"/>
            <a:ext cx="1061872" cy="76200"/>
          </a:xfrm>
          <a:prstGeom prst="rect">
            <a:avLst/>
          </a:prstGeom>
        </p:spPr>
      </p:pic>
      <p:pic>
        <p:nvPicPr>
          <p:cNvPr id="162" name="Line" descr="Line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0207233" y="4272068"/>
            <a:ext cx="5479772" cy="4012900"/>
          </a:xfrm>
          <a:prstGeom prst="rect">
            <a:avLst/>
          </a:prstGeom>
        </p:spPr>
      </p:pic>
      <p:sp>
        <p:nvSpPr>
          <p:cNvPr id="164" name="調査希望内容"/>
          <p:cNvSpPr txBox="1"/>
          <p:nvPr/>
        </p:nvSpPr>
        <p:spPr>
          <a:xfrm>
            <a:off x="8020050" y="7213600"/>
            <a:ext cx="240030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調査希望内容</a:t>
            </a:r>
          </a:p>
        </p:txBody>
      </p:sp>
      <p:sp>
        <p:nvSpPr>
          <p:cNvPr id="165" name="地盤調査申込"/>
          <p:cNvSpPr txBox="1"/>
          <p:nvPr/>
        </p:nvSpPr>
        <p:spPr>
          <a:xfrm>
            <a:off x="8020050" y="8572500"/>
            <a:ext cx="240030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地盤調査申込</a:t>
            </a:r>
          </a:p>
        </p:txBody>
      </p:sp>
      <p:sp>
        <p:nvSpPr>
          <p:cNvPr id="166" name="Line"/>
          <p:cNvSpPr/>
          <p:nvPr/>
        </p:nvSpPr>
        <p:spPr>
          <a:xfrm>
            <a:off x="9067799" y="7848600"/>
            <a:ext cx="1" cy="48260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67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11147033" y="11655218"/>
            <a:ext cx="7237380" cy="1364338"/>
          </a:xfrm>
          <a:prstGeom prst="rect">
            <a:avLst/>
          </a:prstGeom>
        </p:spPr>
      </p:pic>
      <p:pic>
        <p:nvPicPr>
          <p:cNvPr id="169" name="Line" descr="Lin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22406427" y="9098525"/>
            <a:ext cx="1653450" cy="2858471"/>
          </a:xfrm>
          <a:prstGeom prst="rect">
            <a:avLst/>
          </a:prstGeom>
        </p:spPr>
      </p:pic>
      <p:sp>
        <p:nvSpPr>
          <p:cNvPr id="171" name="調査会社が…"/>
          <p:cNvSpPr txBox="1"/>
          <p:nvPr/>
        </p:nvSpPr>
        <p:spPr>
          <a:xfrm>
            <a:off x="18995059" y="11436982"/>
            <a:ext cx="4961295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rgbClr val="5E5E5E"/>
                </a:solidFill>
              </a:defRPr>
            </a:pPr>
            <a:r>
              <a:t>調査会社が</a:t>
            </a:r>
          </a:p>
          <a:p>
            <a:pPr>
              <a:defRPr sz="2000">
                <a:solidFill>
                  <a:srgbClr val="5E5E5E"/>
                </a:solidFill>
              </a:defRPr>
            </a:pPr>
            <a:r>
              <a:t>ビルダーに返信</a:t>
            </a:r>
            <a:endParaRPr lang="en-US"/>
          </a:p>
          <a:p>
            <a:pPr>
              <a:defRPr sz="2000">
                <a:solidFill>
                  <a:srgbClr val="5E5E5E"/>
                </a:solidFill>
              </a:defRPr>
            </a:pPr>
            <a:r>
              <a:rPr lang="en-US"/>
              <a:t>Cty khảo sát phản hồi cho cty xây dựng</a:t>
            </a:r>
            <a:endParaRPr/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06700" y="3898900"/>
            <a:ext cx="4114800" cy="3632200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地盤調査申込"/>
          <p:cNvSpPr txBox="1"/>
          <p:nvPr/>
        </p:nvSpPr>
        <p:spPr>
          <a:xfrm>
            <a:off x="2904489" y="4587875"/>
            <a:ext cx="1409701" cy="3238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1700">
                <a:solidFill>
                  <a:srgbClr val="5E5E5E"/>
                </a:solidFill>
              </a:defRPr>
            </a:lvl1pPr>
          </a:lstStyle>
          <a:p>
            <a:r>
              <a:t>地盤調査申込</a:t>
            </a:r>
          </a:p>
        </p:txBody>
      </p:sp>
      <p:sp>
        <p:nvSpPr>
          <p:cNvPr id="174" name="Rectangle"/>
          <p:cNvSpPr/>
          <p:nvPr/>
        </p:nvSpPr>
        <p:spPr>
          <a:xfrm>
            <a:off x="2974340" y="5041900"/>
            <a:ext cx="3725466" cy="23379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75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5789662" y="3079207"/>
            <a:ext cx="5963251" cy="1833267"/>
          </a:xfrm>
          <a:prstGeom prst="rect">
            <a:avLst/>
          </a:prstGeom>
        </p:spPr>
      </p:pic>
      <p:sp>
        <p:nvSpPr>
          <p:cNvPr id="177" name="Rectangle"/>
          <p:cNvSpPr/>
          <p:nvPr/>
        </p:nvSpPr>
        <p:spPr>
          <a:xfrm>
            <a:off x="20307300" y="609600"/>
            <a:ext cx="2336801" cy="3432741"/>
          </a:xfrm>
          <a:prstGeom prst="rect">
            <a:avLst/>
          </a:prstGeom>
          <a:solidFill>
            <a:srgbClr val="DCE7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8" name="〇〇調査会社様…"/>
          <p:cNvSpPr txBox="1"/>
          <p:nvPr/>
        </p:nvSpPr>
        <p:spPr>
          <a:xfrm>
            <a:off x="20344688" y="800100"/>
            <a:ext cx="2109623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defTabSz="584200">
              <a:defRPr sz="1600"/>
            </a:pPr>
            <a:r>
              <a:t>〇〇調査会社様</a:t>
            </a:r>
          </a:p>
          <a:p>
            <a:pPr defTabSz="584200">
              <a:defRPr sz="1600"/>
            </a:pPr>
            <a:endParaRPr/>
          </a:p>
          <a:p>
            <a:pPr defTabSz="584200">
              <a:defRPr sz="1500" b="0"/>
            </a:pPr>
            <a:r>
              <a:t>左記の日程で地盤調査を申込を申込ます。</a:t>
            </a:r>
          </a:p>
          <a:p>
            <a:pPr defTabSz="584200">
              <a:defRPr sz="1500" b="0"/>
            </a:pPr>
            <a:endParaRPr/>
          </a:p>
          <a:p>
            <a:pPr defTabSz="584200">
              <a:defRPr sz="1500" b="0"/>
            </a:pPr>
            <a:r>
              <a:t>地盤調査が可能な日時をおしらせください。</a:t>
            </a:r>
          </a:p>
          <a:p>
            <a:pPr defTabSz="584200">
              <a:defRPr sz="1500" b="0"/>
            </a:pPr>
            <a:endParaRPr/>
          </a:p>
          <a:p>
            <a:pPr algn="l" defTabSz="584200">
              <a:defRPr sz="1500" b="0"/>
            </a:pPr>
            <a:r>
              <a:t>⬜︎ いずれの候補も都合がつきません。</a:t>
            </a:r>
          </a:p>
        </p:txBody>
      </p:sp>
      <p:sp>
        <p:nvSpPr>
          <p:cNvPr id="179" name="Arrow"/>
          <p:cNvSpPr/>
          <p:nvPr/>
        </p:nvSpPr>
        <p:spPr>
          <a:xfrm rot="5400000">
            <a:off x="21134288" y="4058255"/>
            <a:ext cx="682824" cy="929631"/>
          </a:xfrm>
          <a:prstGeom prst="rightArrow">
            <a:avLst>
              <a:gd name="adj1" fmla="val 42331"/>
              <a:gd name="adj2" fmla="val 61297"/>
            </a:avLst>
          </a:prstGeom>
          <a:solidFill>
            <a:srgbClr val="8198A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82" name="表示（別ウインドウ）"/>
          <p:cNvGrpSpPr/>
          <p:nvPr/>
        </p:nvGrpSpPr>
        <p:grpSpPr>
          <a:xfrm>
            <a:off x="17468850" y="11328400"/>
            <a:ext cx="1847090" cy="336550"/>
            <a:chOff x="0" y="0"/>
            <a:chExt cx="1847089" cy="336549"/>
          </a:xfrm>
        </p:grpSpPr>
        <p:sp>
          <p:nvSpPr>
            <p:cNvPr id="181" name="表示（別ウインドウ）"/>
            <p:cNvSpPr/>
            <p:nvPr/>
          </p:nvSpPr>
          <p:spPr>
            <a:xfrm>
              <a:off x="6349" y="6350"/>
              <a:ext cx="1834391" cy="3238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200" b="0">
                  <a:solidFill>
                    <a:srgbClr val="929292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表示（別ウインドウ）</a:t>
              </a:r>
            </a:p>
          </p:txBody>
        </p:sp>
        <p:pic>
          <p:nvPicPr>
            <p:cNvPr id="180" name="表示（別ウインドウ） 表示（別ウインドウ）" descr="表示（別ウインドウ） 表示（別ウインドウ）"/>
            <p:cNvPicPr>
              <a:picLocks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0" y="0"/>
              <a:ext cx="1847090" cy="336550"/>
            </a:xfrm>
            <a:prstGeom prst="rect">
              <a:avLst/>
            </a:prstGeom>
            <a:effectLst/>
          </p:spPr>
        </p:pic>
      </p:grpSp>
      <p:sp>
        <p:nvSpPr>
          <p:cNvPr id="183" name="調査会社はこの欄は r…"/>
          <p:cNvSpPr txBox="1"/>
          <p:nvPr/>
        </p:nvSpPr>
        <p:spPr>
          <a:xfrm>
            <a:off x="7425944" y="11383847"/>
            <a:ext cx="3398012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000">
                <a:solidFill>
                  <a:srgbClr val="5E5E5E"/>
                </a:solidFill>
              </a:defRPr>
            </a:pPr>
            <a:r>
              <a:t>調査会社はこの欄は r </a:t>
            </a:r>
          </a:p>
          <a:p>
            <a:pPr>
              <a:defRPr sz="2000">
                <a:solidFill>
                  <a:srgbClr val="5E5E5E"/>
                </a:solidFill>
              </a:defRPr>
            </a:pPr>
            <a:r>
              <a:t>なので「現場案内図」は</a:t>
            </a:r>
          </a:p>
          <a:p>
            <a:pPr>
              <a:defRPr sz="2000">
                <a:solidFill>
                  <a:srgbClr val="5E5E5E"/>
                </a:solidFill>
              </a:defRPr>
            </a:pPr>
            <a:r>
              <a:t>表示可能</a:t>
            </a:r>
            <a:endParaRPr lang="en-US"/>
          </a:p>
          <a:p>
            <a:pPr>
              <a:defRPr sz="2000">
                <a:solidFill>
                  <a:srgbClr val="5E5E5E"/>
                </a:solidFill>
              </a:defRPr>
            </a:pPr>
            <a:r>
              <a:rPr lang="en-US"/>
              <a:t>Cty khảo sát sẽ r đ</a:t>
            </a:r>
            <a:r>
              <a:rPr lang="vi-VN"/>
              <a:t>ư</a:t>
            </a:r>
            <a:r>
              <a:rPr lang="en-US"/>
              <a:t>ợc ở ô này, nên có thể hiển thị đ</a:t>
            </a:r>
            <a:r>
              <a:rPr lang="vi-VN"/>
              <a:t>ư</a:t>
            </a:r>
            <a:r>
              <a:rPr lang="en-US"/>
              <a:t>ợc hình ảnh</a:t>
            </a:r>
            <a:endParaRPr/>
          </a:p>
        </p:txBody>
      </p:sp>
      <p:sp>
        <p:nvSpPr>
          <p:cNvPr id="184" name="地盤安心住宅申込"/>
          <p:cNvSpPr txBox="1"/>
          <p:nvPr/>
        </p:nvSpPr>
        <p:spPr>
          <a:xfrm>
            <a:off x="1714500" y="533400"/>
            <a:ext cx="4465966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r>
              <a:t>地盤安心住宅申込</a:t>
            </a:r>
            <a:endParaRPr lang="en-US"/>
          </a:p>
          <a:p>
            <a:r>
              <a:rPr lang="en-US"/>
              <a:t>Apply vào Jiban Anshin</a:t>
            </a:r>
            <a:endParaRPr/>
          </a:p>
        </p:txBody>
      </p:sp>
      <p:sp>
        <p:nvSpPr>
          <p:cNvPr id="185" name="2"/>
          <p:cNvSpPr/>
          <p:nvPr/>
        </p:nvSpPr>
        <p:spPr>
          <a:xfrm>
            <a:off x="266700" y="139700"/>
            <a:ext cx="1270000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06D9FF-4C71-4759-911B-A9BD2459E22A}"/>
              </a:ext>
            </a:extLst>
          </p:cNvPr>
          <p:cNvSpPr txBox="1"/>
          <p:nvPr/>
        </p:nvSpPr>
        <p:spPr>
          <a:xfrm>
            <a:off x="6732712" y="7848600"/>
            <a:ext cx="1966453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70C0"/>
                </a:solidFill>
              </a:rPr>
              <a:t>Đổi text</a:t>
            </a:r>
            <a:endParaRPr kumimoji="0" lang="en-GB" sz="3000" b="1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sym typeface="Helvetica Neue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Custom</PresentationFormat>
  <Paragraphs>87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Helvetica Neue</vt:lpstr>
      <vt:lpstr>Helvetica Neue Light</vt:lpstr>
      <vt:lpstr>Helvetica Neue Medium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Pham Hieu</cp:lastModifiedBy>
  <cp:revision>2</cp:revision>
  <dcterms:modified xsi:type="dcterms:W3CDTF">2019-08-06T03:53:10Z</dcterms:modified>
</cp:coreProperties>
</file>