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ti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2.tif"/><Relationship Id="rId11" Type="http://schemas.openxmlformats.org/officeDocument/2006/relationships/image" Target="../media/image12.png"/><Relationship Id="rId1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2.tif"/><Relationship Id="rId9" Type="http://schemas.openxmlformats.org/officeDocument/2006/relationships/image" Target="../media/image14.png"/><Relationship Id="rId10" Type="http://schemas.openxmlformats.org/officeDocument/2006/relationships/image" Target="../media/image13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2.tif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.tif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新SJS開発仕様書…"/>
          <p:cNvSpPr txBox="1"/>
          <p:nvPr/>
        </p:nvSpPr>
        <p:spPr>
          <a:xfrm>
            <a:off x="10585704" y="6018151"/>
            <a:ext cx="3212593" cy="1679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新SJS開発仕様書</a:t>
            </a:r>
          </a:p>
          <a:p>
            <a:pPr/>
          </a:p>
          <a:p>
            <a:pPr/>
            <a:r>
              <a:t>2019-08-06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creen Shot 2019-08-04 at 18.49.00.png" descr="Screen Shot 2019-08-04 at 18.49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7314" y="294018"/>
            <a:ext cx="11177984" cy="755557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66700" dist="0" dir="5400000">
              <a:srgbClr val="000000">
                <a:alpha val="50000"/>
              </a:srgbClr>
            </a:outerShdw>
          </a:effectLst>
        </p:spPr>
      </p:pic>
      <p:pic>
        <p:nvPicPr>
          <p:cNvPr id="122" name="Screen Shot 2019-08-05 at 14.27.23.png" descr="Screen Shot 2019-08-05 at 14.27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0991" y="3841127"/>
            <a:ext cx="11030632" cy="7886679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ビルダー（申込者）"/>
          <p:cNvSpPr txBox="1"/>
          <p:nvPr/>
        </p:nvSpPr>
        <p:spPr>
          <a:xfrm>
            <a:off x="1054100" y="1561275"/>
            <a:ext cx="7951292" cy="355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ビルダー（申込者）</a:t>
            </a:r>
          </a:p>
        </p:txBody>
      </p:sp>
      <p:pic>
        <p:nvPicPr>
          <p:cNvPr id="124" name="Screen Shot 2019-07-22 at 22.35.09.png" descr="Screen Shot 2019-07-22 at 22.35.0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5156" y="4443858"/>
            <a:ext cx="4076701" cy="361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383500" y="5715000"/>
            <a:ext cx="2336800" cy="157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ectangle"/>
          <p:cNvSpPr/>
          <p:nvPr/>
        </p:nvSpPr>
        <p:spPr>
          <a:xfrm>
            <a:off x="20307300" y="609600"/>
            <a:ext cx="2336800" cy="3655984"/>
          </a:xfrm>
          <a:prstGeom prst="rect">
            <a:avLst/>
          </a:prstGeom>
          <a:solidFill>
            <a:srgbClr val="DCE7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〇〇調査会社様…"/>
          <p:cNvSpPr txBox="1"/>
          <p:nvPr/>
        </p:nvSpPr>
        <p:spPr>
          <a:xfrm>
            <a:off x="20344688" y="800100"/>
            <a:ext cx="2109623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584200">
              <a:defRPr sz="1600"/>
            </a:pPr>
            <a:r>
              <a:t>〇〇調査会社様</a:t>
            </a:r>
          </a:p>
          <a:p>
            <a:pPr defTabSz="584200">
              <a:defRPr sz="1600"/>
            </a:pPr>
          </a:p>
          <a:p>
            <a:pPr defTabSz="584200">
              <a:defRPr b="0" sz="1500"/>
            </a:pPr>
            <a:r>
              <a:t>左記の日程で地盤調査を申込を申込ます。</a:t>
            </a:r>
          </a:p>
          <a:p>
            <a:pPr defTabSz="584200">
              <a:defRPr b="0" sz="1500"/>
            </a:pPr>
          </a:p>
          <a:p>
            <a:pPr defTabSz="584200">
              <a:defRPr b="0" sz="1500"/>
            </a:pPr>
            <a:r>
              <a:t>地盤調査が可能な日時をおしらせください。</a:t>
            </a:r>
          </a:p>
          <a:p>
            <a:pPr defTabSz="584200">
              <a:defRPr b="0" sz="1500"/>
            </a:pPr>
          </a:p>
          <a:p>
            <a:pPr algn="l" defTabSz="584200">
              <a:defRPr b="0" sz="1500"/>
            </a:pPr>
            <a:r>
              <a:t>⬜︎ いずれの候補も都合がつきません。</a:t>
            </a:r>
          </a:p>
        </p:txBody>
      </p:sp>
      <p:sp>
        <p:nvSpPr>
          <p:cNvPr id="128" name="調査会社へ送信"/>
          <p:cNvSpPr txBox="1"/>
          <p:nvPr/>
        </p:nvSpPr>
        <p:spPr>
          <a:xfrm>
            <a:off x="20475954" y="3808288"/>
            <a:ext cx="1847091" cy="292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584200">
              <a:defRPr b="0" sz="1400"/>
            </a:lvl1pPr>
          </a:lstStyle>
          <a:p>
            <a:pPr/>
            <a:r>
              <a:t>調査会社へ送信</a:t>
            </a:r>
          </a:p>
        </p:txBody>
      </p:sp>
      <p:graphicFrame>
        <p:nvGraphicFramePr>
          <p:cNvPr id="129" name="Table"/>
          <p:cNvGraphicFramePr/>
          <p:nvPr/>
        </p:nvGraphicFramePr>
        <p:xfrm>
          <a:off x="12344400" y="1708150"/>
          <a:ext cx="1618953" cy="573851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606252"/>
              </a:tblGrid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申込書作成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地盤調査申込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地盤調査発注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地盤調査実施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地盤調査報告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一次地盤解析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二次地盤解析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設計・見積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工事発注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工事実施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工事結果報告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工事確認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証明書発行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完了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130" name="ステータス"/>
          <p:cNvSpPr txBox="1"/>
          <p:nvPr/>
        </p:nvSpPr>
        <p:spPr>
          <a:xfrm>
            <a:off x="12223980" y="1384300"/>
            <a:ext cx="184709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584200">
              <a:defRPr sz="1400"/>
            </a:lvl1pPr>
          </a:lstStyle>
          <a:p>
            <a:pPr/>
            <a:r>
              <a:t>ステータス</a:t>
            </a:r>
          </a:p>
        </p:txBody>
      </p:sp>
      <p:pic>
        <p:nvPicPr>
          <p:cNvPr id="131" name="Screen Shot 2019-08-05 at 14.27.50.png" descr="Screen Shot 2019-08-05 at 14.27.5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70991" y="11242923"/>
            <a:ext cx="11030632" cy="54483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tart"/>
          <p:cNvSpPr/>
          <p:nvPr/>
        </p:nvSpPr>
        <p:spPr>
          <a:xfrm>
            <a:off x="4127500" y="23368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start</a:t>
            </a:r>
          </a:p>
        </p:txBody>
      </p:sp>
      <p:pic>
        <p:nvPicPr>
          <p:cNvPr id="133" name="Line" descr="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90900" y="3109071"/>
            <a:ext cx="7562013" cy="2502444"/>
          </a:xfrm>
          <a:prstGeom prst="rect">
            <a:avLst/>
          </a:prstGeom>
        </p:spPr>
      </p:pic>
      <p:pic>
        <p:nvPicPr>
          <p:cNvPr id="135" name="Line" descr="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5189200" y="4305300"/>
            <a:ext cx="1061872" cy="76200"/>
          </a:xfrm>
          <a:prstGeom prst="rect">
            <a:avLst/>
          </a:prstGeom>
        </p:spPr>
      </p:pic>
      <p:pic>
        <p:nvPicPr>
          <p:cNvPr id="137" name="Line" descr="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207233" y="4272068"/>
            <a:ext cx="5479772" cy="4012900"/>
          </a:xfrm>
          <a:prstGeom prst="rect">
            <a:avLst/>
          </a:prstGeom>
        </p:spPr>
      </p:pic>
      <p:sp>
        <p:nvSpPr>
          <p:cNvPr id="139" name="調査希望内容"/>
          <p:cNvSpPr txBox="1"/>
          <p:nvPr/>
        </p:nvSpPr>
        <p:spPr>
          <a:xfrm>
            <a:off x="8020050" y="7213600"/>
            <a:ext cx="2400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調査希望内容</a:t>
            </a:r>
          </a:p>
        </p:txBody>
      </p:sp>
      <p:sp>
        <p:nvSpPr>
          <p:cNvPr id="140" name="地盤調査申込"/>
          <p:cNvSpPr txBox="1"/>
          <p:nvPr/>
        </p:nvSpPr>
        <p:spPr>
          <a:xfrm>
            <a:off x="8020050" y="8572500"/>
            <a:ext cx="2400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地盤調査申込</a:t>
            </a:r>
          </a:p>
        </p:txBody>
      </p:sp>
      <p:sp>
        <p:nvSpPr>
          <p:cNvPr id="141" name="Line"/>
          <p:cNvSpPr/>
          <p:nvPr/>
        </p:nvSpPr>
        <p:spPr>
          <a:xfrm>
            <a:off x="9067799" y="7848600"/>
            <a:ext cx="1" cy="4826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2" name="Line" descr="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137133" y="11291061"/>
            <a:ext cx="7137197" cy="1136509"/>
          </a:xfrm>
          <a:prstGeom prst="rect">
            <a:avLst/>
          </a:prstGeom>
        </p:spPr>
      </p:pic>
      <p:sp>
        <p:nvSpPr>
          <p:cNvPr id="144" name="追加してください"/>
          <p:cNvSpPr txBox="1"/>
          <p:nvPr/>
        </p:nvSpPr>
        <p:spPr>
          <a:xfrm>
            <a:off x="5439409" y="12179300"/>
            <a:ext cx="2125981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5E5E5E"/>
                </a:solidFill>
              </a:defRPr>
            </a:lvl1pPr>
          </a:lstStyle>
          <a:p>
            <a:pPr/>
            <a:r>
              <a:t>追加してください</a:t>
            </a:r>
          </a:p>
        </p:txBody>
      </p:sp>
      <p:sp>
        <p:nvSpPr>
          <p:cNvPr id="145" name="Line"/>
          <p:cNvSpPr/>
          <p:nvPr/>
        </p:nvSpPr>
        <p:spPr>
          <a:xfrm flipV="1">
            <a:off x="19697700" y="4406900"/>
            <a:ext cx="0" cy="7366000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  <a:headEnd type="triangle" len="sm"/>
            <a:tailEnd type="triangle" len="sm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6" name="Line" descr="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9583977" y="4257435"/>
            <a:ext cx="3935848" cy="3675025"/>
          </a:xfrm>
          <a:prstGeom prst="rect">
            <a:avLst/>
          </a:prstGeom>
        </p:spPr>
      </p:pic>
      <p:sp>
        <p:nvSpPr>
          <p:cNvPr id="148" name="全ての項目が埋まれば…"/>
          <p:cNvSpPr txBox="1"/>
          <p:nvPr/>
        </p:nvSpPr>
        <p:spPr>
          <a:xfrm>
            <a:off x="20383500" y="8204199"/>
            <a:ext cx="272491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5E5E5E"/>
                </a:solidFill>
              </a:defRPr>
            </a:pPr>
            <a:r>
              <a:t>全ての項目が埋まれば</a:t>
            </a:r>
          </a:p>
          <a:p>
            <a:pPr>
              <a:defRPr sz="2000">
                <a:solidFill>
                  <a:srgbClr val="5E5E5E"/>
                </a:solidFill>
              </a:defRPr>
            </a:pPr>
            <a:r>
              <a:t>ボタンがアクティブに</a:t>
            </a:r>
          </a:p>
        </p:txBody>
      </p:sp>
      <p:sp>
        <p:nvSpPr>
          <p:cNvPr id="149" name="地盤安心住宅申込"/>
          <p:cNvSpPr txBox="1"/>
          <p:nvPr/>
        </p:nvSpPr>
        <p:spPr>
          <a:xfrm>
            <a:off x="1714500" y="533400"/>
            <a:ext cx="316230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地盤安心住宅申込</a:t>
            </a:r>
          </a:p>
        </p:txBody>
      </p:sp>
      <p:sp>
        <p:nvSpPr>
          <p:cNvPr id="150" name="1"/>
          <p:cNvSpPr/>
          <p:nvPr/>
        </p:nvSpPr>
        <p:spPr>
          <a:xfrm>
            <a:off x="266700" y="1397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6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creen Shot 2019-08-04 at 18.49.00.png" descr="Screen Shot 2019-08-04 at 18.49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7314" y="294018"/>
            <a:ext cx="11177984" cy="755557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66700" dist="0" dir="5400000">
              <a:srgbClr val="000000">
                <a:alpha val="50000"/>
              </a:srgbClr>
            </a:outerShdw>
          </a:effectLst>
        </p:spPr>
      </p:pic>
      <p:pic>
        <p:nvPicPr>
          <p:cNvPr id="153" name="Screen Shot 2019-08-05 at 14.27.23.png" descr="Screen Shot 2019-08-05 at 14.27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0991" y="3841127"/>
            <a:ext cx="11030632" cy="7886679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調査会社"/>
          <p:cNvSpPr txBox="1"/>
          <p:nvPr/>
        </p:nvSpPr>
        <p:spPr>
          <a:xfrm>
            <a:off x="1054100" y="1561275"/>
            <a:ext cx="7951292" cy="3556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調査会社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07300" y="8585200"/>
            <a:ext cx="2336800" cy="157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Rectangle"/>
          <p:cNvSpPr/>
          <p:nvPr/>
        </p:nvSpPr>
        <p:spPr>
          <a:xfrm>
            <a:off x="20307300" y="5003799"/>
            <a:ext cx="2336801" cy="3327402"/>
          </a:xfrm>
          <a:prstGeom prst="rect">
            <a:avLst/>
          </a:prstGeom>
          <a:solidFill>
            <a:srgbClr val="DCE7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〇〇ビルダー様…"/>
          <p:cNvSpPr txBox="1"/>
          <p:nvPr/>
        </p:nvSpPr>
        <p:spPr>
          <a:xfrm>
            <a:off x="20344688" y="5194300"/>
            <a:ext cx="2262024" cy="2493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584200">
              <a:defRPr sz="1600"/>
            </a:pPr>
            <a:r>
              <a:t>〇〇ビルダー様</a:t>
            </a:r>
          </a:p>
          <a:p>
            <a:pPr defTabSz="584200">
              <a:defRPr sz="1600"/>
            </a:pPr>
          </a:p>
          <a:p>
            <a:pPr defTabSz="584200">
              <a:defRPr b="0" sz="1500"/>
            </a:pPr>
            <a:r>
              <a:t>下記の日程で地盤調査を実施できます。</a:t>
            </a:r>
          </a:p>
          <a:p>
            <a:pPr defTabSz="584200">
              <a:defRPr b="0" sz="1500"/>
            </a:pPr>
          </a:p>
          <a:p>
            <a:pPr defTabSz="584200">
              <a:defRPr b="0" sz="1500"/>
            </a:pPr>
          </a:p>
          <a:p>
            <a:pPr algn="l" defTabSz="584200">
              <a:defRPr b="0" sz="1500"/>
            </a:pPr>
            <a:r>
              <a:t>調査日：2019年　月　日</a:t>
            </a:r>
          </a:p>
          <a:p>
            <a:pPr algn="l" defTabSz="584200">
              <a:defRPr b="0" sz="1500"/>
            </a:pPr>
            <a:r>
              <a:t>時間　：午前10時より</a:t>
            </a:r>
          </a:p>
        </p:txBody>
      </p:sp>
      <p:sp>
        <p:nvSpPr>
          <p:cNvPr id="158" name="ビルダーへ送信"/>
          <p:cNvSpPr txBox="1"/>
          <p:nvPr/>
        </p:nvSpPr>
        <p:spPr>
          <a:xfrm>
            <a:off x="20475954" y="7727950"/>
            <a:ext cx="1847091" cy="292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584200">
              <a:defRPr b="0" sz="1400"/>
            </a:lvl1pPr>
          </a:lstStyle>
          <a:p>
            <a:pPr/>
            <a:r>
              <a:t>ビルダーへ送信</a:t>
            </a:r>
          </a:p>
        </p:txBody>
      </p:sp>
      <p:graphicFrame>
        <p:nvGraphicFramePr>
          <p:cNvPr id="159" name="Table"/>
          <p:cNvGraphicFramePr/>
          <p:nvPr/>
        </p:nvGraphicFramePr>
        <p:xfrm>
          <a:off x="12344400" y="1708150"/>
          <a:ext cx="1618953" cy="573851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606252"/>
              </a:tblGrid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5E5E5E"/>
                          </a:solidFill>
                          <a:sym typeface="Helvetica Neue"/>
                        </a:rPr>
                        <a:t>申込書作成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地盤調査申込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地盤調査発注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地盤調査実施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地盤調査報告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一次地盤解析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二次地盤解析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設計・見積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工事発注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工事実施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工事結果報告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工事確認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証明書発行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完了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160" name="ステータス"/>
          <p:cNvSpPr txBox="1"/>
          <p:nvPr/>
        </p:nvSpPr>
        <p:spPr>
          <a:xfrm>
            <a:off x="12223980" y="1384300"/>
            <a:ext cx="184709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584200">
              <a:defRPr sz="1400"/>
            </a:lvl1pPr>
          </a:lstStyle>
          <a:p>
            <a:pPr/>
            <a:r>
              <a:t>ステータス</a:t>
            </a:r>
          </a:p>
        </p:txBody>
      </p:sp>
      <p:pic>
        <p:nvPicPr>
          <p:cNvPr id="161" name="Screen Shot 2019-08-05 at 14.27.50.png" descr="Screen Shot 2019-08-05 at 14.27.5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870991" y="11242923"/>
            <a:ext cx="11030632" cy="544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189200" y="4305300"/>
            <a:ext cx="1061872" cy="76200"/>
          </a:xfrm>
          <a:prstGeom prst="rect">
            <a:avLst/>
          </a:prstGeom>
        </p:spPr>
      </p:pic>
      <p:pic>
        <p:nvPicPr>
          <p:cNvPr id="164" name="Line" descr="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207233" y="4272068"/>
            <a:ext cx="5479772" cy="4012900"/>
          </a:xfrm>
          <a:prstGeom prst="rect">
            <a:avLst/>
          </a:prstGeom>
        </p:spPr>
      </p:pic>
      <p:sp>
        <p:nvSpPr>
          <p:cNvPr id="166" name="調査希望内容"/>
          <p:cNvSpPr txBox="1"/>
          <p:nvPr/>
        </p:nvSpPr>
        <p:spPr>
          <a:xfrm>
            <a:off x="8020050" y="7213600"/>
            <a:ext cx="2400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調査希望内容</a:t>
            </a:r>
          </a:p>
        </p:txBody>
      </p:sp>
      <p:sp>
        <p:nvSpPr>
          <p:cNvPr id="167" name="地盤調査申込"/>
          <p:cNvSpPr txBox="1"/>
          <p:nvPr/>
        </p:nvSpPr>
        <p:spPr>
          <a:xfrm>
            <a:off x="8020050" y="8572500"/>
            <a:ext cx="2400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地盤調査申込</a:t>
            </a:r>
          </a:p>
        </p:txBody>
      </p:sp>
      <p:sp>
        <p:nvSpPr>
          <p:cNvPr id="168" name="Line"/>
          <p:cNvSpPr/>
          <p:nvPr/>
        </p:nvSpPr>
        <p:spPr>
          <a:xfrm>
            <a:off x="9067799" y="7848600"/>
            <a:ext cx="1" cy="4826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9" name="Line" descr="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147033" y="11655218"/>
            <a:ext cx="7237380" cy="1364338"/>
          </a:xfrm>
          <a:prstGeom prst="rect">
            <a:avLst/>
          </a:prstGeom>
        </p:spPr>
      </p:pic>
      <p:pic>
        <p:nvPicPr>
          <p:cNvPr id="171" name="Line" descr="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190527" y="7721600"/>
            <a:ext cx="1653450" cy="2858471"/>
          </a:xfrm>
          <a:prstGeom prst="rect">
            <a:avLst/>
          </a:prstGeom>
        </p:spPr>
      </p:pic>
      <p:sp>
        <p:nvSpPr>
          <p:cNvPr id="173" name="調査会社が…"/>
          <p:cNvSpPr txBox="1"/>
          <p:nvPr/>
        </p:nvSpPr>
        <p:spPr>
          <a:xfrm>
            <a:off x="20537169" y="10613472"/>
            <a:ext cx="187706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5E5E5E"/>
                </a:solidFill>
              </a:defRPr>
            </a:pPr>
            <a:r>
              <a:t>調査会社が</a:t>
            </a:r>
          </a:p>
          <a:p>
            <a:pPr>
              <a:defRPr sz="2000">
                <a:solidFill>
                  <a:srgbClr val="5E5E5E"/>
                </a:solidFill>
              </a:defRPr>
            </a:pPr>
            <a:r>
              <a:t>ビルダーに返信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806700" y="3898900"/>
            <a:ext cx="4114800" cy="3632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地盤調査申込"/>
          <p:cNvSpPr txBox="1"/>
          <p:nvPr/>
        </p:nvSpPr>
        <p:spPr>
          <a:xfrm>
            <a:off x="2904490" y="4587875"/>
            <a:ext cx="1409701" cy="3238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1700">
                <a:solidFill>
                  <a:srgbClr val="5E5E5E"/>
                </a:solidFill>
              </a:defRPr>
            </a:lvl1pPr>
          </a:lstStyle>
          <a:p>
            <a:pPr/>
            <a:r>
              <a:t>地盤調査申込</a:t>
            </a:r>
          </a:p>
        </p:txBody>
      </p:sp>
      <p:sp>
        <p:nvSpPr>
          <p:cNvPr id="176" name="Rectangle"/>
          <p:cNvSpPr/>
          <p:nvPr/>
        </p:nvSpPr>
        <p:spPr>
          <a:xfrm>
            <a:off x="2974339" y="5041900"/>
            <a:ext cx="3725467" cy="23379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7" name="Line" descr="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789662" y="3079207"/>
            <a:ext cx="5963251" cy="1833267"/>
          </a:xfrm>
          <a:prstGeom prst="rect">
            <a:avLst/>
          </a:prstGeom>
        </p:spPr>
      </p:pic>
      <p:sp>
        <p:nvSpPr>
          <p:cNvPr id="179" name="Rectangle"/>
          <p:cNvSpPr/>
          <p:nvPr/>
        </p:nvSpPr>
        <p:spPr>
          <a:xfrm>
            <a:off x="20307300" y="609600"/>
            <a:ext cx="2336800" cy="3432741"/>
          </a:xfrm>
          <a:prstGeom prst="rect">
            <a:avLst/>
          </a:prstGeom>
          <a:solidFill>
            <a:srgbClr val="DCE7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〇〇調査会社様…"/>
          <p:cNvSpPr txBox="1"/>
          <p:nvPr/>
        </p:nvSpPr>
        <p:spPr>
          <a:xfrm>
            <a:off x="20344688" y="800100"/>
            <a:ext cx="2109623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584200">
              <a:defRPr sz="1600"/>
            </a:pPr>
            <a:r>
              <a:t>〇〇調査会社様</a:t>
            </a:r>
          </a:p>
          <a:p>
            <a:pPr defTabSz="584200">
              <a:defRPr sz="1600"/>
            </a:pPr>
          </a:p>
          <a:p>
            <a:pPr defTabSz="584200">
              <a:defRPr b="0" sz="1500"/>
            </a:pPr>
            <a:r>
              <a:t>左記の日程で地盤調査を申込を申込ます。</a:t>
            </a:r>
          </a:p>
          <a:p>
            <a:pPr defTabSz="584200">
              <a:defRPr b="0" sz="1500"/>
            </a:pPr>
          </a:p>
          <a:p>
            <a:pPr defTabSz="584200">
              <a:defRPr b="0" sz="1500"/>
            </a:pPr>
            <a:r>
              <a:t>地盤調査が可能な日時をおしらせください。</a:t>
            </a:r>
          </a:p>
          <a:p>
            <a:pPr defTabSz="584200">
              <a:defRPr b="0" sz="1500"/>
            </a:pPr>
          </a:p>
          <a:p>
            <a:pPr algn="l" defTabSz="584200">
              <a:defRPr b="0" sz="1500"/>
            </a:pPr>
            <a:r>
              <a:t>⬜︎ いずれの候補も都合がつきません。</a:t>
            </a:r>
          </a:p>
        </p:txBody>
      </p:sp>
      <p:sp>
        <p:nvSpPr>
          <p:cNvPr id="181" name="Arrow"/>
          <p:cNvSpPr/>
          <p:nvPr/>
        </p:nvSpPr>
        <p:spPr>
          <a:xfrm rot="5400000">
            <a:off x="21134288" y="4058255"/>
            <a:ext cx="682825" cy="929631"/>
          </a:xfrm>
          <a:prstGeom prst="rightArrow">
            <a:avLst>
              <a:gd name="adj1" fmla="val 42331"/>
              <a:gd name="adj2" fmla="val 61297"/>
            </a:avLst>
          </a:prstGeom>
          <a:solidFill>
            <a:srgbClr val="8198A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4" name="表示（別ウインドウ）"/>
          <p:cNvGrpSpPr/>
          <p:nvPr/>
        </p:nvGrpSpPr>
        <p:grpSpPr>
          <a:xfrm>
            <a:off x="17468850" y="11328400"/>
            <a:ext cx="1847090" cy="336550"/>
            <a:chOff x="0" y="0"/>
            <a:chExt cx="1847089" cy="336549"/>
          </a:xfrm>
        </p:grpSpPr>
        <p:sp>
          <p:nvSpPr>
            <p:cNvPr id="183" name="表示（別ウインドウ）"/>
            <p:cNvSpPr/>
            <p:nvPr/>
          </p:nvSpPr>
          <p:spPr>
            <a:xfrm>
              <a:off x="6350" y="6350"/>
              <a:ext cx="1834390" cy="323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0" sz="12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表示（別ウインドウ）</a:t>
              </a:r>
            </a:p>
          </p:txBody>
        </p:sp>
        <p:pic>
          <p:nvPicPr>
            <p:cNvPr id="182" name="表示（別ウインドウ） 表示（別ウインドウ）" descr="表示（別ウインドウ） 表示（別ウインドウ）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1847090" cy="336550"/>
            </a:xfrm>
            <a:prstGeom prst="rect">
              <a:avLst/>
            </a:prstGeom>
            <a:effectLst/>
          </p:spPr>
        </p:pic>
      </p:grpSp>
      <p:sp>
        <p:nvSpPr>
          <p:cNvPr id="185" name="調査会社はこの欄は r…"/>
          <p:cNvSpPr txBox="1"/>
          <p:nvPr/>
        </p:nvSpPr>
        <p:spPr>
          <a:xfrm>
            <a:off x="7425944" y="11771605"/>
            <a:ext cx="3398013" cy="117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solidFill>
                  <a:srgbClr val="5E5E5E"/>
                </a:solidFill>
              </a:defRPr>
            </a:pPr>
            <a:r>
              <a:t>調査会社はこの欄は r </a:t>
            </a:r>
          </a:p>
          <a:p>
            <a:pPr>
              <a:defRPr sz="2000">
                <a:solidFill>
                  <a:srgbClr val="5E5E5E"/>
                </a:solidFill>
              </a:defRPr>
            </a:pPr>
            <a:r>
              <a:t>なので「現場案内図」は</a:t>
            </a:r>
          </a:p>
          <a:p>
            <a:pPr>
              <a:defRPr sz="2000">
                <a:solidFill>
                  <a:srgbClr val="5E5E5E"/>
                </a:solidFill>
              </a:defRPr>
            </a:pPr>
            <a:r>
              <a:t>表示可能</a:t>
            </a:r>
          </a:p>
        </p:txBody>
      </p:sp>
      <p:sp>
        <p:nvSpPr>
          <p:cNvPr id="186" name="地盤安心住宅申込"/>
          <p:cNvSpPr txBox="1"/>
          <p:nvPr/>
        </p:nvSpPr>
        <p:spPr>
          <a:xfrm>
            <a:off x="1714500" y="533400"/>
            <a:ext cx="316230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地盤安心住宅申込</a:t>
            </a:r>
          </a:p>
        </p:txBody>
      </p:sp>
      <p:sp>
        <p:nvSpPr>
          <p:cNvPr id="187" name="2"/>
          <p:cNvSpPr/>
          <p:nvPr/>
        </p:nvSpPr>
        <p:spPr>
          <a:xfrm>
            <a:off x="266700" y="1397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6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8" name="文字修正"/>
          <p:cNvSpPr/>
          <p:nvPr/>
        </p:nvSpPr>
        <p:spPr>
          <a:xfrm>
            <a:off x="22555200" y="4889500"/>
            <a:ext cx="1651000" cy="812800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文字修正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creen Shot 2019-08-04 at 18.49.00.png" descr="Screen Shot 2019-08-04 at 18.49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7314" y="294018"/>
            <a:ext cx="11177984" cy="755557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66700" dist="0" dir="5400000">
              <a:srgbClr val="000000">
                <a:alpha val="50000"/>
              </a:srgbClr>
            </a:outerShdw>
          </a:effectLst>
        </p:spPr>
      </p:pic>
      <p:pic>
        <p:nvPicPr>
          <p:cNvPr id="191" name="Screen Shot 2019-08-05 at 14.27.23.png" descr="Screen Shot 2019-08-05 at 14.27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0991" y="3841127"/>
            <a:ext cx="11030632" cy="7886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07300" y="8585200"/>
            <a:ext cx="2336800" cy="157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Rectangle"/>
          <p:cNvSpPr/>
          <p:nvPr/>
        </p:nvSpPr>
        <p:spPr>
          <a:xfrm>
            <a:off x="20307300" y="4750660"/>
            <a:ext cx="2336801" cy="3580541"/>
          </a:xfrm>
          <a:prstGeom prst="rect">
            <a:avLst/>
          </a:prstGeom>
          <a:solidFill>
            <a:srgbClr val="DCE7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〇〇調査会社様…"/>
          <p:cNvSpPr txBox="1"/>
          <p:nvPr/>
        </p:nvSpPr>
        <p:spPr>
          <a:xfrm>
            <a:off x="20344688" y="5194300"/>
            <a:ext cx="2262024" cy="2493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584200">
              <a:defRPr sz="1600"/>
            </a:pPr>
            <a:r>
              <a:t>〇〇調査会社様</a:t>
            </a:r>
          </a:p>
          <a:p>
            <a:pPr defTabSz="584200">
              <a:defRPr sz="1600"/>
            </a:pPr>
          </a:p>
          <a:p>
            <a:pPr defTabSz="584200">
              <a:defRPr b="0" sz="1500"/>
            </a:pPr>
            <a:r>
              <a:t>下記の日程で地盤調査を発注します。</a:t>
            </a:r>
          </a:p>
          <a:p>
            <a:pPr defTabSz="584200">
              <a:defRPr b="0" sz="1500"/>
            </a:pPr>
          </a:p>
          <a:p>
            <a:pPr defTabSz="584200">
              <a:defRPr b="0" sz="1500"/>
            </a:pPr>
          </a:p>
          <a:p>
            <a:pPr algn="l" defTabSz="584200">
              <a:defRPr b="0" sz="1500"/>
            </a:pPr>
            <a:r>
              <a:t>調査日：2019年　月　日</a:t>
            </a:r>
          </a:p>
          <a:p>
            <a:pPr algn="l" defTabSz="584200">
              <a:defRPr b="0" sz="1500"/>
            </a:pPr>
            <a:r>
              <a:t>時間　：午前10時より</a:t>
            </a:r>
          </a:p>
        </p:txBody>
      </p:sp>
      <p:sp>
        <p:nvSpPr>
          <p:cNvPr id="195" name="調査会社へ送信"/>
          <p:cNvSpPr txBox="1"/>
          <p:nvPr/>
        </p:nvSpPr>
        <p:spPr>
          <a:xfrm>
            <a:off x="20475954" y="7727950"/>
            <a:ext cx="1847091" cy="292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584200">
              <a:defRPr b="0" sz="1400"/>
            </a:lvl1pPr>
          </a:lstStyle>
          <a:p>
            <a:pPr/>
            <a:r>
              <a:t>調査会社へ送信</a:t>
            </a:r>
          </a:p>
        </p:txBody>
      </p:sp>
      <p:graphicFrame>
        <p:nvGraphicFramePr>
          <p:cNvPr id="196" name="Table"/>
          <p:cNvGraphicFramePr/>
          <p:nvPr/>
        </p:nvGraphicFramePr>
        <p:xfrm>
          <a:off x="12344400" y="1708150"/>
          <a:ext cx="1618953" cy="573851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606252"/>
              </a:tblGrid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5E5E5E"/>
                          </a:solidFill>
                          <a:sym typeface="Helvetica Neue"/>
                        </a:rPr>
                        <a:t>申込書作成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5E5E5E"/>
                          </a:solidFill>
                          <a:sym typeface="Helvetica Neue"/>
                        </a:rPr>
                        <a:t>地盤調査申込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地盤調査発注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地盤調査実施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地盤調査報告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一次地盤解析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二次地盤解析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設計・見積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工事発注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工事実施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工事結果報告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工事確認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証明書発行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完了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197" name="ステータス"/>
          <p:cNvSpPr txBox="1"/>
          <p:nvPr/>
        </p:nvSpPr>
        <p:spPr>
          <a:xfrm>
            <a:off x="12223980" y="1384300"/>
            <a:ext cx="184709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584200">
              <a:defRPr sz="1400"/>
            </a:lvl1pPr>
          </a:lstStyle>
          <a:p>
            <a:pPr/>
            <a:r>
              <a:t>ステータス</a:t>
            </a:r>
          </a:p>
        </p:txBody>
      </p:sp>
      <p:pic>
        <p:nvPicPr>
          <p:cNvPr id="198" name="Screen Shot 2019-08-05 at 14.27.50.png" descr="Screen Shot 2019-08-05 at 14.27.5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870991" y="11242923"/>
            <a:ext cx="11030632" cy="544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189200" y="4305300"/>
            <a:ext cx="1061872" cy="76200"/>
          </a:xfrm>
          <a:prstGeom prst="rect">
            <a:avLst/>
          </a:prstGeom>
        </p:spPr>
      </p:pic>
      <p:pic>
        <p:nvPicPr>
          <p:cNvPr id="201" name="Line" descr="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190527" y="7721599"/>
            <a:ext cx="1653450" cy="2858471"/>
          </a:xfrm>
          <a:prstGeom prst="rect">
            <a:avLst/>
          </a:prstGeom>
        </p:spPr>
      </p:pic>
      <p:sp>
        <p:nvSpPr>
          <p:cNvPr id="203" name="調査会社へ…"/>
          <p:cNvSpPr txBox="1"/>
          <p:nvPr/>
        </p:nvSpPr>
        <p:spPr>
          <a:xfrm>
            <a:off x="20748244" y="10613472"/>
            <a:ext cx="145491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5E5E5E"/>
                </a:solidFill>
              </a:defRPr>
            </a:pPr>
            <a:r>
              <a:t>調査会社へ</a:t>
            </a:r>
          </a:p>
          <a:p>
            <a:pPr>
              <a:defRPr sz="2000">
                <a:solidFill>
                  <a:srgbClr val="5E5E5E"/>
                </a:solidFill>
              </a:defRPr>
            </a:pPr>
            <a:r>
              <a:t>調査を発注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59300" y="2068451"/>
            <a:ext cx="4114800" cy="3632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地盤調査受託"/>
          <p:cNvSpPr txBox="1"/>
          <p:nvPr/>
        </p:nvSpPr>
        <p:spPr>
          <a:xfrm>
            <a:off x="4682490" y="2733675"/>
            <a:ext cx="1409701" cy="3238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1700">
                <a:solidFill>
                  <a:srgbClr val="5E5E5E"/>
                </a:solidFill>
              </a:defRPr>
            </a:lvl1pPr>
          </a:lstStyle>
          <a:p>
            <a:pPr/>
            <a:r>
              <a:t>地盤調査受託</a:t>
            </a:r>
          </a:p>
        </p:txBody>
      </p:sp>
      <p:sp>
        <p:nvSpPr>
          <p:cNvPr id="206" name="Rectangle"/>
          <p:cNvSpPr/>
          <p:nvPr/>
        </p:nvSpPr>
        <p:spPr>
          <a:xfrm>
            <a:off x="4753967" y="3174429"/>
            <a:ext cx="3725466" cy="23379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07" name="Line" descr="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094686" y="2834306"/>
            <a:ext cx="4658227" cy="879384"/>
          </a:xfrm>
          <a:prstGeom prst="rect">
            <a:avLst/>
          </a:prstGeom>
        </p:spPr>
      </p:pic>
      <p:sp>
        <p:nvSpPr>
          <p:cNvPr id="209" name="Arrow"/>
          <p:cNvSpPr/>
          <p:nvPr/>
        </p:nvSpPr>
        <p:spPr>
          <a:xfrm rot="5400000">
            <a:off x="21058087" y="3690433"/>
            <a:ext cx="682825" cy="929632"/>
          </a:xfrm>
          <a:prstGeom prst="rightArrow">
            <a:avLst>
              <a:gd name="adj1" fmla="val 42331"/>
              <a:gd name="adj2" fmla="val 61297"/>
            </a:avLst>
          </a:prstGeom>
          <a:solidFill>
            <a:srgbClr val="8198A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12" name="表示（別ウインドウ）"/>
          <p:cNvGrpSpPr/>
          <p:nvPr/>
        </p:nvGrpSpPr>
        <p:grpSpPr>
          <a:xfrm>
            <a:off x="17468850" y="11328400"/>
            <a:ext cx="1847090" cy="336550"/>
            <a:chOff x="0" y="0"/>
            <a:chExt cx="1847089" cy="336549"/>
          </a:xfrm>
        </p:grpSpPr>
        <p:sp>
          <p:nvSpPr>
            <p:cNvPr id="211" name="表示（別ウインドウ）"/>
            <p:cNvSpPr/>
            <p:nvPr/>
          </p:nvSpPr>
          <p:spPr>
            <a:xfrm>
              <a:off x="6350" y="6350"/>
              <a:ext cx="1834390" cy="323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0" sz="12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表示（別ウインドウ）</a:t>
              </a:r>
            </a:p>
          </p:txBody>
        </p:sp>
        <p:pic>
          <p:nvPicPr>
            <p:cNvPr id="210" name="表示（別ウインドウ） 表示（別ウインドウ）" descr="表示（別ウインドウ） 表示（別ウインドウ）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847090" cy="336550"/>
            </a:xfrm>
            <a:prstGeom prst="rect">
              <a:avLst/>
            </a:prstGeom>
            <a:effectLst/>
          </p:spPr>
        </p:pic>
      </p:grpSp>
      <p:sp>
        <p:nvSpPr>
          <p:cNvPr id="213" name="地盤安心住宅申込"/>
          <p:cNvSpPr txBox="1"/>
          <p:nvPr/>
        </p:nvSpPr>
        <p:spPr>
          <a:xfrm>
            <a:off x="1714500" y="533400"/>
            <a:ext cx="316230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地盤安心住宅申込</a:t>
            </a:r>
          </a:p>
        </p:txBody>
      </p:sp>
      <p:sp>
        <p:nvSpPr>
          <p:cNvPr id="214" name="3"/>
          <p:cNvSpPr/>
          <p:nvPr/>
        </p:nvSpPr>
        <p:spPr>
          <a:xfrm>
            <a:off x="266700" y="1397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6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5" name="ビルダー（申込者）"/>
          <p:cNvSpPr txBox="1"/>
          <p:nvPr/>
        </p:nvSpPr>
        <p:spPr>
          <a:xfrm>
            <a:off x="1054100" y="1561275"/>
            <a:ext cx="7951292" cy="355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ビルダー（申込者）</a:t>
            </a:r>
          </a:p>
        </p:txBody>
      </p:sp>
      <p:sp>
        <p:nvSpPr>
          <p:cNvPr id="216" name="Rectangle"/>
          <p:cNvSpPr/>
          <p:nvPr/>
        </p:nvSpPr>
        <p:spPr>
          <a:xfrm>
            <a:off x="20307300" y="622299"/>
            <a:ext cx="2336801" cy="2874899"/>
          </a:xfrm>
          <a:prstGeom prst="rect">
            <a:avLst/>
          </a:prstGeom>
          <a:solidFill>
            <a:srgbClr val="DCE7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〇〇ビルダー様…"/>
          <p:cNvSpPr txBox="1"/>
          <p:nvPr/>
        </p:nvSpPr>
        <p:spPr>
          <a:xfrm>
            <a:off x="20344688" y="812800"/>
            <a:ext cx="2262024" cy="2493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584200">
              <a:defRPr sz="1600"/>
            </a:pPr>
            <a:r>
              <a:t>〇〇ビルダー様</a:t>
            </a:r>
          </a:p>
          <a:p>
            <a:pPr defTabSz="584200">
              <a:defRPr sz="1600"/>
            </a:pPr>
          </a:p>
          <a:p>
            <a:pPr defTabSz="584200">
              <a:defRPr b="0" sz="1500"/>
            </a:pPr>
            <a:r>
              <a:t>下記の日程で地盤調査を実施できます。</a:t>
            </a:r>
          </a:p>
          <a:p>
            <a:pPr defTabSz="584200">
              <a:defRPr b="0" sz="1500"/>
            </a:pPr>
          </a:p>
          <a:p>
            <a:pPr defTabSz="584200">
              <a:defRPr b="0" sz="1500"/>
            </a:pPr>
          </a:p>
          <a:p>
            <a:pPr algn="l" defTabSz="584200">
              <a:defRPr b="0" sz="1500"/>
            </a:pPr>
            <a:r>
              <a:t>調査日：2019年　月　日</a:t>
            </a:r>
          </a:p>
          <a:p>
            <a:pPr algn="l" defTabSz="584200">
              <a:defRPr b="0" sz="1500"/>
            </a:pPr>
            <a:r>
              <a:t>時間　：午前10時より</a:t>
            </a:r>
          </a:p>
        </p:txBody>
      </p:sp>
      <p:pic>
        <p:nvPicPr>
          <p:cNvPr id="218" name="outBox.png" descr="outBox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572000" y="6076949"/>
            <a:ext cx="4089400" cy="35941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Rectangle"/>
          <p:cNvSpPr/>
          <p:nvPr/>
        </p:nvSpPr>
        <p:spPr>
          <a:xfrm>
            <a:off x="4753967" y="7251427"/>
            <a:ext cx="3725466" cy="23379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地盤調査発注"/>
          <p:cNvSpPr txBox="1"/>
          <p:nvPr/>
        </p:nvSpPr>
        <p:spPr>
          <a:xfrm>
            <a:off x="4682490" y="6747172"/>
            <a:ext cx="1409701" cy="3238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1700">
                <a:solidFill>
                  <a:srgbClr val="5E5E5E"/>
                </a:solidFill>
              </a:defRPr>
            </a:lvl1pPr>
          </a:lstStyle>
          <a:p>
            <a:pPr/>
            <a:r>
              <a:t>地盤調査発注</a:t>
            </a:r>
          </a:p>
        </p:txBody>
      </p:sp>
      <p:pic>
        <p:nvPicPr>
          <p:cNvPr id="221" name="Line" descr="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816529" y="7775029"/>
            <a:ext cx="11501354" cy="350511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creen Shot 2019-08-04 at 18.49.00.png" descr="Screen Shot 2019-08-04 at 18.49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7314" y="294018"/>
            <a:ext cx="11177984" cy="755557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66700" dist="0" dir="5400000">
              <a:srgbClr val="000000">
                <a:alpha val="50000"/>
              </a:srgbClr>
            </a:outerShdw>
          </a:effectLst>
        </p:spPr>
      </p:pic>
      <p:pic>
        <p:nvPicPr>
          <p:cNvPr id="225" name="Screen Shot 2019-08-05 at 14.27.23.png" descr="Screen Shot 2019-08-05 at 14.27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0991" y="3841127"/>
            <a:ext cx="11030632" cy="7886679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調査会社"/>
          <p:cNvSpPr txBox="1"/>
          <p:nvPr/>
        </p:nvSpPr>
        <p:spPr>
          <a:xfrm>
            <a:off x="1054100" y="1561275"/>
            <a:ext cx="7951292" cy="3556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調査会社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07300" y="8585200"/>
            <a:ext cx="2336800" cy="15748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28" name="Table"/>
          <p:cNvGraphicFramePr/>
          <p:nvPr/>
        </p:nvGraphicFramePr>
        <p:xfrm>
          <a:off x="12344400" y="1708150"/>
          <a:ext cx="1618953" cy="573851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606252"/>
              </a:tblGrid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5E5E5E"/>
                          </a:solidFill>
                          <a:sym typeface="Helvetica Neue"/>
                        </a:rPr>
                        <a:t>申込書作成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5E5E5E"/>
                          </a:solidFill>
                          <a:sym typeface="Helvetica Neue"/>
                        </a:rPr>
                        <a:t>地盤調査申込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地盤調査発注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地盤調査実施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地盤調査報告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一次地盤解析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二次地盤解析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設計・見積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工事発注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工事実施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工事結果報告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工事確認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証明書発行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完了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229" name="ステータス"/>
          <p:cNvSpPr txBox="1"/>
          <p:nvPr/>
        </p:nvSpPr>
        <p:spPr>
          <a:xfrm>
            <a:off x="12223980" y="1384300"/>
            <a:ext cx="184709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584200">
              <a:defRPr sz="1400"/>
            </a:lvl1pPr>
          </a:lstStyle>
          <a:p>
            <a:pPr/>
            <a:r>
              <a:t>ステータス</a:t>
            </a:r>
          </a:p>
        </p:txBody>
      </p:sp>
      <p:pic>
        <p:nvPicPr>
          <p:cNvPr id="230" name="Screen Shot 2019-08-05 at 14.27.50.png" descr="Screen Shot 2019-08-05 at 14.27.5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870991" y="11242923"/>
            <a:ext cx="11030632" cy="544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189200" y="4305300"/>
            <a:ext cx="1061872" cy="76200"/>
          </a:xfrm>
          <a:prstGeom prst="rect">
            <a:avLst/>
          </a:prstGeom>
        </p:spPr>
      </p:pic>
      <p:pic>
        <p:nvPicPr>
          <p:cNvPr id="233" name="Line" descr="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207233" y="4272068"/>
            <a:ext cx="5479772" cy="4012900"/>
          </a:xfrm>
          <a:prstGeom prst="rect">
            <a:avLst/>
          </a:prstGeom>
        </p:spPr>
      </p:pic>
      <p:sp>
        <p:nvSpPr>
          <p:cNvPr id="235" name="調査希望内容"/>
          <p:cNvSpPr txBox="1"/>
          <p:nvPr/>
        </p:nvSpPr>
        <p:spPr>
          <a:xfrm>
            <a:off x="8020050" y="7213600"/>
            <a:ext cx="2400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調査希望内容</a:t>
            </a:r>
          </a:p>
        </p:txBody>
      </p:sp>
      <p:sp>
        <p:nvSpPr>
          <p:cNvPr id="236" name="地盤調査発注"/>
          <p:cNvSpPr txBox="1"/>
          <p:nvPr/>
        </p:nvSpPr>
        <p:spPr>
          <a:xfrm>
            <a:off x="8020050" y="8572500"/>
            <a:ext cx="2400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地盤調査発注</a:t>
            </a:r>
          </a:p>
        </p:txBody>
      </p:sp>
      <p:sp>
        <p:nvSpPr>
          <p:cNvPr id="237" name="Line"/>
          <p:cNvSpPr/>
          <p:nvPr/>
        </p:nvSpPr>
        <p:spPr>
          <a:xfrm>
            <a:off x="9067799" y="7848600"/>
            <a:ext cx="1" cy="4826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806700" y="3898900"/>
            <a:ext cx="4114800" cy="3632200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地盤調査受注"/>
          <p:cNvSpPr txBox="1"/>
          <p:nvPr/>
        </p:nvSpPr>
        <p:spPr>
          <a:xfrm>
            <a:off x="2904490" y="4587875"/>
            <a:ext cx="1409701" cy="3238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1700">
                <a:solidFill>
                  <a:srgbClr val="5E5E5E"/>
                </a:solidFill>
              </a:defRPr>
            </a:lvl1pPr>
          </a:lstStyle>
          <a:p>
            <a:pPr/>
            <a:r>
              <a:t>地盤調査受注</a:t>
            </a:r>
          </a:p>
        </p:txBody>
      </p:sp>
      <p:sp>
        <p:nvSpPr>
          <p:cNvPr id="240" name="Rectangle"/>
          <p:cNvSpPr/>
          <p:nvPr/>
        </p:nvSpPr>
        <p:spPr>
          <a:xfrm>
            <a:off x="2974339" y="5041900"/>
            <a:ext cx="3725467" cy="23379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41" name="Line" descr="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89662" y="3079207"/>
            <a:ext cx="5963251" cy="1833267"/>
          </a:xfrm>
          <a:prstGeom prst="rect">
            <a:avLst/>
          </a:prstGeom>
        </p:spPr>
      </p:pic>
      <p:sp>
        <p:nvSpPr>
          <p:cNvPr id="243" name="Arrow"/>
          <p:cNvSpPr/>
          <p:nvPr/>
        </p:nvSpPr>
        <p:spPr>
          <a:xfrm rot="5400000">
            <a:off x="21134288" y="4058255"/>
            <a:ext cx="682825" cy="929631"/>
          </a:xfrm>
          <a:prstGeom prst="rightArrow">
            <a:avLst>
              <a:gd name="adj1" fmla="val 42331"/>
              <a:gd name="adj2" fmla="val 61297"/>
            </a:avLst>
          </a:prstGeom>
          <a:solidFill>
            <a:srgbClr val="8198A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46" name="表示（別ウインドウ）"/>
          <p:cNvGrpSpPr/>
          <p:nvPr/>
        </p:nvGrpSpPr>
        <p:grpSpPr>
          <a:xfrm>
            <a:off x="17468850" y="11328400"/>
            <a:ext cx="1847090" cy="336550"/>
            <a:chOff x="0" y="0"/>
            <a:chExt cx="1847089" cy="336549"/>
          </a:xfrm>
        </p:grpSpPr>
        <p:sp>
          <p:nvSpPr>
            <p:cNvPr id="245" name="表示（別ウインドウ）"/>
            <p:cNvSpPr/>
            <p:nvPr/>
          </p:nvSpPr>
          <p:spPr>
            <a:xfrm>
              <a:off x="6350" y="6350"/>
              <a:ext cx="1834390" cy="323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0" sz="12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表示（別ウインドウ）</a:t>
              </a:r>
            </a:p>
          </p:txBody>
        </p:sp>
        <p:pic>
          <p:nvPicPr>
            <p:cNvPr id="244" name="表示（別ウインドウ） 表示（別ウインドウ）" descr="表示（別ウインドウ） 表示（別ウインドウ）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847090" cy="336550"/>
            </a:xfrm>
            <a:prstGeom prst="rect">
              <a:avLst/>
            </a:prstGeom>
            <a:effectLst/>
          </p:spPr>
        </p:pic>
      </p:grpSp>
      <p:sp>
        <p:nvSpPr>
          <p:cNvPr id="247" name="地盤安心住宅申込"/>
          <p:cNvSpPr txBox="1"/>
          <p:nvPr/>
        </p:nvSpPr>
        <p:spPr>
          <a:xfrm>
            <a:off x="1714500" y="533400"/>
            <a:ext cx="316230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pPr/>
            <a:r>
              <a:t>地盤安心住宅申込</a:t>
            </a:r>
          </a:p>
        </p:txBody>
      </p:sp>
      <p:sp>
        <p:nvSpPr>
          <p:cNvPr id="248" name="4"/>
          <p:cNvSpPr/>
          <p:nvPr/>
        </p:nvSpPr>
        <p:spPr>
          <a:xfrm>
            <a:off x="266700" y="1397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6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9" name="Rectangle"/>
          <p:cNvSpPr/>
          <p:nvPr/>
        </p:nvSpPr>
        <p:spPr>
          <a:xfrm>
            <a:off x="20307300" y="714940"/>
            <a:ext cx="2336800" cy="3327401"/>
          </a:xfrm>
          <a:prstGeom prst="rect">
            <a:avLst/>
          </a:prstGeom>
          <a:solidFill>
            <a:srgbClr val="DCE7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〇〇ビルダー様…"/>
          <p:cNvSpPr txBox="1"/>
          <p:nvPr/>
        </p:nvSpPr>
        <p:spPr>
          <a:xfrm>
            <a:off x="20344688" y="905440"/>
            <a:ext cx="2262024" cy="2493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584200">
              <a:defRPr sz="1600"/>
            </a:pPr>
            <a:r>
              <a:t>〇〇ビルダー様</a:t>
            </a:r>
          </a:p>
          <a:p>
            <a:pPr defTabSz="584200">
              <a:defRPr sz="1600"/>
            </a:pPr>
          </a:p>
          <a:p>
            <a:pPr defTabSz="584200">
              <a:defRPr b="0" sz="1500"/>
            </a:pPr>
            <a:r>
              <a:t>下記の日程で地盤調査を実施できます。</a:t>
            </a:r>
          </a:p>
          <a:p>
            <a:pPr defTabSz="584200">
              <a:defRPr b="0" sz="1500"/>
            </a:pPr>
          </a:p>
          <a:p>
            <a:pPr defTabSz="584200">
              <a:defRPr b="0" sz="1500"/>
            </a:pPr>
          </a:p>
          <a:p>
            <a:pPr algn="l" defTabSz="584200">
              <a:defRPr b="0" sz="1500"/>
            </a:pPr>
            <a:r>
              <a:t>調査日：2019年　月　日</a:t>
            </a:r>
          </a:p>
          <a:p>
            <a:pPr algn="l" defTabSz="584200">
              <a:defRPr b="0" sz="1500"/>
            </a:pPr>
            <a:r>
              <a:t>時間　：午前10時より</a:t>
            </a:r>
          </a:p>
        </p:txBody>
      </p:sp>
      <p:sp>
        <p:nvSpPr>
          <p:cNvPr id="251" name="ビルダーへ送信"/>
          <p:cNvSpPr txBox="1"/>
          <p:nvPr/>
        </p:nvSpPr>
        <p:spPr>
          <a:xfrm>
            <a:off x="20475954" y="3439090"/>
            <a:ext cx="1847091" cy="292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584200">
              <a:defRPr b="0" sz="1400"/>
            </a:lvl1pPr>
          </a:lstStyle>
          <a:p>
            <a:pPr/>
            <a:r>
              <a:t>ビルダーへ送信</a:t>
            </a:r>
          </a:p>
        </p:txBody>
      </p:sp>
      <p:sp>
        <p:nvSpPr>
          <p:cNvPr id="252" name="Rectangle"/>
          <p:cNvSpPr/>
          <p:nvPr/>
        </p:nvSpPr>
        <p:spPr>
          <a:xfrm>
            <a:off x="20307300" y="5003800"/>
            <a:ext cx="2336800" cy="3580540"/>
          </a:xfrm>
          <a:prstGeom prst="rect">
            <a:avLst/>
          </a:prstGeom>
          <a:solidFill>
            <a:srgbClr val="DCE7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〇〇調査会社様…"/>
          <p:cNvSpPr txBox="1"/>
          <p:nvPr/>
        </p:nvSpPr>
        <p:spPr>
          <a:xfrm>
            <a:off x="20344688" y="5447439"/>
            <a:ext cx="2262024" cy="2493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584200">
              <a:defRPr sz="1600"/>
            </a:pPr>
            <a:r>
              <a:t>〇〇調査会社様</a:t>
            </a:r>
          </a:p>
          <a:p>
            <a:pPr defTabSz="584200">
              <a:defRPr sz="1600"/>
            </a:pPr>
          </a:p>
          <a:p>
            <a:pPr defTabSz="584200">
              <a:defRPr b="0" sz="1500"/>
            </a:pPr>
            <a:r>
              <a:t>下記の日程で地盤調査を発注します。</a:t>
            </a:r>
          </a:p>
          <a:p>
            <a:pPr defTabSz="584200">
              <a:defRPr b="0" sz="1500"/>
            </a:pPr>
          </a:p>
          <a:p>
            <a:pPr defTabSz="584200">
              <a:defRPr b="0" sz="1500"/>
            </a:pPr>
          </a:p>
          <a:p>
            <a:pPr algn="l" defTabSz="584200">
              <a:defRPr b="0" sz="1500"/>
            </a:pPr>
            <a:r>
              <a:t>調査日：2019年　月　日</a:t>
            </a:r>
          </a:p>
          <a:p>
            <a:pPr algn="l" defTabSz="584200">
              <a:defRPr b="0" sz="1500"/>
            </a:pPr>
            <a:r>
              <a:t>時間　：午前10時より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creen Shot 2019-08-04 at 18.49.00.png" descr="Screen Shot 2019-08-04 at 18.49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7314" y="294018"/>
            <a:ext cx="11177984" cy="755557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66700" dist="0" dir="5400000">
              <a:srgbClr val="000000">
                <a:alpha val="50000"/>
              </a:srgbClr>
            </a:outerShdw>
          </a:effectLst>
        </p:spPr>
      </p:pic>
      <p:pic>
        <p:nvPicPr>
          <p:cNvPr id="256" name="Screen Shot 2019-08-05 at 14.27.23.png" descr="Screen Shot 2019-08-05 at 14.27.2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0991" y="3841127"/>
            <a:ext cx="11030632" cy="7886679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調査会社"/>
          <p:cNvSpPr txBox="1"/>
          <p:nvPr/>
        </p:nvSpPr>
        <p:spPr>
          <a:xfrm>
            <a:off x="1054100" y="1561275"/>
            <a:ext cx="7951292" cy="3556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調査会社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07300" y="4356100"/>
            <a:ext cx="2336800" cy="15748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59" name="Table"/>
          <p:cNvGraphicFramePr/>
          <p:nvPr/>
        </p:nvGraphicFramePr>
        <p:xfrm>
          <a:off x="12344400" y="1708150"/>
          <a:ext cx="1618953" cy="573851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606252"/>
              </a:tblGrid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5E5E5E"/>
                          </a:solidFill>
                          <a:sym typeface="Helvetica Neue"/>
                        </a:rPr>
                        <a:t>申込書作成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5E5E5E"/>
                          </a:solidFill>
                          <a:sym typeface="Helvetica Neue"/>
                        </a:rPr>
                        <a:t>地盤調査申込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5E5E5E"/>
                          </a:solidFill>
                          <a:sym typeface="Helvetica Neue"/>
                        </a:rPr>
                        <a:t>地盤調査発注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地盤調査実施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地盤調査報告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一次地盤解析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二次地盤解析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設計・見積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工事発注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工事実施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工事結果報告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工事確認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証明書発行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完了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260" name="ステータス"/>
          <p:cNvSpPr txBox="1"/>
          <p:nvPr/>
        </p:nvSpPr>
        <p:spPr>
          <a:xfrm>
            <a:off x="12223980" y="1384300"/>
            <a:ext cx="184709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584200">
              <a:defRPr sz="1400"/>
            </a:lvl1pPr>
          </a:lstStyle>
          <a:p>
            <a:pPr/>
            <a:r>
              <a:t>ステータス</a:t>
            </a:r>
          </a:p>
        </p:txBody>
      </p:sp>
      <p:pic>
        <p:nvPicPr>
          <p:cNvPr id="261" name="Screen Shot 2019-08-05 at 14.27.50.png" descr="Screen Shot 2019-08-05 at 14.27.5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870991" y="11242923"/>
            <a:ext cx="11030632" cy="5448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189200" y="4305300"/>
            <a:ext cx="1061872" cy="76200"/>
          </a:xfrm>
          <a:prstGeom prst="rect">
            <a:avLst/>
          </a:prstGeom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79550" y="8547100"/>
            <a:ext cx="4114801" cy="3632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地盤調査完了"/>
          <p:cNvSpPr txBox="1"/>
          <p:nvPr/>
        </p:nvSpPr>
        <p:spPr>
          <a:xfrm>
            <a:off x="1577340" y="9236075"/>
            <a:ext cx="1409701" cy="3238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1700">
                <a:solidFill>
                  <a:srgbClr val="5E5E5E"/>
                </a:solidFill>
              </a:defRPr>
            </a:lvl1pPr>
          </a:lstStyle>
          <a:p>
            <a:pPr/>
            <a:r>
              <a:t>地盤調査完了</a:t>
            </a:r>
          </a:p>
        </p:txBody>
      </p:sp>
      <p:sp>
        <p:nvSpPr>
          <p:cNvPr id="266" name="Rectangle"/>
          <p:cNvSpPr/>
          <p:nvPr/>
        </p:nvSpPr>
        <p:spPr>
          <a:xfrm>
            <a:off x="1647189" y="9690100"/>
            <a:ext cx="3725467" cy="23379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67" name="Line" descr="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259562" y="2964907"/>
            <a:ext cx="5963251" cy="1833267"/>
          </a:xfrm>
          <a:prstGeom prst="rect">
            <a:avLst/>
          </a:prstGeom>
        </p:spPr>
      </p:pic>
      <p:grpSp>
        <p:nvGrpSpPr>
          <p:cNvPr id="271" name="表示（別ウインドウ）"/>
          <p:cNvGrpSpPr/>
          <p:nvPr/>
        </p:nvGrpSpPr>
        <p:grpSpPr>
          <a:xfrm>
            <a:off x="17468850" y="11328400"/>
            <a:ext cx="1847090" cy="336550"/>
            <a:chOff x="0" y="0"/>
            <a:chExt cx="1847089" cy="336549"/>
          </a:xfrm>
        </p:grpSpPr>
        <p:sp>
          <p:nvSpPr>
            <p:cNvPr id="270" name="表示（別ウインドウ）"/>
            <p:cNvSpPr/>
            <p:nvPr/>
          </p:nvSpPr>
          <p:spPr>
            <a:xfrm>
              <a:off x="6350" y="6350"/>
              <a:ext cx="1834390" cy="323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0" sz="1200">
                  <a:solidFill>
                    <a:srgbClr val="929292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表示（別ウインドウ）</a:t>
              </a:r>
            </a:p>
          </p:txBody>
        </p:sp>
        <p:pic>
          <p:nvPicPr>
            <p:cNvPr id="269" name="表示（別ウインドウ） 表示（別ウインドウ）" descr="表示（別ウインドウ） 表示（別ウインドウ）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1847090" cy="336550"/>
            </a:xfrm>
            <a:prstGeom prst="rect">
              <a:avLst/>
            </a:prstGeom>
            <a:effectLst/>
          </p:spPr>
        </p:pic>
      </p:grpSp>
      <p:sp>
        <p:nvSpPr>
          <p:cNvPr id="272" name="地盤安心住宅申込（調査当日）"/>
          <p:cNvSpPr txBox="1"/>
          <p:nvPr/>
        </p:nvSpPr>
        <p:spPr>
          <a:xfrm>
            <a:off x="1714499" y="533400"/>
            <a:ext cx="719083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/>
          </a:lstStyle>
          <a:p>
            <a:pPr/>
            <a:r>
              <a:t>地盤安心住宅申込（調査当日）</a:t>
            </a:r>
          </a:p>
        </p:txBody>
      </p:sp>
      <p:sp>
        <p:nvSpPr>
          <p:cNvPr id="273" name="5"/>
          <p:cNvSpPr/>
          <p:nvPr/>
        </p:nvSpPr>
        <p:spPr>
          <a:xfrm>
            <a:off x="266700" y="1397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6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4" name="Rectangle"/>
          <p:cNvSpPr/>
          <p:nvPr/>
        </p:nvSpPr>
        <p:spPr>
          <a:xfrm>
            <a:off x="20307300" y="584200"/>
            <a:ext cx="2336800" cy="3580540"/>
          </a:xfrm>
          <a:prstGeom prst="rect">
            <a:avLst/>
          </a:prstGeom>
          <a:solidFill>
            <a:srgbClr val="DCE7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〇〇ビルダー様…"/>
          <p:cNvSpPr txBox="1"/>
          <p:nvPr/>
        </p:nvSpPr>
        <p:spPr>
          <a:xfrm>
            <a:off x="20344688" y="860820"/>
            <a:ext cx="2262024" cy="2493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584200">
              <a:defRPr sz="1600"/>
            </a:pPr>
            <a:r>
              <a:t>〇〇ビルダー様</a:t>
            </a:r>
          </a:p>
          <a:p>
            <a:pPr defTabSz="584200">
              <a:defRPr sz="1600"/>
            </a:pPr>
          </a:p>
          <a:p>
            <a:pPr defTabSz="584200">
              <a:defRPr b="0" sz="1500"/>
            </a:pPr>
            <a:r>
              <a:t>下記の日程で地盤調査を実施しました。</a:t>
            </a:r>
          </a:p>
          <a:p>
            <a:pPr defTabSz="584200">
              <a:defRPr b="0" sz="1500"/>
            </a:pPr>
          </a:p>
          <a:p>
            <a:pPr defTabSz="584200">
              <a:defRPr b="0" sz="1500"/>
            </a:pPr>
          </a:p>
          <a:p>
            <a:pPr algn="l" defTabSz="584200">
              <a:defRPr b="0" sz="1500"/>
            </a:pPr>
            <a:r>
              <a:t>調査日：2019年　月　日</a:t>
            </a:r>
          </a:p>
          <a:p>
            <a:pPr algn="l" defTabSz="584200">
              <a:defRPr b="0" sz="1500"/>
            </a:pPr>
            <a:r>
              <a:t>時間　：午前10時より</a:t>
            </a:r>
          </a:p>
        </p:txBody>
      </p:sp>
      <p:sp>
        <p:nvSpPr>
          <p:cNvPr id="276" name="ビルダー（申込者）"/>
          <p:cNvSpPr txBox="1"/>
          <p:nvPr/>
        </p:nvSpPr>
        <p:spPr>
          <a:xfrm>
            <a:off x="1054100" y="7822375"/>
            <a:ext cx="7951292" cy="355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ビルダー（申込者）</a:t>
            </a:r>
          </a:p>
        </p:txBody>
      </p:sp>
      <p:pic>
        <p:nvPicPr>
          <p:cNvPr id="277" name="Screen Shot 2019-07-24 at 0.38.01.png" descr="Screen Shot 2019-07-24 at 0.38.01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492250" y="2559050"/>
            <a:ext cx="4089401" cy="3568700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Rectangle"/>
          <p:cNvSpPr/>
          <p:nvPr/>
        </p:nvSpPr>
        <p:spPr>
          <a:xfrm>
            <a:off x="1674217" y="3664335"/>
            <a:ext cx="3725466" cy="23379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" name="地盤調査実施"/>
          <p:cNvSpPr txBox="1"/>
          <p:nvPr/>
        </p:nvSpPr>
        <p:spPr>
          <a:xfrm>
            <a:off x="2129790" y="3330575"/>
            <a:ext cx="1847090" cy="3238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700">
                <a:solidFill>
                  <a:srgbClr val="5E5E5E"/>
                </a:solidFill>
              </a:defRPr>
            </a:lvl1pPr>
          </a:lstStyle>
          <a:p>
            <a:pPr/>
            <a:r>
              <a:t>地盤調査実施</a:t>
            </a:r>
          </a:p>
        </p:txBody>
      </p:sp>
      <p:sp>
        <p:nvSpPr>
          <p:cNvPr id="280" name="ビルダーへ送信"/>
          <p:cNvSpPr txBox="1"/>
          <p:nvPr/>
        </p:nvSpPr>
        <p:spPr>
          <a:xfrm>
            <a:off x="20552155" y="3616890"/>
            <a:ext cx="1847090" cy="292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584200">
              <a:defRPr b="0" sz="1400"/>
            </a:lvl1pPr>
          </a:lstStyle>
          <a:p>
            <a:pPr/>
            <a:r>
              <a:t>ビルダーへ送信</a:t>
            </a:r>
          </a:p>
        </p:txBody>
      </p:sp>
      <p:pic>
        <p:nvPicPr>
          <p:cNvPr id="281" name="Line" descr="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875262" y="3611781"/>
            <a:ext cx="15580624" cy="6042386"/>
          </a:xfrm>
          <a:prstGeom prst="rect">
            <a:avLst/>
          </a:prstGeom>
        </p:spPr>
      </p:pic>
      <p:graphicFrame>
        <p:nvGraphicFramePr>
          <p:cNvPr id="283" name="Table"/>
          <p:cNvGraphicFramePr/>
          <p:nvPr/>
        </p:nvGraphicFramePr>
        <p:xfrm>
          <a:off x="9804400" y="5846200"/>
          <a:ext cx="1618953" cy="57385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606252"/>
              </a:tblGrid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5E5E5E"/>
                          </a:solidFill>
                          <a:sym typeface="Helvetica Neue"/>
                        </a:rPr>
                        <a:t>申込書作成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5E5E5E"/>
                          </a:solidFill>
                          <a:sym typeface="Helvetica Neue"/>
                        </a:rPr>
                        <a:t>地盤調査申込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5E5E5E"/>
                          </a:solidFill>
                          <a:sym typeface="Helvetica Neue"/>
                        </a:rPr>
                        <a:t>地盤調査発注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5E5E5E"/>
                          </a:solidFill>
                          <a:sym typeface="Helvetica Neue"/>
                        </a:rPr>
                        <a:t>地盤調査実施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6D5D5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地盤調査報告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1">
                        <a:lumOff val="16847"/>
                      </a:schemeClr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一次地盤解析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二次地盤解析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設計・見積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工事発注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工事実施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工事結果報告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工事確認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証明書発行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  <a:tr h="40898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300">
                          <a:solidFill>
                            <a:srgbClr val="FFFFFF"/>
                          </a:solidFill>
                          <a:sym typeface="Helvetica Neue"/>
                        </a:rPr>
                        <a:t>完了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929292"/>
                    </a:solidFill>
                  </a:tcPr>
                </a:tc>
              </a:tr>
            </a:tbl>
          </a:graphicData>
        </a:graphic>
      </p:graphicFrame>
      <p:sp>
        <p:nvSpPr>
          <p:cNvPr id="284" name="この時点で…"/>
          <p:cNvSpPr txBox="1"/>
          <p:nvPr/>
        </p:nvSpPr>
        <p:spPr>
          <a:xfrm>
            <a:off x="7670454" y="9343472"/>
            <a:ext cx="1892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>
                <a:solidFill>
                  <a:srgbClr val="5E5E5E"/>
                </a:solidFill>
              </a:defRPr>
            </a:pPr>
            <a:r>
              <a:t>この時点で</a:t>
            </a:r>
          </a:p>
          <a:p>
            <a:pPr>
              <a:defRPr sz="2000">
                <a:solidFill>
                  <a:srgbClr val="5E5E5E"/>
                </a:solidFill>
              </a:defRPr>
            </a:pPr>
            <a:r>
              <a:t>ステータス変更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調査会社"/>
          <p:cNvSpPr txBox="1"/>
          <p:nvPr/>
        </p:nvSpPr>
        <p:spPr>
          <a:xfrm>
            <a:off x="1054100" y="1561275"/>
            <a:ext cx="7951292" cy="3556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調査会社</a:t>
            </a:r>
          </a:p>
        </p:txBody>
      </p:sp>
      <p:sp>
        <p:nvSpPr>
          <p:cNvPr id="287" name="地盤安心住宅申込（調査報告書）"/>
          <p:cNvSpPr txBox="1"/>
          <p:nvPr/>
        </p:nvSpPr>
        <p:spPr>
          <a:xfrm>
            <a:off x="1714500" y="533400"/>
            <a:ext cx="719083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/>
          </a:lstStyle>
          <a:p>
            <a:pPr/>
            <a:r>
              <a:t>地盤安心住宅申込（調査報告書）</a:t>
            </a:r>
          </a:p>
        </p:txBody>
      </p:sp>
      <p:sp>
        <p:nvSpPr>
          <p:cNvPr id="288" name="6"/>
          <p:cNvSpPr/>
          <p:nvPr/>
        </p:nvSpPr>
        <p:spPr>
          <a:xfrm>
            <a:off x="266700" y="1397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6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6</a:t>
            </a:r>
          </a:p>
        </p:txBody>
      </p:sp>
      <p:pic>
        <p:nvPicPr>
          <p:cNvPr id="289" name="SAMPLE_調査報告書-02.pdf" descr="SAMPLE_調査報告書-0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1436" y="2272063"/>
            <a:ext cx="7560057" cy="1069200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431800" dist="25400" dir="5400000">
              <a:srgbClr val="000000">
                <a:alpha val="50000"/>
              </a:srgbClr>
            </a:outerShdw>
          </a:effectLst>
        </p:spPr>
      </p:pic>
      <p:sp>
        <p:nvSpPr>
          <p:cNvPr id="290" name="2019-08-05 サンプルとpdfを送付済み…"/>
          <p:cNvSpPr txBox="1"/>
          <p:nvPr/>
        </p:nvSpPr>
        <p:spPr>
          <a:xfrm>
            <a:off x="9711944" y="6550489"/>
            <a:ext cx="8086198" cy="116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solidFill>
                  <a:srgbClr val="5E5E5E"/>
                </a:solidFill>
              </a:defRPr>
            </a:pPr>
            <a:r>
              <a:t>2019-08-05 サンプルとpdfを送付済み</a:t>
            </a:r>
          </a:p>
          <a:p>
            <a:pPr>
              <a:defRPr sz="2000">
                <a:solidFill>
                  <a:srgbClr val="5E5E5E"/>
                </a:solidFill>
              </a:defRPr>
            </a:pPr>
          </a:p>
          <a:p>
            <a:pPr>
              <a:defRPr sz="2000">
                <a:solidFill>
                  <a:srgbClr val="5E5E5E"/>
                </a:solidFill>
              </a:defRPr>
            </a:pPr>
            <a:r>
              <a:t>SWSデータの扱いのみ保留</a:t>
            </a:r>
          </a:p>
        </p:txBody>
      </p:sp>
      <p:sp>
        <p:nvSpPr>
          <p:cNvPr id="291" name="調査会社が調査現場からアップロード…"/>
          <p:cNvSpPr txBox="1"/>
          <p:nvPr/>
        </p:nvSpPr>
        <p:spPr>
          <a:xfrm>
            <a:off x="9711944" y="2315039"/>
            <a:ext cx="8086198" cy="186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solidFill>
                  <a:srgbClr val="5E5E5E"/>
                </a:solidFill>
              </a:defRPr>
            </a:pPr>
            <a:r>
              <a:t>調査会社が調査現場からアップロード</a:t>
            </a:r>
          </a:p>
          <a:p>
            <a:pPr>
              <a:defRPr sz="2000">
                <a:solidFill>
                  <a:srgbClr val="5E5E5E"/>
                </a:solidFill>
              </a:defRPr>
            </a:pPr>
          </a:p>
          <a:p>
            <a:pPr>
              <a:defRPr sz="2000">
                <a:solidFill>
                  <a:srgbClr val="5E5E5E"/>
                </a:solidFill>
              </a:defRPr>
            </a:pPr>
            <a:r>
              <a:t>現状 ground report を使用</a:t>
            </a:r>
          </a:p>
          <a:p>
            <a:pPr>
              <a:defRPr sz="2000">
                <a:solidFill>
                  <a:srgbClr val="5E5E5E"/>
                </a:solidFill>
              </a:defRPr>
            </a:pPr>
          </a:p>
          <a:p>
            <a:pPr>
              <a:defRPr sz="2000">
                <a:solidFill>
                  <a:srgbClr val="5E5E5E"/>
                </a:solidFill>
              </a:defRPr>
            </a:pPr>
            <a:r>
              <a:t>新規に開発する（ground report を使わない）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