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Roboto"/>
      <p:regular r:id="rId34"/>
      <p:bold r:id="rId35"/>
      <p:italic r:id="rId36"/>
      <p:boldItalic r:id="rId37"/>
    </p:embeddedFont>
    <p:embeddedFont>
      <p:font typeface="Quattrocento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2" roundtripDataSignature="AMtx7mjVMQ80CwjRizz/1Xqc7FpmWyuf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Quattrocento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QuattrocentoSans-bold.fntdata"/><Relationship Id="rId16" Type="http://schemas.openxmlformats.org/officeDocument/2006/relationships/slide" Target="slides/slide11.xml"/><Relationship Id="rId38" Type="http://schemas.openxmlformats.org/officeDocument/2006/relationships/font" Target="fonts/Quattrocento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363975ac7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1363975ac7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363975ac7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11363975ac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363975ac7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1363975ac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363975ac7_0_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Một số Cách xử lý khi Dev không công nhận Bug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1.Đầu tiên Tester phải làm cẩn thận các bước sau mô tả về bug: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Ghi step chi tiết rõ rạng về bug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Môi trường xảy ra bug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Số lần xuất hiện bug/ Total số lần thực hiện</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Ver soft dùng để test (nếu trong trường hợp test mobile, app..)</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Check ở Các môi trường khác có xuất hiện bug không? Số lần xuất hiện/ tổng số lần thực hiện.</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Data dùng để test</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Lấy log or chụp evidence , quay video lại làm bằng chứng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2.Thứ hai, "nói có sách mách có chứng".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Tester muốn vạch ra lỗi của Dev trong quá trình xây dựng phần mềm thì phải có chứng cứ rõ ràng. Ai cũng biết định nghĩa bug là lỗi mà phần mềm hoạt động không như mong đợi của khách hàng.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Thế nên nếu Dev không công nhận bug thì bạn cứ đưa ra các tài liệu liên quan để chứng thực được cái mình nói có cơ sở. Cụ thể là Requirement document, Detail Design, Test spect, Test case,...</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3.Đặc biệt cho trường hợp Dev đá bóng sang chân khác, nghĩa là đổ lỗi cho framework, OS, computer,... thì bạn buộc phải nhờ đến nhân vật thứ 3. Partner trung gian này có thể là 1 tester khác (có OS, computer... tương đương để diễn tả lại bug).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Hoặc cũng có thể là Test Leader hay PM để phân giải xem đây có thực sự là bug hay ko, và nên giải quyết thế nào với nó (Dev phải fix hay sẽ clarify/on hold / limitation...)</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4.Trong trường hợp Dev luôn có status không được tốt trong quá trình làm việc. Tester có thể giải thích &amp; nhắc nhở Dev đó rằng Tester ko phải là người tạo ra bug, Tester chỉ là người tìm ra bug để improve sản phẩm trước khi giao cho khách hàng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5.Đôi khi Bug bị dev reject vì lý do requirement không mô tả. Đây chính là trường hợp requirement bị thiếu. Nếu bug của bạn có liên quan tới chức năng business nó có thể được chấp nhận hoặc reject bởi 1 BA. Thì bạn nên đồng tình với nó.</a:t>
            </a:r>
            <a:endParaRPr sz="1350">
              <a:solidFill>
                <a:srgbClr val="1B1B1B"/>
              </a:solidFill>
              <a:latin typeface="Arial"/>
              <a:ea typeface="Arial"/>
              <a:cs typeface="Arial"/>
              <a:sym typeface="Arial"/>
            </a:endParaRPr>
          </a:p>
          <a:p>
            <a:pPr indent="0" lvl="0" marL="0" rtl="0" algn="l">
              <a:spcBef>
                <a:spcPts val="0"/>
              </a:spcBef>
              <a:spcAft>
                <a:spcPts val="0"/>
              </a:spcAft>
              <a:buNone/>
            </a:pPr>
            <a:r>
              <a:t/>
            </a:r>
            <a:endParaRPr/>
          </a:p>
        </p:txBody>
      </p:sp>
      <p:sp>
        <p:nvSpPr>
          <p:cNvPr id="195" name="Google Shape;195;g11363975ac7_0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363975ac7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1363975ac7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363975ac7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1363975ac7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363975ac7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11363975ac7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363975ac7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1363975ac7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363975ac7_0_2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1363975ac7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363975ac7_0_2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11363975ac7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363975ac7_0_2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Một số Cách xử lý khi Dev không công nhận Bug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1.Đầu tiên Tester phải làm cẩn thận các bước sau mô tả về bug: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Ghi step chi tiết rõ rạng về bug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Môi trường xảy ra bug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Số lần xuất hiện bug/ Total số lần thực hiện</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Ver soft dùng để test (nếu trong trường hợp test mobile, app..)</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Check ở Các môi trường khác có xuất hiện bug không? Số lần xuất hiện/ tổng số lần thực hiện.</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Data dùng để test</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Lấy log or chụp evidence , quay video lại làm bằng chứng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2.Thứ hai, "nói có sách mách có chứng".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Tester muốn vạch ra lỗi của Dev trong quá trình xây dựng phần mềm thì phải có chứng cứ rõ ràng. Ai cũng biết định nghĩa bug là lỗi mà phần mềm hoạt động không như mong đợi của khách hàng.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Thế nên nếu Dev không công nhận bug thì bạn cứ đưa ra các tài liệu liên quan để chứng thực được cái mình nói có cơ sở. Cụ thể là Requirement document, Detail Design, Test spect, Test case,...</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3.Đặc biệt cho trường hợp Dev đá bóng sang chân khác, nghĩa là đổ lỗi cho framework, OS, computer,... thì bạn buộc phải nhờ đến nhân vật thứ 3. Partner trung gian này có thể là 1 tester khác (có OS, computer... tương đương để diễn tả lại bug).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Hoặc cũng có thể là Test Leader hay PM để phân giải xem đây có thực sự là bug hay ko, và nên giải quyết thế nào với nó (Dev phải fix hay sẽ clarify/on hold / limitation...)</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4.Trong trường hợp Dev luôn có status không được tốt trong quá trình làm việc. Tester có thể giải thích &amp; nhắc nhở Dev đó rằng Tester ko phải là người tạo ra bug, Tester chỉ là người tìm ra bug để improve sản phẩm trước khi giao cho khách hàng</a:t>
            </a:r>
            <a:endParaRPr sz="1350">
              <a:solidFill>
                <a:srgbClr val="1B1B1B"/>
              </a:solidFill>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5.Đôi khi Bug bị dev reject vì lý do requirement không mô tả. Đây chính là trường hợp requirement bị thiếu. Nếu bug của bạn có liên quan tới chức năng business nó có thể được chấp nhận hoặc reject bởi 1 BA. Thì bạn nên đồng tình với nó.</a:t>
            </a:r>
            <a:endParaRPr sz="1350">
              <a:solidFill>
                <a:srgbClr val="1B1B1B"/>
              </a:solidFill>
              <a:latin typeface="Arial"/>
              <a:ea typeface="Arial"/>
              <a:cs typeface="Arial"/>
              <a:sym typeface="Arial"/>
            </a:endParaRPr>
          </a:p>
          <a:p>
            <a:pPr indent="0" lvl="0" marL="0" rtl="0" algn="l">
              <a:spcBef>
                <a:spcPts val="0"/>
              </a:spcBef>
              <a:spcAft>
                <a:spcPts val="0"/>
              </a:spcAft>
              <a:buNone/>
            </a:pPr>
            <a:r>
              <a:t/>
            </a:r>
            <a:endParaRPr/>
          </a:p>
        </p:txBody>
      </p:sp>
      <p:sp>
        <p:nvSpPr>
          <p:cNvPr id="239" name="Google Shape;239;g11363975ac7_0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363975ac7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1363975ac7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363975ac7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11363975ac7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363975ac7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11363975ac7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ee862ea1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10ee862ea1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363975ac7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11363975ac7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214d3a31e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11214d3a31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363975ac7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11363975ac7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363975ac7_0_2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1363975ac7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7" name="Google Shape;17;p22"/>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18" name="Google Shape;18;p22"/>
          <p:cNvCxnSpPr/>
          <p:nvPr/>
        </p:nvCxnSpPr>
        <p:spPr>
          <a:xfrm>
            <a:off x="5583936" y="4953000"/>
            <a:ext cx="6303264" cy="0"/>
          </a:xfrm>
          <a:prstGeom prst="straightConnector1">
            <a:avLst/>
          </a:prstGeom>
          <a:noFill/>
          <a:ln cap="flat" cmpd="sng" w="9525">
            <a:solidFill>
              <a:srgbClr val="FF5A33"/>
            </a:solidFill>
            <a:prstDash val="dot"/>
            <a:round/>
            <a:headEnd len="sm" w="sm" type="none"/>
            <a:tailEnd len="sm" w="sm" type="none"/>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2"/>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p:nvPr>
            <p:ph idx="2" type="pic"/>
          </p:nvPr>
        </p:nvSpPr>
        <p:spPr>
          <a:xfrm>
            <a:off x="1016000" y="2743200"/>
            <a:ext cx="3352800" cy="1828800"/>
          </a:xfrm>
          <a:prstGeom prst="rect">
            <a:avLst/>
          </a:prstGeom>
          <a:noFill/>
          <a:ln>
            <a:noFill/>
          </a:ln>
        </p:spPr>
      </p:sp>
    </p:spTree>
  </p:cSld>
  <p:clrMapOvr>
    <a:masterClrMapping/>
  </p:clrMapOvr>
  <mc:AlternateContent>
    <mc:Choice Requires="p14">
      <p:transition spd="slow">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1"/>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2"/>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2"/>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1" name="Shape 91"/>
        <p:cNvGrpSpPr/>
        <p:nvPr/>
      </p:nvGrpSpPr>
      <p:grpSpPr>
        <a:xfrm>
          <a:off x="0" y="0"/>
          <a:ext cx="0" cy="0"/>
          <a:chOff x="0" y="0"/>
          <a:chExt cx="0" cy="0"/>
        </a:xfrm>
      </p:grpSpPr>
      <p:sp>
        <p:nvSpPr>
          <p:cNvPr id="92" name="Google Shape;92;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3"/>
          <p:cNvSpPr txBox="1"/>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4" name="Google Shape;94;p33"/>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5" name="Google Shape;95;p33"/>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sp>
        <p:nvSpPr>
          <p:cNvPr id="98" name="Google Shape;98;p34"/>
          <p:cNvSpPr txBox="1"/>
          <p:nvPr>
            <p:ph type="title"/>
          </p:nvPr>
        </p:nvSpPr>
        <p:spPr>
          <a:xfrm>
            <a:off x="2336800" y="198438"/>
            <a:ext cx="94488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4"/>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34"/>
          <p:cNvSpPr txBox="1"/>
          <p:nvPr>
            <p:ph idx="2" type="body"/>
          </p:nvPr>
        </p:nvSpPr>
        <p:spPr>
          <a:xfrm>
            <a:off x="6604000" y="1828800"/>
            <a:ext cx="53848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34"/>
          <p:cNvSpPr txBox="1"/>
          <p:nvPr>
            <p:ph idx="12" type="sldNum"/>
          </p:nvPr>
        </p:nvSpPr>
        <p:spPr>
          <a:xfrm>
            <a:off x="-1828800" y="617220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2" name="Shape 102"/>
        <p:cNvGrpSpPr/>
        <p:nvPr/>
      </p:nvGrpSpPr>
      <p:grpSpPr>
        <a:xfrm>
          <a:off x="0" y="0"/>
          <a:ext cx="0" cy="0"/>
          <a:chOff x="0" y="0"/>
          <a:chExt cx="0" cy="0"/>
        </a:xfrm>
      </p:grpSpPr>
      <p:sp>
        <p:nvSpPr>
          <p:cNvPr id="103" name="Google Shape;103;p35"/>
          <p:cNvSpPr txBox="1"/>
          <p:nvPr>
            <p:ph type="title"/>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5"/>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5" name="Google Shape;105;p35"/>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3"/>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3"/>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2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2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2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2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61" name="Google Shape;61;p28"/>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62" name="Google Shape;62;p28"/>
          <p:cNvPicPr preferRelativeResize="0"/>
          <p:nvPr/>
        </p:nvPicPr>
        <p:blipFill rotWithShape="1">
          <a:blip r:embed="rId3">
            <a:alphaModFix/>
          </a:blip>
          <a:srcRect b="55710" l="0" r="0" t="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64" name="Google Shape;64;p28"/>
          <p:cNvPicPr preferRelativeResize="0"/>
          <p:nvPr/>
        </p:nvPicPr>
        <p:blipFill rotWithShape="1">
          <a:blip r:embed="rId4">
            <a:alphaModFix/>
          </a:blip>
          <a:srcRect b="0" l="0" r="0" t="0"/>
          <a:stretch/>
        </p:blipFill>
        <p:spPr>
          <a:xfrm>
            <a:off x="6016752" y="3568725"/>
            <a:ext cx="3488947" cy="261671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2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3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p:nvPr>
            <p:ph idx="2" type="pic"/>
          </p:nvPr>
        </p:nvSpPr>
        <p:spPr>
          <a:xfrm>
            <a:off x="2389717" y="612775"/>
            <a:ext cx="7315200" cy="4114800"/>
          </a:xfrm>
          <a:prstGeom prst="rect">
            <a:avLst/>
          </a:prstGeom>
          <a:noFill/>
          <a:ln>
            <a:noFill/>
          </a:ln>
        </p:spPr>
      </p:sp>
      <p:sp>
        <p:nvSpPr>
          <p:cNvPr id="75" name="Google Shape;75;p3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lms.poly.edu.v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lms.poly.edu.v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1: Giới thiệu và khái quát các khái niệm trong kiểm thử phần mềm</a:t>
            </a:r>
            <a:endParaRPr/>
          </a:p>
        </p:txBody>
      </p:sp>
      <p:sp>
        <p:nvSpPr>
          <p:cNvPr id="111" name="Google Shape;111;p1"/>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Kiểm thử cơ bản(P1)</a:t>
            </a:r>
            <a:endParaRPr/>
          </a:p>
        </p:txBody>
      </p:sp>
      <p:pic>
        <p:nvPicPr>
          <p:cNvPr id="112" name="Google Shape;112;p1"/>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p:nvPr/>
        </p:nvSpPr>
        <p:spPr>
          <a:xfrm>
            <a:off x="3919557" y="2967335"/>
            <a:ext cx="739657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cap="small">
                <a:solidFill>
                  <a:srgbClr val="FFA15D"/>
                </a:solidFill>
                <a:latin typeface="Calibri"/>
                <a:ea typeface="Calibri"/>
                <a:cs typeface="Calibri"/>
                <a:sym typeface="Calibri"/>
              </a:rPr>
              <a:t>Hướng dẫn học bài online tiếp theo</a:t>
            </a:r>
            <a:endParaRPr b="1" sz="4000" cap="small">
              <a:solidFill>
                <a:srgbClr val="FFA15D"/>
              </a:solidFill>
              <a:latin typeface="Calibri"/>
              <a:ea typeface="Calibri"/>
              <a:cs typeface="Calibri"/>
              <a:sym typeface="Calibri"/>
            </a:endParaRPr>
          </a:p>
        </p:txBody>
      </p:sp>
      <p:cxnSp>
        <p:nvCxnSpPr>
          <p:cNvPr id="168" name="Google Shape;168;p16"/>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69" name="Google Shape;169;p16"/>
          <p:cNvPicPr preferRelativeResize="0"/>
          <p:nvPr/>
        </p:nvPicPr>
        <p:blipFill rotWithShape="1">
          <a:blip r:embed="rId3">
            <a:alphaModFix/>
          </a:blip>
          <a:srcRect b="0" l="0" r="0" t="0"/>
          <a:stretch/>
        </p:blipFill>
        <p:spPr>
          <a:xfrm>
            <a:off x="1037870" y="1143000"/>
            <a:ext cx="2543530" cy="3781953"/>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1363975ac7_0_20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a:t>
            </a:r>
            <a:endParaRPr/>
          </a:p>
        </p:txBody>
      </p:sp>
      <p:sp>
        <p:nvSpPr>
          <p:cNvPr id="175" name="Google Shape;175;g11363975ac7_0_208"/>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spcBef>
                <a:spcPts val="0"/>
              </a:spcBef>
              <a:spcAft>
                <a:spcPts val="0"/>
              </a:spcAft>
              <a:buClr>
                <a:srgbClr val="FF5A33"/>
              </a:buClr>
              <a:buSzPts val="2800"/>
              <a:buFont typeface="Noto Sans Symbols"/>
              <a:buNone/>
            </a:pPr>
            <a:r>
              <a:t/>
            </a:r>
            <a:endParaRPr/>
          </a:p>
        </p:txBody>
      </p:sp>
      <p:pic>
        <p:nvPicPr>
          <p:cNvPr descr="D:\Pictures\PNG\present.png" id="176" name="Google Shape;176;g11363975ac7_0_208"/>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177" name="Google Shape;177;g11363975ac7_0_208"/>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8" name="Google Shape;178;g11363975ac7_0_208"/>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179" name="Google Shape;179;g11363975ac7_0_208"/>
          <p:cNvSpPr txBox="1"/>
          <p:nvPr/>
        </p:nvSpPr>
        <p:spPr>
          <a:xfrm>
            <a:off x="1334525" y="2073600"/>
            <a:ext cx="8229600" cy="3933900"/>
          </a:xfrm>
          <a:prstGeom prst="rect">
            <a:avLst/>
          </a:prstGeom>
          <a:noFill/>
          <a:ln>
            <a:noFill/>
          </a:ln>
        </p:spPr>
        <p:txBody>
          <a:bodyPr anchorCtr="0" anchor="t" bIns="45700" lIns="91425" spcFirstLastPara="1" rIns="91425" wrap="square" tIns="45700">
            <a:noAutofit/>
          </a:bodyPr>
          <a:lstStyle/>
          <a:p>
            <a:pPr indent="-419100" lvl="0" marL="457200" rtl="0" algn="l">
              <a:spcBef>
                <a:spcPts val="0"/>
              </a:spcBef>
              <a:spcAft>
                <a:spcPts val="0"/>
              </a:spcAft>
              <a:buClr>
                <a:schemeClr val="dk1"/>
              </a:buClr>
              <a:buSzPts val="3000"/>
              <a:buChar char="•"/>
            </a:pPr>
            <a:r>
              <a:rPr lang="en-US" sz="3000">
                <a:solidFill>
                  <a:schemeClr val="dk1"/>
                </a:solidFill>
                <a:latin typeface="Calibri"/>
                <a:ea typeface="Calibri"/>
                <a:cs typeface="Calibri"/>
                <a:sym typeface="Calibri"/>
              </a:rPr>
              <a:t>7 nguyên lý cơ bản của Testing</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Char char="•"/>
            </a:pPr>
            <a:r>
              <a:rPr lang="en-US" sz="3000">
                <a:solidFill>
                  <a:schemeClr val="dk1"/>
                </a:solidFill>
                <a:latin typeface="Calibri"/>
                <a:ea typeface="Calibri"/>
                <a:cs typeface="Calibri"/>
                <a:sym typeface="Calibri"/>
              </a:rPr>
              <a:t>Quy trình và giai đoạn kiểm thử phần mềm</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Tâm lý học trong kiểm thử phần mềm</a:t>
            </a:r>
            <a:endParaRPr sz="3000">
              <a:latin typeface="Calibri"/>
              <a:ea typeface="Calibri"/>
              <a:cs typeface="Calibri"/>
              <a:sym typeface="Calibri"/>
            </a:endParaRPr>
          </a:p>
          <a:p>
            <a:pPr indent="0" lvl="0" marL="0" marR="0" rtl="0" algn="l">
              <a:spcBef>
                <a:spcPts val="0"/>
              </a:spcBef>
              <a:spcAft>
                <a:spcPts val="0"/>
              </a:spcAft>
              <a:buNone/>
            </a:pPr>
            <a:r>
              <a:t/>
            </a:r>
            <a:endParaRPr b="0" i="0" sz="3000" u="none" cap="none" strike="noStrike">
              <a:solidFill>
                <a:srgbClr val="000000"/>
              </a:solidFill>
              <a:latin typeface="Calibri"/>
              <a:ea typeface="Calibri"/>
              <a:cs typeface="Calibri"/>
              <a:sym typeface="Calibri"/>
            </a:endParaRPr>
          </a:p>
        </p:txBody>
      </p:sp>
      <p:sp>
        <p:nvSpPr>
          <p:cNvPr id="180" name="Google Shape;180;g11363975ac7_0_208"/>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 </a:t>
            </a:r>
            <a:r>
              <a:rPr b="1" lang="en-US" sz="2800">
                <a:solidFill>
                  <a:srgbClr val="F79646"/>
                </a:solidFill>
                <a:latin typeface="Quattrocento Sans"/>
                <a:ea typeface="Quattrocento Sans"/>
                <a:cs typeface="Quattrocento Sans"/>
                <a:sym typeface="Quattrocento Sans"/>
              </a:rPr>
              <a:t>tiếp theo</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1363975ac7_0_1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186" name="Google Shape;186;g11363975ac7_0_13"/>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Quattrocento Sans"/>
              <a:buChar char="❑"/>
            </a:pPr>
            <a:r>
              <a:rPr lang="en-US" sz="3000">
                <a:solidFill>
                  <a:srgbClr val="333333"/>
                </a:solidFill>
              </a:rPr>
              <a:t>Một số tổ chức trông đợi kiểm thử viên có thể thực hiện tất cả các bước kiểm thử để phát hiện ra mọi lỗi. Đứng trên vai trò là một kiểm thử viên. Nhóm thảo luận xem làm cách nào giải thích được </a:t>
            </a:r>
            <a:r>
              <a:rPr lang="en-US"/>
              <a:t>cho tổ chức biết rằng không thể thực hiện tất cả các bước kiểm thử .(</a:t>
            </a:r>
            <a:r>
              <a:rPr lang="en-US" sz="3000">
                <a:solidFill>
                  <a:srgbClr val="333333"/>
                </a:solidFill>
              </a:rPr>
              <a:t>Giả định tổ chức các bạn vẫn cương quyết là mọi lỗi phải được giải quyết, dựa vào lý thuyết giải thích họ cũng không chấp nhận)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363975ac7_0_1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192" name="Google Shape;192;g11363975ac7_0_18"/>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Quattrocento Sans"/>
              <a:buChar char="❑"/>
            </a:pPr>
            <a:r>
              <a:rPr lang="en-US"/>
              <a:t>Website </a:t>
            </a:r>
            <a:r>
              <a:rPr lang="en-US" u="sng">
                <a:solidFill>
                  <a:schemeClr val="hlink"/>
                </a:solidFill>
                <a:latin typeface="Arial"/>
                <a:ea typeface="Arial"/>
                <a:cs typeface="Arial"/>
                <a:sym typeface="Arial"/>
                <a:hlinkClick r:id="rId3"/>
              </a:rPr>
              <a:t>https://lms.poly.edu.vn</a:t>
            </a:r>
            <a:r>
              <a:rPr lang="en-US">
                <a:latin typeface="Arial"/>
                <a:ea typeface="Arial"/>
                <a:cs typeface="Arial"/>
                <a:sym typeface="Arial"/>
              </a:rPr>
              <a:t>. Nhóm hãy lập kế hoạch cho việc test website trên.(Dựa vào mục Nhiệm vụ chính lập kế hoạch trong bài online để xác định)</a:t>
            </a: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1363975ac7_0_22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3</a:t>
            </a:r>
            <a:endParaRPr/>
          </a:p>
        </p:txBody>
      </p:sp>
      <p:sp>
        <p:nvSpPr>
          <p:cNvPr id="198" name="Google Shape;198;g11363975ac7_0_223"/>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a:t>Trong giai đoạn phát triển phần mềm, kiểm thử viên(Tester) phát hiện được 1 bug và gửi bug cho Lập trình viên(Developer) để fix, tuy nhiên Lập trình viên từ chối fix bug vì cho rằng đó không phải là bug lý do được đưa ra là vấn đề mà tester đưa ra không có trong đặc tả yêu cầu. Với vai trò là một kiểm thử viên bạn sẽ làm gì để giải quyết vấn đề trên ?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1363975ac7_0_23"/>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1: Giới thiệu và khái quát các khái niệm trong kiểm thử phần mềm</a:t>
            </a:r>
            <a:endParaRPr/>
          </a:p>
        </p:txBody>
      </p:sp>
      <p:sp>
        <p:nvSpPr>
          <p:cNvPr id="204" name="Google Shape;204;g11363975ac7_0_23"/>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Kiểm thử cơ bản(P2)</a:t>
            </a:r>
            <a:endParaRPr/>
          </a:p>
        </p:txBody>
      </p:sp>
      <p:pic>
        <p:nvPicPr>
          <p:cNvPr id="205" name="Google Shape;205;g11363975ac7_0_23"/>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1363975ac7_0_29"/>
          <p:cNvSpPr/>
          <p:nvPr/>
        </p:nvSpPr>
        <p:spPr>
          <a:xfrm>
            <a:off x="3919557" y="2967335"/>
            <a:ext cx="6128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Review bài học online</a:t>
            </a:r>
            <a:endParaRPr/>
          </a:p>
        </p:txBody>
      </p:sp>
      <p:cxnSp>
        <p:nvCxnSpPr>
          <p:cNvPr id="211" name="Google Shape;211;g11363975ac7_0_29"/>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12" name="Google Shape;212;g11363975ac7_0_29"/>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1363975ac7_0_3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18" name="Google Shape;218;g11363975ac7_0_35"/>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a:t>7 nguyên lý cơ bản kiểm thử phần mềm</a:t>
            </a:r>
            <a:endParaRPr/>
          </a:p>
          <a:p>
            <a:pPr indent="-342900" lvl="0" marL="342900" rtl="0" algn="l">
              <a:spcBef>
                <a:spcPts val="0"/>
              </a:spcBef>
              <a:spcAft>
                <a:spcPts val="0"/>
              </a:spcAft>
              <a:buSzPts val="2800"/>
              <a:buChar char="❑"/>
            </a:pPr>
            <a:r>
              <a:rPr lang="en-US"/>
              <a:t>Quy trình và giai đoạn phát triển kiểm thử phần mềm</a:t>
            </a:r>
            <a:endParaRPr/>
          </a:p>
          <a:p>
            <a:pPr indent="-342900" lvl="0" marL="342900" rtl="0" algn="l">
              <a:spcBef>
                <a:spcPts val="0"/>
              </a:spcBef>
              <a:spcAft>
                <a:spcPts val="0"/>
              </a:spcAft>
              <a:buSzPts val="2800"/>
              <a:buChar char="❑"/>
            </a:pPr>
            <a:r>
              <a:rPr lang="en-US"/>
              <a:t>Tâm lý học trong kiểm thử phần mềm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1363975ac7_0_5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Đặt các câu hỏi gọi sinh viên trả lời</a:t>
            </a:r>
            <a:endParaRPr/>
          </a:p>
        </p:txBody>
      </p:sp>
      <p:sp>
        <p:nvSpPr>
          <p:cNvPr id="224" name="Google Shape;224;g11363975ac7_0_55"/>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419100" lvl="0" marL="457200" rtl="0" algn="just">
              <a:lnSpc>
                <a:spcPct val="115000"/>
              </a:lnSpc>
              <a:spcBef>
                <a:spcPts val="400"/>
              </a:spcBef>
              <a:spcAft>
                <a:spcPts val="0"/>
              </a:spcAft>
              <a:buClr>
                <a:srgbClr val="FF5A33"/>
              </a:buClr>
              <a:buSzPts val="3000"/>
              <a:buFont typeface="Quattrocento Sans"/>
              <a:buAutoNum type="arabicPeriod"/>
            </a:pPr>
            <a:r>
              <a:rPr lang="en-US" sz="3000">
                <a:solidFill>
                  <a:srgbClr val="1B1B1B"/>
                </a:solidFill>
              </a:rPr>
              <a:t>Nêu 7 nguyên lý cơ bản của kiểm thử phần mềm ?</a:t>
            </a:r>
            <a:endParaRPr sz="3000">
              <a:solidFill>
                <a:srgbClr val="1B1B1B"/>
              </a:solidFill>
            </a:endParaRPr>
          </a:p>
          <a:p>
            <a:pPr indent="-419100" lvl="0" marL="457200" rtl="0" algn="just">
              <a:lnSpc>
                <a:spcPct val="115000"/>
              </a:lnSpc>
              <a:spcBef>
                <a:spcPts val="0"/>
              </a:spcBef>
              <a:spcAft>
                <a:spcPts val="0"/>
              </a:spcAft>
              <a:buClr>
                <a:srgbClr val="FF5A33"/>
              </a:buClr>
              <a:buSzPts val="3000"/>
              <a:buAutoNum type="arabicPeriod"/>
            </a:pPr>
            <a:r>
              <a:rPr lang="en-US" sz="3000">
                <a:solidFill>
                  <a:srgbClr val="1B1B1B"/>
                </a:solidFill>
              </a:rPr>
              <a:t>Đưa ra 1 ví dụ về nguyên lý “Đề phòng nghịch lý thuốc trừ sâu”</a:t>
            </a:r>
            <a:endParaRPr sz="3000">
              <a:solidFill>
                <a:srgbClr val="1B1B1B"/>
              </a:solidFill>
            </a:endParaRPr>
          </a:p>
          <a:p>
            <a:pPr indent="-419100" lvl="0" marL="457200" rtl="0" algn="just">
              <a:lnSpc>
                <a:spcPct val="115000"/>
              </a:lnSpc>
              <a:spcBef>
                <a:spcPts val="0"/>
              </a:spcBef>
              <a:spcAft>
                <a:spcPts val="0"/>
              </a:spcAft>
              <a:buClr>
                <a:srgbClr val="FF5A33"/>
              </a:buClr>
              <a:buSzPts val="3000"/>
              <a:buFont typeface="Quattrocento Sans"/>
              <a:buAutoNum type="arabicPeriod"/>
            </a:pPr>
            <a:r>
              <a:rPr lang="en-US" sz="3000">
                <a:solidFill>
                  <a:srgbClr val="1B1B1B"/>
                </a:solidFill>
              </a:rPr>
              <a:t>Expected(kết quả mong đợi) trong testcases dựa vào đâu ?</a:t>
            </a:r>
            <a:endParaRPr sz="3000">
              <a:solidFill>
                <a:srgbClr val="1B1B1B"/>
              </a:solidFill>
            </a:endParaRPr>
          </a:p>
          <a:p>
            <a:pPr indent="-419100" lvl="0" marL="457200" rtl="0" algn="l">
              <a:lnSpc>
                <a:spcPct val="120000"/>
              </a:lnSpc>
              <a:spcBef>
                <a:spcPts val="0"/>
              </a:spcBef>
              <a:spcAft>
                <a:spcPts val="0"/>
              </a:spcAft>
              <a:buClr>
                <a:srgbClr val="FF5A33"/>
              </a:buClr>
              <a:buSzPts val="3000"/>
              <a:buFont typeface="Quattrocento Sans"/>
              <a:buAutoNum type="arabicPeriod"/>
            </a:pPr>
            <a:r>
              <a:rPr lang="en-US" sz="3000">
                <a:solidFill>
                  <a:srgbClr val="1B1B1B"/>
                </a:solidFill>
              </a:rPr>
              <a:t>Khi nào kết thúc việc kiểm thử ?</a:t>
            </a:r>
            <a:endParaRPr i="1" sz="3000">
              <a:solidFill>
                <a:srgbClr val="1B1B1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1363975ac7_0_22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230" name="Google Shape;230;g11363975ac7_0_229"/>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Quattrocento Sans"/>
              <a:buChar char="❑"/>
            </a:pPr>
            <a:r>
              <a:rPr lang="en-US" sz="3000">
                <a:solidFill>
                  <a:srgbClr val="333333"/>
                </a:solidFill>
              </a:rPr>
              <a:t>Một số tổ chức trông đợi kiểm thử viên có thể thực hiện tất cả các bước kiểm thử để phát hiện ra mọi lỗi. Đứng trên vai trò là một kiểm thử viên. Nhóm thảo luận xem làm cách nào giải thích được </a:t>
            </a:r>
            <a:r>
              <a:rPr lang="en-US"/>
              <a:t>cho tổ chức biết rằng không thể thực hiện tất cả các bước kiểm thử .(</a:t>
            </a:r>
            <a:r>
              <a:rPr lang="en-US" sz="3000">
                <a:solidFill>
                  <a:srgbClr val="333333"/>
                </a:solidFill>
              </a:rPr>
              <a:t>Giả định tổ chức các bạn vẫn cương quyết là mọi lỗi phải được giải quyết, dựa vào lý thuyết giải thích họ cũng không chấp nhận)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p:nvPr/>
        </p:nvSpPr>
        <p:spPr>
          <a:xfrm>
            <a:off x="3919557" y="2967335"/>
            <a:ext cx="612802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nội dung </a:t>
            </a:r>
            <a:r>
              <a:rPr b="1" lang="en-US" sz="5400" cap="small">
                <a:solidFill>
                  <a:srgbClr val="FFA15D"/>
                </a:solidFill>
                <a:latin typeface="Calibri"/>
                <a:ea typeface="Calibri"/>
                <a:cs typeface="Calibri"/>
                <a:sym typeface="Calibri"/>
              </a:rPr>
              <a:t>bài học online</a:t>
            </a:r>
            <a:endParaRPr/>
          </a:p>
        </p:txBody>
      </p:sp>
      <p:cxnSp>
        <p:nvCxnSpPr>
          <p:cNvPr id="118" name="Google Shape;118;p3"/>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19" name="Google Shape;119;p3"/>
          <p:cNvPicPr preferRelativeResize="0"/>
          <p:nvPr/>
        </p:nvPicPr>
        <p:blipFill rotWithShape="1">
          <a:blip r:embed="rId3">
            <a:alphaModFix/>
          </a:blip>
          <a:srcRect b="0" l="0" r="0" t="0"/>
          <a:stretch/>
        </p:blipFill>
        <p:spPr>
          <a:xfrm>
            <a:off x="1037870" y="1143000"/>
            <a:ext cx="2543530" cy="3781953"/>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363975ac7_0_23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236" name="Google Shape;236;g11363975ac7_0_234"/>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Quattrocento Sans"/>
              <a:buChar char="❑"/>
            </a:pPr>
            <a:r>
              <a:rPr lang="en-US"/>
              <a:t>Website </a:t>
            </a:r>
            <a:r>
              <a:rPr lang="en-US" u="sng">
                <a:solidFill>
                  <a:schemeClr val="hlink"/>
                </a:solidFill>
                <a:latin typeface="Arial"/>
                <a:ea typeface="Arial"/>
                <a:cs typeface="Arial"/>
                <a:sym typeface="Arial"/>
                <a:hlinkClick r:id="rId3"/>
              </a:rPr>
              <a:t>https://lms.poly.edu.vn</a:t>
            </a:r>
            <a:r>
              <a:rPr lang="en-US">
                <a:latin typeface="Arial"/>
                <a:ea typeface="Arial"/>
                <a:cs typeface="Arial"/>
                <a:sym typeface="Arial"/>
              </a:rPr>
              <a:t>. Nhóm hãy lập kế hoạch cho việc test website trên.(Dựa vào mục Nhiệm vụ chính lập kế hoạch trong bài online để xác định)</a:t>
            </a: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1363975ac7_0_23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3</a:t>
            </a:r>
            <a:endParaRPr/>
          </a:p>
        </p:txBody>
      </p:sp>
      <p:sp>
        <p:nvSpPr>
          <p:cNvPr id="242" name="Google Shape;242;g11363975ac7_0_239"/>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a:t>Trong giai đoạn phát triển phần mềm, kiểm thử viên(Tester) phát hiện được 1 bug và gửi bug cho Lập trình viên(Developer) để fix, tuy nhiên Lập trình viên từ chối fix bug vì cho rằng đó không phải là bug lý do được đưa ra là vấn đề mà tester đưa ra không có trong đặc tả yêu cầu. Với vai trò là một kiểm thử viên bạn sẽ làm gì để giải quyết vấn đề trên ?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1363975ac7_0_60"/>
          <p:cNvSpPr/>
          <p:nvPr/>
        </p:nvSpPr>
        <p:spPr>
          <a:xfrm>
            <a:off x="3919557" y="2967335"/>
            <a:ext cx="6368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Hướng dẫn thực hành</a:t>
            </a:r>
            <a:endParaRPr b="1" sz="5400" cap="small">
              <a:solidFill>
                <a:srgbClr val="FFA15D"/>
              </a:solidFill>
              <a:latin typeface="Calibri"/>
              <a:ea typeface="Calibri"/>
              <a:cs typeface="Calibri"/>
              <a:sym typeface="Calibri"/>
            </a:endParaRPr>
          </a:p>
        </p:txBody>
      </p:sp>
      <p:cxnSp>
        <p:nvCxnSpPr>
          <p:cNvPr id="248" name="Google Shape;248;g11363975ac7_0_60"/>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49" name="Google Shape;249;g11363975ac7_0_60"/>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1363975ac7_0_6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Thực hành</a:t>
            </a:r>
            <a:endParaRPr/>
          </a:p>
        </p:txBody>
      </p:sp>
      <p:sp>
        <p:nvSpPr>
          <p:cNvPr id="255" name="Google Shape;255;g11363975ac7_0_6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Quattrocento Sans"/>
              <a:buChar char="❑"/>
            </a:pPr>
            <a:r>
              <a:rPr lang="en-US"/>
              <a:t>Hướng dẫn làm bài Quizz, Lab</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1363975ac7_0_71"/>
          <p:cNvSpPr/>
          <p:nvPr/>
        </p:nvSpPr>
        <p:spPr>
          <a:xfrm>
            <a:off x="3919557" y="2967335"/>
            <a:ext cx="73965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cap="small">
                <a:solidFill>
                  <a:srgbClr val="FFA15D"/>
                </a:solidFill>
                <a:latin typeface="Calibri"/>
                <a:ea typeface="Calibri"/>
                <a:cs typeface="Calibri"/>
                <a:sym typeface="Calibri"/>
              </a:rPr>
              <a:t>Hướng dẫn học bài online tiếp theo</a:t>
            </a:r>
            <a:endParaRPr b="1" sz="4000" cap="small">
              <a:solidFill>
                <a:srgbClr val="FFA15D"/>
              </a:solidFill>
              <a:latin typeface="Calibri"/>
              <a:ea typeface="Calibri"/>
              <a:cs typeface="Calibri"/>
              <a:sym typeface="Calibri"/>
            </a:endParaRPr>
          </a:p>
        </p:txBody>
      </p:sp>
      <p:cxnSp>
        <p:nvCxnSpPr>
          <p:cNvPr id="261" name="Google Shape;261;g11363975ac7_0_71"/>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62" name="Google Shape;262;g11363975ac7_0_71"/>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0ee862ea1d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a:t>
            </a:r>
            <a:endParaRPr/>
          </a:p>
        </p:txBody>
      </p:sp>
      <p:sp>
        <p:nvSpPr>
          <p:cNvPr id="268" name="Google Shape;268;g10ee862ea1d_0_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spcBef>
                <a:spcPts val="0"/>
              </a:spcBef>
              <a:spcAft>
                <a:spcPts val="0"/>
              </a:spcAft>
              <a:buClr>
                <a:srgbClr val="FF5A33"/>
              </a:buClr>
              <a:buSzPts val="2800"/>
              <a:buFont typeface="Noto Sans Symbols"/>
              <a:buNone/>
            </a:pPr>
            <a:r>
              <a:t/>
            </a:r>
            <a:endParaRPr/>
          </a:p>
        </p:txBody>
      </p:sp>
      <p:pic>
        <p:nvPicPr>
          <p:cNvPr descr="D:\Pictures\PNG\present.png" id="269" name="Google Shape;269;g10ee862ea1d_0_0"/>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70" name="Google Shape;270;g10ee862ea1d_0_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1" name="Google Shape;271;g10ee862ea1d_0_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272" name="Google Shape;272;g10ee862ea1d_0_0"/>
          <p:cNvSpPr txBox="1"/>
          <p:nvPr/>
        </p:nvSpPr>
        <p:spPr>
          <a:xfrm>
            <a:off x="894600" y="2067600"/>
            <a:ext cx="8574600" cy="3933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3000"/>
              <a:buFont typeface="Quattrocento Sans"/>
              <a:buChar char="•"/>
            </a:pPr>
            <a:r>
              <a:rPr lang="en-US" sz="3000">
                <a:latin typeface="Quattrocento Sans"/>
                <a:ea typeface="Quattrocento Sans"/>
                <a:cs typeface="Quattrocento Sans"/>
                <a:sym typeface="Quattrocento Sans"/>
              </a:rPr>
              <a:t>Khái niệm các mô hình trong phát triển phần mềm</a:t>
            </a:r>
            <a:r>
              <a:rPr lang="en-US" sz="3000">
                <a:latin typeface="Quattrocento Sans"/>
                <a:ea typeface="Quattrocento Sans"/>
                <a:cs typeface="Quattrocento Sans"/>
                <a:sym typeface="Quattrocento Sans"/>
              </a:rPr>
              <a:t> </a:t>
            </a:r>
            <a:r>
              <a:rPr i="0" lang="en-US" sz="3000" u="none" cap="none" strike="noStrike">
                <a:solidFill>
                  <a:srgbClr val="000000"/>
                </a:solidFill>
                <a:latin typeface="Quattrocento Sans"/>
                <a:ea typeface="Quattrocento Sans"/>
                <a:cs typeface="Quattrocento Sans"/>
                <a:sym typeface="Quattrocento Sans"/>
              </a:rPr>
              <a:t>?</a:t>
            </a:r>
            <a:endParaRPr i="0" sz="3000" u="none" cap="none" strike="noStrike">
              <a:solidFill>
                <a:srgbClr val="000000"/>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tuần tự </a:t>
            </a:r>
            <a:endParaRPr sz="3000">
              <a:solidFill>
                <a:schemeClr val="dk1"/>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lặp lại-gia tăng</a:t>
            </a:r>
            <a:endParaRPr sz="3000">
              <a:solidFill>
                <a:schemeClr val="dk1"/>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SzPts val="3000"/>
              <a:buFont typeface="Quattrocento Sans"/>
              <a:buChar char="○"/>
            </a:pPr>
            <a:r>
              <a:rPr lang="en-US" sz="3000">
                <a:solidFill>
                  <a:schemeClr val="dk1"/>
                </a:solidFill>
                <a:latin typeface="Quattrocento Sans"/>
                <a:ea typeface="Quattrocento Sans"/>
                <a:cs typeface="Quattrocento Sans"/>
                <a:sym typeface="Quattrocento Sans"/>
              </a:rPr>
              <a:t>Mô hình Scrum</a:t>
            </a:r>
            <a:endParaRPr i="0" sz="3000" u="none" cap="none" strike="noStrike">
              <a:solidFill>
                <a:srgbClr val="000000"/>
              </a:solidFill>
              <a:latin typeface="Quattrocento Sans"/>
              <a:ea typeface="Quattrocento Sans"/>
              <a:cs typeface="Quattrocento Sans"/>
              <a:sym typeface="Quattrocento Sans"/>
            </a:endParaRPr>
          </a:p>
        </p:txBody>
      </p:sp>
      <p:sp>
        <p:nvSpPr>
          <p:cNvPr id="273" name="Google Shape;273;g10ee862ea1d_0_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 </a:t>
            </a:r>
            <a:r>
              <a:rPr b="1" lang="en-US" sz="2800">
                <a:solidFill>
                  <a:srgbClr val="F79646"/>
                </a:solidFill>
                <a:latin typeface="Quattrocento Sans"/>
                <a:ea typeface="Quattrocento Sans"/>
                <a:cs typeface="Quattrocento Sans"/>
                <a:sym typeface="Quattrocento Sans"/>
              </a:rPr>
              <a:t>tiếp theo</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1363975ac7_0_24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279" name="Google Shape;279;g11363975ac7_0_24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55600" lvl="0" marL="342900" rtl="0" algn="l">
              <a:spcBef>
                <a:spcPts val="0"/>
              </a:spcBef>
              <a:spcAft>
                <a:spcPts val="0"/>
              </a:spcAft>
              <a:buSzPts val="3000"/>
              <a:buFont typeface="Quattrocento Sans"/>
              <a:buChar char="❑"/>
            </a:pPr>
            <a:r>
              <a:rPr lang="en-US" sz="3000">
                <a:highlight>
                  <a:srgbClr val="FFFFFF"/>
                </a:highlight>
              </a:rPr>
              <a:t>Công ty XY muốn phát triển dự án phần mềm quản lý nhân sự họ có yêu cầu rằng dự án bao gồm các giai đoạn được sắp xếp logic và khi chúng ta áp dụng mô hình, tất cả thành viên tham gia dự án sẽ vai trò của mình nằm ở đâu, khi nào mình cần bắt đầu thực hiện vai trò đó. Từ yêu cầu trên nhóm hãy phân tích và xác định nên áp dụng mô hình phát triển phần mềm nào và đưa ra ưu và nhược điểm của mô hình phát triển đó.</a:t>
            </a:r>
            <a:endParaRPr sz="3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1214d3a31e_0_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285" name="Google Shape;285;g11214d3a31e_0_2"/>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55600" lvl="0" marL="342900" rtl="0" algn="l">
              <a:spcBef>
                <a:spcPts val="0"/>
              </a:spcBef>
              <a:spcAft>
                <a:spcPts val="0"/>
              </a:spcAft>
              <a:buSzPts val="3000"/>
              <a:buFont typeface="Quattrocento Sans"/>
              <a:buChar char="❑"/>
            </a:pPr>
            <a:r>
              <a:rPr lang="en-US" sz="3000">
                <a:highlight>
                  <a:srgbClr val="FFFFFF"/>
                </a:highlight>
              </a:rPr>
              <a:t>Công ty XY muốn phát triển dự án phần mềm quản lý </a:t>
            </a:r>
            <a:r>
              <a:rPr lang="en-US" sz="3000">
                <a:highlight>
                  <a:srgbClr val="FFFFFF"/>
                </a:highlight>
              </a:rPr>
              <a:t>bệnh viện</a:t>
            </a:r>
            <a:r>
              <a:rPr lang="en-US" sz="3000">
                <a:highlight>
                  <a:srgbClr val="FFFFFF"/>
                </a:highlight>
              </a:rPr>
              <a:t> họ có yêu cầu rằng </a:t>
            </a:r>
            <a:r>
              <a:rPr lang="en-US" sz="3000">
                <a:highlight>
                  <a:srgbClr val="FFFFFF"/>
                </a:highlight>
              </a:rPr>
              <a:t>trong suốt quá trình thực thi dự án họ sẽ đưa ra các mục tiêu từng giai đoạn và kết thúc mỗi giai đoạn sẽ kiểm tra kết quả và cứ như vậy đến khi kết thúc dự án </a:t>
            </a:r>
            <a:r>
              <a:rPr lang="en-US" sz="3000">
                <a:highlight>
                  <a:srgbClr val="FFFFFF"/>
                </a:highlight>
              </a:rPr>
              <a:t>. Từ yêu cầu trên nhóm hãy phân tích và xác định nên áp dụng mô hình phát triển phần mềm nào và đưa ra ưu và nhược điểm của mô hình phát triển đó.</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20"/>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các lý thuyết chính trong bài online</a:t>
            </a:r>
            <a:endParaRPr/>
          </a:p>
        </p:txBody>
      </p:sp>
      <p:sp>
        <p:nvSpPr>
          <p:cNvPr id="125" name="Google Shape;125;p4"/>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a:t>Giới thiệu </a:t>
            </a:r>
            <a:r>
              <a:rPr lang="en-US"/>
              <a:t>Syllabus, Assignment</a:t>
            </a:r>
            <a:endParaRPr/>
          </a:p>
          <a:p>
            <a:pPr indent="-342900" lvl="0" marL="342900" rtl="0" algn="l">
              <a:spcBef>
                <a:spcPts val="0"/>
              </a:spcBef>
              <a:spcAft>
                <a:spcPts val="0"/>
              </a:spcAft>
              <a:buSzPts val="2800"/>
              <a:buChar char="❑"/>
            </a:pPr>
            <a:r>
              <a:rPr lang="en-US"/>
              <a:t>Tại sao phải kiểm thử phần mềm ?</a:t>
            </a:r>
            <a:endParaRPr/>
          </a:p>
          <a:p>
            <a:pPr indent="-342900" lvl="0" marL="342900" rtl="0" algn="l">
              <a:spcBef>
                <a:spcPts val="0"/>
              </a:spcBef>
              <a:spcAft>
                <a:spcPts val="0"/>
              </a:spcAft>
              <a:buSzPts val="2800"/>
              <a:buChar char="❑"/>
            </a:pPr>
            <a:r>
              <a:rPr lang="en-US"/>
              <a:t>Kiểm thử phần mềm(Testing) là gì ?</a:t>
            </a:r>
            <a:endParaRPr/>
          </a:p>
          <a:p>
            <a:pPr indent="-342900" lvl="0" marL="342900" rtl="0" algn="l">
              <a:spcBef>
                <a:spcPts val="0"/>
              </a:spcBef>
              <a:spcAft>
                <a:spcPts val="0"/>
              </a:spcAft>
              <a:buSzPts val="2800"/>
              <a:buChar char="❑"/>
            </a:pPr>
            <a:r>
              <a:rPr lang="en-US"/>
              <a:t>Phân biệt giữa kiểm soát và đảm bảo chất lượng</a:t>
            </a:r>
            <a:endParaRPr/>
          </a:p>
          <a:p>
            <a:pPr indent="-342900" lvl="0" marL="342900" rtl="0" algn="l">
              <a:spcBef>
                <a:spcPts val="0"/>
              </a:spcBef>
              <a:spcAft>
                <a:spcPts val="0"/>
              </a:spcAft>
              <a:buSzPts val="2800"/>
              <a:buChar char="❑"/>
            </a:pPr>
            <a:r>
              <a:rPr lang="en-US"/>
              <a:t>Phân biệt Kiểm thử(Testing) và Gỡ lỗi(Debugging)</a:t>
            </a:r>
            <a:endParaRPr/>
          </a:p>
          <a:p>
            <a:pPr indent="-342900" lvl="0" marL="342900" rtl="0" algn="l">
              <a:spcBef>
                <a:spcPts val="0"/>
              </a:spcBef>
              <a:spcAft>
                <a:spcPts val="0"/>
              </a:spcAft>
              <a:buSzPts val="2800"/>
              <a:buChar char="❑"/>
            </a:pPr>
            <a:r>
              <a:rPr lang="en-US"/>
              <a:t>Phân biệt Xác minh(Verification) và Xác nhận(Validation)</a:t>
            </a:r>
            <a:endParaRPr/>
          </a:p>
          <a:p>
            <a:pPr indent="-342900" lvl="0" marL="342900" rtl="0" algn="l">
              <a:spcBef>
                <a:spcPts val="0"/>
              </a:spcBef>
              <a:spcAft>
                <a:spcPts val="0"/>
              </a:spcAft>
              <a:buSzPts val="2800"/>
              <a:buChar char="❑"/>
            </a:pPr>
            <a:r>
              <a:rPr lang="en-US"/>
              <a:t>Phân biệt Bug, Error,Fault, Failure</a:t>
            </a:r>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131" name="Google Shape;131;p5"/>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55600" lvl="0" marL="342900" rtl="0" algn="l">
              <a:spcBef>
                <a:spcPts val="0"/>
              </a:spcBef>
              <a:spcAft>
                <a:spcPts val="0"/>
              </a:spcAft>
              <a:buSzPts val="3000"/>
              <a:buChar char="❑"/>
            </a:pPr>
            <a:r>
              <a:rPr lang="en-US" sz="3000">
                <a:solidFill>
                  <a:srgbClr val="221F20"/>
                </a:solidFill>
                <a:highlight>
                  <a:srgbClr val="FFFFFF"/>
                </a:highlight>
              </a:rPr>
              <a:t>Nhiều người vẫn có quan điểm về nghề kiểm thử phần mềm, phổ biến nhất vẫn là suy nghĩ “Kiểm thử phần mềm, ai làm chẳng được”. Nhóm hãy thảo luận về quan điểm này.</a:t>
            </a:r>
            <a:endParaRPr sz="3000"/>
          </a:p>
        </p:txBody>
      </p:sp>
    </p:spTree>
  </p:cSld>
  <p:clrMapOvr>
    <a:masterClrMapping/>
  </p:clrMapOvr>
  <mc:AlternateContent>
    <mc:Choice Requires="p14">
      <p:transition spd="slow">
        <p14:rippl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1363975ac7_0_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137" name="Google Shape;137;g11363975ac7_0_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55600" lvl="0" marL="342900" rtl="0" algn="l">
              <a:spcBef>
                <a:spcPts val="0"/>
              </a:spcBef>
              <a:spcAft>
                <a:spcPts val="0"/>
              </a:spcAft>
              <a:buSzPts val="3000"/>
              <a:buChar char="❑"/>
            </a:pPr>
            <a:r>
              <a:rPr lang="en-US" sz="3000">
                <a:solidFill>
                  <a:srgbClr val="221F20"/>
                </a:solidFill>
                <a:highlight>
                  <a:srgbClr val="FFFFFF"/>
                </a:highlight>
              </a:rPr>
              <a:t>“Nghề kiểm thử không đòi hỏi nhiều khả năng phân tích và sáng tạo”</a:t>
            </a:r>
            <a:r>
              <a:rPr lang="en-US" sz="3000">
                <a:solidFill>
                  <a:srgbClr val="221F20"/>
                </a:solidFill>
                <a:highlight>
                  <a:srgbClr val="FFFFFF"/>
                </a:highlight>
              </a:rPr>
              <a:t>. </a:t>
            </a:r>
            <a:r>
              <a:rPr lang="en-US" sz="3000">
                <a:solidFill>
                  <a:srgbClr val="221F20"/>
                </a:solidFill>
                <a:highlight>
                  <a:srgbClr val="FFFFFF"/>
                </a:highlight>
              </a:rPr>
              <a:t>Nhóm hãy thảo luận về câu trên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1363975ac7_0_21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3</a:t>
            </a:r>
            <a:endParaRPr/>
          </a:p>
        </p:txBody>
      </p:sp>
      <p:sp>
        <p:nvSpPr>
          <p:cNvPr id="143" name="Google Shape;143;g11363975ac7_0_218"/>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55600" lvl="0" marL="342900" rtl="0" algn="l">
              <a:spcBef>
                <a:spcPts val="0"/>
              </a:spcBef>
              <a:spcAft>
                <a:spcPts val="0"/>
              </a:spcAft>
              <a:buSzPts val="3000"/>
              <a:buChar char="❑"/>
            </a:pPr>
            <a:r>
              <a:rPr lang="en-US" sz="3000">
                <a:solidFill>
                  <a:srgbClr val="221F20"/>
                </a:solidFill>
                <a:highlight>
                  <a:srgbClr val="FFFFFF"/>
                </a:highlight>
              </a:rPr>
              <a:t>Các n</a:t>
            </a:r>
            <a:r>
              <a:rPr lang="en-US" sz="3000">
                <a:solidFill>
                  <a:srgbClr val="221F20"/>
                </a:solidFill>
                <a:highlight>
                  <a:srgbClr val="FFFFFF"/>
                </a:highlight>
              </a:rPr>
              <a:t>hóm hãy thảo </a:t>
            </a:r>
            <a:r>
              <a:rPr lang="en-US" sz="3000">
                <a:solidFill>
                  <a:srgbClr val="221F20"/>
                </a:solidFill>
                <a:highlight>
                  <a:srgbClr val="FFFFFF"/>
                </a:highlight>
              </a:rPr>
              <a:t>luận và đưa ra những tố chất để trở thành một người Kiểm thử và dựa vào các tố chất này so sánh với bản thân xem có phù hợp với ngành kiểm thử hay không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Đặt các câu hỏi gọi sinh viên trả lời</a:t>
            </a:r>
            <a:endParaRPr/>
          </a:p>
        </p:txBody>
      </p:sp>
      <p:sp>
        <p:nvSpPr>
          <p:cNvPr id="149" name="Google Shape;149;p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419100" lvl="0" marL="457200" rtl="0" algn="just">
              <a:lnSpc>
                <a:spcPct val="115000"/>
              </a:lnSpc>
              <a:spcBef>
                <a:spcPts val="400"/>
              </a:spcBef>
              <a:spcAft>
                <a:spcPts val="0"/>
              </a:spcAft>
              <a:buClr>
                <a:srgbClr val="FF5A33"/>
              </a:buClr>
              <a:buSzPts val="3000"/>
              <a:buFont typeface="Quattrocento Sans"/>
              <a:buAutoNum type="arabicPeriod"/>
            </a:pPr>
            <a:r>
              <a:rPr lang="en-US" sz="3000">
                <a:solidFill>
                  <a:srgbClr val="1B1B1B"/>
                </a:solidFill>
                <a:highlight>
                  <a:srgbClr val="FFFFFF"/>
                </a:highlight>
              </a:rPr>
              <a:t>Kiểm thử phần mềm là gì đối với anh/chị?</a:t>
            </a:r>
            <a:endParaRPr sz="3000">
              <a:solidFill>
                <a:srgbClr val="1B1B1B"/>
              </a:solidFill>
            </a:endParaRPr>
          </a:p>
          <a:p>
            <a:pPr indent="-419100" lvl="0" marL="457200" rtl="0" algn="l">
              <a:lnSpc>
                <a:spcPct val="120000"/>
              </a:lnSpc>
              <a:spcBef>
                <a:spcPts val="0"/>
              </a:spcBef>
              <a:spcAft>
                <a:spcPts val="0"/>
              </a:spcAft>
              <a:buClr>
                <a:srgbClr val="FF5A33"/>
              </a:buClr>
              <a:buSzPts val="3000"/>
              <a:buFont typeface="Quattrocento Sans"/>
              <a:buAutoNum type="arabicPeriod"/>
            </a:pPr>
            <a:r>
              <a:rPr lang="en-US" sz="3000">
                <a:solidFill>
                  <a:srgbClr val="1B1B1B"/>
                </a:solidFill>
              </a:rPr>
              <a:t>Manual testing là gì ?, </a:t>
            </a:r>
            <a:r>
              <a:rPr lang="en-US" sz="3000">
                <a:solidFill>
                  <a:srgbClr val="1B1B1B"/>
                </a:solidFill>
              </a:rPr>
              <a:t>Automation testing là gì ?</a:t>
            </a:r>
            <a:endParaRPr sz="3000">
              <a:solidFill>
                <a:srgbClr val="1B1B1B"/>
              </a:solidFill>
            </a:endParaRPr>
          </a:p>
          <a:p>
            <a:pPr indent="-419100" lvl="0" marL="457200" rtl="0" algn="l">
              <a:lnSpc>
                <a:spcPct val="120000"/>
              </a:lnSpc>
              <a:spcBef>
                <a:spcPts val="0"/>
              </a:spcBef>
              <a:spcAft>
                <a:spcPts val="0"/>
              </a:spcAft>
              <a:buClr>
                <a:srgbClr val="FF5A33"/>
              </a:buClr>
              <a:buSzPts val="3000"/>
              <a:buAutoNum type="arabicPeriod"/>
            </a:pPr>
            <a:r>
              <a:rPr lang="en-US" sz="3000">
                <a:solidFill>
                  <a:srgbClr val="1B1B1B"/>
                </a:solidFill>
              </a:rPr>
              <a:t>Sự khác nhau giữa </a:t>
            </a:r>
            <a:r>
              <a:rPr lang="en-US" sz="3000">
                <a:highlight>
                  <a:srgbClr val="FFFFFF"/>
                </a:highlight>
              </a:rPr>
              <a:t>Validation</a:t>
            </a:r>
            <a:r>
              <a:rPr lang="en-US" sz="3000">
                <a:solidFill>
                  <a:srgbClr val="1B1B1B"/>
                </a:solidFill>
              </a:rPr>
              <a:t> và </a:t>
            </a:r>
            <a:r>
              <a:rPr lang="en-US" sz="3000">
                <a:highlight>
                  <a:srgbClr val="FFFFFF"/>
                </a:highlight>
              </a:rPr>
              <a:t>Verification ?</a:t>
            </a:r>
            <a:endParaRPr sz="3000">
              <a:solidFill>
                <a:srgbClr val="1B1B1B"/>
              </a:solidFill>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p:nvPr/>
        </p:nvSpPr>
        <p:spPr>
          <a:xfrm>
            <a:off x="3919557" y="2967335"/>
            <a:ext cx="6368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Hướng dẫn thực hành</a:t>
            </a:r>
            <a:endParaRPr b="1" sz="5400" cap="small">
              <a:solidFill>
                <a:srgbClr val="FFA15D"/>
              </a:solidFill>
              <a:latin typeface="Calibri"/>
              <a:ea typeface="Calibri"/>
              <a:cs typeface="Calibri"/>
              <a:sym typeface="Calibri"/>
            </a:endParaRPr>
          </a:p>
        </p:txBody>
      </p:sp>
      <p:cxnSp>
        <p:nvCxnSpPr>
          <p:cNvPr id="155" name="Google Shape;155;p12"/>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56" name="Google Shape;156;p12"/>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Thực hành</a:t>
            </a:r>
            <a:endParaRPr/>
          </a:p>
        </p:txBody>
      </p:sp>
      <p:sp>
        <p:nvSpPr>
          <p:cNvPr id="162" name="Google Shape;162;p13"/>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Quattrocento Sans"/>
              <a:buChar char="❑"/>
            </a:pPr>
            <a:r>
              <a:rPr lang="en-US"/>
              <a:t>Hướng dẫn làm bài Lab</a:t>
            </a:r>
            <a:endParaRPr/>
          </a:p>
        </p:txBody>
      </p:sp>
    </p:spTree>
  </p:cSld>
  <p:clrMapOvr>
    <a:masterClrMapping/>
  </p:clrMapOvr>
  <mc:AlternateContent>
    <mc:Choice Requires="p14">
      <p:transition spd="slow">
        <p14:rippl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