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Roboto"/>
      <p:regular r:id="rId37"/>
      <p:bold r:id="rId38"/>
      <p:italic r:id="rId39"/>
      <p:boldItalic r:id="rId40"/>
    </p:embeddedFont>
    <p:embeddedFont>
      <p:font typeface="Quattrocen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5" roundtripDataSignature="AMtx7mi90lS9TfgZMmfebU0NbzPVoj78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7.xml"/><Relationship Id="rId44" Type="http://schemas.openxmlformats.org/officeDocument/2006/relationships/font" Target="fonts/QuattrocentoSans-boldItalic.fntdata"/><Relationship Id="rId21" Type="http://schemas.openxmlformats.org/officeDocument/2006/relationships/slide" Target="slides/slide16.xml"/><Relationship Id="rId43" Type="http://schemas.openxmlformats.org/officeDocument/2006/relationships/font" Target="fonts/Quattrocento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f43ca2e99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0f43ca2e99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fcea48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14fcea488c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4fcea488c_0_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14fcea488c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4fcea488c_0_3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14fcea488c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4fcea488c_0_3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14fcea488c_0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4fcea488c_0_2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14fcea488c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4fcea48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14fcea488c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4fcea488c_0_2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14fcea488c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4fcea488c_0_2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14fcea488c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4fcea488c_0_2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14fcea488c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f43ca2e9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0f43ca2e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4fcea488c_0_2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14fcea488c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4fcea488c_0_3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14fcea488c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4fcea488c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14fcea488c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4fcea488c_0_2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14fcea488c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4fcea488c_0_2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14fcea488c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f43ca2e9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0f43ca2e99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4fcea488c_0_3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14fcea488c_0_3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4fcea488c_0_3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14fcea488c_0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55c7c915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155c7c915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55c7c9159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155c7c915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fcea488c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14fcea488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4fcea488c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14fcea488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4fcea488c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14fcea488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f43ca2e99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0f43ca2e99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22"/>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22"/>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2"/>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2"/>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3"/>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4" name="Google Shape;94;p33"/>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5" name="Google Shape;95;p33"/>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34"/>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4"/>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34"/>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4"/>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35"/>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5"/>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5" name="Google Shape;105;p35"/>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2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61" name="Google Shape;61;p28"/>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8"/>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8"/>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p:nvPr>
            <p:ph idx="2" type="pic"/>
          </p:nvPr>
        </p:nvSpPr>
        <p:spPr>
          <a:xfrm>
            <a:off x="2389717" y="612775"/>
            <a:ext cx="7315200" cy="4114800"/>
          </a:xfrm>
          <a:prstGeom prst="rect">
            <a:avLst/>
          </a:prstGeom>
          <a:noFill/>
          <a:ln>
            <a:noFill/>
          </a:ln>
        </p:spPr>
      </p:sp>
      <p:sp>
        <p:nvSpPr>
          <p:cNvPr id="75" name="Google Shape;75;p3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2: Kiểm thử trong vòng đời phát triển phần mềm</a:t>
            </a:r>
            <a:endParaRPr/>
          </a:p>
        </p:txBody>
      </p:sp>
      <p:sp>
        <p:nvSpPr>
          <p:cNvPr id="111" name="Google Shape;111;p1"/>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bản(P1)</a:t>
            </a:r>
            <a:endParaRPr/>
          </a:p>
        </p:txBody>
      </p:sp>
      <p:pic>
        <p:nvPicPr>
          <p:cNvPr id="112" name="Google Shape;112;p1"/>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f43ca2e99_0_13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Thực hành</a:t>
            </a:r>
            <a:endParaRPr/>
          </a:p>
        </p:txBody>
      </p:sp>
      <p:sp>
        <p:nvSpPr>
          <p:cNvPr id="174" name="Google Shape;174;g10f43ca2e99_0_131"/>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4fcea488c_0_314"/>
          <p:cNvSpPr/>
          <p:nvPr/>
        </p:nvSpPr>
        <p:spPr>
          <a:xfrm>
            <a:off x="3919557" y="2967335"/>
            <a:ext cx="73965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cap="small">
                <a:solidFill>
                  <a:srgbClr val="FFA15D"/>
                </a:solidFill>
                <a:latin typeface="Calibri"/>
                <a:ea typeface="Calibri"/>
                <a:cs typeface="Calibri"/>
                <a:sym typeface="Calibri"/>
              </a:rPr>
              <a:t>Hướng dẫn học bài online tiếp theo</a:t>
            </a:r>
            <a:endParaRPr b="1" sz="4000" cap="small">
              <a:solidFill>
                <a:srgbClr val="FFA15D"/>
              </a:solidFill>
              <a:latin typeface="Calibri"/>
              <a:ea typeface="Calibri"/>
              <a:cs typeface="Calibri"/>
              <a:sym typeface="Calibri"/>
            </a:endParaRPr>
          </a:p>
        </p:txBody>
      </p:sp>
      <p:cxnSp>
        <p:nvCxnSpPr>
          <p:cNvPr id="180" name="Google Shape;180;g114fcea488c_0_314"/>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81" name="Google Shape;181;g114fcea488c_0_314"/>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4fcea488c_0_29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187" name="Google Shape;187;g114fcea488c_0_29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188" name="Google Shape;188;g114fcea488c_0_294"/>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89" name="Google Shape;189;g114fcea488c_0_294"/>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0" name="Google Shape;190;g114fcea488c_0_294"/>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191" name="Google Shape;191;g114fcea488c_0_294"/>
          <p:cNvSpPr txBox="1"/>
          <p:nvPr/>
        </p:nvSpPr>
        <p:spPr>
          <a:xfrm>
            <a:off x="1334525" y="2073600"/>
            <a:ext cx="8229600" cy="393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indent="-342900" lvl="0" marL="342900" marR="0" rtl="0" algn="l">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indent="-342900" lvl="0" marL="342900" marR="0" rtl="0" algn="l">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192" name="Google Shape;192;g114fcea488c_0_294"/>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14fcea488c_0_30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198" name="Google Shape;198;g114fcea488c_0_30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Font typeface="Quattrocento Sans"/>
              <a:buChar char="❑"/>
            </a:pPr>
            <a:r>
              <a:rPr lang="en-US" sz="3000">
                <a:highlight>
                  <a:srgbClr val="FFFFFF"/>
                </a:highlight>
              </a:rPr>
              <a:t>Dựa vào mô hình Kaban, các nhóm đưa ra bảng Kaban của nhóm cho dự án đã từng làm.</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14fcea488c_0_30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204" name="Google Shape;204;g114fcea488c_0_309"/>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3300"/>
              <a:buFont typeface="Quattrocento Sans"/>
              <a:buChar char="❑"/>
            </a:pPr>
            <a:r>
              <a:rPr lang="en-US" sz="3300">
                <a:highlight>
                  <a:srgbClr val="FFFFFF"/>
                </a:highlight>
              </a:rPr>
              <a:t>Theo mô hình Agile các nhóm phải daily meeting hàng ngày vì vậy m</a:t>
            </a:r>
            <a:r>
              <a:rPr lang="en-US" sz="3300">
                <a:solidFill>
                  <a:srgbClr val="333333"/>
                </a:solidFill>
              </a:rPr>
              <a:t>ỗi thành viên sẽ phải trả lời 3 câu hỏi : Hôm qua tôi đã làm gì? Hôm nay tôi sẽ làm gì? Có gặp khó khăn gì không? Yêu cầu các nhóm đứng dậy và đứng xoay vòng tròn mỗi thành viên sẽ chuẩn bị 3 câu trả lời.</a:t>
            </a:r>
            <a:endParaRPr sz="33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14fcea488c_0_23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2: Kiểm thử trong vòng đời phát triển phần mềm</a:t>
            </a:r>
            <a:endParaRPr/>
          </a:p>
        </p:txBody>
      </p:sp>
      <p:sp>
        <p:nvSpPr>
          <p:cNvPr id="210" name="Google Shape;210;g114fcea488c_0_235"/>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bản(P2)</a:t>
            </a:r>
            <a:endParaRPr/>
          </a:p>
        </p:txBody>
      </p:sp>
      <p:pic>
        <p:nvPicPr>
          <p:cNvPr id="211" name="Google Shape;211;g114fcea488c_0_235"/>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14fcea488c_0_32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217" name="Google Shape;217;g114fcea488c_0_32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218" name="Google Shape;218;g114fcea488c_0_320"/>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19" name="Google Shape;219;g114fcea488c_0_32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0" name="Google Shape;220;g114fcea488c_0_32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221" name="Google Shape;221;g114fcea488c_0_320"/>
          <p:cNvSpPr txBox="1"/>
          <p:nvPr/>
        </p:nvSpPr>
        <p:spPr>
          <a:xfrm>
            <a:off x="1334525" y="2073600"/>
            <a:ext cx="8229600" cy="393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indent="-342900" lvl="0" marL="342900" marR="0" rtl="0" algn="l">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indent="-342900" lvl="0" marL="342900" marR="0" rtl="0" algn="l">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222" name="Google Shape;222;g114fcea488c_0_32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4fcea488c_0_251"/>
          <p:cNvSpPr/>
          <p:nvPr/>
        </p:nvSpPr>
        <p:spPr>
          <a:xfrm>
            <a:off x="3919557" y="2967335"/>
            <a:ext cx="6128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Review bài học online</a:t>
            </a:r>
            <a:endParaRPr/>
          </a:p>
        </p:txBody>
      </p:sp>
      <p:cxnSp>
        <p:nvCxnSpPr>
          <p:cNvPr id="228" name="Google Shape;228;g114fcea488c_0_251"/>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29" name="Google Shape;229;g114fcea488c_0_251"/>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4fcea488c_0_25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35" name="Google Shape;235;g114fcea488c_0_257"/>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SzPts val="3200"/>
              <a:buChar char="❑"/>
            </a:pPr>
            <a:r>
              <a:rPr lang="en-US" sz="3200"/>
              <a:t>Giới thiệu bảng Kanban</a:t>
            </a:r>
            <a:endParaRPr sz="3200"/>
          </a:p>
          <a:p>
            <a:pPr indent="-368300" lvl="0" marL="342900" rtl="0" algn="l">
              <a:spcBef>
                <a:spcPts val="0"/>
              </a:spcBef>
              <a:spcAft>
                <a:spcPts val="0"/>
              </a:spcAft>
              <a:buSzPts val="3200"/>
              <a:buChar char="❑"/>
            </a:pPr>
            <a:r>
              <a:rPr lang="en-US" sz="3200"/>
              <a:t>Ưu/ Nhược điểm của </a:t>
            </a:r>
            <a:r>
              <a:rPr lang="en-US" sz="3200"/>
              <a:t>bảng Kanban</a:t>
            </a:r>
            <a:endParaRPr sz="3200"/>
          </a:p>
          <a:p>
            <a:pPr indent="-368300" lvl="0" marL="342900" rtl="0" algn="l">
              <a:spcBef>
                <a:spcPts val="0"/>
              </a:spcBef>
              <a:spcAft>
                <a:spcPts val="0"/>
              </a:spcAft>
              <a:buSzPts val="3200"/>
              <a:buChar char="❑"/>
            </a:pPr>
            <a:r>
              <a:rPr lang="en-US" sz="3200"/>
              <a:t>Khái niệm mô hình phát triển </a:t>
            </a:r>
            <a:r>
              <a:rPr lang="en-US" sz="3200"/>
              <a:t>Agile</a:t>
            </a:r>
            <a:endParaRPr sz="3200"/>
          </a:p>
          <a:p>
            <a:pPr indent="-368300" lvl="0" marL="342900" rtl="0" algn="l">
              <a:spcBef>
                <a:spcPts val="0"/>
              </a:spcBef>
              <a:spcAft>
                <a:spcPts val="0"/>
              </a:spcAft>
              <a:buSzPts val="3200"/>
              <a:buChar char="❑"/>
            </a:pPr>
            <a:r>
              <a:rPr lang="en-US" sz="3200"/>
              <a:t>Ưu/ Nhược điểm của mô hình phát triển </a:t>
            </a:r>
            <a:r>
              <a:rPr lang="en-US" sz="3200"/>
              <a:t>Agile</a:t>
            </a:r>
            <a:endParaRPr sz="3200"/>
          </a:p>
          <a:p>
            <a:pPr indent="-368300" lvl="0" marL="342900" rtl="0" algn="l">
              <a:spcBef>
                <a:spcPts val="0"/>
              </a:spcBef>
              <a:spcAft>
                <a:spcPts val="0"/>
              </a:spcAft>
              <a:buSzPts val="3200"/>
              <a:buChar char="❑"/>
            </a:pPr>
            <a:r>
              <a:rPr lang="en-US" sz="3200"/>
              <a:t>Mối liên quan giữa các hoạt động kiểm thử và phát triển trong quy trình phát triển phần mềm</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14fcea488c_0_26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Câu hỏi - sinh viên trả lời</a:t>
            </a:r>
            <a:endParaRPr/>
          </a:p>
        </p:txBody>
      </p:sp>
      <p:sp>
        <p:nvSpPr>
          <p:cNvPr id="241" name="Google Shape;241;g114fcea488c_0_26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93700" lvl="0" marL="342900" rtl="0" algn="just">
              <a:lnSpc>
                <a:spcPct val="100000"/>
              </a:lnSpc>
              <a:spcBef>
                <a:spcPts val="2300"/>
              </a:spcBef>
              <a:spcAft>
                <a:spcPts val="0"/>
              </a:spcAft>
              <a:buClr>
                <a:srgbClr val="FF5A33"/>
              </a:buClr>
              <a:buSzPts val="3600"/>
              <a:buFont typeface="Quattrocento Sans"/>
              <a:buChar char="❑"/>
            </a:pPr>
            <a:r>
              <a:rPr lang="en-US" sz="3600">
                <a:solidFill>
                  <a:srgbClr val="000000"/>
                </a:solidFill>
              </a:rPr>
              <a:t>Bảng Kanban bắt buộc ít nhất có mấy cột và nêu ý nghĩa của những cột đó là gì ?</a:t>
            </a:r>
            <a:endParaRPr sz="3600">
              <a:solidFill>
                <a:srgbClr val="000000"/>
              </a:solidFill>
            </a:endParaRPr>
          </a:p>
          <a:p>
            <a:pPr indent="-393700" lvl="0" marL="342900" rtl="0" algn="just">
              <a:lnSpc>
                <a:spcPct val="100000"/>
              </a:lnSpc>
              <a:spcBef>
                <a:spcPts val="0"/>
              </a:spcBef>
              <a:spcAft>
                <a:spcPts val="0"/>
              </a:spcAft>
              <a:buClr>
                <a:srgbClr val="FF5A33"/>
              </a:buClr>
              <a:buSzPts val="3600"/>
              <a:buChar char="❑"/>
            </a:pPr>
            <a:r>
              <a:rPr lang="en-US" sz="3600">
                <a:solidFill>
                  <a:srgbClr val="000000"/>
                </a:solidFill>
              </a:rPr>
              <a:t>Nhiệm vụ của Product Owner là làm gì ?</a:t>
            </a:r>
            <a:endParaRPr sz="3600">
              <a:solidFill>
                <a:srgbClr val="000000"/>
              </a:solidFill>
            </a:endParaRPr>
          </a:p>
          <a:p>
            <a:pPr indent="-393700" lvl="0" marL="342900" rtl="0" algn="just">
              <a:lnSpc>
                <a:spcPct val="100000"/>
              </a:lnSpc>
              <a:spcBef>
                <a:spcPts val="0"/>
              </a:spcBef>
              <a:spcAft>
                <a:spcPts val="0"/>
              </a:spcAft>
              <a:buClr>
                <a:srgbClr val="FF5A33"/>
              </a:buClr>
              <a:buSzPts val="3600"/>
              <a:buChar char="❑"/>
            </a:pPr>
            <a:r>
              <a:rPr lang="en-US" sz="3600">
                <a:solidFill>
                  <a:srgbClr val="000000"/>
                </a:solidFill>
              </a:rPr>
              <a:t>Scrum Team bao gồm những thành viên có vai trò gì ?</a:t>
            </a:r>
            <a:endParaRPr sz="3600">
              <a:solidFill>
                <a:srgbClr val="000000"/>
              </a:solidFill>
            </a:endParaRPr>
          </a:p>
          <a:p>
            <a:pPr indent="-393700" lvl="0" marL="342900" rtl="0" algn="just">
              <a:lnSpc>
                <a:spcPct val="100000"/>
              </a:lnSpc>
              <a:spcBef>
                <a:spcPts val="0"/>
              </a:spcBef>
              <a:spcAft>
                <a:spcPts val="0"/>
              </a:spcAft>
              <a:buClr>
                <a:srgbClr val="FF5A33"/>
              </a:buClr>
              <a:buSzPts val="3600"/>
              <a:buChar char="❑"/>
            </a:pPr>
            <a:r>
              <a:rPr lang="en-US" sz="3600">
                <a:solidFill>
                  <a:srgbClr val="000000"/>
                </a:solidFill>
              </a:rPr>
              <a:t>1 Sprint có bao nhiêu giai đoạn phát triển phần mềm ?</a:t>
            </a:r>
            <a:endParaRPr sz="3600">
              <a:solidFill>
                <a:srgbClr val="000000"/>
              </a:solidFill>
            </a:endParaRPr>
          </a:p>
          <a:p>
            <a:pPr indent="-165100" lvl="0" marL="342900" rtl="0" algn="l">
              <a:spcBef>
                <a:spcPts val="1500"/>
              </a:spcBef>
              <a:spcAft>
                <a:spcPts val="0"/>
              </a:spcAft>
              <a:buClr>
                <a:srgbClr val="FF5A33"/>
              </a:buClr>
              <a:buSzPts val="28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 calcmode="lin" valueType="num">
                                      <p:cBhvr additive="base">
                                        <p:cTn dur="1000"/>
                                        <p:tgtEl>
                                          <p:spTgt spid="24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 calcmode="lin" valueType="num">
                                      <p:cBhvr additive="base">
                                        <p:cTn dur="1000"/>
                                        <p:tgtEl>
                                          <p:spTgt spid="24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 calcmode="lin" valueType="num">
                                      <p:cBhvr additive="base">
                                        <p:cTn dur="1000"/>
                                        <p:tgtEl>
                                          <p:spTgt spid="24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 calcmode="lin" valueType="num">
                                      <p:cBhvr additive="base">
                                        <p:cTn dur="1000"/>
                                        <p:tgtEl>
                                          <p:spTgt spid="24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 calcmode="lin" valueType="num">
                                      <p:cBhvr additive="base">
                                        <p:cTn dur="1000"/>
                                        <p:tgtEl>
                                          <p:spTgt spid="24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0f43ca2e99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118" name="Google Shape;118;g10f43ca2e99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119" name="Google Shape;119;g10f43ca2e99_0_0"/>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20" name="Google Shape;120;g10f43ca2e99_0_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1" name="Google Shape;121;g10f43ca2e99_0_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122" name="Google Shape;122;g10f43ca2e99_0_0"/>
          <p:cNvSpPr txBox="1"/>
          <p:nvPr/>
        </p:nvSpPr>
        <p:spPr>
          <a:xfrm>
            <a:off x="1334525" y="2073600"/>
            <a:ext cx="8229600" cy="393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3000"/>
              <a:buFont typeface="Arial"/>
              <a:buChar char="•"/>
            </a:pPr>
            <a:r>
              <a:rPr lang="en-US" sz="3000">
                <a:latin typeface="Calibri"/>
                <a:ea typeface="Calibri"/>
                <a:cs typeface="Calibri"/>
                <a:sym typeface="Calibri"/>
              </a:rPr>
              <a:t>Mô hình phát triển tuần tự </a:t>
            </a:r>
            <a:endParaRPr sz="3000">
              <a:latin typeface="Calibri"/>
              <a:ea typeface="Calibri"/>
              <a:cs typeface="Calibri"/>
              <a:sym typeface="Calibri"/>
            </a:endParaRPr>
          </a:p>
          <a:p>
            <a:pPr indent="-342900" lvl="0" marL="342900" marR="0" rtl="0" algn="l">
              <a:spcBef>
                <a:spcPts val="0"/>
              </a:spcBef>
              <a:spcAft>
                <a:spcPts val="0"/>
              </a:spcAft>
              <a:buClr>
                <a:srgbClr val="000000"/>
              </a:buClr>
              <a:buSzPts val="3000"/>
              <a:buFont typeface="Arial"/>
              <a:buChar char="•"/>
            </a:pPr>
            <a:r>
              <a:rPr lang="en-US" sz="3000">
                <a:solidFill>
                  <a:schemeClr val="dk1"/>
                </a:solidFill>
              </a:rPr>
              <a:t>Mô hình phát triển lặp lại-gia tăng</a:t>
            </a:r>
            <a:endParaRPr sz="3000">
              <a:solidFill>
                <a:schemeClr val="dk1"/>
              </a:solidFill>
            </a:endParaRPr>
          </a:p>
          <a:p>
            <a:pPr indent="-342900" lvl="0" marL="342900" marR="0" rtl="0" algn="l">
              <a:spcBef>
                <a:spcPts val="0"/>
              </a:spcBef>
              <a:spcAft>
                <a:spcPts val="0"/>
              </a:spcAft>
              <a:buSzPts val="3000"/>
              <a:buFont typeface="Calibri"/>
              <a:buChar char="•"/>
            </a:pPr>
            <a:r>
              <a:rPr lang="en-US" sz="3000">
                <a:solidFill>
                  <a:schemeClr val="dk1"/>
                </a:solidFill>
              </a:rPr>
              <a:t>Mô hình Scrum</a:t>
            </a:r>
            <a:endParaRPr sz="3000">
              <a:solidFill>
                <a:schemeClr val="dk1"/>
              </a:solidFill>
            </a:endParaRPr>
          </a:p>
        </p:txBody>
      </p:sp>
      <p:sp>
        <p:nvSpPr>
          <p:cNvPr id="123" name="Google Shape;123;g10f43ca2e99_0_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14fcea488c_0_267"/>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247" name="Google Shape;247;g114fcea488c_0_267"/>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48" name="Google Shape;248;g114fcea488c_0_267"/>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4fcea488c_0_33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54" name="Google Shape;254;g114fcea488c_0_33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Font typeface="Quattrocento Sans"/>
              <a:buChar char="❑"/>
            </a:pPr>
            <a:r>
              <a:rPr lang="en-US" sz="3000">
                <a:highlight>
                  <a:srgbClr val="FFFFFF"/>
                </a:highlight>
              </a:rPr>
              <a:t>Dựa vào mô hình Kanban, các nhóm </a:t>
            </a:r>
            <a:r>
              <a:rPr lang="en-US" sz="3000">
                <a:highlight>
                  <a:srgbClr val="FFFFFF"/>
                </a:highlight>
              </a:rPr>
              <a:t>sắp xếp các tính năng dự án của nhóm để  đưa vào bảng Kanban</a:t>
            </a:r>
            <a:r>
              <a:rPr lang="en-US" sz="3000">
                <a:highlight>
                  <a:srgbClr val="FFFFFF"/>
                </a:highlight>
              </a:rPr>
              <a:t>.</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4fcea488c_0_33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260" name="Google Shape;260;g114fcea488c_0_335"/>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3300"/>
              <a:buFont typeface="Quattrocento Sans"/>
              <a:buChar char="❑"/>
            </a:pPr>
            <a:r>
              <a:rPr lang="en-US" sz="3300">
                <a:highlight>
                  <a:srgbClr val="FFFFFF"/>
                </a:highlight>
              </a:rPr>
              <a:t>Theo mô hình Agile các nhóm phải daily meeting hàng ngày vì vậy m</a:t>
            </a:r>
            <a:r>
              <a:rPr lang="en-US" sz="3300">
                <a:solidFill>
                  <a:srgbClr val="333333"/>
                </a:solidFill>
              </a:rPr>
              <a:t>ỗi thành viên sẽ phải trả lời 3 câu hỏi : Hôm qua tôi đã làm gì? Hôm nay tôi sẽ làm gì? Có gặp khó khăn gì không? Yêu cầu các nhóm đứng dậy và đứng xoay vòng tròn mỗi thành viên sẽ chuẩn bị 3 câu trả lời.</a:t>
            </a:r>
            <a:endParaRPr sz="33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14fcea488c_0_283"/>
          <p:cNvSpPr/>
          <p:nvPr/>
        </p:nvSpPr>
        <p:spPr>
          <a:xfrm>
            <a:off x="3919557" y="2967335"/>
            <a:ext cx="6368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Hướng dẫn thực hành</a:t>
            </a:r>
            <a:endParaRPr b="1" sz="5400" cap="small">
              <a:solidFill>
                <a:srgbClr val="FFA15D"/>
              </a:solidFill>
              <a:latin typeface="Calibri"/>
              <a:ea typeface="Calibri"/>
              <a:cs typeface="Calibri"/>
              <a:sym typeface="Calibri"/>
            </a:endParaRPr>
          </a:p>
        </p:txBody>
      </p:sp>
      <p:cxnSp>
        <p:nvCxnSpPr>
          <p:cNvPr id="266" name="Google Shape;266;g114fcea488c_0_28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67" name="Google Shape;267;g114fcea488c_0_283"/>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14fcea488c_0_28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Thực hành</a:t>
            </a:r>
            <a:endParaRPr/>
          </a:p>
        </p:txBody>
      </p:sp>
      <p:sp>
        <p:nvSpPr>
          <p:cNvPr id="273" name="Google Shape;273;g114fcea488c_0_289"/>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p:nvPr/>
        </p:nvSpPr>
        <p:spPr>
          <a:xfrm>
            <a:off x="3919557" y="2967335"/>
            <a:ext cx="739657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cap="small">
                <a:solidFill>
                  <a:srgbClr val="FFA15D"/>
                </a:solidFill>
                <a:latin typeface="Calibri"/>
                <a:ea typeface="Calibri"/>
                <a:cs typeface="Calibri"/>
                <a:sym typeface="Calibri"/>
              </a:rPr>
              <a:t>Hướng dẫn học bài online tiếp theo</a:t>
            </a:r>
            <a:endParaRPr b="1" sz="4000" cap="small">
              <a:solidFill>
                <a:srgbClr val="FFA15D"/>
              </a:solidFill>
              <a:latin typeface="Calibri"/>
              <a:ea typeface="Calibri"/>
              <a:cs typeface="Calibri"/>
              <a:sym typeface="Calibri"/>
            </a:endParaRPr>
          </a:p>
        </p:txBody>
      </p:sp>
      <p:cxnSp>
        <p:nvCxnSpPr>
          <p:cNvPr id="279" name="Google Shape;279;p16"/>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80" name="Google Shape;280;p16"/>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0f43ca2e99_0_1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286" name="Google Shape;286;g10f43ca2e99_0_119"/>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287" name="Google Shape;287;g10f43ca2e99_0_119"/>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88" name="Google Shape;288;g10f43ca2e99_0_119"/>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9" name="Google Shape;289;g10f43ca2e99_0_119"/>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290" name="Google Shape;290;g10f43ca2e99_0_119"/>
          <p:cNvSpPr txBox="1"/>
          <p:nvPr/>
        </p:nvSpPr>
        <p:spPr>
          <a:xfrm>
            <a:off x="826025" y="2067600"/>
            <a:ext cx="8229600" cy="39339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FF5A33"/>
              </a:buClr>
              <a:buSzPts val="2600"/>
              <a:buChar char="•"/>
            </a:pPr>
            <a:r>
              <a:rPr lang="en-US" sz="2400">
                <a:solidFill>
                  <a:srgbClr val="434343"/>
                </a:solidFill>
              </a:rPr>
              <a:t>Component Testing - Kiểm thử thành phần</a:t>
            </a:r>
            <a:endParaRPr sz="2400">
              <a:solidFill>
                <a:srgbClr val="434343"/>
              </a:solidFill>
            </a:endParaRPr>
          </a:p>
          <a:p>
            <a:pPr indent="-393700" lvl="0" marL="457200" rtl="0" algn="l">
              <a:lnSpc>
                <a:spcPct val="115000"/>
              </a:lnSpc>
              <a:spcBef>
                <a:spcPts val="0"/>
              </a:spcBef>
              <a:spcAft>
                <a:spcPts val="0"/>
              </a:spcAft>
              <a:buClr>
                <a:srgbClr val="FF5A33"/>
              </a:buClr>
              <a:buSzPts val="2600"/>
              <a:buChar char="•"/>
            </a:pPr>
            <a:r>
              <a:rPr lang="en-US" sz="2400">
                <a:solidFill>
                  <a:srgbClr val="434343"/>
                </a:solidFill>
              </a:rPr>
              <a:t>Integration Testing - Kiểm thử tích hợp</a:t>
            </a:r>
            <a:endParaRPr sz="2400">
              <a:solidFill>
                <a:srgbClr val="434343"/>
              </a:solidFill>
            </a:endParaRPr>
          </a:p>
          <a:p>
            <a:pPr indent="-393700" lvl="0" marL="457200" rtl="0" algn="l">
              <a:lnSpc>
                <a:spcPct val="115000"/>
              </a:lnSpc>
              <a:spcBef>
                <a:spcPts val="0"/>
              </a:spcBef>
              <a:spcAft>
                <a:spcPts val="0"/>
              </a:spcAft>
              <a:buClr>
                <a:srgbClr val="FF5A33"/>
              </a:buClr>
              <a:buSzPts val="2600"/>
              <a:buChar char="•"/>
            </a:pPr>
            <a:r>
              <a:rPr lang="en-US" sz="2400">
                <a:solidFill>
                  <a:srgbClr val="434343"/>
                </a:solidFill>
              </a:rPr>
              <a:t>System Testing - Kiểm thử hệ thống</a:t>
            </a:r>
            <a:endParaRPr sz="2400">
              <a:solidFill>
                <a:srgbClr val="434343"/>
              </a:solidFill>
            </a:endParaRPr>
          </a:p>
          <a:p>
            <a:pPr indent="-393700" lvl="0" marL="457200" rtl="0" algn="l">
              <a:lnSpc>
                <a:spcPct val="115000"/>
              </a:lnSpc>
              <a:spcBef>
                <a:spcPts val="0"/>
              </a:spcBef>
              <a:spcAft>
                <a:spcPts val="0"/>
              </a:spcAft>
              <a:buClr>
                <a:srgbClr val="FF5A33"/>
              </a:buClr>
              <a:buSzPts val="2600"/>
              <a:buChar char="•"/>
            </a:pPr>
            <a:r>
              <a:rPr lang="en-US" sz="2400">
                <a:solidFill>
                  <a:srgbClr val="434343"/>
                </a:solidFill>
              </a:rPr>
              <a:t>Acceptance Testing - Kiểm thử chấp nhận</a:t>
            </a:r>
            <a:endParaRPr sz="3000"/>
          </a:p>
        </p:txBody>
      </p:sp>
      <p:sp>
        <p:nvSpPr>
          <p:cNvPr id="291" name="Google Shape;291;g10f43ca2e99_0_119"/>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14fcea488c_0_367"/>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297" name="Google Shape;297;g114fcea488c_0_367"/>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98" name="Google Shape;298;g114fcea488c_0_367"/>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4fcea488c_0_37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304" name="Google Shape;304;g114fcea488c_0_37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3300"/>
              <a:buFont typeface="Quattrocento Sans"/>
              <a:buChar char="❑"/>
            </a:pPr>
            <a:r>
              <a:rPr lang="en-US" sz="3300"/>
              <a:t>Với vai trò của một kiểm thử viên nhận thấy được rằng Component testing là cần thiết tuy nhiên Developer lại thực hiện nó một cách hời hợt và đưa ra các thông tin test không đầy đủ hoặc có thể là thiếu chính xác. Nhóm hãy thảo luận và đưa ra các thông tin bắt buộc cần phải có, giải thích được các lợi ích mà Component Testing giúp được cho dự án.</a:t>
            </a:r>
            <a:endParaRPr sz="3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155c7c9159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310" name="Google Shape;310;g1155c7c9159_0_0"/>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Clr>
                <a:schemeClr val="dk1"/>
              </a:buClr>
              <a:buSzPct val="28159"/>
              <a:buFont typeface="Arial"/>
              <a:buNone/>
            </a:pPr>
            <a:r>
              <a:rPr lang="en-US" sz="3906">
                <a:highlight>
                  <a:srgbClr val="FFFFFF"/>
                </a:highlight>
              </a:rPr>
              <a:t>Giả sử bạn làm việc cho một tổ chức CNTT đã được yêu cầu phát triển trang web mua sắm trực tuyến cho Camp World, một công ty bán dụng cụ cắm trại. Sau khi thu thập yêu cầu, phân tích và thiết kế hoàn tất, một nhà phát triển đã được chỉ định để phát triển từng mô-đun bên dưới.</a:t>
            </a:r>
            <a:endParaRPr sz="3906">
              <a:highlight>
                <a:srgbClr val="FFFFFF"/>
              </a:highlight>
            </a:endParaRPr>
          </a:p>
          <a:p>
            <a:pPr indent="-422428" lvl="0" marL="838200" rtl="0" algn="l">
              <a:lnSpc>
                <a:spcPct val="115000"/>
              </a:lnSpc>
              <a:spcBef>
                <a:spcPts val="1100"/>
              </a:spcBef>
              <a:spcAft>
                <a:spcPts val="0"/>
              </a:spcAft>
              <a:buClr>
                <a:srgbClr val="FF5A33"/>
              </a:buClr>
              <a:buSzPct val="100000"/>
              <a:buFont typeface="Quattrocento Sans"/>
              <a:buChar char="●"/>
            </a:pPr>
            <a:r>
              <a:rPr lang="en-US" sz="3938">
                <a:highlight>
                  <a:srgbClr val="FFFFFF"/>
                </a:highlight>
              </a:rPr>
              <a:t>Đăng ký và xác thực người dùng / Đăng nhập</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Danh mục sản phẩm</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Giỏ hàng</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Thanh toán</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Tích hợp cổng thanh toán</a:t>
            </a:r>
            <a:endParaRPr sz="3938">
              <a:highlight>
                <a:srgbClr val="FFFFFF"/>
              </a:highlight>
            </a:endParaRPr>
          </a:p>
          <a:p>
            <a:pPr indent="-422428" lvl="0" marL="838200" rtl="0" algn="l">
              <a:lnSpc>
                <a:spcPct val="115000"/>
              </a:lnSpc>
              <a:spcBef>
                <a:spcPts val="0"/>
              </a:spcBef>
              <a:spcAft>
                <a:spcPts val="0"/>
              </a:spcAft>
              <a:buClr>
                <a:srgbClr val="FF5A33"/>
              </a:buClr>
              <a:buSzPct val="100000"/>
              <a:buFont typeface="Quattrocento Sans"/>
              <a:buChar char="●"/>
            </a:pPr>
            <a:r>
              <a:rPr lang="en-US" sz="3938">
                <a:highlight>
                  <a:srgbClr val="FFFFFF"/>
                </a:highlight>
              </a:rPr>
              <a:t>Theo dõi vận chuyển và gói hàng</a:t>
            </a:r>
            <a:endParaRPr sz="3938">
              <a:highlight>
                <a:srgbClr val="FFFFFF"/>
              </a:highlight>
            </a:endParaRPr>
          </a:p>
          <a:p>
            <a:pPr indent="0" lvl="0" marL="0" rtl="0" algn="l">
              <a:spcBef>
                <a:spcPts val="800"/>
              </a:spcBef>
              <a:spcAft>
                <a:spcPts val="0"/>
              </a:spcAft>
              <a:buNone/>
            </a:pPr>
            <a:r>
              <a:t/>
            </a:r>
            <a:endParaRPr sz="3000">
              <a:solidFill>
                <a:srgbClr val="2D313B"/>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Review bài học online</a:t>
            </a:r>
            <a:endParaRPr/>
          </a:p>
        </p:txBody>
      </p:sp>
      <p:cxnSp>
        <p:nvCxnSpPr>
          <p:cNvPr id="129" name="Google Shape;129;p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30" name="Google Shape;130;p3"/>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155c7c9159_0_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316" name="Google Shape;316;g1155c7c9159_0_7"/>
          <p:cNvSpPr txBox="1"/>
          <p:nvPr>
            <p:ph idx="1" type="body"/>
          </p:nvPr>
        </p:nvSpPr>
        <p:spPr>
          <a:xfrm>
            <a:off x="609600" y="1066800"/>
            <a:ext cx="11582400" cy="5791200"/>
          </a:xfrm>
          <a:prstGeom prst="rect">
            <a:avLst/>
          </a:prstGeom>
          <a:noFill/>
          <a:ln>
            <a:noFill/>
          </a:ln>
        </p:spPr>
        <p:txBody>
          <a:bodyPr anchorCtr="0" anchor="t" bIns="45700" lIns="91425" spcFirstLastPara="1" rIns="91425" wrap="square" tIns="45700">
            <a:normAutofit/>
          </a:bodyPr>
          <a:lstStyle/>
          <a:p>
            <a:pPr indent="-419100" lvl="0" marL="342900" rtl="0" algn="l">
              <a:spcBef>
                <a:spcPts val="560"/>
              </a:spcBef>
              <a:spcAft>
                <a:spcPts val="0"/>
              </a:spcAft>
              <a:buSzPts val="4000"/>
              <a:buChar char="❑"/>
            </a:pPr>
            <a:r>
              <a:rPr lang="en-US" sz="4000"/>
              <a:t>Nhóm hãy thực hiện các nhiệm vụ sau:</a:t>
            </a:r>
            <a:endParaRPr sz="4000"/>
          </a:p>
          <a:p>
            <a:pPr indent="-482600" lvl="0" marL="914400" rtl="0" algn="l">
              <a:spcBef>
                <a:spcPts val="0"/>
              </a:spcBef>
              <a:spcAft>
                <a:spcPts val="0"/>
              </a:spcAft>
              <a:buSzPts val="4000"/>
              <a:buChar char="❖"/>
            </a:pPr>
            <a:r>
              <a:rPr lang="en-US" sz="4000"/>
              <a:t>Kiểm thử tích hợp</a:t>
            </a:r>
            <a:endParaRPr sz="4000"/>
          </a:p>
          <a:p>
            <a:pPr indent="-482600" lvl="0" marL="914400" rtl="0" algn="l">
              <a:spcBef>
                <a:spcPts val="0"/>
              </a:spcBef>
              <a:spcAft>
                <a:spcPts val="0"/>
              </a:spcAft>
              <a:buSzPts val="4000"/>
              <a:buChar char="❖"/>
            </a:pPr>
            <a:r>
              <a:rPr lang="en-US" sz="4000"/>
              <a:t>Kiểm thử hệ thống (chọn ra một vài phương pháp trong kiểm thử hệ thống để làm)</a:t>
            </a:r>
            <a:endParaRPr sz="5106">
              <a:highlight>
                <a:srgbClr val="FFFFFF"/>
              </a:highlight>
            </a:endParaRPr>
          </a:p>
          <a:p>
            <a:pPr indent="0" lvl="0" marL="0" rtl="0" algn="l">
              <a:spcBef>
                <a:spcPts val="0"/>
              </a:spcBef>
              <a:spcAft>
                <a:spcPts val="0"/>
              </a:spcAft>
              <a:buNone/>
            </a:pPr>
            <a:r>
              <a:t/>
            </a:r>
            <a:endParaRPr sz="3000">
              <a:solidFill>
                <a:srgbClr val="2D313B"/>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0"/>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fcea488c_0_1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4fcea488c_0_1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SzPts val="3200"/>
              <a:buChar char="❑"/>
            </a:pPr>
            <a:r>
              <a:rPr lang="en-US" sz="3200"/>
              <a:t>Khái niệm mô hình phát triển tuần tự(Thác nước, chữ V)</a:t>
            </a:r>
            <a:endParaRPr sz="3200"/>
          </a:p>
          <a:p>
            <a:pPr indent="-368300" lvl="0" marL="342900" rtl="0" algn="l">
              <a:spcBef>
                <a:spcPts val="0"/>
              </a:spcBef>
              <a:spcAft>
                <a:spcPts val="0"/>
              </a:spcAft>
              <a:buSzPts val="3200"/>
              <a:buChar char="❑"/>
            </a:pPr>
            <a:r>
              <a:rPr lang="en-US" sz="3200"/>
              <a:t>Ưu/ Nhược điểm của mô hình phát triển tuần tự</a:t>
            </a:r>
            <a:r>
              <a:rPr lang="en-US" sz="3200"/>
              <a:t>(Thác nước, chữ V)</a:t>
            </a:r>
            <a:endParaRPr sz="3200"/>
          </a:p>
          <a:p>
            <a:pPr indent="-368300" lvl="0" marL="342900" rtl="0" algn="l">
              <a:spcBef>
                <a:spcPts val="0"/>
              </a:spcBef>
              <a:spcAft>
                <a:spcPts val="0"/>
              </a:spcAft>
              <a:buSzPts val="3200"/>
              <a:buChar char="❑"/>
            </a:pPr>
            <a:r>
              <a:rPr lang="en-US" sz="3200"/>
              <a:t>Khái niệm mô hình phát triển lặp lại</a:t>
            </a:r>
            <a:endParaRPr sz="3200"/>
          </a:p>
          <a:p>
            <a:pPr indent="-368300" lvl="0" marL="342900" rtl="0" algn="l">
              <a:spcBef>
                <a:spcPts val="0"/>
              </a:spcBef>
              <a:spcAft>
                <a:spcPts val="0"/>
              </a:spcAft>
              <a:buSzPts val="3200"/>
              <a:buChar char="❑"/>
            </a:pPr>
            <a:r>
              <a:rPr lang="en-US" sz="3200"/>
              <a:t>Ưu/ Nhược điểm của mô hình phát triển lặp lại</a:t>
            </a:r>
            <a:endParaRPr sz="3200"/>
          </a:p>
          <a:p>
            <a:pPr indent="-368300" lvl="0" marL="342900" rtl="0" algn="l">
              <a:spcBef>
                <a:spcPts val="0"/>
              </a:spcBef>
              <a:spcAft>
                <a:spcPts val="0"/>
              </a:spcAft>
              <a:buSzPts val="3200"/>
              <a:buChar char="❑"/>
            </a:pPr>
            <a:r>
              <a:rPr lang="en-US" sz="3200"/>
              <a:t>Khái niệm mô hình phát triển gia tăng</a:t>
            </a:r>
            <a:endParaRPr sz="3200"/>
          </a:p>
          <a:p>
            <a:pPr indent="-368300" lvl="0" marL="342900" rtl="0" algn="l">
              <a:spcBef>
                <a:spcPts val="0"/>
              </a:spcBef>
              <a:spcAft>
                <a:spcPts val="0"/>
              </a:spcAft>
              <a:buSzPts val="3200"/>
              <a:buChar char="❑"/>
            </a:pPr>
            <a:r>
              <a:rPr lang="en-US" sz="3200"/>
              <a:t>Ưu/ Nhược điểm của mô hình phát triển gia tăng</a:t>
            </a:r>
            <a:endParaRPr sz="3200"/>
          </a:p>
          <a:p>
            <a:pPr indent="-368300" lvl="0" marL="342900" rtl="0" algn="l">
              <a:spcBef>
                <a:spcPts val="0"/>
              </a:spcBef>
              <a:spcAft>
                <a:spcPts val="0"/>
              </a:spcAft>
              <a:buSzPts val="3200"/>
              <a:buChar char="❑"/>
            </a:pPr>
            <a:r>
              <a:rPr lang="en-US" sz="3200"/>
              <a:t>Khái niệm mô hình phát triển Scrum</a:t>
            </a:r>
            <a:endParaRPr sz="3200"/>
          </a:p>
          <a:p>
            <a:pPr indent="-368300" lvl="0" marL="342900" rtl="0" algn="l">
              <a:spcBef>
                <a:spcPts val="0"/>
              </a:spcBef>
              <a:spcAft>
                <a:spcPts val="0"/>
              </a:spcAft>
              <a:buSzPts val="3200"/>
              <a:buChar char="❑"/>
            </a:pPr>
            <a:r>
              <a:rPr lang="en-US" sz="3200"/>
              <a:t>Ưu/ Nhược điểm của mô hình phát triển Scrum</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p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93700" lvl="0" marL="342900" rtl="0" algn="just">
              <a:lnSpc>
                <a:spcPct val="100000"/>
              </a:lnSpc>
              <a:spcBef>
                <a:spcPts val="2300"/>
              </a:spcBef>
              <a:spcAft>
                <a:spcPts val="0"/>
              </a:spcAft>
              <a:buClr>
                <a:srgbClr val="FF5A33"/>
              </a:buClr>
              <a:buSzPts val="3600"/>
              <a:buFont typeface="Quattrocento Sans"/>
              <a:buChar char="❑"/>
            </a:pPr>
            <a:r>
              <a:rPr lang="en-US" sz="3600">
                <a:solidFill>
                  <a:srgbClr val="000000"/>
                </a:solidFill>
              </a:rPr>
              <a:t>SDLC là gì?</a:t>
            </a:r>
            <a:endParaRPr sz="3600">
              <a:solidFill>
                <a:srgbClr val="000000"/>
              </a:solidFill>
            </a:endParaRPr>
          </a:p>
          <a:p>
            <a:pPr indent="-393700" lvl="0" marL="342900" rtl="0" algn="just">
              <a:lnSpc>
                <a:spcPct val="100000"/>
              </a:lnSpc>
              <a:spcBef>
                <a:spcPts val="0"/>
              </a:spcBef>
              <a:spcAft>
                <a:spcPts val="0"/>
              </a:spcAft>
              <a:buClr>
                <a:srgbClr val="FF5A33"/>
              </a:buClr>
              <a:buSzPts val="3600"/>
              <a:buFont typeface="Quattrocento Sans"/>
              <a:buChar char="❑"/>
            </a:pPr>
            <a:r>
              <a:rPr lang="en-US" sz="3600">
                <a:solidFill>
                  <a:srgbClr val="000000"/>
                </a:solidFill>
              </a:rPr>
              <a:t>Nêu tên các mô hình đã được học ?</a:t>
            </a:r>
            <a:endParaRPr sz="3600">
              <a:solidFill>
                <a:srgbClr val="000000"/>
              </a:solidFill>
            </a:endParaRPr>
          </a:p>
          <a:p>
            <a:pPr indent="-393700" lvl="0" marL="342900" rtl="0" algn="just">
              <a:lnSpc>
                <a:spcPct val="100000"/>
              </a:lnSpc>
              <a:spcBef>
                <a:spcPts val="0"/>
              </a:spcBef>
              <a:spcAft>
                <a:spcPts val="0"/>
              </a:spcAft>
              <a:buClr>
                <a:srgbClr val="FF5A33"/>
              </a:buClr>
              <a:buSzPts val="3600"/>
              <a:buFont typeface="Quattrocento Sans"/>
              <a:buChar char="❑"/>
            </a:pPr>
            <a:r>
              <a:rPr lang="en-US" sz="3600">
                <a:solidFill>
                  <a:srgbClr val="000000"/>
                </a:solidFill>
              </a:rPr>
              <a:t>Giải thích các giai đoạn của mô hình thác nước.</a:t>
            </a:r>
            <a:endParaRPr sz="3600">
              <a:solidFill>
                <a:srgbClr val="000000"/>
              </a:solidFill>
            </a:endParaRPr>
          </a:p>
          <a:p>
            <a:pPr indent="-393700" lvl="0" marL="342900" rtl="0" algn="l">
              <a:lnSpc>
                <a:spcPct val="100000"/>
              </a:lnSpc>
              <a:spcBef>
                <a:spcPts val="0"/>
              </a:spcBef>
              <a:spcAft>
                <a:spcPts val="0"/>
              </a:spcAft>
              <a:buClr>
                <a:srgbClr val="FF5A33"/>
              </a:buClr>
              <a:buSzPts val="3600"/>
              <a:buFont typeface="Quattrocento Sans"/>
              <a:buChar char="❑"/>
            </a:pPr>
            <a:r>
              <a:rPr lang="en-US" sz="3600">
                <a:solidFill>
                  <a:srgbClr val="000000"/>
                </a:solidFill>
              </a:rPr>
              <a:t>Nêu các giai đoạn phát triển trong mô hình </a:t>
            </a:r>
            <a:r>
              <a:rPr lang="en-US" sz="3600">
                <a:solidFill>
                  <a:srgbClr val="000000"/>
                </a:solidFill>
              </a:rPr>
              <a:t>phát triển </a:t>
            </a:r>
            <a:r>
              <a:rPr lang="en-US" sz="3600">
                <a:solidFill>
                  <a:srgbClr val="000000"/>
                </a:solidFill>
              </a:rPr>
              <a:t>Scrum.</a:t>
            </a:r>
            <a:endParaRPr sz="3600">
              <a:solidFill>
                <a:srgbClr val="000000"/>
              </a:solidFill>
            </a:endParaRPr>
          </a:p>
          <a:p>
            <a:pPr indent="-393700" lvl="0" marL="342900" rtl="0" algn="just">
              <a:lnSpc>
                <a:spcPct val="100000"/>
              </a:lnSpc>
              <a:spcBef>
                <a:spcPts val="0"/>
              </a:spcBef>
              <a:spcAft>
                <a:spcPts val="0"/>
              </a:spcAft>
              <a:buClr>
                <a:srgbClr val="FF5A33"/>
              </a:buClr>
              <a:buSzPts val="3600"/>
              <a:buFont typeface="Quattrocento Sans"/>
              <a:buChar char="❑"/>
            </a:pPr>
            <a:r>
              <a:rPr lang="en-US" sz="3600">
                <a:solidFill>
                  <a:srgbClr val="000000"/>
                </a:solidFill>
              </a:rPr>
              <a:t>Nêu cách tổ chức trong mô hình phát triển Scrum.</a:t>
            </a:r>
            <a:endParaRPr sz="3600">
              <a:solidFill>
                <a:srgbClr val="000000"/>
              </a:solidFill>
            </a:endParaRPr>
          </a:p>
          <a:p>
            <a:pPr indent="-165100" lvl="0" marL="342900" rtl="0" algn="l">
              <a:spcBef>
                <a:spcPts val="1500"/>
              </a:spcBef>
              <a:spcAft>
                <a:spcPts val="0"/>
              </a:spcAft>
              <a:buClr>
                <a:srgbClr val="FF5A33"/>
              </a:buClr>
              <a:buSzPts val="2800"/>
              <a:buFont typeface="Noto Sans Symbols"/>
              <a:buNone/>
            </a:pPr>
            <a:r>
              <a:t/>
            </a:r>
            <a:endParaRPr/>
          </a:p>
        </p:txBody>
      </p:sp>
    </p:spTree>
  </p:cSld>
  <p:clrMapOvr>
    <a:masterClrMapping/>
  </p:clrMapOvr>
  <mc:AlternateContent>
    <mc:Choice Requires="p14">
      <p:transition spd="slow">
        <p14:ripple/>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1000"/>
                                        <p:tgtEl>
                                          <p:spTgt spid="1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1000"/>
                                        <p:tgtEl>
                                          <p:spTgt spid="1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1000"/>
                                        <p:tgtEl>
                                          <p:spTgt spid="1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 calcmode="lin" valueType="num">
                                      <p:cBhvr additive="base">
                                        <p:cTn dur="1000"/>
                                        <p:tgtEl>
                                          <p:spTgt spid="1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 calcmode="lin" valueType="num">
                                      <p:cBhvr additive="base">
                                        <p:cTn dur="1000"/>
                                        <p:tgtEl>
                                          <p:spTgt spid="1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 calcmode="lin" valueType="num">
                                      <p:cBhvr additive="base">
                                        <p:cTn dur="1000"/>
                                        <p:tgtEl>
                                          <p:spTgt spid="14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p:nvPr/>
        </p:nvSpPr>
        <p:spPr>
          <a:xfrm>
            <a:off x="3919557" y="2967335"/>
            <a:ext cx="697748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148" name="Google Shape;148;p7"/>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49" name="Google Shape;149;p7"/>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14fcea488c_0_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155" name="Google Shape;155;g114fcea488c_0_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Font typeface="Quattrocento Sans"/>
              <a:buChar char="❑"/>
            </a:pPr>
            <a:r>
              <a:rPr lang="en-US" sz="3000">
                <a:highlight>
                  <a:srgbClr val="FFFFFF"/>
                </a:highlight>
              </a:rPr>
              <a:t>Công ty XY muốn phát triển dự án phần mềm quản lý nhân sự họ có yêu cầu rằng dự án bao gồm các giai đoạn được sắp xếp logic và khi chúng ta áp dụng mô hình, tất cả thành viên tham gia dự án sẽ vai trò của mình nằm ở đâu, khi nào mình cần bắt đầu thực hiện vai trò đó.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14fcea488c_0_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161" name="Google Shape;161;g114fcea488c_0_9"/>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Font typeface="Quattrocento Sans"/>
              <a:buChar char="❑"/>
            </a:pPr>
            <a:r>
              <a:rPr lang="en-US" sz="3000">
                <a:highlight>
                  <a:srgbClr val="FFFFFF"/>
                </a:highlight>
              </a:rPr>
              <a:t>Công ty XY muốn phát triển dự án phần mềm quản lý bệnh viện họ có yêu cầu rằng trong suốt quá trình thực thi dự án họ sẽ đưa ra các mục tiêu từng giai đoạn và kết thúc mỗi giai đoạn sẽ kiểm tra kết quả và cứ như vậy đến khi kết thúc dự án .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0f43ca2e99_0_233"/>
          <p:cNvSpPr/>
          <p:nvPr/>
        </p:nvSpPr>
        <p:spPr>
          <a:xfrm>
            <a:off x="3919557" y="2967335"/>
            <a:ext cx="6368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Hướng dẫn thực hành</a:t>
            </a:r>
            <a:endParaRPr b="1" sz="5400" cap="small">
              <a:solidFill>
                <a:srgbClr val="FFA15D"/>
              </a:solidFill>
              <a:latin typeface="Calibri"/>
              <a:ea typeface="Calibri"/>
              <a:cs typeface="Calibri"/>
              <a:sym typeface="Calibri"/>
            </a:endParaRPr>
          </a:p>
        </p:txBody>
      </p:sp>
      <p:cxnSp>
        <p:nvCxnSpPr>
          <p:cNvPr id="167" name="Google Shape;167;g10f43ca2e99_0_23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68" name="Google Shape;168;g10f43ca2e99_0_233"/>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