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Roboto"/>
      <p:regular r:id="rId43"/>
      <p:bold r:id="rId44"/>
      <p:italic r:id="rId45"/>
      <p:boldItalic r:id="rId46"/>
    </p:embeddedFont>
    <p:embeddedFont>
      <p:font typeface="Quattrocento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51" roundtripDataSignature="AMtx7mjLzdVIMKYSVi+Wv8nVhw+OzMpx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ttrocentoSans-bold.fntdata"/><Relationship Id="rId47" Type="http://schemas.openxmlformats.org/officeDocument/2006/relationships/font" Target="fonts/QuattrocentoSans-regular.fntdata"/><Relationship Id="rId4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f43ca2e99_0_2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0f43ca2e99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f43ca2e99_0_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0f43ca2e99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450c3ea04_0_5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1450c3ea04_0_5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f43ca2e99_0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10f43ca2e99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450c3ea04_0_4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1450c3ea04_0_4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450c3ea04_0_4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1450c3ea04_0_4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450c3ea04_0_5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1450c3ea04_0_5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450c3ea04_0_4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1450c3ea04_0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450c3ea04_0_4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11450c3ea04_0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450c3ea0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11450c3ea0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450c3ea04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11450c3ea0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450c3ea04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1450c3ea04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5876eb00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115876eb00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5876eb004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15876eb00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450c3ea04_0_5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1450c3ea04_0_5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450c3ea04_0_5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1450c3ea04_0_5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450c3ea04_0_5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1450c3ea04_0_5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450c3ea04_0_5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11450c3ea04_0_5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f43ca2e9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10f43ca2e9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450c3ea04_0_5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1450c3ea04_0_5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450c3ea04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11450c3ea04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450c3ea04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11450c3ea04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450c3ea04_0_5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11450c3ea04_0_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450c3ea04_0_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11450c3ea04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450c3ea04_0_5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g11450c3ea04_0_5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480cd5d4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1480cd5d4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450c3ea04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11450c3ea04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450c3ea04_0_1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1450c3ea04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450c3ea04_0_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1450c3ea04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450c3ea04_0_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1450c3ea04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450c3ea04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1450c3ea04_0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450c3ea04_0_3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1450c3ea04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22"/>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cxnSp>
        <p:nvCxnSpPr>
          <p:cNvPr id="18" name="Google Shape;18;p22"/>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22"/>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1"/>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2"/>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9900"/>
              </a:buClr>
              <a:buSzPts val="3200"/>
              <a:buFont typeface="Quattrocento Sans"/>
              <a:buNone/>
            </a:pPr>
            <a:r>
              <a:rPr b="1" i="0" lang="en-US" sz="3200" u="none" cap="small" strike="noStrike">
                <a:solidFill>
                  <a:srgbClr val="FF9900"/>
                </a:solidFill>
                <a:latin typeface="Quattrocento Sans"/>
                <a:ea typeface="Quattrocento Sans"/>
                <a:cs typeface="Quattrocento Sans"/>
                <a:sym typeface="Quattrocento Sans"/>
              </a:rPr>
              <a:t>Click to edit Master title style</a:t>
            </a:r>
            <a:endParaRPr b="1" i="0" sz="3200" u="none" cap="small" strike="noStrike">
              <a:solidFill>
                <a:srgbClr val="FF9900"/>
              </a:solidFill>
              <a:latin typeface="Quattrocento Sans"/>
              <a:ea typeface="Quattrocento Sans"/>
              <a:cs typeface="Quattrocento Sans"/>
              <a:sym typeface="Quattrocento Sans"/>
            </a:endParaRPr>
          </a:p>
        </p:txBody>
      </p:sp>
      <p:sp>
        <p:nvSpPr>
          <p:cNvPr id="94" name="Google Shape;94;p33"/>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95" name="Google Shape;95;p33"/>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34"/>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4"/>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 name="Google Shape;100;p34"/>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 name="Google Shape;101;p34"/>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35"/>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5"/>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105" name="Google Shape;105;p35"/>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2" name="Google Shape;32;p23"/>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33" name="Google Shape;33;p23"/>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7" name="Google Shape;37;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3" name="Google Shape;43;p2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4" name="Google Shape;44;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2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2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2" name="Google Shape;52;p2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pic>
        <p:nvPicPr>
          <p:cNvPr descr="http://uconndigitalarts.com/wp-content/uploads/2013/04/original.jpg" id="61" name="Google Shape;61;p28"/>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8"/>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i="0" lang="en-US" sz="7200" u="none" cap="none" strike="noStrike">
                <a:solidFill>
                  <a:schemeClr val="lt1"/>
                </a:solidFill>
                <a:latin typeface="Calibri"/>
                <a:ea typeface="Calibri"/>
                <a:cs typeface="Calibri"/>
                <a:sym typeface="Calibri"/>
              </a:rPr>
              <a:t>DEM</a:t>
            </a:r>
            <a:r>
              <a:rPr b="1" i="0" lang="en-US" sz="11500" u="none" cap="none" strike="noStrike">
                <a:solidFill>
                  <a:schemeClr val="lt1"/>
                </a:solidFill>
                <a:latin typeface="Calibri"/>
                <a:ea typeface="Calibri"/>
                <a:cs typeface="Calibri"/>
                <a:sym typeface="Calibri"/>
              </a:rPr>
              <a: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8"/>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8" name="Google Shape;68;p2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3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p:nvPr>
            <p:ph idx="2" type="pic"/>
          </p:nvPr>
        </p:nvSpPr>
        <p:spPr>
          <a:xfrm>
            <a:off x="2389717" y="612775"/>
            <a:ext cx="7315200" cy="4114800"/>
          </a:xfrm>
          <a:prstGeom prst="rect">
            <a:avLst/>
          </a:prstGeom>
          <a:noFill/>
          <a:ln>
            <a:noFill/>
          </a:ln>
        </p:spPr>
      </p:sp>
      <p:sp>
        <p:nvSpPr>
          <p:cNvPr id="75" name="Google Shape;75;p3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5A33"/>
              </a:buClr>
              <a:buSzPts val="2200"/>
              <a:buNone/>
            </a:pPr>
            <a:r>
              <a:rPr lang="en-US"/>
              <a:t>Bài 3: </a:t>
            </a:r>
            <a:r>
              <a:rPr lang="en-US"/>
              <a:t>các mức độ trong kiểm thử phần mềm</a:t>
            </a:r>
            <a:endParaRPr/>
          </a:p>
        </p:txBody>
      </p:sp>
      <p:sp>
        <p:nvSpPr>
          <p:cNvPr id="111" name="Google Shape;111;p1"/>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5A33"/>
              </a:buClr>
              <a:buSzPts val="3400"/>
              <a:buFont typeface="Calibri"/>
              <a:buNone/>
            </a:pPr>
            <a:r>
              <a:rPr lang="en-US"/>
              <a:t>Kiểm thử cơ bản (P1)</a:t>
            </a:r>
            <a:endParaRPr/>
          </a:p>
        </p:txBody>
      </p:sp>
      <p:pic>
        <p:nvPicPr>
          <p:cNvPr id="112" name="Google Shape;112;p1"/>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0f43ca2e99_0_233"/>
          <p:cNvSpPr/>
          <p:nvPr/>
        </p:nvSpPr>
        <p:spPr>
          <a:xfrm>
            <a:off x="3919557" y="2967335"/>
            <a:ext cx="63681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Hướng dẫn thực hành</a:t>
            </a:r>
            <a:endParaRPr b="1" i="0" sz="5400" u="none" cap="small" strike="noStrike">
              <a:solidFill>
                <a:srgbClr val="FFA15D"/>
              </a:solidFill>
              <a:latin typeface="Calibri"/>
              <a:ea typeface="Calibri"/>
              <a:cs typeface="Calibri"/>
              <a:sym typeface="Calibri"/>
            </a:endParaRPr>
          </a:p>
        </p:txBody>
      </p:sp>
      <p:cxnSp>
        <p:nvCxnSpPr>
          <p:cNvPr id="173" name="Google Shape;173;g10f43ca2e99_0_233"/>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74" name="Google Shape;174;g10f43ca2e99_0_233"/>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f43ca2e99_0_13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Thực hành</a:t>
            </a:r>
            <a:endParaRPr/>
          </a:p>
        </p:txBody>
      </p:sp>
      <p:sp>
        <p:nvSpPr>
          <p:cNvPr id="180" name="Google Shape;180;g10f43ca2e99_0_131"/>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800"/>
              <a:buFont typeface="Quattrocento Sans"/>
              <a:buChar char="❑"/>
            </a:pPr>
            <a:r>
              <a:rPr lang="en-US"/>
              <a:t>Hướng dẫn làm bài Lab</a:t>
            </a:r>
            <a:endParaRPr/>
          </a:p>
          <a:p>
            <a:pPr indent="-342900" lvl="0" marL="342900" rtl="0" algn="l">
              <a:lnSpc>
                <a:spcPct val="100000"/>
              </a:lnSpc>
              <a:spcBef>
                <a:spcPts val="0"/>
              </a:spcBef>
              <a:spcAft>
                <a:spcPts val="0"/>
              </a:spcAft>
              <a:buSzPts val="2800"/>
              <a:buChar char="❑"/>
            </a:pPr>
            <a:r>
              <a:rPr lang="en-US"/>
              <a:t>Nhắc sinh viên chuẩn bị nộp bài Assignment GĐ 1(Hoàn thành yêu cầu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1450c3ea04_0_56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186" name="Google Shape;186;g11450c3ea04_0_565"/>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187" name="Google Shape;187;g11450c3ea04_0_565"/>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8" name="Google Shape;188;g11450c3ea04_0_565"/>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g11450c3ea04_0_565"/>
          <p:cNvSpPr txBox="1"/>
          <p:nvPr/>
        </p:nvSpPr>
        <p:spPr>
          <a:xfrm>
            <a:off x="799650" y="2067600"/>
            <a:ext cx="8229600" cy="3933900"/>
          </a:xfrm>
          <a:prstGeom prst="rect">
            <a:avLst/>
          </a:prstGeom>
          <a:noFill/>
          <a:ln>
            <a:noFill/>
          </a:ln>
        </p:spPr>
        <p:txBody>
          <a:bodyPr anchorCtr="0" anchor="t" bIns="45700" lIns="91425" spcFirstLastPara="1" rIns="91425" wrap="square" tIns="45700">
            <a:noAutofit/>
          </a:bodyPr>
          <a:lstStyle/>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Component Testing - Kiểm thử thành phần</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Integration Testing - Kiểm thử tích hợp</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System Testing - Kiểm thử hệ thống</a:t>
            </a:r>
            <a:endParaRPr sz="3200">
              <a:solidFill>
                <a:srgbClr val="434343"/>
              </a:solidFill>
            </a:endParaRPr>
          </a:p>
        </p:txBody>
      </p:sp>
      <p:sp>
        <p:nvSpPr>
          <p:cNvPr id="190" name="Google Shape;190;g11450c3ea04_0_565"/>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191" name="Google Shape;191;g11450c3ea04_0_565"/>
          <p:cNvPicPr preferRelativeResize="0"/>
          <p:nvPr/>
        </p:nvPicPr>
        <p:blipFill rotWithShape="1">
          <a:blip r:embed="rId3">
            <a:alphaModFix/>
          </a:blip>
          <a:srcRect b="0" l="0" r="0" t="0"/>
          <a:stretch/>
        </p:blipFill>
        <p:spPr>
          <a:xfrm flipH="1">
            <a:off x="9029250" y="1033188"/>
            <a:ext cx="3162750" cy="5325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p:nvPr/>
        </p:nvSpPr>
        <p:spPr>
          <a:xfrm>
            <a:off x="3919557" y="2967335"/>
            <a:ext cx="739657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small" strike="noStrike">
                <a:solidFill>
                  <a:srgbClr val="FFA15D"/>
                </a:solidFill>
                <a:latin typeface="Calibri"/>
                <a:ea typeface="Calibri"/>
                <a:cs typeface="Calibri"/>
                <a:sym typeface="Calibri"/>
              </a:rPr>
              <a:t>Hướng dẫn học bài online tiếp theo</a:t>
            </a:r>
            <a:endParaRPr b="1" i="0" sz="4000" u="none" cap="small" strike="noStrike">
              <a:solidFill>
                <a:srgbClr val="FFA15D"/>
              </a:solidFill>
              <a:latin typeface="Calibri"/>
              <a:ea typeface="Calibri"/>
              <a:cs typeface="Calibri"/>
              <a:sym typeface="Calibri"/>
            </a:endParaRPr>
          </a:p>
        </p:txBody>
      </p:sp>
      <p:cxnSp>
        <p:nvCxnSpPr>
          <p:cNvPr id="197" name="Google Shape;197;p16"/>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98" name="Google Shape;198;p16"/>
          <p:cNvPicPr preferRelativeResize="0"/>
          <p:nvPr/>
        </p:nvPicPr>
        <p:blipFill rotWithShape="1">
          <a:blip r:embed="rId3">
            <a:alphaModFix/>
          </a:blip>
          <a:srcRect b="0" l="0" r="0" t="0"/>
          <a:stretch/>
        </p:blipFill>
        <p:spPr>
          <a:xfrm>
            <a:off x="1037870" y="1143000"/>
            <a:ext cx="2543530" cy="3781953"/>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0f43ca2e99_0_11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204" name="Google Shape;204;g10f43ca2e99_0_119"/>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pic>
        <p:nvPicPr>
          <p:cNvPr descr="D:\Pictures\PNG\present.png" id="205" name="Google Shape;205;g10f43ca2e99_0_119"/>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06" name="Google Shape;206;g10f43ca2e99_0_119"/>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7" name="Google Shape;207;g10f43ca2e99_0_119"/>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g10f43ca2e99_0_119"/>
          <p:cNvSpPr txBox="1"/>
          <p:nvPr/>
        </p:nvSpPr>
        <p:spPr>
          <a:xfrm>
            <a:off x="826025" y="2067600"/>
            <a:ext cx="8229600" cy="3933900"/>
          </a:xfrm>
          <a:prstGeom prst="rect">
            <a:avLst/>
          </a:prstGeom>
          <a:noFill/>
          <a:ln>
            <a:noFill/>
          </a:ln>
        </p:spPr>
        <p:txBody>
          <a:bodyPr anchorCtr="0" anchor="t" bIns="45700" lIns="91425" spcFirstLastPara="1" rIns="91425" wrap="square" tIns="45700">
            <a:noAutofit/>
          </a:bodyPr>
          <a:lstStyle/>
          <a:p>
            <a:pPr indent="-444500" lvl="0" marL="457200" rtl="0" algn="l">
              <a:lnSpc>
                <a:spcPct val="115000"/>
              </a:lnSpc>
              <a:spcBef>
                <a:spcPts val="0"/>
              </a:spcBef>
              <a:spcAft>
                <a:spcPts val="0"/>
              </a:spcAft>
              <a:buClr>
                <a:srgbClr val="FF5A33"/>
              </a:buClr>
              <a:buSzPts val="3400"/>
              <a:buChar char="•"/>
            </a:pPr>
            <a:r>
              <a:rPr b="1" lang="en-US" sz="3000">
                <a:solidFill>
                  <a:srgbClr val="333333"/>
                </a:solidFill>
                <a:latin typeface="Quattrocento Sans"/>
                <a:ea typeface="Quattrocento Sans"/>
                <a:cs typeface="Quattrocento Sans"/>
                <a:sym typeface="Quattrocento Sans"/>
              </a:rPr>
              <a:t>Acceptance Testing - </a:t>
            </a:r>
            <a:r>
              <a:rPr b="1" lang="en-US" sz="3000">
                <a:solidFill>
                  <a:srgbClr val="333333"/>
                </a:solidFill>
                <a:latin typeface="Quattrocento Sans"/>
                <a:ea typeface="Quattrocento Sans"/>
                <a:cs typeface="Quattrocento Sans"/>
                <a:sym typeface="Quattrocento Sans"/>
              </a:rPr>
              <a:t>Kiểm thử chấp nhận</a:t>
            </a:r>
            <a:endParaRPr b="1" sz="3000">
              <a:solidFill>
                <a:srgbClr val="333333"/>
              </a:solidFill>
              <a:latin typeface="Quattrocento Sans"/>
              <a:ea typeface="Quattrocento Sans"/>
              <a:cs typeface="Quattrocento Sans"/>
              <a:sym typeface="Quattrocento Sans"/>
            </a:endParaRPr>
          </a:p>
          <a:p>
            <a:pPr indent="-444500" lvl="0" marL="457200" rtl="0" algn="l">
              <a:lnSpc>
                <a:spcPct val="115000"/>
              </a:lnSpc>
              <a:spcBef>
                <a:spcPts val="0"/>
              </a:spcBef>
              <a:spcAft>
                <a:spcPts val="0"/>
              </a:spcAft>
              <a:buClr>
                <a:srgbClr val="FF5A33"/>
              </a:buClr>
              <a:buSzPts val="3400"/>
              <a:buChar char="•"/>
            </a:pPr>
            <a:r>
              <a:rPr b="1" lang="en-US" sz="3000">
                <a:solidFill>
                  <a:srgbClr val="333333"/>
                </a:solidFill>
                <a:latin typeface="Quattrocento Sans"/>
                <a:ea typeface="Quattrocento Sans"/>
                <a:cs typeface="Quattrocento Sans"/>
                <a:sym typeface="Quattrocento Sans"/>
              </a:rPr>
              <a:t>Smoke Testing - Kiểm thử khói</a:t>
            </a:r>
            <a:endParaRPr b="1" sz="3000">
              <a:solidFill>
                <a:srgbClr val="333333"/>
              </a:solidFill>
              <a:latin typeface="Quattrocento Sans"/>
              <a:ea typeface="Quattrocento Sans"/>
              <a:cs typeface="Quattrocento Sans"/>
              <a:sym typeface="Quattrocento Sans"/>
            </a:endParaRPr>
          </a:p>
          <a:p>
            <a:pPr indent="-444500" lvl="0" marL="457200" rtl="0" algn="l">
              <a:lnSpc>
                <a:spcPct val="115000"/>
              </a:lnSpc>
              <a:spcBef>
                <a:spcPts val="0"/>
              </a:spcBef>
              <a:spcAft>
                <a:spcPts val="0"/>
              </a:spcAft>
              <a:buClr>
                <a:srgbClr val="FF5A33"/>
              </a:buClr>
              <a:buSzPts val="3400"/>
              <a:buChar char="•"/>
            </a:pPr>
            <a:r>
              <a:rPr b="1" lang="en-US" sz="3000">
                <a:solidFill>
                  <a:srgbClr val="333333"/>
                </a:solidFill>
                <a:latin typeface="Quattrocento Sans"/>
                <a:ea typeface="Quattrocento Sans"/>
                <a:cs typeface="Quattrocento Sans"/>
                <a:sym typeface="Quattrocento Sans"/>
              </a:rPr>
              <a:t>Sanity Testing - Kiểm thử độ tỉnh táo</a:t>
            </a:r>
            <a:endParaRPr b="1" sz="3000">
              <a:solidFill>
                <a:srgbClr val="333333"/>
              </a:solidFill>
              <a:latin typeface="Quattrocento Sans"/>
              <a:ea typeface="Quattrocento Sans"/>
              <a:cs typeface="Quattrocento Sans"/>
              <a:sym typeface="Quattrocento Sans"/>
            </a:endParaRPr>
          </a:p>
          <a:p>
            <a:pPr indent="-444500" lvl="0" marL="457200" rtl="0" algn="l">
              <a:lnSpc>
                <a:spcPct val="115000"/>
              </a:lnSpc>
              <a:spcBef>
                <a:spcPts val="0"/>
              </a:spcBef>
              <a:spcAft>
                <a:spcPts val="0"/>
              </a:spcAft>
              <a:buClr>
                <a:srgbClr val="FF5A33"/>
              </a:buClr>
              <a:buSzPts val="3400"/>
              <a:buChar char="•"/>
            </a:pPr>
            <a:r>
              <a:rPr b="1" lang="en-US" sz="3000">
                <a:solidFill>
                  <a:srgbClr val="333333"/>
                </a:solidFill>
                <a:latin typeface="Quattrocento Sans"/>
                <a:ea typeface="Quattrocento Sans"/>
                <a:cs typeface="Quattrocento Sans"/>
                <a:sym typeface="Quattrocento Sans"/>
              </a:rPr>
              <a:t>Regression Testing - Kiểm thử hồi quy</a:t>
            </a:r>
            <a:endParaRPr b="0" i="0" sz="3800" u="none" cap="none" strike="noStrike">
              <a:solidFill>
                <a:srgbClr val="000000"/>
              </a:solidFill>
              <a:latin typeface="Arial"/>
              <a:ea typeface="Arial"/>
              <a:cs typeface="Arial"/>
              <a:sym typeface="Arial"/>
            </a:endParaRPr>
          </a:p>
        </p:txBody>
      </p:sp>
      <p:sp>
        <p:nvSpPr>
          <p:cNvPr id="209" name="Google Shape;209;g10f43ca2e99_0_119"/>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 ti</a:t>
            </a:r>
            <a:r>
              <a:rPr b="1" lang="en-US" sz="2800">
                <a:solidFill>
                  <a:srgbClr val="F79646"/>
                </a:solidFill>
                <a:latin typeface="Quattrocento Sans"/>
                <a:ea typeface="Quattrocento Sans"/>
                <a:cs typeface="Quattrocento Sans"/>
                <a:sym typeface="Quattrocento Sans"/>
              </a:rPr>
              <a:t>ếp theo</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450c3ea04_0_412"/>
          <p:cNvSpPr/>
          <p:nvPr/>
        </p:nvSpPr>
        <p:spPr>
          <a:xfrm>
            <a:off x="3919557" y="2967335"/>
            <a:ext cx="6977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Tổ chức trình bày chủ đề</a:t>
            </a:r>
            <a:endParaRPr b="1" sz="5400" cap="small">
              <a:solidFill>
                <a:srgbClr val="FFA15D"/>
              </a:solidFill>
              <a:latin typeface="Calibri"/>
              <a:ea typeface="Calibri"/>
              <a:cs typeface="Calibri"/>
              <a:sym typeface="Calibri"/>
            </a:endParaRPr>
          </a:p>
        </p:txBody>
      </p:sp>
      <p:cxnSp>
        <p:nvCxnSpPr>
          <p:cNvPr id="215" name="Google Shape;215;g11450c3ea04_0_412"/>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16" name="Google Shape;216;g11450c3ea04_0_412"/>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450c3ea04_0_41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222" name="Google Shape;222;g11450c3ea04_0_418"/>
          <p:cNvSpPr txBox="1"/>
          <p:nvPr>
            <p:ph idx="1" type="body"/>
          </p:nvPr>
        </p:nvSpPr>
        <p:spPr>
          <a:xfrm>
            <a:off x="609600" y="1066800"/>
            <a:ext cx="11396400" cy="5609400"/>
          </a:xfrm>
          <a:prstGeom prst="rect">
            <a:avLst/>
          </a:prstGeom>
          <a:noFill/>
          <a:ln>
            <a:noFill/>
          </a:ln>
        </p:spPr>
        <p:txBody>
          <a:bodyPr anchorCtr="0" anchor="t" bIns="45700" lIns="91425" spcFirstLastPara="1" rIns="91425" wrap="square" tIns="45700">
            <a:normAutofit lnSpcReduction="20000"/>
          </a:bodyPr>
          <a:lstStyle/>
          <a:p>
            <a:pPr indent="-446650" lvl="0" marL="457200" rtl="0" algn="l">
              <a:spcBef>
                <a:spcPts val="560"/>
              </a:spcBef>
              <a:spcAft>
                <a:spcPts val="0"/>
              </a:spcAft>
              <a:buSzPts val="3434"/>
              <a:buChar char="❏"/>
            </a:pPr>
            <a:r>
              <a:rPr lang="en-US" sz="3433"/>
              <a:t>Trong một ứng dụng web, có các chức năng như Đăng nhập, Trang chủ, Tạo mới hồ sơ, Gửi hồ sơ, Quản lý hồ sơ,… Để có thể thực hiện được các thao tác trên hệ thống bạn cần phải đăng nhập vào ứng dụng thành công, tuy nhiên sau bản build thì một vài vấn đề xảy ra làm cho người dùng không thể login vào hệ thống được nên chức năng tạo mới hay gửi hồ sơ không thực hiện được.</a:t>
            </a:r>
            <a:endParaRPr sz="3433"/>
          </a:p>
          <a:p>
            <a:pPr indent="0" lvl="0" marL="914400" rtl="0" algn="l">
              <a:spcBef>
                <a:spcPts val="560"/>
              </a:spcBef>
              <a:spcAft>
                <a:spcPts val="0"/>
              </a:spcAft>
              <a:buNone/>
            </a:pPr>
            <a:r>
              <a:t/>
            </a:r>
            <a:endParaRPr sz="3433"/>
          </a:p>
          <a:p>
            <a:pPr indent="-446650" lvl="0" marL="457200" rtl="0" algn="l">
              <a:spcBef>
                <a:spcPts val="560"/>
              </a:spcBef>
              <a:spcAft>
                <a:spcPts val="0"/>
              </a:spcAft>
              <a:buSzPts val="3434"/>
              <a:buChar char="❏"/>
            </a:pPr>
            <a:r>
              <a:rPr lang="en-US" sz="3433"/>
              <a:t>Từ</a:t>
            </a:r>
            <a:r>
              <a:rPr lang="en-US" sz="3433"/>
              <a:t> ví dụ bên trên, ở bản build trước có phát hiện ra lỗi liên quan đến việc gửi hồ sơ do phân quyền sai nên hồ sơ được gửi đi nhưng lại gửi không đúng người nhận, ở bản build này bug này đã được sửa.</a:t>
            </a:r>
            <a:endParaRPr sz="3433">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450c3ea04_0_53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228" name="Google Shape;228;g11450c3ea04_0_532"/>
          <p:cNvSpPr txBox="1"/>
          <p:nvPr>
            <p:ph idx="1" type="body"/>
          </p:nvPr>
        </p:nvSpPr>
        <p:spPr>
          <a:xfrm>
            <a:off x="609600" y="1066800"/>
            <a:ext cx="11250900" cy="5627400"/>
          </a:xfrm>
          <a:prstGeom prst="rect">
            <a:avLst/>
          </a:prstGeom>
          <a:noFill/>
          <a:ln>
            <a:noFill/>
          </a:ln>
        </p:spPr>
        <p:txBody>
          <a:bodyPr anchorCtr="0" anchor="t" bIns="45700" lIns="91425" spcFirstLastPara="1" rIns="91425" wrap="square" tIns="45700">
            <a:normAutofit/>
          </a:bodyPr>
          <a:lstStyle/>
          <a:p>
            <a:pPr indent="0" lvl="0" marL="0" rtl="0" algn="l">
              <a:spcBef>
                <a:spcPts val="560"/>
              </a:spcBef>
              <a:spcAft>
                <a:spcPts val="0"/>
              </a:spcAft>
              <a:buNone/>
            </a:pPr>
            <a:r>
              <a:rPr lang="en-US" sz="3433"/>
              <a:t>Câu hỏi: </a:t>
            </a:r>
            <a:endParaRPr sz="3433"/>
          </a:p>
          <a:p>
            <a:pPr indent="-446650" lvl="0" marL="457200" rtl="0" algn="l">
              <a:spcBef>
                <a:spcPts val="560"/>
              </a:spcBef>
              <a:spcAft>
                <a:spcPts val="0"/>
              </a:spcAft>
              <a:buSzPts val="3434"/>
              <a:buAutoNum type="arabicPeriod"/>
            </a:pPr>
            <a:r>
              <a:rPr lang="en-US" sz="3433"/>
              <a:t>Dùng phương pháp kiểm thử nào để thực hiện kiểm thử các tình huống giả định trên.</a:t>
            </a:r>
            <a:endParaRPr sz="3433"/>
          </a:p>
          <a:p>
            <a:pPr indent="-446650" lvl="0" marL="457200" rtl="0" algn="l">
              <a:spcBef>
                <a:spcPts val="0"/>
              </a:spcBef>
              <a:spcAft>
                <a:spcPts val="0"/>
              </a:spcAft>
              <a:buSzPts val="3434"/>
              <a:buAutoNum type="arabicPeriod"/>
            </a:pPr>
            <a:r>
              <a:rPr lang="en-US" sz="3433"/>
              <a:t>Hãy so 2 phương pháp trên.</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1450c3ea04_0_42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234" name="Google Shape;234;g11450c3ea04_0_423"/>
          <p:cNvSpPr txBox="1"/>
          <p:nvPr>
            <p:ph idx="1" type="body"/>
          </p:nvPr>
        </p:nvSpPr>
        <p:spPr>
          <a:xfrm>
            <a:off x="609600" y="1066800"/>
            <a:ext cx="11582400" cy="5791200"/>
          </a:xfrm>
          <a:prstGeom prst="rect">
            <a:avLst/>
          </a:prstGeom>
          <a:noFill/>
          <a:ln>
            <a:noFill/>
          </a:ln>
        </p:spPr>
        <p:txBody>
          <a:bodyPr anchorCtr="0" anchor="t" bIns="45700" lIns="91425" spcFirstLastPara="1" rIns="91425" wrap="square" tIns="45700">
            <a:normAutofit/>
          </a:bodyPr>
          <a:lstStyle/>
          <a:p>
            <a:pPr indent="-444500" lvl="0" marL="457200" rtl="0" algn="l">
              <a:spcBef>
                <a:spcPts val="560"/>
              </a:spcBef>
              <a:spcAft>
                <a:spcPts val="0"/>
              </a:spcAft>
              <a:buClr>
                <a:srgbClr val="FF5A33"/>
              </a:buClr>
              <a:buSzPts val="3400"/>
              <a:buChar char="❏"/>
            </a:pPr>
            <a:r>
              <a:rPr lang="en-US" sz="3400">
                <a:solidFill>
                  <a:srgbClr val="333333"/>
                </a:solidFill>
              </a:rPr>
              <a:t>Bạn làm việc trong một công ty với vai trò là kỹ sư kiểm thử phần mềm và bạn phải test một phần mềm. Vì vậy, bạn viết 1000 test case và thực thi tất cả chúng. Trong số 1000 test case đó có 50 test case fail (fail nghĩa là kết quả đầu ra của sản phẩm không đúng với kết quả mong đợi). Khi dev thực hiện fix bug hết toàn bộ 50 test case fail thì bạn phải thực hiện mức kiểm thử nào. Nhóm hãy nêu ưu nhược điểm của mức kiểm thứ đó.</a:t>
            </a:r>
            <a:endParaRPr sz="3400">
              <a:solidFill>
                <a:srgbClr val="333333"/>
              </a:solidFill>
            </a:endParaRPr>
          </a:p>
          <a:p>
            <a:pPr indent="0" lvl="0" marL="0" rtl="0" algn="l">
              <a:spcBef>
                <a:spcPts val="0"/>
              </a:spcBef>
              <a:spcAft>
                <a:spcPts val="0"/>
              </a:spcAft>
              <a:buNone/>
            </a:pPr>
            <a:r>
              <a:t/>
            </a:r>
            <a:endParaRPr sz="3000">
              <a:solidFill>
                <a:srgbClr val="2D313B"/>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1450c3ea04_0_42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3</a:t>
            </a:r>
            <a:endParaRPr/>
          </a:p>
        </p:txBody>
      </p:sp>
      <p:sp>
        <p:nvSpPr>
          <p:cNvPr id="240" name="Google Shape;240;g11450c3ea04_0_428"/>
          <p:cNvSpPr txBox="1"/>
          <p:nvPr>
            <p:ph idx="1" type="body"/>
          </p:nvPr>
        </p:nvSpPr>
        <p:spPr>
          <a:xfrm>
            <a:off x="609600" y="1066800"/>
            <a:ext cx="11582400" cy="5791200"/>
          </a:xfrm>
          <a:prstGeom prst="rect">
            <a:avLst/>
          </a:prstGeom>
          <a:noFill/>
          <a:ln>
            <a:noFill/>
          </a:ln>
        </p:spPr>
        <p:txBody>
          <a:bodyPr anchorCtr="0" anchor="t" bIns="45700" lIns="91425" spcFirstLastPara="1" rIns="91425" wrap="square" tIns="45700">
            <a:normAutofit/>
          </a:bodyPr>
          <a:lstStyle/>
          <a:p>
            <a:pPr indent="-444500" lvl="0" marL="457200" rtl="0" algn="l">
              <a:spcBef>
                <a:spcPts val="0"/>
              </a:spcBef>
              <a:spcAft>
                <a:spcPts val="0"/>
              </a:spcAft>
              <a:buClr>
                <a:srgbClr val="FF5A33"/>
              </a:buClr>
              <a:buSzPts val="3400"/>
              <a:buFont typeface="Quattrocento Sans"/>
              <a:buChar char="❏"/>
            </a:pPr>
            <a:r>
              <a:rPr lang="en-US" sz="3400">
                <a:solidFill>
                  <a:srgbClr val="1B1B1B"/>
                </a:solidFill>
                <a:highlight>
                  <a:srgbClr val="FFFFFF"/>
                </a:highlight>
              </a:rPr>
              <a:t>Phần mềm được code bởi lập trình viên sau khi giải thích các yêu cầu được đưa ra trong tài liệu. Tester và Developer kiểm tra phần mềm dựa vào ý hiểu các yêu cầu phần mềm của họ. Vì vậy, phần mềm được phát triển theo yêu cầu chức năng của khách hàng hoặc tổ chức, nhưng có một số yêu cầu nghiệp vụ mà chỉ có thể được hiểu bởi người dùng cuối của phần mềm. Những yêu cầu và quy trình nghiệp vụ này có thể bị lack khi xây dựng phần mềm.</a:t>
            </a:r>
            <a:endParaRPr sz="3400">
              <a:solidFill>
                <a:srgbClr val="2D313B"/>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p:nvPr/>
        </p:nvSpPr>
        <p:spPr>
          <a:xfrm>
            <a:off x="3919557" y="2967335"/>
            <a:ext cx="612802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Review bài học online</a:t>
            </a:r>
            <a:endParaRPr b="0" i="0" sz="1400" u="none" cap="none" strike="noStrike">
              <a:solidFill>
                <a:srgbClr val="000000"/>
              </a:solidFill>
              <a:latin typeface="Arial"/>
              <a:ea typeface="Arial"/>
              <a:cs typeface="Arial"/>
              <a:sym typeface="Arial"/>
            </a:endParaRPr>
          </a:p>
        </p:txBody>
      </p:sp>
      <p:cxnSp>
        <p:nvCxnSpPr>
          <p:cNvPr id="118" name="Google Shape;118;p3"/>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19" name="Google Shape;119;p3"/>
          <p:cNvPicPr preferRelativeResize="0"/>
          <p:nvPr/>
        </p:nvPicPr>
        <p:blipFill rotWithShape="1">
          <a:blip r:embed="rId3">
            <a:alphaModFix/>
          </a:blip>
          <a:srcRect b="0" l="0" r="0" t="0"/>
          <a:stretch/>
        </p:blipFill>
        <p:spPr>
          <a:xfrm>
            <a:off x="1037870" y="1143000"/>
            <a:ext cx="2543530" cy="3781953"/>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0"/>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1450c3ea04_0_0"/>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5A33"/>
              </a:buClr>
              <a:buSzPts val="2200"/>
              <a:buNone/>
            </a:pPr>
            <a:r>
              <a:rPr lang="en-US"/>
              <a:t>Bài 3: các mức độ trong kiểm thử phần mềm</a:t>
            </a:r>
            <a:endParaRPr/>
          </a:p>
        </p:txBody>
      </p:sp>
      <p:sp>
        <p:nvSpPr>
          <p:cNvPr id="251" name="Google Shape;251;g11450c3ea04_0_0"/>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5A33"/>
              </a:buClr>
              <a:buSzPts val="3400"/>
              <a:buFont typeface="Calibri"/>
              <a:buNone/>
            </a:pPr>
            <a:r>
              <a:rPr lang="en-US"/>
              <a:t>Kiểm thử cơ bản (P2)</a:t>
            </a:r>
            <a:endParaRPr/>
          </a:p>
        </p:txBody>
      </p:sp>
      <p:pic>
        <p:nvPicPr>
          <p:cNvPr id="252" name="Google Shape;252;g11450c3ea04_0_0"/>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1450c3ea04_0_6"/>
          <p:cNvSpPr/>
          <p:nvPr/>
        </p:nvSpPr>
        <p:spPr>
          <a:xfrm>
            <a:off x="3919557" y="2967335"/>
            <a:ext cx="61281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Review bài học online</a:t>
            </a:r>
            <a:endParaRPr b="0" i="0" sz="1400" u="none" cap="none" strike="noStrike">
              <a:solidFill>
                <a:srgbClr val="000000"/>
              </a:solidFill>
              <a:latin typeface="Arial"/>
              <a:ea typeface="Arial"/>
              <a:cs typeface="Arial"/>
              <a:sym typeface="Arial"/>
            </a:endParaRPr>
          </a:p>
        </p:txBody>
      </p:sp>
      <p:cxnSp>
        <p:nvCxnSpPr>
          <p:cNvPr id="258" name="Google Shape;258;g11450c3ea04_0_6"/>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59" name="Google Shape;259;g11450c3ea04_0_6"/>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1450c3ea04_0_1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sp>
        <p:nvSpPr>
          <p:cNvPr id="265" name="Google Shape;265;g11450c3ea04_0_1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pic>
        <p:nvPicPr>
          <p:cNvPr descr="D:\Pictures\PNG\present.png" id="266" name="Google Shape;266;g11450c3ea04_0_12"/>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67" name="Google Shape;267;g11450c3ea04_0_12"/>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8" name="Google Shape;268;g11450c3ea04_0_12"/>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g11450c3ea04_0_12"/>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Acceptance Testing - Kiểm thử chấp nhận</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Smoke Testing - Kiểm thử khói</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Sanity Testing - Kiểm thử độ tỉnh táo</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Regression Testing - Kiểm thử hồi quy</a:t>
            </a:r>
            <a:endParaRPr b="1" sz="3000">
              <a:solidFill>
                <a:srgbClr val="333333"/>
              </a:solidFill>
              <a:latin typeface="Quattrocento Sans"/>
              <a:ea typeface="Quattrocento Sans"/>
              <a:cs typeface="Quattrocento Sans"/>
              <a:sym typeface="Quattrocento Sans"/>
            </a:endParaRPr>
          </a:p>
        </p:txBody>
      </p:sp>
      <p:sp>
        <p:nvSpPr>
          <p:cNvPr id="270" name="Google Shape;270;g11450c3ea04_0_12"/>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15876eb004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76" name="Google Shape;276;g115876eb004_0_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68300" lvl="0" marL="342900" rtl="0" algn="l">
              <a:spcBef>
                <a:spcPts val="0"/>
              </a:spcBef>
              <a:spcAft>
                <a:spcPts val="0"/>
              </a:spcAft>
              <a:buSzPts val="3200"/>
              <a:buChar char="❑"/>
            </a:pPr>
            <a:r>
              <a:rPr lang="en-US" sz="3200"/>
              <a:t>Nộp Assignment giai đoạn 1 (Hoàn thành giai đoạn 1)</a:t>
            </a:r>
            <a:endParaRPr sz="3200"/>
          </a:p>
          <a:p>
            <a:pPr indent="-368300" lvl="0" marL="342900" rtl="0" algn="l">
              <a:spcBef>
                <a:spcPts val="0"/>
              </a:spcBef>
              <a:spcAft>
                <a:spcPts val="0"/>
              </a:spcAft>
              <a:buSzPts val="3200"/>
              <a:buChar char="❑"/>
            </a:pPr>
            <a:r>
              <a:rPr lang="en-US" sz="3200"/>
              <a:t>Kiểm thử chấp nhận - Acceptance Testing</a:t>
            </a:r>
            <a:endParaRPr sz="3200"/>
          </a:p>
          <a:p>
            <a:pPr indent="-368300" lvl="0" marL="342900" rtl="0" algn="l">
              <a:spcBef>
                <a:spcPts val="0"/>
              </a:spcBef>
              <a:spcAft>
                <a:spcPts val="0"/>
              </a:spcAft>
              <a:buSzPts val="3200"/>
              <a:buChar char="❑"/>
            </a:pPr>
            <a:r>
              <a:rPr lang="en-US" sz="3200"/>
              <a:t>Kiểm thử khói - Smoke Testing</a:t>
            </a:r>
            <a:endParaRPr sz="3200"/>
          </a:p>
          <a:p>
            <a:pPr indent="-368300" lvl="0" marL="342900" rtl="0" algn="l">
              <a:spcBef>
                <a:spcPts val="0"/>
              </a:spcBef>
              <a:spcAft>
                <a:spcPts val="0"/>
              </a:spcAft>
              <a:buSzPts val="3200"/>
              <a:buChar char="❑"/>
            </a:pPr>
            <a:r>
              <a:rPr lang="en-US" sz="3200"/>
              <a:t>Kiểm thử độ tỉnh táo - Sanity Testing</a:t>
            </a:r>
            <a:endParaRPr sz="3200"/>
          </a:p>
          <a:p>
            <a:pPr indent="-368300" lvl="0" marL="342900" rtl="0" algn="l">
              <a:spcBef>
                <a:spcPts val="0"/>
              </a:spcBef>
              <a:spcAft>
                <a:spcPts val="0"/>
              </a:spcAft>
              <a:buSzPts val="3200"/>
              <a:buChar char="❑"/>
            </a:pPr>
            <a:r>
              <a:rPr lang="en-US" sz="3200"/>
              <a:t>Kiểm thử hồi quy - Regression Testing</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15876eb004_0_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Câu hỏi - sinh viên trả lời</a:t>
            </a:r>
            <a:endParaRPr/>
          </a:p>
        </p:txBody>
      </p:sp>
      <p:sp>
        <p:nvSpPr>
          <p:cNvPr id="282" name="Google Shape;282;g115876eb004_0_5"/>
          <p:cNvSpPr txBox="1"/>
          <p:nvPr>
            <p:ph idx="1" type="body"/>
          </p:nvPr>
        </p:nvSpPr>
        <p:spPr>
          <a:xfrm>
            <a:off x="691250" y="1066800"/>
            <a:ext cx="11500800" cy="5700300"/>
          </a:xfrm>
          <a:prstGeom prst="rect">
            <a:avLst/>
          </a:prstGeom>
          <a:noFill/>
          <a:ln>
            <a:noFill/>
          </a:ln>
        </p:spPr>
        <p:txBody>
          <a:bodyPr anchorCtr="0" anchor="t" bIns="45700" lIns="91425" spcFirstLastPara="1" rIns="91425" wrap="square" tIns="45700">
            <a:noAutofit/>
          </a:bodyPr>
          <a:lstStyle/>
          <a:p>
            <a:pPr indent="-457200" lvl="0" marL="457200" rtl="0" algn="l">
              <a:spcBef>
                <a:spcPts val="560"/>
              </a:spcBef>
              <a:spcAft>
                <a:spcPts val="0"/>
              </a:spcAft>
              <a:buSzPts val="3600"/>
              <a:buChar char="❑"/>
            </a:pPr>
            <a:r>
              <a:rPr lang="en-US" sz="3600"/>
              <a:t>Khi nào thực hiện Smoke testing ?</a:t>
            </a:r>
            <a:endParaRPr sz="3600"/>
          </a:p>
          <a:p>
            <a:pPr indent="-457200" lvl="0" marL="457200" rtl="0" algn="l">
              <a:spcBef>
                <a:spcPts val="560"/>
              </a:spcBef>
              <a:spcAft>
                <a:spcPts val="0"/>
              </a:spcAft>
              <a:buSzPts val="3600"/>
              <a:buChar char="❑"/>
            </a:pPr>
            <a:r>
              <a:rPr lang="en-US" sz="3600"/>
              <a:t>Khi nào thực hiện Sanity Testing ?</a:t>
            </a:r>
            <a:endParaRPr sz="3600"/>
          </a:p>
          <a:p>
            <a:pPr indent="-457200" lvl="0" marL="457200" rtl="0" algn="l">
              <a:spcBef>
                <a:spcPts val="560"/>
              </a:spcBef>
              <a:spcAft>
                <a:spcPts val="0"/>
              </a:spcAft>
              <a:buSzPts val="3600"/>
              <a:buChar char="❑"/>
            </a:pPr>
            <a:r>
              <a:rPr lang="en-US" sz="3600"/>
              <a:t>Có mấy phương pháp kiểm thử hồi quy ?</a:t>
            </a:r>
            <a:endParaRPr sz="3600"/>
          </a:p>
          <a:p>
            <a:pPr indent="-457200" lvl="0" marL="457200" rtl="0" algn="l">
              <a:spcBef>
                <a:spcPts val="560"/>
              </a:spcBef>
              <a:spcAft>
                <a:spcPts val="0"/>
              </a:spcAft>
              <a:buSzPts val="3600"/>
              <a:buChar char="❑"/>
            </a:pPr>
            <a:r>
              <a:rPr lang="en-US" sz="3600"/>
              <a:t>Khi nào sử dụng kiểm thử chấp nhận ?</a:t>
            </a:r>
            <a:endParaRPr sz="3600"/>
          </a:p>
          <a:p>
            <a:pPr indent="-165100" lvl="0" marL="342900" rtl="0" algn="l">
              <a:spcBef>
                <a:spcPts val="0"/>
              </a:spcBef>
              <a:spcAft>
                <a:spcPts val="0"/>
              </a:spcAft>
              <a:buClr>
                <a:srgbClr val="FF5A33"/>
              </a:buClr>
              <a:buSzPts val="2800"/>
              <a:buFont typeface="Noto Sans Symbols"/>
              <a:buNone/>
            </a:pPr>
            <a:r>
              <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 calcmode="lin" valueType="num">
                                      <p:cBhvr additive="base">
                                        <p:cTn dur="1000"/>
                                        <p:tgtEl>
                                          <p:spTgt spid="28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 calcmode="lin" valueType="num">
                                      <p:cBhvr additive="base">
                                        <p:cTn dur="1000"/>
                                        <p:tgtEl>
                                          <p:spTgt spid="28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 calcmode="lin" valueType="num">
                                      <p:cBhvr additive="base">
                                        <p:cTn dur="1000"/>
                                        <p:tgtEl>
                                          <p:spTgt spid="28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 calcmode="lin" valueType="num">
                                      <p:cBhvr additive="base">
                                        <p:cTn dur="1000"/>
                                        <p:tgtEl>
                                          <p:spTgt spid="28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anim calcmode="lin" valueType="num">
                                      <p:cBhvr additive="base">
                                        <p:cTn dur="1000"/>
                                        <p:tgtEl>
                                          <p:spTgt spid="28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1450c3ea04_0_559"/>
          <p:cNvSpPr/>
          <p:nvPr/>
        </p:nvSpPr>
        <p:spPr>
          <a:xfrm>
            <a:off x="3919557" y="2967335"/>
            <a:ext cx="6977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Tổ chức trình bày chủ đề</a:t>
            </a:r>
            <a:endParaRPr b="1" sz="5400" cap="small">
              <a:solidFill>
                <a:srgbClr val="FFA15D"/>
              </a:solidFill>
              <a:latin typeface="Calibri"/>
              <a:ea typeface="Calibri"/>
              <a:cs typeface="Calibri"/>
              <a:sym typeface="Calibri"/>
            </a:endParaRPr>
          </a:p>
        </p:txBody>
      </p:sp>
      <p:cxnSp>
        <p:nvCxnSpPr>
          <p:cNvPr id="288" name="Google Shape;288;g11450c3ea04_0_559"/>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89" name="Google Shape;289;g11450c3ea04_0_559"/>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1450c3ea04_0_53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295" name="Google Shape;295;g11450c3ea04_0_539"/>
          <p:cNvSpPr txBox="1"/>
          <p:nvPr>
            <p:ph idx="1" type="body"/>
          </p:nvPr>
        </p:nvSpPr>
        <p:spPr>
          <a:xfrm>
            <a:off x="609600" y="1066800"/>
            <a:ext cx="11396400" cy="5609400"/>
          </a:xfrm>
          <a:prstGeom prst="rect">
            <a:avLst/>
          </a:prstGeom>
          <a:noFill/>
          <a:ln>
            <a:noFill/>
          </a:ln>
        </p:spPr>
        <p:txBody>
          <a:bodyPr anchorCtr="0" anchor="t" bIns="45700" lIns="91425" spcFirstLastPara="1" rIns="91425" wrap="square" tIns="45700">
            <a:normAutofit lnSpcReduction="20000"/>
          </a:bodyPr>
          <a:lstStyle/>
          <a:p>
            <a:pPr indent="-446650" lvl="0" marL="457200" rtl="0" algn="l">
              <a:spcBef>
                <a:spcPts val="560"/>
              </a:spcBef>
              <a:spcAft>
                <a:spcPts val="0"/>
              </a:spcAft>
              <a:buSzPts val="3434"/>
              <a:buChar char="❏"/>
            </a:pPr>
            <a:r>
              <a:rPr lang="en-US" sz="3433"/>
              <a:t>Trong một ứng dụng web, có các chức năng như Đăng nhập, Trang chủ, Tạo mới hồ sơ, Gửi hồ sơ, Quản lý hồ sơ,… Để có thể thực hiện được các thao tác trên hệ thống bạn cần phải đăng nhập vào ứng dụng thành công, tuy nhiên sau bản build thì một vài vấn đề xảy ra làm cho người dùng không thể login vào hệ thống được nên chức năng tạo mới hay gửi hồ sơ không thực hiện được.</a:t>
            </a:r>
            <a:endParaRPr sz="3433"/>
          </a:p>
          <a:p>
            <a:pPr indent="0" lvl="0" marL="914400" rtl="0" algn="l">
              <a:spcBef>
                <a:spcPts val="560"/>
              </a:spcBef>
              <a:spcAft>
                <a:spcPts val="0"/>
              </a:spcAft>
              <a:buNone/>
            </a:pPr>
            <a:r>
              <a:t/>
            </a:r>
            <a:endParaRPr sz="3433"/>
          </a:p>
          <a:p>
            <a:pPr indent="-446650" lvl="0" marL="457200" rtl="0" algn="l">
              <a:spcBef>
                <a:spcPts val="560"/>
              </a:spcBef>
              <a:spcAft>
                <a:spcPts val="0"/>
              </a:spcAft>
              <a:buSzPts val="3434"/>
              <a:buChar char="❏"/>
            </a:pPr>
            <a:r>
              <a:rPr lang="en-US" sz="3433"/>
              <a:t>Từ ví dụ bên trên, ở bản build trước có phát hiện ra lỗi liên quan đến việc gửi hồ sơ do phân quyền sai nên hồ sơ được gửi đi nhưng lại gửi không đúng người nhận, ở bản build này bug này đã được sửa.</a:t>
            </a:r>
            <a:endParaRPr sz="3433">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1450c3ea04_0_54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301" name="Google Shape;301;g11450c3ea04_0_544"/>
          <p:cNvSpPr txBox="1"/>
          <p:nvPr>
            <p:ph idx="1" type="body"/>
          </p:nvPr>
        </p:nvSpPr>
        <p:spPr>
          <a:xfrm>
            <a:off x="609600" y="1066800"/>
            <a:ext cx="11250900" cy="5627400"/>
          </a:xfrm>
          <a:prstGeom prst="rect">
            <a:avLst/>
          </a:prstGeom>
          <a:noFill/>
          <a:ln>
            <a:noFill/>
          </a:ln>
        </p:spPr>
        <p:txBody>
          <a:bodyPr anchorCtr="0" anchor="t" bIns="45700" lIns="91425" spcFirstLastPara="1" rIns="91425" wrap="square" tIns="45700">
            <a:normAutofit/>
          </a:bodyPr>
          <a:lstStyle/>
          <a:p>
            <a:pPr indent="0" lvl="0" marL="0" rtl="0" algn="l">
              <a:spcBef>
                <a:spcPts val="560"/>
              </a:spcBef>
              <a:spcAft>
                <a:spcPts val="0"/>
              </a:spcAft>
              <a:buNone/>
            </a:pPr>
            <a:r>
              <a:rPr lang="en-US" sz="3433"/>
              <a:t>Câu hỏi: </a:t>
            </a:r>
            <a:endParaRPr sz="3433"/>
          </a:p>
          <a:p>
            <a:pPr indent="-446650" lvl="0" marL="457200" rtl="0" algn="l">
              <a:spcBef>
                <a:spcPts val="560"/>
              </a:spcBef>
              <a:spcAft>
                <a:spcPts val="0"/>
              </a:spcAft>
              <a:buSzPts val="3434"/>
              <a:buAutoNum type="arabicPeriod"/>
            </a:pPr>
            <a:r>
              <a:rPr lang="en-US" sz="3433"/>
              <a:t>Dùng phương pháp kiểm thử nào để thực hiện kiểm thử các tình huống giả định trên.</a:t>
            </a:r>
            <a:endParaRPr sz="3433"/>
          </a:p>
          <a:p>
            <a:pPr indent="-446650" lvl="0" marL="457200" rtl="0" algn="l">
              <a:spcBef>
                <a:spcPts val="0"/>
              </a:spcBef>
              <a:spcAft>
                <a:spcPts val="0"/>
              </a:spcAft>
              <a:buSzPts val="3434"/>
              <a:buAutoNum type="arabicPeriod"/>
            </a:pPr>
            <a:r>
              <a:rPr lang="en-US" sz="3433"/>
              <a:t>Hãy so 2 phương pháp trên.</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1450c3ea04_0_54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307" name="Google Shape;307;g11450c3ea04_0_549"/>
          <p:cNvSpPr txBox="1"/>
          <p:nvPr>
            <p:ph idx="1" type="body"/>
          </p:nvPr>
        </p:nvSpPr>
        <p:spPr>
          <a:xfrm>
            <a:off x="609600" y="1066800"/>
            <a:ext cx="11582400" cy="5791200"/>
          </a:xfrm>
          <a:prstGeom prst="rect">
            <a:avLst/>
          </a:prstGeom>
          <a:noFill/>
          <a:ln>
            <a:noFill/>
          </a:ln>
        </p:spPr>
        <p:txBody>
          <a:bodyPr anchorCtr="0" anchor="t" bIns="45700" lIns="91425" spcFirstLastPara="1" rIns="91425" wrap="square" tIns="45700">
            <a:normAutofit/>
          </a:bodyPr>
          <a:lstStyle/>
          <a:p>
            <a:pPr indent="-444500" lvl="0" marL="457200" rtl="0" algn="l">
              <a:spcBef>
                <a:spcPts val="560"/>
              </a:spcBef>
              <a:spcAft>
                <a:spcPts val="0"/>
              </a:spcAft>
              <a:buClr>
                <a:srgbClr val="FF5A33"/>
              </a:buClr>
              <a:buSzPts val="3400"/>
              <a:buChar char="❏"/>
            </a:pPr>
            <a:r>
              <a:rPr lang="en-US" sz="3400">
                <a:solidFill>
                  <a:srgbClr val="333333"/>
                </a:solidFill>
              </a:rPr>
              <a:t>Bạn làm việc trong một công ty với vai trò là kỹ sư kiểm thử phần mềm và bạn phải test một phần mềm. Vì vậy, bạn viết 1000 test case và thực thi tất cả chúng. Trong số 1000 test case đó có 50 test case fail (fail nghĩa là kết quả đầu ra của sản phẩm không đúng với kết quả mong đợi). Khi dev thực hiện fix bug hết toàn bộ 50 test case fail thì bạn phải thực hiện mức kiểm thử nào. Nhóm hãy nêu ưu nhược điểm của mức kiểm thứ đó.</a:t>
            </a:r>
            <a:endParaRPr sz="3400">
              <a:solidFill>
                <a:srgbClr val="333333"/>
              </a:solidFill>
            </a:endParaRPr>
          </a:p>
          <a:p>
            <a:pPr indent="0" lvl="0" marL="0" rtl="0" algn="l">
              <a:spcBef>
                <a:spcPts val="0"/>
              </a:spcBef>
              <a:spcAft>
                <a:spcPts val="0"/>
              </a:spcAft>
              <a:buNone/>
            </a:pPr>
            <a:r>
              <a:t/>
            </a:r>
            <a:endParaRPr sz="3000">
              <a:solidFill>
                <a:srgbClr val="2D313B"/>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0f43ca2e99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sp>
        <p:nvSpPr>
          <p:cNvPr id="125" name="Google Shape;125;g10f43ca2e99_0_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pic>
        <p:nvPicPr>
          <p:cNvPr descr="D:\Pictures\PNG\present.png" id="126" name="Google Shape;126;g10f43ca2e99_0_0"/>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127" name="Google Shape;127;g10f43ca2e99_0_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8" name="Google Shape;128;g10f43ca2e99_0_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g10f43ca2e99_0_0"/>
          <p:cNvSpPr txBox="1"/>
          <p:nvPr/>
        </p:nvSpPr>
        <p:spPr>
          <a:xfrm>
            <a:off x="1334525" y="2073600"/>
            <a:ext cx="8229600" cy="3933900"/>
          </a:xfrm>
          <a:prstGeom prst="rect">
            <a:avLst/>
          </a:prstGeom>
          <a:noFill/>
          <a:ln>
            <a:noFill/>
          </a:ln>
        </p:spPr>
        <p:txBody>
          <a:bodyPr anchorCtr="0" anchor="t" bIns="45700" lIns="91425" spcFirstLastPara="1" rIns="91425" wrap="square" tIns="45700">
            <a:noAutofit/>
          </a:bodyPr>
          <a:lstStyle/>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Component Testing - Kiểm thử thành phần</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Integration Testing - Kiểm thử tích hợp</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System Testing - Kiểm thử hệ thống</a:t>
            </a:r>
            <a:endParaRPr sz="3800">
              <a:latin typeface="Calibri"/>
              <a:ea typeface="Calibri"/>
              <a:cs typeface="Calibri"/>
              <a:sym typeface="Calibri"/>
            </a:endParaRPr>
          </a:p>
        </p:txBody>
      </p:sp>
      <p:sp>
        <p:nvSpPr>
          <p:cNvPr id="130" name="Google Shape;130;g10f43ca2e99_0_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1450c3ea04_0_55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3</a:t>
            </a:r>
            <a:endParaRPr/>
          </a:p>
        </p:txBody>
      </p:sp>
      <p:sp>
        <p:nvSpPr>
          <p:cNvPr id="313" name="Google Shape;313;g11450c3ea04_0_554"/>
          <p:cNvSpPr txBox="1"/>
          <p:nvPr>
            <p:ph idx="1" type="body"/>
          </p:nvPr>
        </p:nvSpPr>
        <p:spPr>
          <a:xfrm>
            <a:off x="609600" y="1066800"/>
            <a:ext cx="11582400" cy="5791200"/>
          </a:xfrm>
          <a:prstGeom prst="rect">
            <a:avLst/>
          </a:prstGeom>
          <a:noFill/>
          <a:ln>
            <a:noFill/>
          </a:ln>
        </p:spPr>
        <p:txBody>
          <a:bodyPr anchorCtr="0" anchor="t" bIns="45700" lIns="91425" spcFirstLastPara="1" rIns="91425" wrap="square" tIns="45700">
            <a:normAutofit/>
          </a:bodyPr>
          <a:lstStyle/>
          <a:p>
            <a:pPr indent="-444500" lvl="0" marL="457200" rtl="0" algn="l">
              <a:spcBef>
                <a:spcPts val="0"/>
              </a:spcBef>
              <a:spcAft>
                <a:spcPts val="0"/>
              </a:spcAft>
              <a:buClr>
                <a:srgbClr val="FF5A33"/>
              </a:buClr>
              <a:buSzPts val="3400"/>
              <a:buFont typeface="Quattrocento Sans"/>
              <a:buChar char="❏"/>
            </a:pPr>
            <a:r>
              <a:rPr lang="en-US" sz="3400">
                <a:solidFill>
                  <a:srgbClr val="1B1B1B"/>
                </a:solidFill>
                <a:highlight>
                  <a:srgbClr val="FFFFFF"/>
                </a:highlight>
              </a:rPr>
              <a:t>Phần mềm được code bởi lập trình viên sau khi giải thích các yêu cầu được đưa ra trong tài liệu. Tester và Developer kiểm tra phần mềm dựa vào ý hiểu các yêu cầu phần mềm của họ. Vì vậy, phần mềm được phát triển theo yêu cầu chức năng của khách hàng hoặc tổ chức, nhưng có một số yêu cầu nghiệp vụ mà chỉ có thể được hiểu bởi người dùng cuối của phần mềm. Những yêu cầu và quy trình nghiệp vụ này có thể bị lack khi xây dựng phần mềm.</a:t>
            </a:r>
            <a:endParaRPr sz="3400">
              <a:solidFill>
                <a:srgbClr val="2D313B"/>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1450c3ea04_0_38"/>
          <p:cNvSpPr/>
          <p:nvPr/>
        </p:nvSpPr>
        <p:spPr>
          <a:xfrm>
            <a:off x="3919557" y="2967335"/>
            <a:ext cx="63681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Hướng dẫn thực hành</a:t>
            </a:r>
            <a:endParaRPr b="1" i="0" sz="5400" u="none" cap="small" strike="noStrike">
              <a:solidFill>
                <a:srgbClr val="FFA15D"/>
              </a:solidFill>
              <a:latin typeface="Calibri"/>
              <a:ea typeface="Calibri"/>
              <a:cs typeface="Calibri"/>
              <a:sym typeface="Calibri"/>
            </a:endParaRPr>
          </a:p>
        </p:txBody>
      </p:sp>
      <p:cxnSp>
        <p:nvCxnSpPr>
          <p:cNvPr id="319" name="Google Shape;319;g11450c3ea04_0_38"/>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320" name="Google Shape;320;g11450c3ea04_0_38"/>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1450c3ea04_0_4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Thực hành</a:t>
            </a:r>
            <a:endParaRPr/>
          </a:p>
        </p:txBody>
      </p:sp>
      <p:sp>
        <p:nvSpPr>
          <p:cNvPr id="326" name="Google Shape;326;g11450c3ea04_0_4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800"/>
              <a:buFont typeface="Quattrocento Sans"/>
              <a:buChar char="❑"/>
            </a:pPr>
            <a:r>
              <a:rPr lang="en-US"/>
              <a:t>Hướng dẫn làm bài </a:t>
            </a:r>
            <a:r>
              <a:rPr lang="en-US"/>
              <a:t>Quiz</a:t>
            </a:r>
            <a:r>
              <a:rPr lang="en-US"/>
              <a:t>, Lab</a:t>
            </a:r>
            <a:endParaRPr/>
          </a:p>
          <a:p>
            <a:pPr indent="-342900" lvl="0" marL="342900" rtl="0" algn="l">
              <a:lnSpc>
                <a:spcPct val="100000"/>
              </a:lnSpc>
              <a:spcBef>
                <a:spcPts val="0"/>
              </a:spcBef>
              <a:spcAft>
                <a:spcPts val="0"/>
              </a:spcAft>
              <a:buSzPts val="2800"/>
              <a:buChar char="❑"/>
            </a:pPr>
            <a:r>
              <a:rPr lang="en-US"/>
              <a:t>Nộp bài Assignment GĐ1( Hoàn thành Yêu cầu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1450c3ea04_0_57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332" name="Google Shape;332;g11450c3ea04_0_575"/>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333" name="Google Shape;333;g11450c3ea04_0_575"/>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4" name="Google Shape;334;g11450c3ea04_0_575"/>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g11450c3ea04_0_575"/>
          <p:cNvSpPr txBox="1"/>
          <p:nvPr/>
        </p:nvSpPr>
        <p:spPr>
          <a:xfrm>
            <a:off x="799650" y="2067600"/>
            <a:ext cx="8229600" cy="39339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Acceptance Testing - Kiểm thử chấp nhận</a:t>
            </a:r>
            <a:endParaRPr b="1" sz="3000">
              <a:solidFill>
                <a:srgbClr val="333333"/>
              </a:solidFill>
              <a:latin typeface="Quattrocento Sans"/>
              <a:ea typeface="Quattrocento Sans"/>
              <a:cs typeface="Quattrocento Sans"/>
              <a:sym typeface="Quattrocento Sans"/>
            </a:endParaRPr>
          </a:p>
          <a:p>
            <a:pPr indent="-419100" lvl="0" marL="4572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Smoke Testing - Kiểm thử khói</a:t>
            </a:r>
            <a:endParaRPr b="1" sz="3000">
              <a:solidFill>
                <a:srgbClr val="333333"/>
              </a:solidFill>
              <a:latin typeface="Quattrocento Sans"/>
              <a:ea typeface="Quattrocento Sans"/>
              <a:cs typeface="Quattrocento Sans"/>
              <a:sym typeface="Quattrocento Sans"/>
            </a:endParaRPr>
          </a:p>
          <a:p>
            <a:pPr indent="-419100" lvl="0" marL="4572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Sanity Testing - Kiểm thử độ tỉnh táo</a:t>
            </a:r>
            <a:endParaRPr b="1" sz="3000">
              <a:solidFill>
                <a:srgbClr val="333333"/>
              </a:solidFill>
              <a:latin typeface="Quattrocento Sans"/>
              <a:ea typeface="Quattrocento Sans"/>
              <a:cs typeface="Quattrocento Sans"/>
              <a:sym typeface="Quattrocento Sans"/>
            </a:endParaRPr>
          </a:p>
          <a:p>
            <a:pPr indent="-419100" lvl="0" marL="4572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Regression Testing - Kiểm thử hồi quy</a:t>
            </a:r>
            <a:endParaRPr b="1" sz="3000">
              <a:solidFill>
                <a:srgbClr val="333333"/>
              </a:solidFill>
              <a:latin typeface="Quattrocento Sans"/>
              <a:ea typeface="Quattrocento Sans"/>
              <a:cs typeface="Quattrocento Sans"/>
              <a:sym typeface="Quattrocento Sans"/>
            </a:endParaRPr>
          </a:p>
        </p:txBody>
      </p:sp>
      <p:sp>
        <p:nvSpPr>
          <p:cNvPr id="336" name="Google Shape;336;g11450c3ea04_0_575"/>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337" name="Google Shape;337;g11450c3ea04_0_575"/>
          <p:cNvPicPr preferRelativeResize="0"/>
          <p:nvPr/>
        </p:nvPicPr>
        <p:blipFill rotWithShape="1">
          <a:blip r:embed="rId3">
            <a:alphaModFix/>
          </a:blip>
          <a:srcRect b="0" l="0" r="0" t="0"/>
          <a:stretch/>
        </p:blipFill>
        <p:spPr>
          <a:xfrm flipH="1">
            <a:off x="9029250" y="1033188"/>
            <a:ext cx="3162750" cy="53250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1450c3ea04_0_49"/>
          <p:cNvSpPr/>
          <p:nvPr/>
        </p:nvSpPr>
        <p:spPr>
          <a:xfrm>
            <a:off x="3919557" y="2967335"/>
            <a:ext cx="73965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small" strike="noStrike">
                <a:solidFill>
                  <a:srgbClr val="FFA15D"/>
                </a:solidFill>
                <a:latin typeface="Calibri"/>
                <a:ea typeface="Calibri"/>
                <a:cs typeface="Calibri"/>
                <a:sym typeface="Calibri"/>
              </a:rPr>
              <a:t>Hướng dẫn học bài online tiếp theo</a:t>
            </a:r>
            <a:endParaRPr b="1" i="0" sz="4000" u="none" cap="small" strike="noStrike">
              <a:solidFill>
                <a:srgbClr val="FFA15D"/>
              </a:solidFill>
              <a:latin typeface="Calibri"/>
              <a:ea typeface="Calibri"/>
              <a:cs typeface="Calibri"/>
              <a:sym typeface="Calibri"/>
            </a:endParaRPr>
          </a:p>
        </p:txBody>
      </p:sp>
      <p:cxnSp>
        <p:nvCxnSpPr>
          <p:cNvPr id="343" name="Google Shape;343;g11450c3ea04_0_49"/>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344" name="Google Shape;344;g11450c3ea04_0_49"/>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450c3ea04_0_58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350" name="Google Shape;350;g11450c3ea04_0_585"/>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pic>
        <p:nvPicPr>
          <p:cNvPr descr="D:\Pictures\PNG\present.png" id="351" name="Google Shape;351;g11450c3ea04_0_585"/>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352" name="Google Shape;352;g11450c3ea04_0_585"/>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3" name="Google Shape;353;g11450c3ea04_0_585"/>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g11450c3ea04_0_585"/>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Static Testing - Kiểm thử tĩnh</a:t>
            </a:r>
            <a:endParaRPr b="1" sz="3000">
              <a:solidFill>
                <a:srgbClr val="333333"/>
              </a:solidFill>
              <a:latin typeface="Quattrocento Sans"/>
              <a:ea typeface="Quattrocento Sans"/>
              <a:cs typeface="Quattrocento Sans"/>
              <a:sym typeface="Quattrocento Sans"/>
            </a:endParaRPr>
          </a:p>
          <a:p>
            <a:pPr indent="-419100" lvl="0" marL="4572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BlackBox  Testing - Kiểm thử hộp đen</a:t>
            </a:r>
            <a:endParaRPr b="1" sz="3000">
              <a:solidFill>
                <a:srgbClr val="333333"/>
              </a:solidFill>
              <a:latin typeface="Quattrocento Sans"/>
              <a:ea typeface="Quattrocento Sans"/>
              <a:cs typeface="Quattrocento Sans"/>
              <a:sym typeface="Quattrocento Sans"/>
            </a:endParaRPr>
          </a:p>
        </p:txBody>
      </p:sp>
      <p:sp>
        <p:nvSpPr>
          <p:cNvPr id="355" name="Google Shape;355;g11450c3ea04_0_585"/>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 ti</a:t>
            </a:r>
            <a:r>
              <a:rPr b="1" lang="en-US" sz="2800">
                <a:solidFill>
                  <a:srgbClr val="F79646"/>
                </a:solidFill>
                <a:latin typeface="Quattrocento Sans"/>
                <a:ea typeface="Quattrocento Sans"/>
                <a:cs typeface="Quattrocento Sans"/>
                <a:sym typeface="Quattrocento Sans"/>
              </a:rPr>
              <a:t>ếp theo</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1480cd5d45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361" name="Google Shape;361;g11480cd5d45_0_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74650" lvl="0" marL="342900" rtl="0" algn="l">
              <a:spcBef>
                <a:spcPts val="0"/>
              </a:spcBef>
              <a:spcAft>
                <a:spcPts val="0"/>
              </a:spcAft>
              <a:buSzPts val="3300"/>
              <a:buFont typeface="Quattrocento Sans"/>
              <a:buChar char="❑"/>
            </a:pPr>
            <a:r>
              <a:rPr lang="en-US" sz="3300"/>
              <a:t>Mỗi nhóm sẽ thực hiện Review tài liệu đặc tả hoặc giao diện hoặc bất cứ thông tin nào của dự án của nhóm đó dựa theo 3 hoạt động Review được nêu ở bài online.</a:t>
            </a:r>
            <a:endParaRPr sz="33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g11450c3ea04_0_75"/>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450c3ea04_0_19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450c3ea04_0_19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68300" lvl="0" marL="342900" rtl="0" algn="l">
              <a:spcBef>
                <a:spcPts val="0"/>
              </a:spcBef>
              <a:spcAft>
                <a:spcPts val="0"/>
              </a:spcAft>
              <a:buSzPts val="3200"/>
              <a:buChar char="❑"/>
            </a:pPr>
            <a:r>
              <a:rPr lang="en-US" sz="3200"/>
              <a:t>Chuẩn bị nộp Assignment giai đoạn 1 (Hoàn thành Yêu cầu 1)</a:t>
            </a:r>
            <a:endParaRPr sz="3200"/>
          </a:p>
          <a:p>
            <a:pPr indent="-368300" lvl="0" marL="342900" rtl="0" algn="l">
              <a:spcBef>
                <a:spcPts val="0"/>
              </a:spcBef>
              <a:spcAft>
                <a:spcPts val="0"/>
              </a:spcAft>
              <a:buSzPts val="3200"/>
              <a:buChar char="❑"/>
            </a:pPr>
            <a:r>
              <a:rPr lang="en-US" sz="3200"/>
              <a:t>Kiểm thử thành phần - Component Testing</a:t>
            </a:r>
            <a:endParaRPr sz="3200"/>
          </a:p>
          <a:p>
            <a:pPr indent="-368300" lvl="0" marL="342900" rtl="0" algn="l">
              <a:spcBef>
                <a:spcPts val="0"/>
              </a:spcBef>
              <a:spcAft>
                <a:spcPts val="0"/>
              </a:spcAft>
              <a:buSzPts val="3200"/>
              <a:buChar char="❑"/>
            </a:pPr>
            <a:r>
              <a:rPr lang="en-US" sz="3200"/>
              <a:t>Vòng đời của kiểm thử thành phần</a:t>
            </a:r>
            <a:endParaRPr sz="3200"/>
          </a:p>
          <a:p>
            <a:pPr indent="-368300" lvl="0" marL="342900" rtl="0" algn="l">
              <a:spcBef>
                <a:spcPts val="0"/>
              </a:spcBef>
              <a:spcAft>
                <a:spcPts val="0"/>
              </a:spcAft>
              <a:buSzPts val="3200"/>
              <a:buChar char="❑"/>
            </a:pPr>
            <a:r>
              <a:rPr lang="en-US" sz="3200"/>
              <a:t>Stub và Driver</a:t>
            </a:r>
            <a:endParaRPr sz="3200"/>
          </a:p>
          <a:p>
            <a:pPr indent="-368300" lvl="0" marL="342900" rtl="0" algn="l">
              <a:spcBef>
                <a:spcPts val="0"/>
              </a:spcBef>
              <a:spcAft>
                <a:spcPts val="0"/>
              </a:spcAft>
              <a:buSzPts val="3200"/>
              <a:buChar char="❑"/>
            </a:pPr>
            <a:r>
              <a:rPr lang="en-US" sz="3200"/>
              <a:t>Kiểm thử tích hợp - Integration Testing</a:t>
            </a:r>
            <a:endParaRPr sz="3200"/>
          </a:p>
          <a:p>
            <a:pPr indent="-368300" lvl="0" marL="342900" rtl="0" algn="l">
              <a:spcBef>
                <a:spcPts val="0"/>
              </a:spcBef>
              <a:spcAft>
                <a:spcPts val="0"/>
              </a:spcAft>
              <a:buSzPts val="3200"/>
              <a:buChar char="❑"/>
            </a:pPr>
            <a:r>
              <a:rPr lang="en-US" sz="3200"/>
              <a:t>Phương pháp kiểm thử Bigbang, Top Down, Bottom Up</a:t>
            </a:r>
            <a:endParaRPr sz="3200"/>
          </a:p>
          <a:p>
            <a:pPr indent="-368300" lvl="0" marL="342900" rtl="0" algn="l">
              <a:spcBef>
                <a:spcPts val="0"/>
              </a:spcBef>
              <a:spcAft>
                <a:spcPts val="0"/>
              </a:spcAft>
              <a:buSzPts val="3200"/>
              <a:buChar char="❑"/>
            </a:pPr>
            <a:r>
              <a:rPr lang="en-US" sz="3200"/>
              <a:t>Kiểm thử hệ thống - System testing</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1450c3ea04_0_19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g11450c3ea04_0_198"/>
          <p:cNvSpPr txBox="1"/>
          <p:nvPr>
            <p:ph idx="1" type="body"/>
          </p:nvPr>
        </p:nvSpPr>
        <p:spPr>
          <a:xfrm>
            <a:off x="691250" y="1066800"/>
            <a:ext cx="11500800" cy="5700300"/>
          </a:xfrm>
          <a:prstGeom prst="rect">
            <a:avLst/>
          </a:prstGeom>
          <a:noFill/>
          <a:ln>
            <a:noFill/>
          </a:ln>
        </p:spPr>
        <p:txBody>
          <a:bodyPr anchorCtr="0" anchor="t" bIns="45700" lIns="91425" spcFirstLastPara="1" rIns="91425" wrap="square" tIns="45700">
            <a:noAutofit/>
          </a:bodyPr>
          <a:lstStyle/>
          <a:p>
            <a:pPr indent="-457200" lvl="0" marL="457200" rtl="0" algn="l">
              <a:spcBef>
                <a:spcPts val="560"/>
              </a:spcBef>
              <a:spcAft>
                <a:spcPts val="0"/>
              </a:spcAft>
              <a:buSzPts val="3600"/>
              <a:buChar char="❑"/>
            </a:pPr>
            <a:r>
              <a:rPr lang="en-US" sz="3600"/>
              <a:t>Mức kiểm thử nào lập trình viên thực hiện ?</a:t>
            </a:r>
            <a:endParaRPr sz="3600"/>
          </a:p>
          <a:p>
            <a:pPr indent="-457200" lvl="0" marL="457200" rtl="0" algn="l">
              <a:spcBef>
                <a:spcPts val="560"/>
              </a:spcBef>
              <a:spcAft>
                <a:spcPts val="0"/>
              </a:spcAft>
              <a:buSzPts val="3600"/>
              <a:buChar char="❑"/>
            </a:pPr>
            <a:r>
              <a:rPr lang="en-US" sz="3600"/>
              <a:t>Nêu vòng đời của kiểm thử thành phần.</a:t>
            </a:r>
            <a:endParaRPr sz="3600"/>
          </a:p>
          <a:p>
            <a:pPr indent="-457200" lvl="0" marL="457200" rtl="0" algn="l">
              <a:spcBef>
                <a:spcPts val="560"/>
              </a:spcBef>
              <a:spcAft>
                <a:spcPts val="0"/>
              </a:spcAft>
              <a:buSzPts val="3600"/>
              <a:buChar char="❑"/>
            </a:pPr>
            <a:r>
              <a:rPr lang="en-US" sz="3600"/>
              <a:t>Đưa ra 1 ví dụ về Stub và </a:t>
            </a:r>
            <a:r>
              <a:rPr lang="en-US" sz="3600"/>
              <a:t>Driver</a:t>
            </a:r>
            <a:r>
              <a:rPr lang="en-US" sz="3600"/>
              <a:t>.</a:t>
            </a:r>
            <a:endParaRPr sz="3600"/>
          </a:p>
          <a:p>
            <a:pPr indent="-457200" lvl="0" marL="457200" rtl="0" algn="l">
              <a:spcBef>
                <a:spcPts val="560"/>
              </a:spcBef>
              <a:spcAft>
                <a:spcPts val="0"/>
              </a:spcAft>
              <a:buSzPts val="3600"/>
              <a:buChar char="❑"/>
            </a:pPr>
            <a:r>
              <a:rPr lang="en-US" sz="3600"/>
              <a:t>Thời điểm diễn ra Kiểm thử tích hợp là khi nào ?</a:t>
            </a:r>
            <a:endParaRPr sz="3600"/>
          </a:p>
          <a:p>
            <a:pPr indent="-457200" lvl="0" marL="457200" rtl="0" algn="l">
              <a:spcBef>
                <a:spcPts val="560"/>
              </a:spcBef>
              <a:spcAft>
                <a:spcPts val="0"/>
              </a:spcAft>
              <a:buSzPts val="3600"/>
              <a:buChar char="❑"/>
            </a:pPr>
            <a:r>
              <a:rPr lang="en-US" sz="3600"/>
              <a:t>Ưu/Nhược điểm của phương pháp kiểm thử Bigbang ?</a:t>
            </a:r>
            <a:endParaRPr sz="3600"/>
          </a:p>
          <a:p>
            <a:pPr indent="-457200" lvl="0" marL="457200" rtl="0" algn="l">
              <a:spcBef>
                <a:spcPts val="560"/>
              </a:spcBef>
              <a:spcAft>
                <a:spcPts val="0"/>
              </a:spcAft>
              <a:buSzPts val="3600"/>
              <a:buChar char="❑"/>
            </a:pPr>
            <a:r>
              <a:rPr lang="en-US" sz="3600"/>
              <a:t>Ưu/Nhược điểm của phương pháp kiểm thử Top Down ?</a:t>
            </a:r>
            <a:endParaRPr sz="3600"/>
          </a:p>
          <a:p>
            <a:pPr indent="-457200" lvl="0" marL="457200" rtl="0" algn="l">
              <a:spcBef>
                <a:spcPts val="560"/>
              </a:spcBef>
              <a:spcAft>
                <a:spcPts val="0"/>
              </a:spcAft>
              <a:buSzPts val="3600"/>
              <a:buChar char="❑"/>
            </a:pPr>
            <a:r>
              <a:rPr lang="en-US" sz="3600"/>
              <a:t>Ưu/Nhược điểm của phương pháp kiểm thử Bottom Up?</a:t>
            </a:r>
            <a:endParaRPr sz="3600"/>
          </a:p>
          <a:p>
            <a:pPr indent="-457200" lvl="0" marL="457200" rtl="0" algn="l">
              <a:spcBef>
                <a:spcPts val="560"/>
              </a:spcBef>
              <a:spcAft>
                <a:spcPts val="0"/>
              </a:spcAft>
              <a:buSzPts val="3600"/>
              <a:buChar char="❑"/>
            </a:pPr>
            <a:r>
              <a:rPr lang="en-US" sz="3600"/>
              <a:t>Kiểm thử hệ thống thì sẽ kiểm thử những gì ?</a:t>
            </a:r>
            <a:endParaRPr sz="3600"/>
          </a:p>
          <a:p>
            <a:pPr indent="-165100" lvl="0" marL="342900" rtl="0" algn="l">
              <a:spcBef>
                <a:spcPts val="0"/>
              </a:spcBef>
              <a:spcAft>
                <a:spcPts val="0"/>
              </a:spcAft>
              <a:buClr>
                <a:srgbClr val="FF5A33"/>
              </a:buClr>
              <a:buSzPts val="2800"/>
              <a:buFont typeface="Noto Sans Symbols"/>
              <a:buNone/>
            </a:pPr>
            <a:r>
              <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 calcmode="lin" valueType="num">
                                      <p:cBhvr additive="base">
                                        <p:cTn dur="1000"/>
                                        <p:tgtEl>
                                          <p:spTgt spid="1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 calcmode="lin" valueType="num">
                                      <p:cBhvr additive="base">
                                        <p:cTn dur="1000"/>
                                        <p:tgtEl>
                                          <p:spTgt spid="1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 calcmode="lin" valueType="num">
                                      <p:cBhvr additive="base">
                                        <p:cTn dur="1000"/>
                                        <p:tgtEl>
                                          <p:spTgt spid="14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 calcmode="lin" valueType="num">
                                      <p:cBhvr additive="base">
                                        <p:cTn dur="1000"/>
                                        <p:tgtEl>
                                          <p:spTgt spid="14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 calcmode="lin" valueType="num">
                                      <p:cBhvr additive="base">
                                        <p:cTn dur="1000"/>
                                        <p:tgtEl>
                                          <p:spTgt spid="14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 calcmode="lin" valueType="num">
                                      <p:cBhvr additive="base">
                                        <p:cTn dur="1000"/>
                                        <p:tgtEl>
                                          <p:spTgt spid="14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 calcmode="lin" valueType="num">
                                      <p:cBhvr additive="base">
                                        <p:cTn dur="1000"/>
                                        <p:tgtEl>
                                          <p:spTgt spid="142">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anim calcmode="lin" valueType="num">
                                      <p:cBhvr additive="base">
                                        <p:cTn dur="1000"/>
                                        <p:tgtEl>
                                          <p:spTgt spid="142">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8" st="8"/>
                                            </p:txEl>
                                          </p:spTgt>
                                        </p:tgtEl>
                                        <p:attrNameLst>
                                          <p:attrName>style.visibility</p:attrName>
                                        </p:attrNameLst>
                                      </p:cBhvr>
                                      <p:to>
                                        <p:strVal val="visible"/>
                                      </p:to>
                                    </p:set>
                                    <p:anim calcmode="lin" valueType="num">
                                      <p:cBhvr additive="base">
                                        <p:cTn dur="1000"/>
                                        <p:tgtEl>
                                          <p:spTgt spid="142">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p:nvPr/>
        </p:nvSpPr>
        <p:spPr>
          <a:xfrm>
            <a:off x="3919557" y="2967335"/>
            <a:ext cx="697748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Tổ chức trình bày chủ đề</a:t>
            </a:r>
            <a:endParaRPr b="1" i="0" sz="5400" u="none" cap="small" strike="noStrike">
              <a:solidFill>
                <a:srgbClr val="FFA15D"/>
              </a:solidFill>
              <a:latin typeface="Calibri"/>
              <a:ea typeface="Calibri"/>
              <a:cs typeface="Calibri"/>
              <a:sym typeface="Calibri"/>
            </a:endParaRPr>
          </a:p>
        </p:txBody>
      </p:sp>
      <p:cxnSp>
        <p:nvCxnSpPr>
          <p:cNvPr id="148" name="Google Shape;148;p7"/>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49" name="Google Shape;149;p7"/>
          <p:cNvPicPr preferRelativeResize="0"/>
          <p:nvPr/>
        </p:nvPicPr>
        <p:blipFill rotWithShape="1">
          <a:blip r:embed="rId3">
            <a:alphaModFix/>
          </a:blip>
          <a:srcRect b="0" l="0" r="0" t="0"/>
          <a:stretch/>
        </p:blipFill>
        <p:spPr>
          <a:xfrm>
            <a:off x="1037870" y="1143000"/>
            <a:ext cx="2543530" cy="3781953"/>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1450c3ea04_0_30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155" name="Google Shape;155;g11450c3ea04_0_30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74650" lvl="0" marL="342900" rtl="0" algn="l">
              <a:spcBef>
                <a:spcPts val="0"/>
              </a:spcBef>
              <a:spcAft>
                <a:spcPts val="0"/>
              </a:spcAft>
              <a:buSzPts val="3300"/>
              <a:buFont typeface="Quattrocento Sans"/>
              <a:buChar char="❑"/>
            </a:pPr>
            <a:r>
              <a:rPr lang="en-US" sz="3300"/>
              <a:t>Với vai trò của một kiểm thử viên nhận thấy được rằng Component testing là cần thiết tuy nhiên Developer lại thực hiện nó một cách hời hợt và đưa ra các thông tin test không đầy đủ hoặc có thể là thiếu chính xác. Nhóm hãy thảo luận và đưa ra các thông tin bắt buộc cần phải có, giải thích được các lợi ích mà Component Testing giúp được cho dự án.</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1450c3ea04_0_30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161" name="Google Shape;161;g11450c3ea04_0_305"/>
          <p:cNvSpPr txBox="1"/>
          <p:nvPr>
            <p:ph idx="1" type="body"/>
          </p:nvPr>
        </p:nvSpPr>
        <p:spPr>
          <a:xfrm>
            <a:off x="609600" y="1066800"/>
            <a:ext cx="11582400" cy="5791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5000"/>
              </a:lnSpc>
              <a:spcBef>
                <a:spcPts val="0"/>
              </a:spcBef>
              <a:spcAft>
                <a:spcPts val="0"/>
              </a:spcAft>
              <a:buNone/>
            </a:pPr>
            <a:r>
              <a:rPr lang="en-US" sz="3906">
                <a:highlight>
                  <a:srgbClr val="FFFFFF"/>
                </a:highlight>
              </a:rPr>
              <a:t>Giả sử bạn làm việc cho một tổ chức CNTT đã được yêu cầu phát triển trang web mua sắm trực tuyến cho Camp World, một công ty bán dụng cụ cắm trại. Sau khi thu thập yêu cầu, phân tích và thiết kế hoàn tất, một nhà phát triển đã được chỉ định để phát triển từng mô-đun bên dưới.</a:t>
            </a:r>
            <a:endParaRPr sz="3906">
              <a:highlight>
                <a:srgbClr val="FFFFFF"/>
              </a:highlight>
            </a:endParaRPr>
          </a:p>
          <a:p>
            <a:pPr indent="-422428" lvl="0" marL="838200" rtl="0" algn="l">
              <a:lnSpc>
                <a:spcPct val="115000"/>
              </a:lnSpc>
              <a:spcBef>
                <a:spcPts val="1100"/>
              </a:spcBef>
              <a:spcAft>
                <a:spcPts val="0"/>
              </a:spcAft>
              <a:buClr>
                <a:srgbClr val="FF5A33"/>
              </a:buClr>
              <a:buSzPct val="100000"/>
              <a:buFont typeface="Quattrocento Sans"/>
              <a:buChar char="●"/>
            </a:pPr>
            <a:r>
              <a:rPr lang="en-US" sz="3938">
                <a:highlight>
                  <a:srgbClr val="FFFFFF"/>
                </a:highlight>
              </a:rPr>
              <a:t>Đăng ký và xác thực người dùng / Đăng nhập</a:t>
            </a:r>
            <a:endParaRPr sz="3938">
              <a:highlight>
                <a:srgbClr val="FFFFFF"/>
              </a:highlight>
            </a:endParaRPr>
          </a:p>
          <a:p>
            <a:pPr indent="-422428" lvl="0" marL="838200" rtl="0" algn="l">
              <a:lnSpc>
                <a:spcPct val="115000"/>
              </a:lnSpc>
              <a:spcBef>
                <a:spcPts val="0"/>
              </a:spcBef>
              <a:spcAft>
                <a:spcPts val="0"/>
              </a:spcAft>
              <a:buClr>
                <a:srgbClr val="FF5A33"/>
              </a:buClr>
              <a:buSzPct val="100000"/>
              <a:buFont typeface="Quattrocento Sans"/>
              <a:buChar char="●"/>
            </a:pPr>
            <a:r>
              <a:rPr lang="en-US" sz="3938">
                <a:highlight>
                  <a:srgbClr val="FFFFFF"/>
                </a:highlight>
              </a:rPr>
              <a:t>Danh mục sản phẩm</a:t>
            </a:r>
            <a:endParaRPr sz="3938">
              <a:highlight>
                <a:srgbClr val="FFFFFF"/>
              </a:highlight>
            </a:endParaRPr>
          </a:p>
          <a:p>
            <a:pPr indent="-422428" lvl="0" marL="838200" rtl="0" algn="l">
              <a:lnSpc>
                <a:spcPct val="115000"/>
              </a:lnSpc>
              <a:spcBef>
                <a:spcPts val="0"/>
              </a:spcBef>
              <a:spcAft>
                <a:spcPts val="0"/>
              </a:spcAft>
              <a:buClr>
                <a:srgbClr val="FF5A33"/>
              </a:buClr>
              <a:buSzPct val="100000"/>
              <a:buFont typeface="Quattrocento Sans"/>
              <a:buChar char="●"/>
            </a:pPr>
            <a:r>
              <a:rPr lang="en-US" sz="3938">
                <a:highlight>
                  <a:srgbClr val="FFFFFF"/>
                </a:highlight>
              </a:rPr>
              <a:t>Giỏ hàng</a:t>
            </a:r>
            <a:endParaRPr sz="3938">
              <a:highlight>
                <a:srgbClr val="FFFFFF"/>
              </a:highlight>
            </a:endParaRPr>
          </a:p>
          <a:p>
            <a:pPr indent="-422428" lvl="0" marL="838200" rtl="0" algn="l">
              <a:lnSpc>
                <a:spcPct val="115000"/>
              </a:lnSpc>
              <a:spcBef>
                <a:spcPts val="0"/>
              </a:spcBef>
              <a:spcAft>
                <a:spcPts val="0"/>
              </a:spcAft>
              <a:buClr>
                <a:srgbClr val="FF5A33"/>
              </a:buClr>
              <a:buSzPct val="100000"/>
              <a:buFont typeface="Quattrocento Sans"/>
              <a:buChar char="●"/>
            </a:pPr>
            <a:r>
              <a:rPr lang="en-US" sz="3938">
                <a:highlight>
                  <a:srgbClr val="FFFFFF"/>
                </a:highlight>
              </a:rPr>
              <a:t>Thanh toán</a:t>
            </a:r>
            <a:endParaRPr sz="3938">
              <a:highlight>
                <a:srgbClr val="FFFFFF"/>
              </a:highlight>
            </a:endParaRPr>
          </a:p>
          <a:p>
            <a:pPr indent="-422428" lvl="0" marL="838200" rtl="0" algn="l">
              <a:lnSpc>
                <a:spcPct val="115000"/>
              </a:lnSpc>
              <a:spcBef>
                <a:spcPts val="0"/>
              </a:spcBef>
              <a:spcAft>
                <a:spcPts val="0"/>
              </a:spcAft>
              <a:buClr>
                <a:srgbClr val="FF5A33"/>
              </a:buClr>
              <a:buSzPct val="100000"/>
              <a:buFont typeface="Quattrocento Sans"/>
              <a:buChar char="●"/>
            </a:pPr>
            <a:r>
              <a:rPr lang="en-US" sz="3938">
                <a:highlight>
                  <a:srgbClr val="FFFFFF"/>
                </a:highlight>
              </a:rPr>
              <a:t>Tích hợp cổng thanh toán</a:t>
            </a:r>
            <a:endParaRPr sz="3938">
              <a:highlight>
                <a:srgbClr val="FFFFFF"/>
              </a:highlight>
            </a:endParaRPr>
          </a:p>
          <a:p>
            <a:pPr indent="-422428" lvl="0" marL="838200" rtl="0" algn="l">
              <a:lnSpc>
                <a:spcPct val="115000"/>
              </a:lnSpc>
              <a:spcBef>
                <a:spcPts val="0"/>
              </a:spcBef>
              <a:spcAft>
                <a:spcPts val="0"/>
              </a:spcAft>
              <a:buClr>
                <a:srgbClr val="FF5A33"/>
              </a:buClr>
              <a:buSzPct val="100000"/>
              <a:buFont typeface="Quattrocento Sans"/>
              <a:buChar char="●"/>
            </a:pPr>
            <a:r>
              <a:rPr lang="en-US" sz="3938">
                <a:highlight>
                  <a:srgbClr val="FFFFFF"/>
                </a:highlight>
              </a:rPr>
              <a:t>Theo dõi vận chuyển và gói hàng</a:t>
            </a:r>
            <a:endParaRPr sz="3938">
              <a:highlight>
                <a:srgbClr val="FFFFFF"/>
              </a:highlight>
            </a:endParaRPr>
          </a:p>
          <a:p>
            <a:pPr indent="0" lvl="0" marL="0" rtl="0" algn="l">
              <a:spcBef>
                <a:spcPts val="800"/>
              </a:spcBef>
              <a:spcAft>
                <a:spcPts val="0"/>
              </a:spcAft>
              <a:buNone/>
            </a:pPr>
            <a:r>
              <a:t/>
            </a:r>
            <a:endParaRPr sz="3000">
              <a:solidFill>
                <a:srgbClr val="2D313B"/>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1450c3ea04_0_3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167" name="Google Shape;167;g11450c3ea04_0_310"/>
          <p:cNvSpPr txBox="1"/>
          <p:nvPr>
            <p:ph idx="1" type="body"/>
          </p:nvPr>
        </p:nvSpPr>
        <p:spPr>
          <a:xfrm>
            <a:off x="609600" y="1066800"/>
            <a:ext cx="11582400" cy="5791200"/>
          </a:xfrm>
          <a:prstGeom prst="rect">
            <a:avLst/>
          </a:prstGeom>
          <a:noFill/>
          <a:ln>
            <a:noFill/>
          </a:ln>
        </p:spPr>
        <p:txBody>
          <a:bodyPr anchorCtr="0" anchor="t" bIns="45700" lIns="91425" spcFirstLastPara="1" rIns="91425" wrap="square" tIns="45700">
            <a:normAutofit/>
          </a:bodyPr>
          <a:lstStyle/>
          <a:p>
            <a:pPr indent="-419100" lvl="0" marL="342900" rtl="0" algn="l">
              <a:spcBef>
                <a:spcPts val="560"/>
              </a:spcBef>
              <a:spcAft>
                <a:spcPts val="0"/>
              </a:spcAft>
              <a:buSzPts val="4000"/>
              <a:buChar char="❑"/>
            </a:pPr>
            <a:r>
              <a:rPr lang="en-US" sz="4000"/>
              <a:t>Nhóm hãy thực hiện các nhiệm vụ sau:</a:t>
            </a:r>
            <a:endParaRPr sz="4000"/>
          </a:p>
          <a:p>
            <a:pPr indent="-482600" lvl="0" marL="914400" rtl="0" algn="l">
              <a:spcBef>
                <a:spcPts val="0"/>
              </a:spcBef>
              <a:spcAft>
                <a:spcPts val="0"/>
              </a:spcAft>
              <a:buSzPts val="4000"/>
              <a:buChar char="❖"/>
            </a:pPr>
            <a:r>
              <a:rPr lang="en-US" sz="4000"/>
              <a:t>Kiểm thử tích hợp</a:t>
            </a:r>
            <a:endParaRPr sz="4000"/>
          </a:p>
          <a:p>
            <a:pPr indent="-482600" lvl="0" marL="914400" rtl="0" algn="l">
              <a:spcBef>
                <a:spcPts val="0"/>
              </a:spcBef>
              <a:spcAft>
                <a:spcPts val="0"/>
              </a:spcAft>
              <a:buSzPts val="4000"/>
              <a:buChar char="❖"/>
            </a:pPr>
            <a:r>
              <a:rPr lang="en-US" sz="4000"/>
              <a:t>Kiểm thử hệ thống (chọn ra một vài phương pháp trong kiểm thử hệ thống để làm)</a:t>
            </a:r>
            <a:endParaRPr sz="5106">
              <a:highlight>
                <a:srgbClr val="FFFFFF"/>
              </a:highlight>
            </a:endParaRPr>
          </a:p>
          <a:p>
            <a:pPr indent="0" lvl="0" marL="0" rtl="0" algn="l">
              <a:spcBef>
                <a:spcPts val="0"/>
              </a:spcBef>
              <a:spcAft>
                <a:spcPts val="0"/>
              </a:spcAft>
              <a:buNone/>
            </a:pPr>
            <a:r>
              <a:t/>
            </a:r>
            <a:endParaRPr sz="3000">
              <a:solidFill>
                <a:srgbClr val="2D313B"/>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