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embeddedFontLst>
    <p:embeddedFont>
      <p:font typeface="Calibri" panose="020F0502020204030204" pitchFamily="34" charset="0"/>
      <p:regular r:id="rId37"/>
      <p:bold r:id="rId38"/>
      <p:italic r:id="rId39"/>
      <p:boldItalic r:id="rId40"/>
    </p:embeddedFont>
    <p:embeddedFont>
      <p:font typeface="Quattrocento Sans" panose="020B0502050000020003" pitchFamily="34" charset="0"/>
      <p:regular r:id="rId41"/>
      <p:bold r:id="rId42"/>
      <p:italic r:id="rId43"/>
      <p:boldItalic r:id="rId44"/>
    </p:embeddedFont>
    <p:embeddedFont>
      <p:font typeface="Roboto" panose="02000000000000000000" pitchFamily="2" charset="0"/>
      <p:regular r:id="rId45"/>
      <p:bold r:id="rId46"/>
      <p:italic r:id="rId47"/>
      <p:boldItalic r:id="rId48"/>
    </p:embeddedFont>
    <p:embeddedFont>
      <p:font typeface="Verdana" panose="020B060403050404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io/o1v0WgXi2pyHao48Jr/AQdXK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customschemas.google.com/relationships/presentationmetadata" Target="meta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5e36f6a2f_0_3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g115e36f6a2f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15e36f6a2f_0_3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g115e36f6a2f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5e36f6a2f_0_3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115e36f6a2f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5e36f6a2f_0_5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115e36f6a2f_0_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e36f6a2f_0_7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115e36f6a2f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15e36f6a2f_0_70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115e36f6a2f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15e36f6a2f_0_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g115e36f6a2f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5e36f6a2f_0_7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115e36f6a2f_0_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15e36f6a2f_0_7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g115e36f6a2f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5e36f6a2f_0_7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g115e36f6a2f_0_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5e36f6a2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115e36f6a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5e36f6a2f_0_7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115e36f6a2f_0_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5e36f6a2f_0_7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115e36f6a2f_0_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15e36f6a2f_0_8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115e36f6a2f_0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5e36f6a2f_0_8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g115e36f6a2f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5e36f6a2f_0_8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15e36f6a2f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5e36f6a2f_0_7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g115e36f6a2f_0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15e36f6a2f_0_7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g115e36f6a2f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15e36f6a2f_0_7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g115e36f6a2f_0_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15e36f6a2f_0_7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g115e36f6a2f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15e36f6a2f_0_7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g115e36f6a2f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15e36f6a2f_0_10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g115e36f6a2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15e36f6a2f_0_7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g115e36f6a2f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17d3c31753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g117d3c317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17d3c31753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g117d3c3175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17d3c31753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g117d3c3175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15e36f6a2f_0_8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g115e36f6a2f_0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5e36f6a2f_0_2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115e36f6a2f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5e36f6a2f_0_4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115e36f6a2f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5e36f6a2f_0_3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115e36f6a2f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5e36f6a2f_0_3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g115e36f6a2f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5e36f6a2f_0_3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g115e36f6a2f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5e36f6a2f_0_3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g115e36f6a2f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22"/>
          <p:cNvPicPr preferRelativeResize="0"/>
          <p:nvPr/>
        </p:nvPicPr>
        <p:blipFill rotWithShape="1">
          <a:blip r:embed="rId2">
            <a:alphaModFix/>
          </a:blip>
          <a:srcRect/>
          <a:stretch/>
        </p:blipFill>
        <p:spPr>
          <a:xfrm>
            <a:off x="-4763" y="-4763"/>
            <a:ext cx="12201525" cy="6867525"/>
          </a:xfrm>
          <a:prstGeom prst="rect">
            <a:avLst/>
          </a:prstGeom>
          <a:noFill/>
          <a:ln>
            <a:noFill/>
          </a:ln>
        </p:spPr>
      </p:pic>
      <p:sp>
        <p:nvSpPr>
          <p:cNvPr id="17" name="Google Shape;17;p22"/>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FF5A33"/>
              </a:buClr>
              <a:buSzPts val="2200"/>
              <a:buNone/>
              <a:defRPr sz="2200" b="1"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cxnSp>
        <p:nvCxnSpPr>
          <p:cNvPr id="18" name="Google Shape;18;p22"/>
          <p:cNvCxnSpPr/>
          <p:nvPr/>
        </p:nvCxnSpPr>
        <p:spPr>
          <a:xfrm>
            <a:off x="5583936" y="4953000"/>
            <a:ext cx="6303264" cy="0"/>
          </a:xfrm>
          <a:prstGeom prst="straightConnector1">
            <a:avLst/>
          </a:prstGeom>
          <a:noFill/>
          <a:ln w="9525" cap="flat" cmpd="sng">
            <a:solidFill>
              <a:srgbClr val="FF5A33"/>
            </a:solidFill>
            <a:prstDash val="dot"/>
            <a:round/>
            <a:headEnd type="none" w="sm" len="sm"/>
            <a:tailEnd type="none" w="sm" len="sm"/>
          </a:ln>
        </p:spPr>
      </p:cxnSp>
      <p:sp>
        <p:nvSpPr>
          <p:cNvPr id="19" name="Google Shape;19;p22"/>
          <p:cNvSpPr/>
          <p:nvPr/>
        </p:nvSpPr>
        <p:spPr>
          <a:xfrm>
            <a:off x="1060704" y="2133600"/>
            <a:ext cx="3308096" cy="3048000"/>
          </a:xfrm>
          <a:prstGeom prst="ellipse">
            <a:avLst/>
          </a:prstGeom>
          <a:solidFill>
            <a:schemeClr val="lt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2"/>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5A33"/>
              </a:buClr>
              <a:buSzPts val="3400"/>
              <a:buFont typeface="Calibri"/>
              <a:buNone/>
              <a:defRPr sz="3400" b="1"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2"/>
          <p:cNvSpPr>
            <a:spLocks noGrp="1"/>
          </p:cNvSpPr>
          <p:nvPr>
            <p:ph type="pic" idx="2"/>
          </p:nvPr>
        </p:nvSpPr>
        <p:spPr>
          <a:xfrm>
            <a:off x="1016000" y="2743200"/>
            <a:ext cx="3352800" cy="18288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3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91"/>
        <p:cNvGrpSpPr/>
        <p:nvPr/>
      </p:nvGrpSpPr>
      <p:grpSpPr>
        <a:xfrm>
          <a:off x="0" y="0"/>
          <a:ext cx="0" cy="0"/>
          <a:chOff x="0" y="0"/>
          <a:chExt cx="0" cy="0"/>
        </a:xfrm>
      </p:grpSpPr>
      <p:sp>
        <p:nvSpPr>
          <p:cNvPr id="92" name="Google Shape;92;p3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3"/>
          <p:cNvSpPr txBox="1"/>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a:buNone/>
            </a:pPr>
            <a:r>
              <a:rPr lang="en-US" sz="3200" b="1" cap="small">
                <a:solidFill>
                  <a:srgbClr val="FF9900"/>
                </a:solidFill>
                <a:latin typeface="Quattrocento Sans"/>
                <a:ea typeface="Quattrocento Sans"/>
                <a:cs typeface="Quattrocento Sans"/>
                <a:sym typeface="Quattrocento Sans"/>
              </a:rPr>
              <a:t>Click to edit Master title style</a:t>
            </a:r>
            <a:endParaRPr sz="3200" b="1" cap="small">
              <a:solidFill>
                <a:srgbClr val="FF9900"/>
              </a:solidFill>
              <a:latin typeface="Quattrocento Sans"/>
              <a:ea typeface="Quattrocento Sans"/>
              <a:cs typeface="Quattrocento Sans"/>
              <a:sym typeface="Quattrocento Sans"/>
            </a:endParaRPr>
          </a:p>
        </p:txBody>
      </p:sp>
      <p:sp>
        <p:nvSpPr>
          <p:cNvPr id="94" name="Google Shape;94;p33"/>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5" name="Google Shape;95;p33"/>
          <p:cNvPicPr preferRelativeResize="0"/>
          <p:nvPr/>
        </p:nvPicPr>
        <p:blipFill rotWithShape="1">
          <a:blip r:embed="rId2">
            <a:alphaModFix/>
          </a:blip>
          <a:srcRect/>
          <a:stretch/>
        </p:blipFill>
        <p:spPr>
          <a:xfrm>
            <a:off x="711200" y="228601"/>
            <a:ext cx="2133600" cy="484909"/>
          </a:xfrm>
          <a:prstGeom prst="rect">
            <a:avLst/>
          </a:prstGeom>
          <a:noFill/>
          <a:ln>
            <a:noFill/>
          </a:ln>
        </p:spPr>
      </p:pic>
      <p:cxnSp>
        <p:nvCxnSpPr>
          <p:cNvPr id="96" name="Google Shape;96;p33"/>
          <p:cNvCxnSpPr/>
          <p:nvPr/>
        </p:nvCxnSpPr>
        <p:spPr>
          <a:xfrm rot="10800000">
            <a:off x="711200" y="835152"/>
            <a:ext cx="10871200" cy="0"/>
          </a:xfrm>
          <a:prstGeom prst="straightConnector1">
            <a:avLst/>
          </a:prstGeom>
          <a:noFill/>
          <a:ln w="38100" cap="flat" cmpd="sng">
            <a:solidFill>
              <a:srgbClr val="BD4B48"/>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7"/>
        <p:cNvGrpSpPr/>
        <p:nvPr/>
      </p:nvGrpSpPr>
      <p:grpSpPr>
        <a:xfrm>
          <a:off x="0" y="0"/>
          <a:ext cx="0" cy="0"/>
          <a:chOff x="0" y="0"/>
          <a:chExt cx="0" cy="0"/>
        </a:xfrm>
      </p:grpSpPr>
      <p:sp>
        <p:nvSpPr>
          <p:cNvPr id="98" name="Google Shape;98;p34"/>
          <p:cNvSpPr txBox="1">
            <a:spLocks noGrp="1"/>
          </p:cNvSpPr>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34"/>
          <p:cNvSpPr txBox="1">
            <a:spLocks noGrp="1"/>
          </p:cNvSpPr>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34"/>
          <p:cNvSpPr txBox="1">
            <a:spLocks noGrp="1"/>
          </p:cNvSpPr>
          <p:nvPr>
            <p:ph type="body" idx="2"/>
          </p:nvPr>
        </p:nvSpPr>
        <p:spPr>
          <a:xfrm>
            <a:off x="6604000" y="1828800"/>
            <a:ext cx="5384800" cy="2743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0">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34"/>
          <p:cNvSpPr txBox="1">
            <a:spLocks noGrp="1"/>
          </p:cNvSpPr>
          <p:nvPr>
            <p:ph type="sldNum" idx="12"/>
          </p:nvPr>
        </p:nvSpPr>
        <p:spPr>
          <a:xfrm>
            <a:off x="-1828800" y="617220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a:ea typeface="Quattrocento Sans"/>
                <a:cs typeface="Quattrocento Sans"/>
                <a:sym typeface="Quattrocento Sans"/>
              </a:defRPr>
            </a:lvl1pPr>
            <a:lvl2pPr marL="0" lvl="1" indent="0" algn="r">
              <a:spcBef>
                <a:spcPts val="0"/>
              </a:spcBef>
              <a:buNone/>
              <a:defRPr sz="1200">
                <a:solidFill>
                  <a:schemeClr val="lt1"/>
                </a:solidFill>
                <a:latin typeface="Quattrocento Sans"/>
                <a:ea typeface="Quattrocento Sans"/>
                <a:cs typeface="Quattrocento Sans"/>
                <a:sym typeface="Quattrocento Sans"/>
              </a:defRPr>
            </a:lvl2pPr>
            <a:lvl3pPr marL="0" lvl="2" indent="0" algn="r">
              <a:spcBef>
                <a:spcPts val="0"/>
              </a:spcBef>
              <a:buNone/>
              <a:defRPr sz="1200">
                <a:solidFill>
                  <a:schemeClr val="lt1"/>
                </a:solidFill>
                <a:latin typeface="Quattrocento Sans"/>
                <a:ea typeface="Quattrocento Sans"/>
                <a:cs typeface="Quattrocento Sans"/>
                <a:sym typeface="Quattrocento Sans"/>
              </a:defRPr>
            </a:lvl3pPr>
            <a:lvl4pPr marL="0" lvl="3" indent="0" algn="r">
              <a:spcBef>
                <a:spcPts val="0"/>
              </a:spcBef>
              <a:buNone/>
              <a:defRPr sz="1200">
                <a:solidFill>
                  <a:schemeClr val="lt1"/>
                </a:solidFill>
                <a:latin typeface="Quattrocento Sans"/>
                <a:ea typeface="Quattrocento Sans"/>
                <a:cs typeface="Quattrocento Sans"/>
                <a:sym typeface="Quattrocento Sans"/>
              </a:defRPr>
            </a:lvl4pPr>
            <a:lvl5pPr marL="0" lvl="4" indent="0" algn="r">
              <a:spcBef>
                <a:spcPts val="0"/>
              </a:spcBef>
              <a:buNone/>
              <a:defRPr sz="1200">
                <a:solidFill>
                  <a:schemeClr val="lt1"/>
                </a:solidFill>
                <a:latin typeface="Quattrocento Sans"/>
                <a:ea typeface="Quattrocento Sans"/>
                <a:cs typeface="Quattrocento Sans"/>
                <a:sym typeface="Quattrocento Sans"/>
              </a:defRPr>
            </a:lvl5pPr>
            <a:lvl6pPr marL="0" lvl="5" indent="0" algn="r">
              <a:spcBef>
                <a:spcPts val="0"/>
              </a:spcBef>
              <a:buNone/>
              <a:defRPr sz="1200">
                <a:solidFill>
                  <a:schemeClr val="lt1"/>
                </a:solidFill>
                <a:latin typeface="Quattrocento Sans"/>
                <a:ea typeface="Quattrocento Sans"/>
                <a:cs typeface="Quattrocento Sans"/>
                <a:sym typeface="Quattrocento Sans"/>
              </a:defRPr>
            </a:lvl6pPr>
            <a:lvl7pPr marL="0" lvl="6" indent="0" algn="r">
              <a:spcBef>
                <a:spcPts val="0"/>
              </a:spcBef>
              <a:buNone/>
              <a:defRPr sz="1200">
                <a:solidFill>
                  <a:schemeClr val="lt1"/>
                </a:solidFill>
                <a:latin typeface="Quattrocento Sans"/>
                <a:ea typeface="Quattrocento Sans"/>
                <a:cs typeface="Quattrocento Sans"/>
                <a:sym typeface="Quattrocento Sans"/>
              </a:defRPr>
            </a:lvl7pPr>
            <a:lvl8pPr marL="0" lvl="7" indent="0" algn="r">
              <a:spcBef>
                <a:spcPts val="0"/>
              </a:spcBef>
              <a:buNone/>
              <a:defRPr sz="1200">
                <a:solidFill>
                  <a:schemeClr val="lt1"/>
                </a:solidFill>
                <a:latin typeface="Quattrocento Sans"/>
                <a:ea typeface="Quattrocento Sans"/>
                <a:cs typeface="Quattrocento Sans"/>
                <a:sym typeface="Quattrocento Sans"/>
              </a:defRPr>
            </a:lvl8pPr>
            <a:lvl9pPr marL="0" lvl="8" indent="0" algn="r">
              <a:spcBef>
                <a:spcPts val="0"/>
              </a:spcBef>
              <a:buNone/>
              <a:defRPr sz="1200">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35"/>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05" name="Google Shape;105;p35"/>
          <p:cNvPicPr preferRelativeResize="0"/>
          <p:nvPr/>
        </p:nvPicPr>
        <p:blipFill rotWithShape="1">
          <a:blip r:embed="rId2">
            <a:alphaModFix/>
          </a:blip>
          <a:srcRect/>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FF5A33"/>
              </a:buClr>
              <a:buSzPts val="2800"/>
              <a:buFont typeface="Quattrocento Sans"/>
              <a:buNone/>
              <a:defRPr sz="2800" b="1"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marL="914400" lvl="1" indent="-3810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marL="1371600" lvl="2" indent="-355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marL="1828800" lvl="3"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marL="2286000" lvl="4"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8" name="Google Shape;28;p23"/>
          <p:cNvPicPr preferRelativeResize="0"/>
          <p:nvPr/>
        </p:nvPicPr>
        <p:blipFill rotWithShape="1">
          <a:blip r:embed="rId2">
            <a:alphaModFix/>
          </a:blip>
          <a:srcRect/>
          <a:stretch/>
        </p:blipFill>
        <p:spPr>
          <a:xfrm>
            <a:off x="609600" y="156573"/>
            <a:ext cx="1625602" cy="713824"/>
          </a:xfrm>
          <a:prstGeom prst="rect">
            <a:avLst/>
          </a:prstGeom>
          <a:noFill/>
          <a:ln>
            <a:noFill/>
          </a:ln>
        </p:spPr>
      </p:pic>
      <p:cxnSp>
        <p:nvCxnSpPr>
          <p:cNvPr id="29" name="Google Shape;29;p23"/>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2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28"/>
          <p:cNvSpPr/>
          <p:nvPr/>
        </p:nvSpPr>
        <p:spPr>
          <a:xfrm>
            <a:off x="2032000" y="2551018"/>
            <a:ext cx="85344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61" name="Google Shape;61;p28" descr="http://uconndigitalarts.com/wp-content/uploads/2013/04/original.jpg"/>
          <p:cNvPicPr preferRelativeResize="0"/>
          <p:nvPr/>
        </p:nvPicPr>
        <p:blipFill rotWithShape="1">
          <a:blip r:embed="rId2">
            <a:alphaModFix/>
          </a:blip>
          <a:srcRect t="43978" b="41310"/>
          <a:stretch/>
        </p:blipFill>
        <p:spPr>
          <a:xfrm flipH="1">
            <a:off x="3732707" y="2575401"/>
            <a:ext cx="4568091" cy="283858"/>
          </a:xfrm>
          <a:prstGeom prst="rect">
            <a:avLst/>
          </a:prstGeom>
          <a:noFill/>
          <a:ln>
            <a:noFill/>
          </a:ln>
        </p:spPr>
      </p:pic>
      <p:pic>
        <p:nvPicPr>
          <p:cNvPr id="62" name="Google Shape;62;p28" descr="C:\Users\powerpoint.vn\Downloads\1e2cd4b177168ad16ce2e7c504bba4d2.x400.jpeg"/>
          <p:cNvPicPr preferRelativeResize="0"/>
          <p:nvPr/>
        </p:nvPicPr>
        <p:blipFill rotWithShape="1">
          <a:blip r:embed="rId3">
            <a:alphaModFix/>
          </a:blip>
          <a:srcRect b="55710"/>
          <a:stretch/>
        </p:blipFill>
        <p:spPr>
          <a:xfrm>
            <a:off x="2568620" y="609600"/>
            <a:ext cx="7257961" cy="2828060"/>
          </a:xfrm>
          <a:prstGeom prst="rect">
            <a:avLst/>
          </a:prstGeom>
          <a:noFill/>
          <a:ln>
            <a:noFill/>
          </a:ln>
        </p:spPr>
      </p:pic>
      <p:sp>
        <p:nvSpPr>
          <p:cNvPr id="63" name="Google Shape;63;p28"/>
          <p:cNvSpPr txBox="1"/>
          <p:nvPr/>
        </p:nvSpPr>
        <p:spPr>
          <a:xfrm>
            <a:off x="4103893" y="3124200"/>
            <a:ext cx="4735308"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a:buNone/>
            </a:pPr>
            <a:r>
              <a:rPr lang="en-US" sz="7200" b="1">
                <a:solidFill>
                  <a:schemeClr val="lt1"/>
                </a:solidFill>
                <a:latin typeface="Calibri"/>
                <a:ea typeface="Calibri"/>
                <a:cs typeface="Calibri"/>
                <a:sym typeface="Calibri"/>
              </a:rPr>
              <a:t>DEM</a:t>
            </a:r>
            <a:r>
              <a:rPr lang="en-US" sz="11500" b="1">
                <a:solidFill>
                  <a:schemeClr val="lt1"/>
                </a:solidFill>
                <a:latin typeface="Calibri"/>
                <a:ea typeface="Calibri"/>
                <a:cs typeface="Calibri"/>
                <a:sym typeface="Calibri"/>
              </a:rPr>
              <a:t>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4" name="Google Shape;64;p28" descr="http://www.designofsignage.com/application/symbol/hands/image/600x600/hand-press-button-4.jpg"/>
          <p:cNvPicPr preferRelativeResize="0"/>
          <p:nvPr/>
        </p:nvPicPr>
        <p:blipFill rotWithShape="1">
          <a:blip r:embed="rId4">
            <a:alphaModFix/>
          </a:blip>
          <a:srcRect/>
          <a:stretch/>
        </p:blipFill>
        <p:spPr>
          <a:xfrm>
            <a:off x="6016752" y="3568725"/>
            <a:ext cx="3488947" cy="26167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2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a:spLocks noGrp="1"/>
          </p:cNvSpPr>
          <p:nvPr>
            <p:ph type="pic" idx="2"/>
          </p:nvPr>
        </p:nvSpPr>
        <p:spPr>
          <a:xfrm>
            <a:off x="2389717" y="612775"/>
            <a:ext cx="7315200" cy="4114800"/>
          </a:xfrm>
          <a:prstGeom prst="rect">
            <a:avLst/>
          </a:prstGeom>
          <a:noFill/>
          <a:ln>
            <a:noFill/>
          </a:ln>
        </p:spPr>
      </p:sp>
      <p:sp>
        <p:nvSpPr>
          <p:cNvPr id="75" name="Google Shape;75;p3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Các loại kiểm thử</a:t>
            </a:r>
            <a:endParaRPr/>
          </a:p>
        </p:txBody>
      </p:sp>
      <p:sp>
        <p:nvSpPr>
          <p:cNvPr id="111" name="Google Shape;111;p1"/>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kiểm thử cơ bản(P1)</a:t>
            </a:r>
            <a:endParaRPr/>
          </a:p>
        </p:txBody>
      </p:sp>
      <p:pic>
        <p:nvPicPr>
          <p:cNvPr id="112" name="Google Shape;112;p1"/>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15e36f6a2f_0_348"/>
          <p:cNvSpPr/>
          <p:nvPr/>
        </p:nvSpPr>
        <p:spPr>
          <a:xfrm>
            <a:off x="3919557" y="2967335"/>
            <a:ext cx="73965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small">
                <a:solidFill>
                  <a:srgbClr val="FFA15D"/>
                </a:solidFill>
                <a:latin typeface="Calibri"/>
                <a:ea typeface="Calibri"/>
                <a:cs typeface="Calibri"/>
                <a:sym typeface="Calibri"/>
              </a:rPr>
              <a:t>Hướng dẫn học bài online tiếp theo</a:t>
            </a:r>
            <a:endParaRPr sz="4000" b="1" i="0" u="none" strike="noStrike" cap="small">
              <a:solidFill>
                <a:srgbClr val="FFA15D"/>
              </a:solidFill>
              <a:latin typeface="Calibri"/>
              <a:ea typeface="Calibri"/>
              <a:cs typeface="Calibri"/>
              <a:sym typeface="Calibri"/>
            </a:endParaRPr>
          </a:p>
        </p:txBody>
      </p:sp>
      <p:cxnSp>
        <p:nvCxnSpPr>
          <p:cNvPr id="178" name="Google Shape;178;g115e36f6a2f_0_348"/>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79" name="Google Shape;179;g115e36f6a2f_0_348"/>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115e36f6a2f_0_35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 tiếp theo</a:t>
            </a:r>
            <a:endParaRPr/>
          </a:p>
        </p:txBody>
      </p:sp>
      <p:sp>
        <p:nvSpPr>
          <p:cNvPr id="185" name="Google Shape;185;g115e36f6a2f_0_35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186" name="Google Shape;186;g115e36f6a2f_0_354"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187" name="Google Shape;187;g115e36f6a2f_0_354"/>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8" name="Google Shape;188;g115e36f6a2f_0_354"/>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g115e36f6a2f_0_354"/>
          <p:cNvSpPr txBox="1"/>
          <p:nvPr/>
        </p:nvSpPr>
        <p:spPr>
          <a:xfrm>
            <a:off x="826025" y="2067600"/>
            <a:ext cx="82296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WhiteBox Testing - Kiểm thử hộp trắng</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Non-Functional  Testing - Kiểm thử phi chức năng</a:t>
            </a:r>
            <a:endParaRPr sz="3300" b="1">
              <a:solidFill>
                <a:srgbClr val="333333"/>
              </a:solidFill>
              <a:latin typeface="Quattrocento Sans"/>
              <a:ea typeface="Quattrocento Sans"/>
              <a:cs typeface="Quattrocento Sans"/>
              <a:sym typeface="Quattrocento Sans"/>
            </a:endParaRPr>
          </a:p>
        </p:txBody>
      </p:sp>
      <p:sp>
        <p:nvSpPr>
          <p:cNvPr id="190" name="Google Shape;190;g115e36f6a2f_0_354"/>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 ti</a:t>
            </a:r>
            <a:r>
              <a:rPr lang="en-US" sz="2800" b="1">
                <a:solidFill>
                  <a:srgbClr val="F79646"/>
                </a:solidFill>
                <a:latin typeface="Quattrocento Sans"/>
                <a:ea typeface="Quattrocento Sans"/>
                <a:cs typeface="Quattrocento Sans"/>
                <a:sym typeface="Quattrocento Sans"/>
              </a:rPr>
              <a:t>ếp theo</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115e36f6a2f_0_364"/>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Tổ chức trình bày chủ đề</a:t>
            </a:r>
            <a:endParaRPr sz="5400" b="1" cap="small">
              <a:solidFill>
                <a:srgbClr val="FFA15D"/>
              </a:solidFill>
              <a:latin typeface="Calibri"/>
              <a:ea typeface="Calibri"/>
              <a:cs typeface="Calibri"/>
              <a:sym typeface="Calibri"/>
            </a:endParaRPr>
          </a:p>
        </p:txBody>
      </p:sp>
      <p:cxnSp>
        <p:nvCxnSpPr>
          <p:cNvPr id="196" name="Google Shape;196;g115e36f6a2f_0_364"/>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97" name="Google Shape;197;g115e36f6a2f_0_364"/>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15e36f6a2f_0_59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203" name="Google Shape;203;g115e36f6a2f_0_597"/>
          <p:cNvSpPr txBox="1"/>
          <p:nvPr/>
        </p:nvSpPr>
        <p:spPr>
          <a:xfrm>
            <a:off x="90950" y="850800"/>
            <a:ext cx="11755500" cy="6007200"/>
          </a:xfrm>
          <a:prstGeom prst="rect">
            <a:avLst/>
          </a:prstGeom>
          <a:noFill/>
          <a:ln>
            <a:noFill/>
          </a:ln>
        </p:spPr>
        <p:txBody>
          <a:bodyPr spcFirstLastPara="1" wrap="square" lIns="91425" tIns="45700" rIns="91425" bIns="45700" anchor="t" anchorCtr="0">
            <a:normAutofit/>
          </a:bodyPr>
          <a:lstStyle/>
          <a:p>
            <a:pPr marL="742950" lvl="1" indent="-369420" algn="l" rtl="0">
              <a:spcBef>
                <a:spcPts val="560"/>
              </a:spcBef>
              <a:spcAft>
                <a:spcPts val="0"/>
              </a:spcAft>
              <a:buClr>
                <a:srgbClr val="FF5A33"/>
              </a:buClr>
              <a:buSzPts val="3718"/>
              <a:buFont typeface="Quattrocento Sans"/>
              <a:buChar char="❖"/>
            </a:pPr>
            <a:r>
              <a:rPr lang="en-US" sz="3000" dirty="0">
                <a:solidFill>
                  <a:srgbClr val="222222"/>
                </a:solidFill>
                <a:highlight>
                  <a:schemeClr val="lt1"/>
                </a:highlight>
                <a:latin typeface="Verdana"/>
                <a:ea typeface="Verdana"/>
                <a:cs typeface="Verdana"/>
                <a:sym typeface="Verdana"/>
              </a:rPr>
              <a:t>Định nghĩa một số điện thoại hợp </a:t>
            </a:r>
            <a:r>
              <a:rPr lang="en-US" sz="3000" dirty="0" err="1">
                <a:solidFill>
                  <a:srgbClr val="222222"/>
                </a:solidFill>
                <a:highlight>
                  <a:schemeClr val="lt1"/>
                </a:highlight>
                <a:latin typeface="Verdana"/>
                <a:ea typeface="Verdana"/>
                <a:cs typeface="Verdana"/>
                <a:sym typeface="Verdana"/>
              </a:rPr>
              <a:t>lệ</a:t>
            </a:r>
            <a:r>
              <a:rPr lang="en-US" sz="3000" dirty="0">
                <a:solidFill>
                  <a:srgbClr val="222222"/>
                </a:solidFill>
                <a:highlight>
                  <a:schemeClr val="lt1"/>
                </a:highlight>
                <a:latin typeface="Verdana"/>
                <a:ea typeface="Verdana"/>
                <a:cs typeface="Verdana"/>
                <a:sym typeface="Verdana"/>
              </a:rPr>
              <a:t> bao gồm:</a:t>
            </a:r>
            <a:endParaRPr sz="3717" dirty="0">
              <a:latin typeface="Quattrocento Sans"/>
              <a:ea typeface="Quattrocento Sans"/>
              <a:cs typeface="Quattrocento Sans"/>
              <a:sym typeface="Quattrocento Sans"/>
            </a:endParaRPr>
          </a:p>
          <a:p>
            <a:pPr marL="1600200" lvl="3" indent="-350370" algn="l" rtl="0">
              <a:spcBef>
                <a:spcPts val="0"/>
              </a:spcBef>
              <a:spcAft>
                <a:spcPts val="0"/>
              </a:spcAft>
              <a:buClr>
                <a:srgbClr val="FF5A33"/>
              </a:buClr>
              <a:buSzPts val="3718"/>
              <a:buFont typeface="Quattrocento Sans"/>
              <a:buChar char="✔"/>
            </a:pPr>
            <a:r>
              <a:rPr lang="en-US" sz="3717" dirty="0">
                <a:latin typeface="Quattrocento Sans"/>
                <a:ea typeface="Quattrocento Sans"/>
                <a:cs typeface="Quattrocento Sans"/>
                <a:sym typeface="Quattrocento Sans"/>
              </a:rPr>
              <a:t>Có độ dài là 10 ký tự</a:t>
            </a:r>
            <a:endParaRPr sz="3717" dirty="0">
              <a:latin typeface="Quattrocento Sans"/>
              <a:ea typeface="Quattrocento Sans"/>
              <a:cs typeface="Quattrocento Sans"/>
              <a:sym typeface="Quattrocento Sans"/>
            </a:endParaRPr>
          </a:p>
          <a:p>
            <a:pPr marL="1600200" lvl="3" indent="-350370" algn="l" rtl="0">
              <a:spcBef>
                <a:spcPts val="0"/>
              </a:spcBef>
              <a:spcAft>
                <a:spcPts val="0"/>
              </a:spcAft>
              <a:buClr>
                <a:srgbClr val="FF5A33"/>
              </a:buClr>
              <a:buSzPts val="3718"/>
              <a:buFont typeface="Quattrocento Sans"/>
              <a:buChar char="✔"/>
            </a:pPr>
            <a:r>
              <a:rPr lang="en-US" sz="3717" dirty="0">
                <a:latin typeface="Quattrocento Sans"/>
                <a:ea typeface="Quattrocento Sans"/>
                <a:cs typeface="Quattrocento Sans"/>
                <a:sym typeface="Quattrocento Sans"/>
              </a:rPr>
              <a:t>Chỉ bao gồm các số nguyên</a:t>
            </a:r>
            <a:endParaRPr sz="3717" dirty="0">
              <a:latin typeface="Quattrocento Sans"/>
              <a:ea typeface="Quattrocento Sans"/>
              <a:cs typeface="Quattrocento Sans"/>
              <a:sym typeface="Quattrocento Sans"/>
            </a:endParaRPr>
          </a:p>
          <a:p>
            <a:pPr marL="1600200" lvl="3" indent="-350370" algn="l" rtl="0">
              <a:spcBef>
                <a:spcPts val="0"/>
              </a:spcBef>
              <a:spcAft>
                <a:spcPts val="0"/>
              </a:spcAft>
              <a:buClr>
                <a:srgbClr val="FF5A33"/>
              </a:buClr>
              <a:buSzPts val="3718"/>
              <a:buFont typeface="Quattrocento Sans"/>
              <a:buChar char="✔"/>
            </a:pPr>
            <a:r>
              <a:rPr lang="en-US" sz="3717" dirty="0">
                <a:latin typeface="Quattrocento Sans"/>
                <a:ea typeface="Quattrocento Sans"/>
                <a:cs typeface="Quattrocento Sans"/>
                <a:sym typeface="Quattrocento Sans"/>
              </a:rPr>
              <a:t>Chỉ bắt đầu bằng các số 7,8,9</a:t>
            </a:r>
            <a:endParaRPr sz="3717" dirty="0">
              <a:latin typeface="Quattrocento Sans"/>
              <a:ea typeface="Quattrocento Sans"/>
              <a:cs typeface="Quattrocento Sans"/>
              <a:sym typeface="Quattrocento Sans"/>
            </a:endParaRPr>
          </a:p>
          <a:p>
            <a:pPr marL="0" lvl="0" indent="0" algn="l" rtl="0">
              <a:spcBef>
                <a:spcPts val="0"/>
              </a:spcBef>
              <a:spcAft>
                <a:spcPts val="0"/>
              </a:spcAft>
              <a:buNone/>
            </a:pPr>
            <a:r>
              <a:rPr lang="en-US" sz="3717" dirty="0">
                <a:latin typeface="Quattrocento Sans"/>
                <a:ea typeface="Quattrocento Sans"/>
                <a:cs typeface="Quattrocento Sans"/>
                <a:sym typeface="Quattrocento Sans"/>
              </a:rPr>
              <a:t>Một ứng dụng </a:t>
            </a:r>
            <a:r>
              <a:rPr lang="en-US" sz="3717" dirty="0" err="1">
                <a:latin typeface="Quattrocento Sans"/>
                <a:ea typeface="Quattrocento Sans"/>
                <a:cs typeface="Quattrocento Sans"/>
                <a:sym typeface="Quattrocento Sans"/>
              </a:rPr>
              <a:t>cho</a:t>
            </a:r>
            <a:r>
              <a:rPr lang="en-US" sz="3717" dirty="0">
                <a:latin typeface="Quattrocento Sans"/>
                <a:ea typeface="Quattrocento Sans"/>
                <a:cs typeface="Quattrocento Sans"/>
                <a:sym typeface="Quattrocento Sans"/>
              </a:rPr>
              <a:t> phép nhập vào số điện thoại và trả về kết quả nếu như số điện thoại nhập vào đó là hợp </a:t>
            </a:r>
            <a:r>
              <a:rPr lang="en-US" sz="3717" dirty="0" err="1">
                <a:latin typeface="Quattrocento Sans"/>
                <a:ea typeface="Quattrocento Sans"/>
                <a:cs typeface="Quattrocento Sans"/>
                <a:sym typeface="Quattrocento Sans"/>
              </a:rPr>
              <a:t>lệ</a:t>
            </a:r>
            <a:r>
              <a:rPr lang="en-US" sz="3717" dirty="0">
                <a:latin typeface="Quattrocento Sans"/>
                <a:ea typeface="Quattrocento Sans"/>
                <a:cs typeface="Quattrocento Sans"/>
                <a:sym typeface="Quattrocento Sans"/>
              </a:rPr>
              <a:t> hoặc không hợp </a:t>
            </a:r>
            <a:r>
              <a:rPr lang="en-US" sz="3717" dirty="0" err="1">
                <a:latin typeface="Quattrocento Sans"/>
                <a:ea typeface="Quattrocento Sans"/>
                <a:cs typeface="Quattrocento Sans"/>
                <a:sym typeface="Quattrocento Sans"/>
              </a:rPr>
              <a:t>lệ</a:t>
            </a:r>
            <a:r>
              <a:rPr lang="en-US" sz="3717" dirty="0">
                <a:latin typeface="Quattrocento Sans"/>
                <a:ea typeface="Quattrocento Sans"/>
                <a:cs typeface="Quattrocento Sans"/>
                <a:sym typeface="Quattrocento Sans"/>
              </a:rPr>
              <a:t>. Nhóm </a:t>
            </a:r>
            <a:r>
              <a:rPr lang="en-US" sz="3717" dirty="0" err="1">
                <a:latin typeface="Quattrocento Sans"/>
                <a:ea typeface="Quattrocento Sans"/>
                <a:cs typeface="Quattrocento Sans"/>
                <a:sym typeface="Quattrocento Sans"/>
              </a:rPr>
              <a:t>hãy</a:t>
            </a:r>
            <a:r>
              <a:rPr lang="en-US" sz="3717" dirty="0">
                <a:latin typeface="Quattrocento Sans"/>
                <a:ea typeface="Quattrocento Sans"/>
                <a:cs typeface="Quattrocento Sans"/>
                <a:sym typeface="Quattrocento Sans"/>
              </a:rPr>
              <a:t> viết các trường hợp kiểm thử dựa trên sơ đồ có sẵn bên dưới.</a:t>
            </a:r>
            <a:endParaRPr sz="2441" dirty="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115e36f6a2f_0_70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pic>
        <p:nvPicPr>
          <p:cNvPr id="209" name="Google Shape;209;g115e36f6a2f_0_703"/>
          <p:cNvPicPr preferRelativeResize="0"/>
          <p:nvPr/>
        </p:nvPicPr>
        <p:blipFill>
          <a:blip r:embed="rId3">
            <a:alphaModFix/>
          </a:blip>
          <a:stretch>
            <a:fillRect/>
          </a:stretch>
        </p:blipFill>
        <p:spPr>
          <a:xfrm>
            <a:off x="4493175" y="903025"/>
            <a:ext cx="3187050" cy="59549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15e36f6a2f_0_70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215" name="Google Shape;215;g115e36f6a2f_0_709"/>
          <p:cNvSpPr txBox="1"/>
          <p:nvPr/>
        </p:nvSpPr>
        <p:spPr>
          <a:xfrm>
            <a:off x="90950" y="850800"/>
            <a:ext cx="11755500" cy="6007200"/>
          </a:xfrm>
          <a:prstGeom prst="rect">
            <a:avLst/>
          </a:prstGeom>
          <a:noFill/>
          <a:ln>
            <a:noFill/>
          </a:ln>
        </p:spPr>
        <p:txBody>
          <a:bodyPr spcFirstLastPara="1" wrap="square" lIns="91425" tIns="45700" rIns="91425" bIns="45700" anchor="t" anchorCtr="0">
            <a:normAutofit/>
          </a:bodyPr>
          <a:lstStyle/>
          <a:p>
            <a:pPr marL="742950" lvl="1" indent="-369420" algn="l" rtl="0">
              <a:spcBef>
                <a:spcPts val="560"/>
              </a:spcBef>
              <a:spcAft>
                <a:spcPts val="0"/>
              </a:spcAft>
              <a:buClr>
                <a:srgbClr val="FF5A33"/>
              </a:buClr>
              <a:buSzPts val="3718"/>
              <a:buFont typeface="Quattrocento Sans"/>
              <a:buChar char="❖"/>
            </a:pPr>
            <a:r>
              <a:rPr lang="en-US" sz="3000" dirty="0" err="1">
                <a:solidFill>
                  <a:srgbClr val="222222"/>
                </a:solidFill>
                <a:highlight>
                  <a:schemeClr val="lt1"/>
                </a:highlight>
                <a:latin typeface="Verdana"/>
                <a:ea typeface="Verdana"/>
                <a:cs typeface="Verdana"/>
                <a:sym typeface="Verdana"/>
              </a:rPr>
              <a:t>Mr.Joy</a:t>
            </a:r>
            <a:r>
              <a:rPr lang="en-US" sz="3000" dirty="0">
                <a:solidFill>
                  <a:srgbClr val="222222"/>
                </a:solidFill>
                <a:highlight>
                  <a:schemeClr val="lt1"/>
                </a:highlight>
                <a:latin typeface="Verdana"/>
                <a:ea typeface="Verdana"/>
                <a:cs typeface="Verdana"/>
                <a:sym typeface="Verdana"/>
              </a:rPr>
              <a:t> là người bán hàng trực tiếp các sản phẩm chăm sóc sức khỏe, </a:t>
            </a:r>
            <a:r>
              <a:rPr lang="en-US" sz="3000" dirty="0" err="1">
                <a:solidFill>
                  <a:srgbClr val="222222"/>
                </a:solidFill>
                <a:highlight>
                  <a:schemeClr val="lt1"/>
                </a:highlight>
                <a:latin typeface="Verdana"/>
                <a:ea typeface="Verdana"/>
                <a:cs typeface="Verdana"/>
                <a:sym typeface="Verdana"/>
              </a:rPr>
              <a:t>sắc</a:t>
            </a:r>
            <a:r>
              <a:rPr lang="en-US" sz="3000" dirty="0">
                <a:solidFill>
                  <a:srgbClr val="222222"/>
                </a:solidFill>
                <a:highlight>
                  <a:schemeClr val="lt1"/>
                </a:highlight>
                <a:latin typeface="Verdana"/>
                <a:ea typeface="Verdana"/>
                <a:cs typeface="Verdana"/>
                <a:sym typeface="Verdana"/>
              </a:rPr>
              <a:t> đẹp và chăm sóc gia đình có </a:t>
            </a:r>
            <a:r>
              <a:rPr lang="en-US" sz="3000" dirty="0" err="1">
                <a:solidFill>
                  <a:srgbClr val="222222"/>
                </a:solidFill>
                <a:highlight>
                  <a:schemeClr val="lt1"/>
                </a:highlight>
                <a:latin typeface="Verdana"/>
                <a:ea typeface="Verdana"/>
                <a:cs typeface="Verdana"/>
                <a:sym typeface="Verdana"/>
              </a:rPr>
              <a:t>trụ</a:t>
            </a:r>
            <a:r>
              <a:rPr lang="en-US" sz="3000" dirty="0">
                <a:solidFill>
                  <a:srgbClr val="222222"/>
                </a:solidFill>
                <a:highlight>
                  <a:schemeClr val="lt1"/>
                </a:highlight>
                <a:latin typeface="Verdana"/>
                <a:ea typeface="Verdana"/>
                <a:cs typeface="Verdana"/>
                <a:sym typeface="Verdana"/>
              </a:rPr>
              <a:t> sở tại Úc, anh ấy có hàng triệu khách hàng trên toàn cầu.</a:t>
            </a:r>
            <a:endParaRPr sz="3000" dirty="0">
              <a:solidFill>
                <a:srgbClr val="222222"/>
              </a:solidFill>
              <a:highlight>
                <a:schemeClr val="lt1"/>
              </a:highlight>
              <a:latin typeface="Verdana"/>
              <a:ea typeface="Verdana"/>
              <a:cs typeface="Verdana"/>
              <a:sym typeface="Verdana"/>
            </a:endParaRPr>
          </a:p>
          <a:p>
            <a:pPr marL="0" lvl="0" indent="0" algn="l" rtl="0">
              <a:spcBef>
                <a:spcPts val="560"/>
              </a:spcBef>
              <a:spcAft>
                <a:spcPts val="0"/>
              </a:spcAft>
              <a:buNone/>
            </a:pPr>
            <a:r>
              <a:rPr lang="en-US" sz="3000" dirty="0">
                <a:solidFill>
                  <a:srgbClr val="222222"/>
                </a:solidFill>
                <a:highlight>
                  <a:schemeClr val="lt1"/>
                </a:highlight>
                <a:latin typeface="Verdana"/>
                <a:ea typeface="Verdana"/>
                <a:cs typeface="Verdana"/>
                <a:sym typeface="Verdana"/>
              </a:rPr>
              <a:t>Anh ấy có 1 Ứng dụng Thương </a:t>
            </a:r>
            <a:r>
              <a:rPr lang="en-US" sz="3000" dirty="0" err="1">
                <a:solidFill>
                  <a:srgbClr val="222222"/>
                </a:solidFill>
                <a:highlight>
                  <a:schemeClr val="lt1"/>
                </a:highlight>
                <a:latin typeface="Verdana"/>
                <a:ea typeface="Verdana"/>
                <a:cs typeface="Verdana"/>
                <a:sym typeface="Verdana"/>
              </a:rPr>
              <a:t>mại</a:t>
            </a:r>
            <a:r>
              <a:rPr lang="en-US" sz="3000" dirty="0">
                <a:solidFill>
                  <a:srgbClr val="222222"/>
                </a:solidFill>
                <a:highlight>
                  <a:schemeClr val="lt1"/>
                </a:highlight>
                <a:latin typeface="Verdana"/>
                <a:ea typeface="Verdana"/>
                <a:cs typeface="Verdana"/>
                <a:sym typeface="Verdana"/>
              </a:rPr>
              <a:t> Điện tử và yêu cầu công ty XY phải thực hiện bài kiểm tra việc có 2000 người dùng mỗi ngày. Với vai trò của công ty XY nhóm </a:t>
            </a:r>
            <a:r>
              <a:rPr lang="en-US" sz="3000" dirty="0" err="1">
                <a:solidFill>
                  <a:srgbClr val="222222"/>
                </a:solidFill>
                <a:highlight>
                  <a:schemeClr val="lt1"/>
                </a:highlight>
                <a:latin typeface="Verdana"/>
                <a:ea typeface="Verdana"/>
                <a:cs typeface="Verdana"/>
                <a:sym typeface="Verdana"/>
              </a:rPr>
              <a:t>hãy</a:t>
            </a:r>
            <a:r>
              <a:rPr lang="en-US" sz="3000" dirty="0">
                <a:solidFill>
                  <a:srgbClr val="222222"/>
                </a:solidFill>
                <a:highlight>
                  <a:schemeClr val="lt1"/>
                </a:highlight>
                <a:latin typeface="Verdana"/>
                <a:ea typeface="Verdana"/>
                <a:cs typeface="Verdana"/>
                <a:sym typeface="Verdana"/>
              </a:rPr>
              <a:t> thực hiện các bài test để kiểm tra tải </a:t>
            </a:r>
            <a:r>
              <a:rPr lang="en-US" sz="3000" dirty="0" err="1">
                <a:solidFill>
                  <a:srgbClr val="222222"/>
                </a:solidFill>
                <a:highlight>
                  <a:schemeClr val="lt1"/>
                </a:highlight>
                <a:latin typeface="Verdana"/>
                <a:ea typeface="Verdana"/>
                <a:cs typeface="Verdana"/>
                <a:sym typeface="Verdana"/>
              </a:rPr>
              <a:t>khối</a:t>
            </a:r>
            <a:r>
              <a:rPr lang="en-US" sz="3000" dirty="0">
                <a:solidFill>
                  <a:srgbClr val="222222"/>
                </a:solidFill>
                <a:highlight>
                  <a:schemeClr val="lt1"/>
                </a:highlight>
                <a:latin typeface="Verdana"/>
                <a:ea typeface="Verdana"/>
                <a:cs typeface="Verdana"/>
                <a:sym typeface="Verdana"/>
              </a:rPr>
              <a:t> lượng. </a:t>
            </a:r>
            <a:r>
              <a:rPr lang="en-US" sz="3000" dirty="0" err="1">
                <a:solidFill>
                  <a:srgbClr val="222222"/>
                </a:solidFill>
                <a:highlight>
                  <a:schemeClr val="lt1"/>
                </a:highlight>
                <a:latin typeface="Verdana"/>
                <a:ea typeface="Verdana"/>
                <a:cs typeface="Verdana"/>
                <a:sym typeface="Verdana"/>
              </a:rPr>
              <a:t>Hãy</a:t>
            </a:r>
            <a:r>
              <a:rPr lang="en-US" sz="3000" dirty="0">
                <a:solidFill>
                  <a:srgbClr val="222222"/>
                </a:solidFill>
                <a:highlight>
                  <a:schemeClr val="lt1"/>
                </a:highlight>
                <a:latin typeface="Verdana"/>
                <a:ea typeface="Verdana"/>
                <a:cs typeface="Verdana"/>
                <a:sym typeface="Verdana"/>
              </a:rPr>
              <a:t> dựa vào một số </a:t>
            </a:r>
            <a:r>
              <a:rPr lang="en-US" sz="3000" dirty="0" err="1">
                <a:solidFill>
                  <a:srgbClr val="222222"/>
                </a:solidFill>
                <a:highlight>
                  <a:schemeClr val="lt1"/>
                </a:highlight>
                <a:latin typeface="Verdana"/>
                <a:ea typeface="Verdana"/>
                <a:cs typeface="Verdana"/>
                <a:sym typeface="Verdana"/>
              </a:rPr>
              <a:t>loại</a:t>
            </a:r>
            <a:r>
              <a:rPr lang="en-US" sz="3000" dirty="0">
                <a:solidFill>
                  <a:srgbClr val="222222"/>
                </a:solidFill>
                <a:highlight>
                  <a:schemeClr val="lt1"/>
                </a:highlight>
                <a:latin typeface="Verdana"/>
                <a:ea typeface="Verdana"/>
                <a:cs typeface="Verdana"/>
                <a:sym typeface="Verdana"/>
              </a:rPr>
              <a:t> kiểm thử phi chức năng để thực hiện các bài test.</a:t>
            </a:r>
            <a:endParaRPr sz="3000" dirty="0">
              <a:solidFill>
                <a:srgbClr val="222222"/>
              </a:solidFill>
              <a:highlight>
                <a:schemeClr val="lt1"/>
              </a:highlight>
              <a:latin typeface="Verdana"/>
              <a:ea typeface="Verdana"/>
              <a:cs typeface="Verdana"/>
              <a:sym typeface="Verdana"/>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g115e36f6a2f_0_390"/>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115e36f6a2f_0_718"/>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Các loại kiểm thử</a:t>
            </a:r>
            <a:endParaRPr/>
          </a:p>
        </p:txBody>
      </p:sp>
      <p:sp>
        <p:nvSpPr>
          <p:cNvPr id="226" name="Google Shape;226;g115e36f6a2f_0_718"/>
          <p:cNvSpPr txBox="1">
            <a:spLocks noGrp="1"/>
          </p:cNvSpPr>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kiểm thử cơ bản(P2)</a:t>
            </a:r>
            <a:endParaRPr/>
          </a:p>
        </p:txBody>
      </p:sp>
      <p:pic>
        <p:nvPicPr>
          <p:cNvPr id="227" name="Google Shape;227;g115e36f6a2f_0_718"/>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115e36f6a2f_0_724"/>
          <p:cNvSpPr/>
          <p:nvPr/>
        </p:nvSpPr>
        <p:spPr>
          <a:xfrm>
            <a:off x="3919557" y="2967335"/>
            <a:ext cx="612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Review bài học online</a:t>
            </a:r>
            <a:endParaRPr sz="1400" b="0" i="0" u="none" strike="noStrike" cap="none">
              <a:solidFill>
                <a:srgbClr val="000000"/>
              </a:solidFill>
              <a:latin typeface="Arial"/>
              <a:ea typeface="Arial"/>
              <a:cs typeface="Arial"/>
              <a:sym typeface="Arial"/>
            </a:endParaRPr>
          </a:p>
        </p:txBody>
      </p:sp>
      <p:cxnSp>
        <p:nvCxnSpPr>
          <p:cNvPr id="233" name="Google Shape;233;g115e36f6a2f_0_724"/>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34" name="Google Shape;234;g115e36f6a2f_0_724"/>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115e36f6a2f_0_73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a:t>
            </a:r>
            <a:endParaRPr/>
          </a:p>
        </p:txBody>
      </p:sp>
      <p:sp>
        <p:nvSpPr>
          <p:cNvPr id="240" name="Google Shape;240;g115e36f6a2f_0_730"/>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241" name="Google Shape;241;g115e36f6a2f_0_730"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242" name="Google Shape;242;g115e36f6a2f_0_73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3" name="Google Shape;243;g115e36f6a2f_0_73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4" name="Google Shape;244;g115e36f6a2f_0_730"/>
          <p:cNvSpPr txBox="1"/>
          <p:nvPr/>
        </p:nvSpPr>
        <p:spPr>
          <a:xfrm>
            <a:off x="972000" y="2067600"/>
            <a:ext cx="8074800" cy="3933900"/>
          </a:xfrm>
          <a:prstGeom prst="rect">
            <a:avLst/>
          </a:prstGeom>
          <a:noFill/>
          <a:ln>
            <a:noFill/>
          </a:ln>
        </p:spPr>
        <p:txBody>
          <a:bodyPr spcFirstLastPara="1" wrap="square" lIns="91425" tIns="45700" rIns="91425" bIns="45700" anchor="t" anchorCtr="0">
            <a:noAutofit/>
          </a:bodyPr>
          <a:lstStyle/>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WhiteBox Testing - Kiểm thử hộp trắng</a:t>
            </a:r>
            <a:endParaRPr sz="3000" b="1">
              <a:solidFill>
                <a:srgbClr val="333333"/>
              </a:solidFill>
              <a:latin typeface="Quattrocento Sans"/>
              <a:ea typeface="Quattrocento Sans"/>
              <a:cs typeface="Quattrocento Sans"/>
              <a:sym typeface="Quattrocento Sans"/>
            </a:endParaRPr>
          </a:p>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Non-Functional  Testing - Kiểm thử phi chức năng</a:t>
            </a:r>
            <a:endParaRPr sz="3000" b="1">
              <a:solidFill>
                <a:srgbClr val="333333"/>
              </a:solidFill>
              <a:latin typeface="Quattrocento Sans"/>
              <a:ea typeface="Quattrocento Sans"/>
              <a:cs typeface="Quattrocento Sans"/>
              <a:sym typeface="Quattrocento Sans"/>
            </a:endParaRPr>
          </a:p>
        </p:txBody>
      </p:sp>
      <p:sp>
        <p:nvSpPr>
          <p:cNvPr id="245" name="Google Shape;245;g115e36f6a2f_0_73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15e36f6a2f_0_0"/>
          <p:cNvSpPr/>
          <p:nvPr/>
        </p:nvSpPr>
        <p:spPr>
          <a:xfrm>
            <a:off x="3919557" y="2967335"/>
            <a:ext cx="612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Review bài học online</a:t>
            </a:r>
            <a:endParaRPr sz="1400" b="0" i="0" u="none" strike="noStrike" cap="none">
              <a:solidFill>
                <a:srgbClr val="000000"/>
              </a:solidFill>
              <a:latin typeface="Arial"/>
              <a:ea typeface="Arial"/>
              <a:cs typeface="Arial"/>
              <a:sym typeface="Arial"/>
            </a:endParaRPr>
          </a:p>
        </p:txBody>
      </p:sp>
      <p:cxnSp>
        <p:nvCxnSpPr>
          <p:cNvPr id="118" name="Google Shape;118;g115e36f6a2f_0_0"/>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19" name="Google Shape;119;g115e36f6a2f_0_0"/>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115e36f6a2f_0_74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251" name="Google Shape;251;g115e36f6a2f_0_740"/>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68300" algn="l" rtl="0">
              <a:spcBef>
                <a:spcPts val="0"/>
              </a:spcBef>
              <a:spcAft>
                <a:spcPts val="0"/>
              </a:spcAft>
              <a:buSzPts val="3200"/>
              <a:buChar char="❑"/>
            </a:pPr>
            <a:r>
              <a:rPr lang="en-US" sz="3200" dirty="0"/>
              <a:t>White Box Testing là gì ? </a:t>
            </a:r>
            <a:endParaRPr sz="3200" dirty="0"/>
          </a:p>
          <a:p>
            <a:pPr marL="342900" lvl="0" indent="-368300" algn="l" rtl="0">
              <a:spcBef>
                <a:spcPts val="0"/>
              </a:spcBef>
              <a:spcAft>
                <a:spcPts val="0"/>
              </a:spcAft>
              <a:buSzPts val="3200"/>
              <a:buChar char="❑"/>
            </a:pPr>
            <a:r>
              <a:rPr lang="en-US" sz="3200" dirty="0"/>
              <a:t>Các bước kiểm thử hộp trắng</a:t>
            </a:r>
            <a:endParaRPr sz="3200" dirty="0"/>
          </a:p>
          <a:p>
            <a:pPr marL="342900" lvl="0" indent="-368300" algn="l" rtl="0">
              <a:spcBef>
                <a:spcPts val="0"/>
              </a:spcBef>
              <a:spcAft>
                <a:spcPts val="0"/>
              </a:spcAft>
              <a:buSzPts val="3200"/>
              <a:buChar char="❑"/>
            </a:pPr>
            <a:r>
              <a:rPr lang="en-US" sz="3200" dirty="0"/>
              <a:t>Những lỗi </a:t>
            </a:r>
            <a:r>
              <a:rPr lang="en-US" sz="3200" dirty="0" err="1"/>
              <a:t>điển</a:t>
            </a:r>
            <a:r>
              <a:rPr lang="en-US" sz="3200" dirty="0"/>
              <a:t> hình được tìm thấy bởi kiểm thử hộp trắng</a:t>
            </a:r>
            <a:endParaRPr sz="3200" dirty="0"/>
          </a:p>
          <a:p>
            <a:pPr marL="342900" lvl="0" indent="-368300" algn="l" rtl="0">
              <a:spcBef>
                <a:spcPts val="0"/>
              </a:spcBef>
              <a:spcAft>
                <a:spcPts val="0"/>
              </a:spcAft>
              <a:buSzPts val="3200"/>
              <a:buChar char="❑"/>
            </a:pPr>
            <a:r>
              <a:rPr lang="en-US" sz="3200" dirty="0"/>
              <a:t>Kiểm thử phi chức năng là gì ?</a:t>
            </a:r>
            <a:endParaRPr sz="3200" dirty="0"/>
          </a:p>
          <a:p>
            <a:pPr marL="342900" lvl="0" indent="-368300" algn="l" rtl="0">
              <a:spcBef>
                <a:spcPts val="0"/>
              </a:spcBef>
              <a:spcAft>
                <a:spcPts val="0"/>
              </a:spcAft>
              <a:buSzPts val="3200"/>
              <a:buChar char="❑"/>
            </a:pPr>
            <a:r>
              <a:rPr lang="en-US" sz="3200" dirty="0"/>
              <a:t>Một số </a:t>
            </a:r>
            <a:r>
              <a:rPr lang="en-US" sz="3200" dirty="0" err="1"/>
              <a:t>loại</a:t>
            </a:r>
            <a:r>
              <a:rPr lang="en-US" sz="3200" dirty="0"/>
              <a:t> kiểm thử phi chức năng </a:t>
            </a:r>
            <a:endParaRPr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115e36f6a2f_0_74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Câu hỏi - sinh viên trả lời</a:t>
            </a:r>
            <a:endParaRPr/>
          </a:p>
        </p:txBody>
      </p:sp>
      <p:sp>
        <p:nvSpPr>
          <p:cNvPr id="257" name="Google Shape;257;g115e36f6a2f_0_745"/>
          <p:cNvSpPr txBox="1">
            <a:spLocks noGrp="1"/>
          </p:cNvSpPr>
          <p:nvPr>
            <p:ph type="body" idx="1"/>
          </p:nvPr>
        </p:nvSpPr>
        <p:spPr>
          <a:xfrm>
            <a:off x="345600" y="1053921"/>
            <a:ext cx="11500800" cy="5700300"/>
          </a:xfrm>
          <a:prstGeom prst="rect">
            <a:avLst/>
          </a:prstGeom>
          <a:noFill/>
          <a:ln>
            <a:noFill/>
          </a:ln>
        </p:spPr>
        <p:txBody>
          <a:bodyPr spcFirstLastPara="1" wrap="square" lIns="91425" tIns="45700" rIns="91425" bIns="45700" anchor="t" anchorCtr="0">
            <a:noAutofit/>
          </a:bodyPr>
          <a:lstStyle/>
          <a:p>
            <a:pPr marL="342900" lvl="0" indent="-368300" algn="l" rtl="0">
              <a:spcBef>
                <a:spcPts val="0"/>
              </a:spcBef>
              <a:spcAft>
                <a:spcPts val="0"/>
              </a:spcAft>
              <a:buSzPts val="3200"/>
              <a:buChar char="❑"/>
            </a:pPr>
            <a:r>
              <a:rPr lang="en-US" sz="3200" dirty="0" err="1"/>
              <a:t>Loại</a:t>
            </a:r>
            <a:r>
              <a:rPr lang="en-US" sz="3200" dirty="0"/>
              <a:t> kiểm thử nào dựa trên tài liệu như đặc tả yêu cầu ?</a:t>
            </a:r>
            <a:endParaRPr sz="3200" dirty="0"/>
          </a:p>
          <a:p>
            <a:pPr marL="342900" lvl="0" indent="-368300" algn="l" rtl="0">
              <a:spcBef>
                <a:spcPts val="0"/>
              </a:spcBef>
              <a:spcAft>
                <a:spcPts val="0"/>
              </a:spcAft>
              <a:buSzPts val="3200"/>
              <a:buChar char="❑"/>
            </a:pPr>
            <a:r>
              <a:rPr lang="en-US" sz="3200" dirty="0"/>
              <a:t>Sự khác biệt giữa kiểm thử hộp đen và hộp trắng ?</a:t>
            </a:r>
            <a:endParaRPr sz="3200" dirty="0"/>
          </a:p>
          <a:p>
            <a:pPr marL="342900" lvl="0" indent="-368300" algn="l" rtl="0">
              <a:spcBef>
                <a:spcPts val="0"/>
              </a:spcBef>
              <a:spcAft>
                <a:spcPts val="0"/>
              </a:spcAft>
              <a:buSzPts val="3200"/>
              <a:buChar char="❑"/>
            </a:pPr>
            <a:r>
              <a:rPr lang="en-US" sz="3600" dirty="0" err="1"/>
              <a:t>Loại</a:t>
            </a:r>
            <a:r>
              <a:rPr lang="en-US" sz="3600" dirty="0"/>
              <a:t> kiểm thử nào không thực hiện mã </a:t>
            </a:r>
            <a:r>
              <a:rPr lang="en-US" sz="3600" dirty="0" err="1"/>
              <a:t>lệnh</a:t>
            </a:r>
            <a:r>
              <a:rPr lang="en-US" sz="3600" dirty="0"/>
              <a:t> ?</a:t>
            </a:r>
            <a:endParaRPr sz="3600" dirty="0"/>
          </a:p>
          <a:p>
            <a:pPr marL="342900" lvl="0" indent="-393700" algn="l" rtl="0">
              <a:spcBef>
                <a:spcPts val="0"/>
              </a:spcBef>
              <a:spcAft>
                <a:spcPts val="0"/>
              </a:spcAft>
              <a:buSzPts val="3600"/>
              <a:buChar char="❑"/>
            </a:pPr>
            <a:r>
              <a:rPr lang="en-US" sz="3600" dirty="0"/>
              <a:t>Kiểm thử chịu tải là gì ?</a:t>
            </a:r>
            <a:endParaRPr sz="3600" dirty="0"/>
          </a:p>
          <a:p>
            <a:pPr marL="342900" lvl="0" indent="-393700" algn="l" rtl="0">
              <a:spcBef>
                <a:spcPts val="0"/>
              </a:spcBef>
              <a:spcAft>
                <a:spcPts val="0"/>
              </a:spcAft>
              <a:buSzPts val="3600"/>
              <a:buChar char="❑"/>
            </a:pPr>
            <a:r>
              <a:rPr lang="en-US" sz="3600" dirty="0"/>
              <a:t>Sự khác biệt giữa kiểm thử chịu tải và chịu áp lực</a:t>
            </a:r>
            <a:endParaRPr sz="3600" dirty="0"/>
          </a:p>
          <a:p>
            <a:pPr marL="342900" lvl="0" indent="-393700" algn="l" rtl="0">
              <a:spcBef>
                <a:spcPts val="0"/>
              </a:spcBef>
              <a:spcAft>
                <a:spcPts val="0"/>
              </a:spcAft>
              <a:buSzPts val="3600"/>
              <a:buChar char="❑"/>
            </a:pPr>
            <a:r>
              <a:rPr lang="en-US" sz="3600" dirty="0"/>
              <a:t>Kiểm thử phi chức năng bao gồm những </a:t>
            </a:r>
            <a:r>
              <a:rPr lang="en-US" sz="3600" dirty="0" err="1"/>
              <a:t>loại</a:t>
            </a:r>
            <a:r>
              <a:rPr lang="en-US" sz="3600" dirty="0"/>
              <a:t> kiểm thử nào</a:t>
            </a:r>
            <a:endParaRPr sz="3600" dirty="0"/>
          </a:p>
          <a:p>
            <a:pPr marL="342900" lvl="0" indent="-165100" algn="l" rtl="0">
              <a:spcBef>
                <a:spcPts val="0"/>
              </a:spcBef>
              <a:spcAft>
                <a:spcPts val="0"/>
              </a:spcAft>
              <a:buClr>
                <a:srgbClr val="FF5A33"/>
              </a:buClr>
              <a:buSzPts val="2800"/>
              <a:buFont typeface="Noto Sans Symbols"/>
              <a:buNone/>
            </a:pPr>
            <a:endParaRPr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anim calcmode="lin" valueType="num">
                                      <p:cBhvr additive="base">
                                        <p:cTn id="7" dur="1000"/>
                                        <p:tgtEl>
                                          <p:spTgt spid="25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57">
                                            <p:txEl>
                                              <p:pRg st="1" end="1"/>
                                            </p:txEl>
                                          </p:spTgt>
                                        </p:tgtEl>
                                        <p:attrNameLst>
                                          <p:attrName>style.visibility</p:attrName>
                                        </p:attrNameLst>
                                      </p:cBhvr>
                                      <p:to>
                                        <p:strVal val="visible"/>
                                      </p:to>
                                    </p:set>
                                    <p:anim calcmode="lin" valueType="num">
                                      <p:cBhvr additive="base">
                                        <p:cTn id="12" dur="1000"/>
                                        <p:tgtEl>
                                          <p:spTgt spid="257">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57">
                                            <p:txEl>
                                              <p:pRg st="2" end="2"/>
                                            </p:txEl>
                                          </p:spTgt>
                                        </p:tgtEl>
                                        <p:attrNameLst>
                                          <p:attrName>style.visibility</p:attrName>
                                        </p:attrNameLst>
                                      </p:cBhvr>
                                      <p:to>
                                        <p:strVal val="visible"/>
                                      </p:to>
                                    </p:set>
                                    <p:anim calcmode="lin" valueType="num">
                                      <p:cBhvr additive="base">
                                        <p:cTn id="17" dur="1000"/>
                                        <p:tgtEl>
                                          <p:spTgt spid="257">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57">
                                            <p:txEl>
                                              <p:pRg st="3" end="3"/>
                                            </p:txEl>
                                          </p:spTgt>
                                        </p:tgtEl>
                                        <p:attrNameLst>
                                          <p:attrName>style.visibility</p:attrName>
                                        </p:attrNameLst>
                                      </p:cBhvr>
                                      <p:to>
                                        <p:strVal val="visible"/>
                                      </p:to>
                                    </p:set>
                                    <p:anim calcmode="lin" valueType="num">
                                      <p:cBhvr additive="base">
                                        <p:cTn id="22" dur="1000"/>
                                        <p:tgtEl>
                                          <p:spTgt spid="257">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57">
                                            <p:txEl>
                                              <p:pRg st="4" end="4"/>
                                            </p:txEl>
                                          </p:spTgt>
                                        </p:tgtEl>
                                        <p:attrNameLst>
                                          <p:attrName>style.visibility</p:attrName>
                                        </p:attrNameLst>
                                      </p:cBhvr>
                                      <p:to>
                                        <p:strVal val="visible"/>
                                      </p:to>
                                    </p:set>
                                    <p:anim calcmode="lin" valueType="num">
                                      <p:cBhvr additive="base">
                                        <p:cTn id="27" dur="1000"/>
                                        <p:tgtEl>
                                          <p:spTgt spid="257">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257">
                                            <p:txEl>
                                              <p:pRg st="5" end="5"/>
                                            </p:txEl>
                                          </p:spTgt>
                                        </p:tgtEl>
                                        <p:attrNameLst>
                                          <p:attrName>style.visibility</p:attrName>
                                        </p:attrNameLst>
                                      </p:cBhvr>
                                      <p:to>
                                        <p:strVal val="visible"/>
                                      </p:to>
                                    </p:set>
                                    <p:anim calcmode="lin" valueType="num">
                                      <p:cBhvr additive="base">
                                        <p:cTn id="32" dur="1000"/>
                                        <p:tgtEl>
                                          <p:spTgt spid="257">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57">
                                            <p:txEl>
                                              <p:pRg st="6" end="6"/>
                                            </p:txEl>
                                          </p:spTgt>
                                        </p:tgtEl>
                                        <p:attrNameLst>
                                          <p:attrName>style.visibility</p:attrName>
                                        </p:attrNameLst>
                                      </p:cBhvr>
                                      <p:to>
                                        <p:strVal val="visible"/>
                                      </p:to>
                                    </p:set>
                                    <p:anim calcmode="lin" valueType="num">
                                      <p:cBhvr additive="base">
                                        <p:cTn id="37" dur="1000"/>
                                        <p:tgtEl>
                                          <p:spTgt spid="257">
                                            <p:txEl>
                                              <p:pRg st="6" end="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15e36f6a2f_0_81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263" name="Google Shape;263;g115e36f6a2f_0_817"/>
          <p:cNvSpPr txBox="1"/>
          <p:nvPr/>
        </p:nvSpPr>
        <p:spPr>
          <a:xfrm>
            <a:off x="90950" y="850800"/>
            <a:ext cx="11755500" cy="6007200"/>
          </a:xfrm>
          <a:prstGeom prst="rect">
            <a:avLst/>
          </a:prstGeom>
          <a:noFill/>
          <a:ln>
            <a:noFill/>
          </a:ln>
        </p:spPr>
        <p:txBody>
          <a:bodyPr spcFirstLastPara="1" wrap="square" lIns="91425" tIns="45700" rIns="91425" bIns="45700" anchor="t" anchorCtr="0">
            <a:normAutofit/>
          </a:bodyPr>
          <a:lstStyle/>
          <a:p>
            <a:pPr marL="742950" lvl="1" indent="-369420" algn="l" rtl="0">
              <a:spcBef>
                <a:spcPts val="560"/>
              </a:spcBef>
              <a:spcAft>
                <a:spcPts val="0"/>
              </a:spcAft>
              <a:buClr>
                <a:srgbClr val="FF5A33"/>
              </a:buClr>
              <a:buSzPts val="3718"/>
              <a:buFont typeface="Quattrocento Sans"/>
              <a:buChar char="❖"/>
            </a:pPr>
            <a:r>
              <a:rPr lang="en-US" sz="3000" dirty="0">
                <a:solidFill>
                  <a:srgbClr val="222222"/>
                </a:solidFill>
                <a:highlight>
                  <a:schemeClr val="lt1"/>
                </a:highlight>
                <a:latin typeface="Verdana"/>
                <a:ea typeface="Verdana"/>
                <a:cs typeface="Verdana"/>
                <a:sym typeface="Verdana"/>
              </a:rPr>
              <a:t>Định nghĩa một số điện thoại hợp </a:t>
            </a:r>
            <a:r>
              <a:rPr lang="en-US" sz="3000" dirty="0" err="1">
                <a:solidFill>
                  <a:srgbClr val="222222"/>
                </a:solidFill>
                <a:highlight>
                  <a:schemeClr val="lt1"/>
                </a:highlight>
                <a:latin typeface="Verdana"/>
                <a:ea typeface="Verdana"/>
                <a:cs typeface="Verdana"/>
                <a:sym typeface="Verdana"/>
              </a:rPr>
              <a:t>lệ</a:t>
            </a:r>
            <a:r>
              <a:rPr lang="en-US" sz="3000" dirty="0">
                <a:solidFill>
                  <a:srgbClr val="222222"/>
                </a:solidFill>
                <a:highlight>
                  <a:schemeClr val="lt1"/>
                </a:highlight>
                <a:latin typeface="Verdana"/>
                <a:ea typeface="Verdana"/>
                <a:cs typeface="Verdana"/>
                <a:sym typeface="Verdana"/>
              </a:rPr>
              <a:t> bao gồm:</a:t>
            </a:r>
            <a:endParaRPr sz="3717" dirty="0">
              <a:latin typeface="Quattrocento Sans"/>
              <a:ea typeface="Quattrocento Sans"/>
              <a:cs typeface="Quattrocento Sans"/>
              <a:sym typeface="Quattrocento Sans"/>
            </a:endParaRPr>
          </a:p>
          <a:p>
            <a:pPr marL="1600200" lvl="3" indent="-350370" algn="l" rtl="0">
              <a:spcBef>
                <a:spcPts val="0"/>
              </a:spcBef>
              <a:spcAft>
                <a:spcPts val="0"/>
              </a:spcAft>
              <a:buClr>
                <a:srgbClr val="FF5A33"/>
              </a:buClr>
              <a:buSzPts val="3718"/>
              <a:buFont typeface="Quattrocento Sans"/>
              <a:buChar char="✔"/>
            </a:pPr>
            <a:r>
              <a:rPr lang="en-US" sz="3717" dirty="0">
                <a:latin typeface="Quattrocento Sans"/>
                <a:ea typeface="Quattrocento Sans"/>
                <a:cs typeface="Quattrocento Sans"/>
                <a:sym typeface="Quattrocento Sans"/>
              </a:rPr>
              <a:t>Có độ dài là 10 ký tự</a:t>
            </a:r>
            <a:endParaRPr sz="3717" dirty="0">
              <a:latin typeface="Quattrocento Sans"/>
              <a:ea typeface="Quattrocento Sans"/>
              <a:cs typeface="Quattrocento Sans"/>
              <a:sym typeface="Quattrocento Sans"/>
            </a:endParaRPr>
          </a:p>
          <a:p>
            <a:pPr marL="1600200" lvl="3" indent="-350370" algn="l" rtl="0">
              <a:spcBef>
                <a:spcPts val="0"/>
              </a:spcBef>
              <a:spcAft>
                <a:spcPts val="0"/>
              </a:spcAft>
              <a:buClr>
                <a:srgbClr val="FF5A33"/>
              </a:buClr>
              <a:buSzPts val="3718"/>
              <a:buFont typeface="Quattrocento Sans"/>
              <a:buChar char="✔"/>
            </a:pPr>
            <a:r>
              <a:rPr lang="en-US" sz="3717" dirty="0">
                <a:latin typeface="Quattrocento Sans"/>
                <a:ea typeface="Quattrocento Sans"/>
                <a:cs typeface="Quattrocento Sans"/>
                <a:sym typeface="Quattrocento Sans"/>
              </a:rPr>
              <a:t>Chỉ bao gồm các số nguyên</a:t>
            </a:r>
            <a:endParaRPr sz="3717" dirty="0">
              <a:latin typeface="Quattrocento Sans"/>
              <a:ea typeface="Quattrocento Sans"/>
              <a:cs typeface="Quattrocento Sans"/>
              <a:sym typeface="Quattrocento Sans"/>
            </a:endParaRPr>
          </a:p>
          <a:p>
            <a:pPr marL="1600200" lvl="3" indent="-350370" algn="l" rtl="0">
              <a:spcBef>
                <a:spcPts val="0"/>
              </a:spcBef>
              <a:spcAft>
                <a:spcPts val="0"/>
              </a:spcAft>
              <a:buClr>
                <a:srgbClr val="FF5A33"/>
              </a:buClr>
              <a:buSzPts val="3718"/>
              <a:buFont typeface="Quattrocento Sans"/>
              <a:buChar char="✔"/>
            </a:pPr>
            <a:r>
              <a:rPr lang="en-US" sz="3717" dirty="0">
                <a:latin typeface="Quattrocento Sans"/>
                <a:ea typeface="Quattrocento Sans"/>
                <a:cs typeface="Quattrocento Sans"/>
                <a:sym typeface="Quattrocento Sans"/>
              </a:rPr>
              <a:t>Chỉ bắt đầu bằng các số 7,8,9</a:t>
            </a:r>
            <a:endParaRPr sz="3717" dirty="0">
              <a:latin typeface="Quattrocento Sans"/>
              <a:ea typeface="Quattrocento Sans"/>
              <a:cs typeface="Quattrocento Sans"/>
              <a:sym typeface="Quattrocento Sans"/>
            </a:endParaRPr>
          </a:p>
          <a:p>
            <a:pPr marL="0" lvl="0" indent="0" algn="l" rtl="0">
              <a:spcBef>
                <a:spcPts val="0"/>
              </a:spcBef>
              <a:spcAft>
                <a:spcPts val="0"/>
              </a:spcAft>
              <a:buNone/>
            </a:pPr>
            <a:r>
              <a:rPr lang="en-US" sz="3717" dirty="0">
                <a:latin typeface="Quattrocento Sans"/>
                <a:ea typeface="Quattrocento Sans"/>
                <a:cs typeface="Quattrocento Sans"/>
                <a:sym typeface="Quattrocento Sans"/>
              </a:rPr>
              <a:t>Một ứng dụng </a:t>
            </a:r>
            <a:r>
              <a:rPr lang="en-US" sz="3717" dirty="0" err="1">
                <a:latin typeface="Quattrocento Sans"/>
                <a:ea typeface="Quattrocento Sans"/>
                <a:cs typeface="Quattrocento Sans"/>
                <a:sym typeface="Quattrocento Sans"/>
              </a:rPr>
              <a:t>cho</a:t>
            </a:r>
            <a:r>
              <a:rPr lang="en-US" sz="3717" dirty="0">
                <a:latin typeface="Quattrocento Sans"/>
                <a:ea typeface="Quattrocento Sans"/>
                <a:cs typeface="Quattrocento Sans"/>
                <a:sym typeface="Quattrocento Sans"/>
              </a:rPr>
              <a:t> phép nhập vào số điện thoại và trả về kết quả nếu như số điện thoại nhập vào đó là hợp </a:t>
            </a:r>
            <a:r>
              <a:rPr lang="en-US" sz="3717" dirty="0" err="1">
                <a:latin typeface="Quattrocento Sans"/>
                <a:ea typeface="Quattrocento Sans"/>
                <a:cs typeface="Quattrocento Sans"/>
                <a:sym typeface="Quattrocento Sans"/>
              </a:rPr>
              <a:t>lệ</a:t>
            </a:r>
            <a:r>
              <a:rPr lang="en-US" sz="3717" dirty="0">
                <a:latin typeface="Quattrocento Sans"/>
                <a:ea typeface="Quattrocento Sans"/>
                <a:cs typeface="Quattrocento Sans"/>
                <a:sym typeface="Quattrocento Sans"/>
              </a:rPr>
              <a:t> hoặc không hợp </a:t>
            </a:r>
            <a:r>
              <a:rPr lang="en-US" sz="3717" dirty="0" err="1">
                <a:latin typeface="Quattrocento Sans"/>
                <a:ea typeface="Quattrocento Sans"/>
                <a:cs typeface="Quattrocento Sans"/>
                <a:sym typeface="Quattrocento Sans"/>
              </a:rPr>
              <a:t>lệ</a:t>
            </a:r>
            <a:r>
              <a:rPr lang="en-US" sz="3717" dirty="0">
                <a:latin typeface="Quattrocento Sans"/>
                <a:ea typeface="Quattrocento Sans"/>
                <a:cs typeface="Quattrocento Sans"/>
                <a:sym typeface="Quattrocento Sans"/>
              </a:rPr>
              <a:t>. Nhóm </a:t>
            </a:r>
            <a:r>
              <a:rPr lang="en-US" sz="3717" dirty="0" err="1">
                <a:latin typeface="Quattrocento Sans"/>
                <a:ea typeface="Quattrocento Sans"/>
                <a:cs typeface="Quattrocento Sans"/>
                <a:sym typeface="Quattrocento Sans"/>
              </a:rPr>
              <a:t>hãy</a:t>
            </a:r>
            <a:r>
              <a:rPr lang="en-US" sz="3717" dirty="0">
                <a:latin typeface="Quattrocento Sans"/>
                <a:ea typeface="Quattrocento Sans"/>
                <a:cs typeface="Quattrocento Sans"/>
                <a:sym typeface="Quattrocento Sans"/>
              </a:rPr>
              <a:t> viết các trường hợp kiểm thử dựa trên sơ đồ có sẵn bên dưới.</a:t>
            </a:r>
            <a:endParaRPr sz="2441" dirty="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115e36f6a2f_0_82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pic>
        <p:nvPicPr>
          <p:cNvPr id="269" name="Google Shape;269;g115e36f6a2f_0_822"/>
          <p:cNvPicPr preferRelativeResize="0"/>
          <p:nvPr/>
        </p:nvPicPr>
        <p:blipFill>
          <a:blip r:embed="rId3">
            <a:alphaModFix/>
          </a:blip>
          <a:stretch>
            <a:fillRect/>
          </a:stretch>
        </p:blipFill>
        <p:spPr>
          <a:xfrm>
            <a:off x="4493175" y="903025"/>
            <a:ext cx="3187050" cy="59549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5e36f6a2f_0_82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275" name="Google Shape;275;g115e36f6a2f_0_827"/>
          <p:cNvSpPr txBox="1"/>
          <p:nvPr/>
        </p:nvSpPr>
        <p:spPr>
          <a:xfrm>
            <a:off x="90950" y="850800"/>
            <a:ext cx="11755500" cy="6007200"/>
          </a:xfrm>
          <a:prstGeom prst="rect">
            <a:avLst/>
          </a:prstGeom>
          <a:noFill/>
          <a:ln>
            <a:noFill/>
          </a:ln>
        </p:spPr>
        <p:txBody>
          <a:bodyPr spcFirstLastPara="1" wrap="square" lIns="91425" tIns="45700" rIns="91425" bIns="45700" anchor="t" anchorCtr="0">
            <a:normAutofit/>
          </a:bodyPr>
          <a:lstStyle/>
          <a:p>
            <a:pPr marL="742950" lvl="1" indent="-369420" algn="l" rtl="0">
              <a:spcBef>
                <a:spcPts val="560"/>
              </a:spcBef>
              <a:spcAft>
                <a:spcPts val="0"/>
              </a:spcAft>
              <a:buClr>
                <a:srgbClr val="FF5A33"/>
              </a:buClr>
              <a:buSzPts val="3718"/>
              <a:buFont typeface="Quattrocento Sans"/>
              <a:buChar char="❖"/>
            </a:pPr>
            <a:r>
              <a:rPr lang="en-US" sz="3000">
                <a:solidFill>
                  <a:srgbClr val="222222"/>
                </a:solidFill>
                <a:highlight>
                  <a:schemeClr val="lt1"/>
                </a:highlight>
                <a:latin typeface="Verdana"/>
                <a:ea typeface="Verdana"/>
                <a:cs typeface="Verdana"/>
                <a:sym typeface="Verdana"/>
              </a:rPr>
              <a:t>Mr.Joy là người bán hàng trực tiếp các sản phẩm chăm sóc sức khỏe, sắc đẹp và chăm sóc gia đình có trụ sở tại Úc, anh ấy có hàng triệu khách hàng trên toàn cầu.</a:t>
            </a:r>
            <a:endParaRPr sz="3000">
              <a:solidFill>
                <a:srgbClr val="222222"/>
              </a:solidFill>
              <a:highlight>
                <a:schemeClr val="lt1"/>
              </a:highlight>
              <a:latin typeface="Verdana"/>
              <a:ea typeface="Verdana"/>
              <a:cs typeface="Verdana"/>
              <a:sym typeface="Verdana"/>
            </a:endParaRPr>
          </a:p>
          <a:p>
            <a:pPr marL="0" lvl="0" indent="0" algn="l" rtl="0">
              <a:spcBef>
                <a:spcPts val="560"/>
              </a:spcBef>
              <a:spcAft>
                <a:spcPts val="0"/>
              </a:spcAft>
              <a:buNone/>
            </a:pPr>
            <a:r>
              <a:rPr lang="en-US" sz="3000">
                <a:solidFill>
                  <a:srgbClr val="222222"/>
                </a:solidFill>
                <a:highlight>
                  <a:schemeClr val="lt1"/>
                </a:highlight>
                <a:latin typeface="Verdana"/>
                <a:ea typeface="Verdana"/>
                <a:cs typeface="Verdana"/>
                <a:sym typeface="Verdana"/>
              </a:rPr>
              <a:t>Anh ấy có 1 Ứng dụng Thương mại Điện tử và yêu cầu công ty XY phải thực hiện bài kiểm tra việc có hàng nghìn người dùng mỗi ngày. Với vai trò của công ty XY nhóm hãy thực hiện các bài test để kiểm tra tải khối lượng lớn có khả năng xử lý tải 20.000 người dùng đồng thời. Hãy dựa vào một số loại kiểm thử phi chức năng để thực hiện các bài test.</a:t>
            </a:r>
            <a:endParaRPr sz="3000">
              <a:solidFill>
                <a:srgbClr val="222222"/>
              </a:solidFill>
              <a:highlight>
                <a:schemeClr val="lt1"/>
              </a:highlight>
              <a:latin typeface="Verdana"/>
              <a:ea typeface="Verdana"/>
              <a:cs typeface="Verdana"/>
              <a:sym typeface="Verdana"/>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115e36f6a2f_0_755"/>
          <p:cNvSpPr/>
          <p:nvPr/>
        </p:nvSpPr>
        <p:spPr>
          <a:xfrm>
            <a:off x="3919557" y="2967335"/>
            <a:ext cx="636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Hướng dẫn thực hành</a:t>
            </a:r>
            <a:endParaRPr sz="5400" b="1" i="0" u="none" strike="noStrike" cap="small">
              <a:solidFill>
                <a:srgbClr val="FFA15D"/>
              </a:solidFill>
              <a:latin typeface="Calibri"/>
              <a:ea typeface="Calibri"/>
              <a:cs typeface="Calibri"/>
              <a:sym typeface="Calibri"/>
            </a:endParaRPr>
          </a:p>
        </p:txBody>
      </p:sp>
      <p:cxnSp>
        <p:nvCxnSpPr>
          <p:cNvPr id="281" name="Google Shape;281;g115e36f6a2f_0_755"/>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82" name="Google Shape;282;g115e36f6a2f_0_755"/>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115e36f6a2f_0_76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Thực hành</a:t>
            </a:r>
            <a:endParaRPr/>
          </a:p>
        </p:txBody>
      </p:sp>
      <p:sp>
        <p:nvSpPr>
          <p:cNvPr id="288" name="Google Shape;288;g115e36f6a2f_0_761"/>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800"/>
              <a:buFont typeface="Quattrocento Sans"/>
              <a:buChar char="❑"/>
            </a:pPr>
            <a:r>
              <a:rPr lang="en-US"/>
              <a:t>Hướng dẫn làm bài Lab, Quizz</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115e36f6a2f_0_76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294" name="Google Shape;294;g115e36f6a2f_0_76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295" name="Google Shape;295;g115e36f6a2f_0_766"/>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96" name="Google Shape;296;g115e36f6a2f_0_766"/>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7" name="Google Shape;297;g115e36f6a2f_0_766"/>
          <p:cNvSpPr txBox="1"/>
          <p:nvPr/>
        </p:nvSpPr>
        <p:spPr>
          <a:xfrm>
            <a:off x="799650" y="2067600"/>
            <a:ext cx="8229600" cy="3933900"/>
          </a:xfrm>
          <a:prstGeom prst="rect">
            <a:avLst/>
          </a:prstGeom>
          <a:noFill/>
          <a:ln>
            <a:noFill/>
          </a:ln>
        </p:spPr>
        <p:txBody>
          <a:bodyPr spcFirstLastPara="1" wrap="square" lIns="91425" tIns="45700" rIns="91425" bIns="45700" anchor="t" anchorCtr="0">
            <a:noAutofit/>
          </a:bodyPr>
          <a:lstStyle/>
          <a:p>
            <a:pPr marL="457200" lvl="0" indent="-450850" algn="l" rtl="0">
              <a:lnSpc>
                <a:spcPct val="115000"/>
              </a:lnSpc>
              <a:spcBef>
                <a:spcPts val="0"/>
              </a:spcBef>
              <a:spcAft>
                <a:spcPts val="0"/>
              </a:spcAft>
              <a:buClr>
                <a:srgbClr val="333333"/>
              </a:buClr>
              <a:buSzPts val="3500"/>
              <a:buFont typeface="Quattrocento Sans"/>
              <a:buChar char="•"/>
            </a:pPr>
            <a:r>
              <a:rPr lang="en-US" sz="2700" b="1">
                <a:solidFill>
                  <a:srgbClr val="333333"/>
                </a:solidFill>
                <a:latin typeface="Quattrocento Sans"/>
                <a:ea typeface="Quattrocento Sans"/>
                <a:cs typeface="Quattrocento Sans"/>
                <a:sym typeface="Quattrocento Sans"/>
              </a:rPr>
              <a:t>WhiteBox Testing - Kiểm thử hộp trắng</a:t>
            </a:r>
            <a:endParaRPr sz="2700" b="1">
              <a:solidFill>
                <a:srgbClr val="333333"/>
              </a:solidFill>
              <a:latin typeface="Quattrocento Sans"/>
              <a:ea typeface="Quattrocento Sans"/>
              <a:cs typeface="Quattrocento Sans"/>
              <a:sym typeface="Quattrocento Sans"/>
            </a:endParaRPr>
          </a:p>
          <a:p>
            <a:pPr marL="457200" lvl="0" indent="-450850" algn="l" rtl="0">
              <a:lnSpc>
                <a:spcPct val="115000"/>
              </a:lnSpc>
              <a:spcBef>
                <a:spcPts val="0"/>
              </a:spcBef>
              <a:spcAft>
                <a:spcPts val="0"/>
              </a:spcAft>
              <a:buClr>
                <a:srgbClr val="333333"/>
              </a:buClr>
              <a:buSzPts val="3500"/>
              <a:buFont typeface="Quattrocento Sans"/>
              <a:buChar char="•"/>
            </a:pPr>
            <a:r>
              <a:rPr lang="en-US" sz="2700" b="1">
                <a:solidFill>
                  <a:srgbClr val="333333"/>
                </a:solidFill>
                <a:latin typeface="Quattrocento Sans"/>
                <a:ea typeface="Quattrocento Sans"/>
                <a:cs typeface="Quattrocento Sans"/>
                <a:sym typeface="Quattrocento Sans"/>
              </a:rPr>
              <a:t>Non-Functional  Testing - Kiểm thử phi chức năng</a:t>
            </a:r>
            <a:endParaRPr sz="2900" b="1">
              <a:solidFill>
                <a:srgbClr val="333333"/>
              </a:solidFill>
              <a:latin typeface="Quattrocento Sans"/>
              <a:ea typeface="Quattrocento Sans"/>
              <a:cs typeface="Quattrocento Sans"/>
              <a:sym typeface="Quattrocento Sans"/>
            </a:endParaRPr>
          </a:p>
        </p:txBody>
      </p:sp>
      <p:sp>
        <p:nvSpPr>
          <p:cNvPr id="298" name="Google Shape;298;g115e36f6a2f_0_766"/>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Tóm tắt bài học</a:t>
            </a:r>
            <a:endParaRPr sz="2800" b="1" i="0" u="none" strike="noStrike" cap="none">
              <a:solidFill>
                <a:srgbClr val="F79646"/>
              </a:solidFill>
              <a:latin typeface="Quattrocento Sans"/>
              <a:ea typeface="Quattrocento Sans"/>
              <a:cs typeface="Quattrocento Sans"/>
              <a:sym typeface="Quattrocento Sans"/>
            </a:endParaRPr>
          </a:p>
        </p:txBody>
      </p:sp>
      <p:pic>
        <p:nvPicPr>
          <p:cNvPr id="299" name="Google Shape;299;g115e36f6a2f_0_766" descr="D:\Compressed\PSD Collection 2011\WP-201 copy.png"/>
          <p:cNvPicPr preferRelativeResize="0"/>
          <p:nvPr/>
        </p:nvPicPr>
        <p:blipFill rotWithShape="1">
          <a:blip r:embed="rId3">
            <a:alphaModFix/>
          </a:blip>
          <a:srcRect/>
          <a:stretch/>
        </p:blipFill>
        <p:spPr>
          <a:xfrm flipH="1">
            <a:off x="9029250" y="1033188"/>
            <a:ext cx="3162750" cy="53250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115e36f6a2f_0_776"/>
          <p:cNvSpPr/>
          <p:nvPr/>
        </p:nvSpPr>
        <p:spPr>
          <a:xfrm>
            <a:off x="3919557" y="2967335"/>
            <a:ext cx="73965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small">
                <a:solidFill>
                  <a:srgbClr val="FFA15D"/>
                </a:solidFill>
                <a:latin typeface="Calibri"/>
                <a:ea typeface="Calibri"/>
                <a:cs typeface="Calibri"/>
                <a:sym typeface="Calibri"/>
              </a:rPr>
              <a:t>Hướng dẫn học bài online tiếp theo</a:t>
            </a:r>
            <a:endParaRPr sz="4000" b="1" i="0" u="none" strike="noStrike" cap="small">
              <a:solidFill>
                <a:srgbClr val="FFA15D"/>
              </a:solidFill>
              <a:latin typeface="Calibri"/>
              <a:ea typeface="Calibri"/>
              <a:cs typeface="Calibri"/>
              <a:sym typeface="Calibri"/>
            </a:endParaRPr>
          </a:p>
        </p:txBody>
      </p:sp>
      <p:cxnSp>
        <p:nvCxnSpPr>
          <p:cNvPr id="305" name="Google Shape;305;g115e36f6a2f_0_776"/>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306" name="Google Shape;306;g115e36f6a2f_0_776"/>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115e36f6a2f_0_78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 tiếp theo</a:t>
            </a:r>
            <a:endParaRPr/>
          </a:p>
        </p:txBody>
      </p:sp>
      <p:sp>
        <p:nvSpPr>
          <p:cNvPr id="312" name="Google Shape;312;g115e36f6a2f_0_782"/>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313" name="Google Shape;313;g115e36f6a2f_0_782"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314" name="Google Shape;314;g115e36f6a2f_0_782"/>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15" name="Google Shape;315;g115e36f6a2f_0_782"/>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6" name="Google Shape;316;g115e36f6a2f_0_782"/>
          <p:cNvSpPr txBox="1"/>
          <p:nvPr/>
        </p:nvSpPr>
        <p:spPr>
          <a:xfrm>
            <a:off x="782200" y="2067600"/>
            <a:ext cx="84867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Black-box Test Techniques - Kỹ thuật kiểm thử hộp đen</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Experience base Techniques - Kỹ thuật kiểm thử dựa trên kinh nghiệm</a:t>
            </a:r>
            <a:endParaRPr sz="3000" b="1">
              <a:solidFill>
                <a:srgbClr val="333333"/>
              </a:solidFill>
              <a:latin typeface="Quattrocento Sans"/>
              <a:ea typeface="Quattrocento Sans"/>
              <a:cs typeface="Quattrocento Sans"/>
              <a:sym typeface="Quattrocento Sans"/>
            </a:endParaRPr>
          </a:p>
          <a:p>
            <a:pPr marL="457200" lvl="0" indent="-400050" algn="l" rtl="0">
              <a:lnSpc>
                <a:spcPct val="115000"/>
              </a:lnSpc>
              <a:spcBef>
                <a:spcPts val="0"/>
              </a:spcBef>
              <a:spcAft>
                <a:spcPts val="0"/>
              </a:spcAft>
              <a:buClr>
                <a:srgbClr val="333333"/>
              </a:buClr>
              <a:buSzPts val="2700"/>
              <a:buFont typeface="Quattrocento Sans"/>
              <a:buChar char="•"/>
            </a:pPr>
            <a:endParaRPr sz="2700" b="1">
              <a:solidFill>
                <a:srgbClr val="333333"/>
              </a:solidFill>
              <a:latin typeface="Quattrocento Sans"/>
              <a:ea typeface="Quattrocento Sans"/>
              <a:cs typeface="Quattrocento Sans"/>
              <a:sym typeface="Quattrocento Sans"/>
            </a:endParaRPr>
          </a:p>
        </p:txBody>
      </p:sp>
      <p:sp>
        <p:nvSpPr>
          <p:cNvPr id="317" name="Google Shape;317;g115e36f6a2f_0_782"/>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 ti</a:t>
            </a:r>
            <a:r>
              <a:rPr lang="en-US" sz="2800" b="1">
                <a:solidFill>
                  <a:srgbClr val="F79646"/>
                </a:solidFill>
                <a:latin typeface="Quattrocento Sans"/>
                <a:ea typeface="Quattrocento Sans"/>
                <a:cs typeface="Quattrocento Sans"/>
                <a:sym typeface="Quattrocento Sans"/>
              </a:rPr>
              <a:t>ếp theo</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15e36f6a2f_0_10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a:t>
            </a:r>
            <a:endParaRPr/>
          </a:p>
        </p:txBody>
      </p:sp>
      <p:sp>
        <p:nvSpPr>
          <p:cNvPr id="125" name="Google Shape;125;g115e36f6a2f_0_10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126" name="Google Shape;126;g115e36f6a2f_0_103"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127" name="Google Shape;127;g115e36f6a2f_0_103"/>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8" name="Google Shape;128;g115e36f6a2f_0_103"/>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g115e36f6a2f_0_103"/>
          <p:cNvSpPr txBox="1"/>
          <p:nvPr/>
        </p:nvSpPr>
        <p:spPr>
          <a:xfrm>
            <a:off x="1145850" y="2067600"/>
            <a:ext cx="80748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Static Testing - Kiểm thử tĩnh</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BlackBox  Testing - Kiểm thử hộp đen</a:t>
            </a:r>
            <a:endParaRPr sz="3100" b="1">
              <a:solidFill>
                <a:srgbClr val="333333"/>
              </a:solidFill>
              <a:latin typeface="Quattrocento Sans"/>
              <a:ea typeface="Quattrocento Sans"/>
              <a:cs typeface="Quattrocento Sans"/>
              <a:sym typeface="Quattrocento Sans"/>
            </a:endParaRPr>
          </a:p>
        </p:txBody>
      </p:sp>
      <p:sp>
        <p:nvSpPr>
          <p:cNvPr id="130" name="Google Shape;130;g115e36f6a2f_0_103"/>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115e36f6a2f_0_792"/>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Tổ chức trình bày chủ đề</a:t>
            </a:r>
            <a:endParaRPr sz="5400" b="1" cap="small">
              <a:solidFill>
                <a:srgbClr val="FFA15D"/>
              </a:solidFill>
              <a:latin typeface="Calibri"/>
              <a:ea typeface="Calibri"/>
              <a:cs typeface="Calibri"/>
              <a:sym typeface="Calibri"/>
            </a:endParaRPr>
          </a:p>
        </p:txBody>
      </p:sp>
      <p:cxnSp>
        <p:nvCxnSpPr>
          <p:cNvPr id="323" name="Google Shape;323;g115e36f6a2f_0_79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324" name="Google Shape;324;g115e36f6a2f_0_792"/>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117d3c31753_0_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330" name="Google Shape;330;g117d3c31753_0_0"/>
          <p:cNvSpPr txBox="1"/>
          <p:nvPr/>
        </p:nvSpPr>
        <p:spPr>
          <a:xfrm>
            <a:off x="436500" y="850800"/>
            <a:ext cx="11204100" cy="6007200"/>
          </a:xfrm>
          <a:prstGeom prst="rect">
            <a:avLst/>
          </a:prstGeom>
          <a:noFill/>
          <a:ln>
            <a:noFill/>
          </a:ln>
        </p:spPr>
        <p:txBody>
          <a:bodyPr spcFirstLastPara="1" wrap="square" lIns="91425" tIns="45700" rIns="91425" bIns="45700" anchor="t" anchorCtr="0">
            <a:normAutofit lnSpcReduction="10000"/>
          </a:bodyPr>
          <a:lstStyle/>
          <a:p>
            <a:pPr marL="342900" lvl="0" indent="-3937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Tình huống  – Vé tàu</a:t>
            </a:r>
            <a:endParaRPr sz="36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600" b="1">
                <a:solidFill>
                  <a:schemeClr val="dk1"/>
                </a:solidFill>
                <a:latin typeface="Quattrocento Sans"/>
                <a:ea typeface="Quattrocento Sans"/>
                <a:cs typeface="Quattrocento Sans"/>
                <a:sym typeface="Quattrocento Sans"/>
              </a:rPr>
              <a:t>Yêu cầu</a:t>
            </a:r>
            <a:r>
              <a:rPr lang="en-US" sz="3600">
                <a:solidFill>
                  <a:schemeClr val="dk1"/>
                </a:solidFill>
                <a:latin typeface="Quattrocento Sans"/>
                <a:ea typeface="Quattrocento Sans"/>
                <a:cs typeface="Quattrocento Sans"/>
                <a:sym typeface="Quattrocento Sans"/>
              </a:rPr>
              <a:t>: Nếu bạn mua vé tàu để đi từ 7.30 sáng đến trước 9:30 sáng hoặc sau 4:00 chiều cho đến 7:30 tối (‘giờ cao điểm’), bạn phải trả 100% giá vé. Bạn sẽ được giảm giá nếu mua vé đi tàu giữa 9:30 sáng và đến 4:00 chiều, hoặc sau 7:30 tối. Tàu không hoạt động từ 12 giờ đêm đến trước 3h sáng.</a:t>
            </a:r>
            <a:endParaRPr sz="36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600" b="1">
                <a:solidFill>
                  <a:schemeClr val="dk1"/>
                </a:solidFill>
                <a:latin typeface="Quattrocento Sans"/>
                <a:ea typeface="Quattrocento Sans"/>
                <a:cs typeface="Quattrocento Sans"/>
                <a:sym typeface="Quattrocento Sans"/>
              </a:rPr>
              <a:t>Câu hỏi</a:t>
            </a:r>
            <a:r>
              <a:rPr lang="en-US" sz="3600">
                <a:solidFill>
                  <a:schemeClr val="dk1"/>
                </a:solidFill>
                <a:latin typeface="Quattrocento Sans"/>
                <a:ea typeface="Quattrocento Sans"/>
                <a:cs typeface="Quattrocento Sans"/>
                <a:sym typeface="Quattrocento Sans"/>
              </a:rPr>
              <a:t>:</a:t>
            </a:r>
            <a:endParaRPr sz="3600">
              <a:solidFill>
                <a:schemeClr val="dk1"/>
              </a:solidFill>
              <a:latin typeface="Quattrocento Sans"/>
              <a:ea typeface="Quattrocento Sans"/>
              <a:cs typeface="Quattrocento Sans"/>
              <a:sym typeface="Quattrocento Sans"/>
            </a:endParaRPr>
          </a:p>
          <a:p>
            <a:pPr marL="914400" lvl="0" indent="-457200" algn="l" rtl="0">
              <a:spcBef>
                <a:spcPts val="0"/>
              </a:spcBef>
              <a:spcAft>
                <a:spcPts val="0"/>
              </a:spcAft>
              <a:buClr>
                <a:schemeClr val="dk1"/>
              </a:buClr>
              <a:buSzPts val="3600"/>
              <a:buFont typeface="Quattrocento Sans"/>
              <a:buAutoNum type="alphaLcPeriod"/>
            </a:pPr>
            <a:r>
              <a:rPr lang="en-US" sz="3600">
                <a:solidFill>
                  <a:schemeClr val="dk1"/>
                </a:solidFill>
                <a:latin typeface="Quattrocento Sans"/>
                <a:ea typeface="Quattrocento Sans"/>
                <a:cs typeface="Quattrocento Sans"/>
                <a:sym typeface="Quattrocento Sans"/>
              </a:rPr>
              <a:t>Đâu là các giá trị biên và các  lớp tương đương để kiểm tra giờ tàu – giá vé?</a:t>
            </a:r>
            <a:endParaRPr sz="3600">
              <a:solidFill>
                <a:schemeClr val="dk1"/>
              </a:solidFill>
              <a:latin typeface="Quattrocento Sans"/>
              <a:ea typeface="Quattrocento Sans"/>
              <a:cs typeface="Quattrocento Sans"/>
              <a:sym typeface="Quattrocento Sans"/>
            </a:endParaRPr>
          </a:p>
          <a:p>
            <a:pPr marL="914400" lvl="0" indent="-457200" algn="l" rtl="0">
              <a:spcBef>
                <a:spcPts val="0"/>
              </a:spcBef>
              <a:spcAft>
                <a:spcPts val="0"/>
              </a:spcAft>
              <a:buClr>
                <a:schemeClr val="dk1"/>
              </a:buClr>
              <a:buSzPts val="3600"/>
              <a:buFont typeface="Quattrocento Sans"/>
              <a:buAutoNum type="alphaLcPeriod"/>
            </a:pPr>
            <a:r>
              <a:rPr lang="en-US" sz="3600">
                <a:solidFill>
                  <a:schemeClr val="dk1"/>
                </a:solidFill>
                <a:latin typeface="Quattrocento Sans"/>
                <a:ea typeface="Quattrocento Sans"/>
                <a:cs typeface="Quattrocento Sans"/>
                <a:sym typeface="Quattrocento Sans"/>
              </a:rPr>
              <a:t>Tóm tắt các TC bạn sẽ sinh ra?</a:t>
            </a:r>
            <a:endParaRPr sz="360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117d3c31753_0_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336" name="Google Shape;336;g117d3c31753_0_5"/>
          <p:cNvSpPr txBox="1"/>
          <p:nvPr/>
        </p:nvSpPr>
        <p:spPr>
          <a:xfrm>
            <a:off x="218250" y="850800"/>
            <a:ext cx="11422500" cy="6007200"/>
          </a:xfrm>
          <a:prstGeom prst="rect">
            <a:avLst/>
          </a:prstGeom>
          <a:noFill/>
          <a:ln>
            <a:noFill/>
          </a:ln>
        </p:spPr>
        <p:txBody>
          <a:bodyPr spcFirstLastPara="1" wrap="square" lIns="91425" tIns="45700" rIns="91425" bIns="45700" anchor="t" anchorCtr="0">
            <a:normAutofit lnSpcReduction="10000"/>
          </a:bodyPr>
          <a:lstStyle/>
          <a:p>
            <a:pPr marL="342900" lvl="0" indent="-3746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Bài toán khách hàng đến mở thẻ tín dụng với các điều kiện sau:</a:t>
            </a:r>
            <a:endParaRPr sz="3300">
              <a:solidFill>
                <a:schemeClr val="dk1"/>
              </a:solidFill>
              <a:latin typeface="Quattrocento Sans"/>
              <a:ea typeface="Quattrocento Sans"/>
              <a:cs typeface="Quattrocento Sans"/>
              <a:sym typeface="Quattrocento Sans"/>
            </a:endParaRPr>
          </a:p>
          <a:p>
            <a:pPr marL="914400" lvl="0" indent="-4381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Nếu bạn là một khách hàng mới, đến mở thẻ tín dụng, bạn sẽ được giảm giá 15%.</a:t>
            </a:r>
            <a:endParaRPr sz="3300">
              <a:solidFill>
                <a:schemeClr val="dk1"/>
              </a:solidFill>
              <a:latin typeface="Quattrocento Sans"/>
              <a:ea typeface="Quattrocento Sans"/>
              <a:cs typeface="Quattrocento Sans"/>
              <a:sym typeface="Quattrocento Sans"/>
            </a:endParaRPr>
          </a:p>
          <a:p>
            <a:pPr marL="914400" lvl="0" indent="-4381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Nếu bạn là khách hàng cũ, và có thẻ Vip, bạn sẽ được giảm giá 10%.</a:t>
            </a:r>
            <a:endParaRPr sz="3300">
              <a:solidFill>
                <a:schemeClr val="dk1"/>
              </a:solidFill>
              <a:latin typeface="Quattrocento Sans"/>
              <a:ea typeface="Quattrocento Sans"/>
              <a:cs typeface="Quattrocento Sans"/>
              <a:sym typeface="Quattrocento Sans"/>
            </a:endParaRPr>
          </a:p>
          <a:p>
            <a:pPr marL="914400" lvl="0" indent="-4381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Nếu bạn có Coupon, bạn sẽ được giảm giá 20% (nhưng nó không được sử dụng giảm giá cùng với khách hàng mới.</a:t>
            </a:r>
            <a:endParaRPr sz="3300">
              <a:solidFill>
                <a:schemeClr val="dk1"/>
              </a:solidFill>
              <a:latin typeface="Quattrocento Sans"/>
              <a:ea typeface="Quattrocento Sans"/>
              <a:cs typeface="Quattrocento Sans"/>
              <a:sym typeface="Quattrocento Sans"/>
            </a:endParaRPr>
          </a:p>
          <a:p>
            <a:pPr marL="914400" lvl="0" indent="-4381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Việc giảm giá có thể được cộng nếu như phù hợp.</a:t>
            </a:r>
            <a:endParaRPr sz="33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sz="33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300">
                <a:solidFill>
                  <a:schemeClr val="dk1"/>
                </a:solidFill>
                <a:latin typeface="Quattrocento Sans"/>
                <a:ea typeface="Quattrocento Sans"/>
                <a:cs typeface="Quattrocento Sans"/>
                <a:sym typeface="Quattrocento Sans"/>
              </a:rPr>
              <a:t>Nhóm hãy sử dụng bảng quyết định để đưa ra các trường hợp kiểm thử</a:t>
            </a: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117d3c31753_0_1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3</a:t>
            </a:r>
            <a:endParaRPr/>
          </a:p>
        </p:txBody>
      </p:sp>
      <p:sp>
        <p:nvSpPr>
          <p:cNvPr id="342" name="Google Shape;342;g117d3c31753_0_10"/>
          <p:cNvSpPr txBox="1"/>
          <p:nvPr/>
        </p:nvSpPr>
        <p:spPr>
          <a:xfrm>
            <a:off x="298500" y="850800"/>
            <a:ext cx="11662800" cy="6007200"/>
          </a:xfrm>
          <a:prstGeom prst="rect">
            <a:avLst/>
          </a:prstGeom>
          <a:noFill/>
          <a:ln>
            <a:noFill/>
          </a:ln>
        </p:spPr>
        <p:txBody>
          <a:bodyPr spcFirstLastPara="1" wrap="square" lIns="91425" tIns="45700" rIns="91425" bIns="45700" anchor="t" anchorCtr="0">
            <a:normAutofit lnSpcReduction="20000"/>
          </a:bodyPr>
          <a:lstStyle/>
          <a:p>
            <a:pPr marL="342900" lvl="0" indent="-3746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Giỏ mua sắm của một website bắt đầu là trống rỗng. Khi được lựa chọn, sản phẩm được thêm vào giỏ hàng. Các mặt hàng cũng có thể được loại bỏ khỏi giỏ hàng. Khi khách hàng quyết định kiểm tra, một bảng tóm tắt các mặt hàng trong giỏ và tổng chi phí được hiển thị, để khách hàng nhấn OK hay không. Nếu các nội dung và giá cả là OK, khi đó bạn rời khỏi màn hình tóm tắt và chuyển đến hệ thống thanh toán. Nếu không, bạn quay trở lại mua sắm (để có thể loại bỏ thêm các mặt hàng nếu muốn)</a:t>
            </a:r>
            <a:endParaRPr sz="330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r>
              <a:rPr lang="en-US" sz="3300" b="1">
                <a:solidFill>
                  <a:schemeClr val="dk1"/>
                </a:solidFill>
                <a:latin typeface="Quattrocento Sans"/>
                <a:ea typeface="Quattrocento Sans"/>
                <a:cs typeface="Quattrocento Sans"/>
                <a:sym typeface="Quattrocento Sans"/>
              </a:rPr>
              <a:t>a.</a:t>
            </a:r>
            <a:r>
              <a:rPr lang="en-US" sz="3300">
                <a:solidFill>
                  <a:schemeClr val="dk1"/>
                </a:solidFill>
                <a:latin typeface="Quattrocento Sans"/>
                <a:ea typeface="Quattrocento Sans"/>
                <a:cs typeface="Quattrocento Sans"/>
                <a:sym typeface="Quattrocento Sans"/>
              </a:rPr>
              <a:t> Hãy tạo một biểu đồ trạng thái để hiển thị các trạng thái và chuyển đổi khác nhau. Xác định một phép kiểm thử, theo chuỗi trạng thái, để bao quát tất cả các chuyển đổi. </a:t>
            </a:r>
            <a:endParaRPr sz="330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r>
              <a:rPr lang="en-US" sz="3300" b="1">
                <a:solidFill>
                  <a:schemeClr val="dk1"/>
                </a:solidFill>
                <a:latin typeface="Quattrocento Sans"/>
                <a:ea typeface="Quattrocento Sans"/>
                <a:cs typeface="Quattrocento Sans"/>
                <a:sym typeface="Quattrocento Sans"/>
              </a:rPr>
              <a:t>b.</a:t>
            </a:r>
            <a:r>
              <a:rPr lang="en-US" sz="3300">
                <a:solidFill>
                  <a:schemeClr val="dk1"/>
                </a:solidFill>
                <a:latin typeface="Quattrocento Sans"/>
                <a:ea typeface="Quattrocento Sans"/>
                <a:cs typeface="Quattrocento Sans"/>
                <a:sym typeface="Quattrocento Sans"/>
              </a:rPr>
              <a:t> Hãy tạo một bảng trạng thái. Hãy đưa ra một phép kiểm thử ví dụ cho một chuyển đổi không hợp lệ.</a:t>
            </a: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g115e36f6a2f_0_813"/>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15e36f6a2f_0_21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136" name="Google Shape;136;g115e36f6a2f_0_210"/>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68300" algn="l" rtl="0">
              <a:spcBef>
                <a:spcPts val="0"/>
              </a:spcBef>
              <a:spcAft>
                <a:spcPts val="0"/>
              </a:spcAft>
              <a:buSzPts val="3200"/>
              <a:buChar char="❑"/>
            </a:pPr>
            <a:r>
              <a:rPr lang="en-US" sz="3200" dirty="0"/>
              <a:t>Kiểm thử </a:t>
            </a:r>
            <a:r>
              <a:rPr lang="en-US" sz="3200" dirty="0" err="1"/>
              <a:t>tĩnh</a:t>
            </a:r>
            <a:r>
              <a:rPr lang="en-US" sz="3200" dirty="0"/>
              <a:t> - Static Testing</a:t>
            </a:r>
            <a:endParaRPr sz="3200" dirty="0"/>
          </a:p>
          <a:p>
            <a:pPr marL="342900" lvl="0" indent="-368300" algn="l" rtl="0">
              <a:spcBef>
                <a:spcPts val="0"/>
              </a:spcBef>
              <a:spcAft>
                <a:spcPts val="0"/>
              </a:spcAft>
              <a:buSzPts val="3200"/>
              <a:buChar char="❑"/>
            </a:pPr>
            <a:r>
              <a:rPr lang="en-US" sz="3200" dirty="0"/>
              <a:t>Những hoạt động của kiểm thử </a:t>
            </a:r>
            <a:r>
              <a:rPr lang="en-US" sz="3200" dirty="0" err="1"/>
              <a:t>tĩnh</a:t>
            </a:r>
            <a:endParaRPr sz="3200" dirty="0"/>
          </a:p>
          <a:p>
            <a:pPr marL="342900" lvl="0" indent="-368300" algn="l" rtl="0">
              <a:spcBef>
                <a:spcPts val="0"/>
              </a:spcBef>
              <a:spcAft>
                <a:spcPts val="0"/>
              </a:spcAft>
              <a:buSzPts val="3200"/>
              <a:buChar char="❑"/>
            </a:pPr>
            <a:r>
              <a:rPr lang="en-US" sz="3200" dirty="0"/>
              <a:t>Các lỗi </a:t>
            </a:r>
            <a:r>
              <a:rPr lang="en-US" sz="3200" dirty="0" err="1"/>
              <a:t>điển</a:t>
            </a:r>
            <a:r>
              <a:rPr lang="en-US" sz="3200" dirty="0"/>
              <a:t> hình được tìm thấy trong kiểm thử </a:t>
            </a:r>
            <a:r>
              <a:rPr lang="en-US" sz="3200" dirty="0" err="1"/>
              <a:t>tĩnh</a:t>
            </a:r>
            <a:endParaRPr sz="3200" dirty="0"/>
          </a:p>
          <a:p>
            <a:pPr marL="342900" lvl="0" indent="-368300" algn="l" rtl="0">
              <a:spcBef>
                <a:spcPts val="0"/>
              </a:spcBef>
              <a:spcAft>
                <a:spcPts val="0"/>
              </a:spcAft>
              <a:buSzPts val="3200"/>
              <a:buChar char="❑"/>
            </a:pPr>
            <a:r>
              <a:rPr lang="en-US" sz="3200" dirty="0"/>
              <a:t>Kiểm thử hộp đen - Black Box Testing</a:t>
            </a:r>
            <a:endParaRPr sz="3200" dirty="0"/>
          </a:p>
          <a:p>
            <a:pPr marL="342900" lvl="0" indent="-368300" algn="l" rtl="0">
              <a:spcBef>
                <a:spcPts val="0"/>
              </a:spcBef>
              <a:spcAft>
                <a:spcPts val="0"/>
              </a:spcAft>
              <a:buSzPts val="3200"/>
              <a:buChar char="❑"/>
            </a:pPr>
            <a:r>
              <a:rPr lang="en-US" sz="3200" dirty="0"/>
              <a:t>Các bước kiểm thử hộp đen</a:t>
            </a:r>
            <a:endParaRPr sz="3200" dirty="0"/>
          </a:p>
          <a:p>
            <a:pPr marL="342900" lvl="0" indent="-368300" algn="l" rtl="0">
              <a:spcBef>
                <a:spcPts val="0"/>
              </a:spcBef>
              <a:spcAft>
                <a:spcPts val="0"/>
              </a:spcAft>
              <a:buSzPts val="3200"/>
              <a:buChar char="❑"/>
            </a:pPr>
            <a:r>
              <a:rPr lang="en-US" sz="3200" dirty="0"/>
              <a:t>Các lỗi </a:t>
            </a:r>
            <a:r>
              <a:rPr lang="en-US" sz="3200" dirty="0" err="1"/>
              <a:t>điển</a:t>
            </a:r>
            <a:r>
              <a:rPr lang="en-US" sz="3200" dirty="0"/>
              <a:t> hình được tìm thấy trong kiểm thử hộp đen</a:t>
            </a:r>
            <a:endParaRP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15e36f6a2f_0_49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Câu hỏi - sinh viên trả lời</a:t>
            </a:r>
            <a:endParaRPr/>
          </a:p>
        </p:txBody>
      </p:sp>
      <p:sp>
        <p:nvSpPr>
          <p:cNvPr id="142" name="Google Shape;142;g115e36f6a2f_0_491"/>
          <p:cNvSpPr txBox="1">
            <a:spLocks noGrp="1"/>
          </p:cNvSpPr>
          <p:nvPr>
            <p:ph type="body" idx="1"/>
          </p:nvPr>
        </p:nvSpPr>
        <p:spPr>
          <a:xfrm>
            <a:off x="691250" y="1066800"/>
            <a:ext cx="11500800" cy="5700300"/>
          </a:xfrm>
          <a:prstGeom prst="rect">
            <a:avLst/>
          </a:prstGeom>
          <a:noFill/>
          <a:ln>
            <a:noFill/>
          </a:ln>
        </p:spPr>
        <p:txBody>
          <a:bodyPr spcFirstLastPara="1" wrap="square" lIns="91425" tIns="45700" rIns="91425" bIns="45700" anchor="t" anchorCtr="0">
            <a:noAutofit/>
          </a:bodyPr>
          <a:lstStyle/>
          <a:p>
            <a:pPr marL="457200" lvl="0" indent="-457200" algn="l" rtl="0">
              <a:spcBef>
                <a:spcPts val="560"/>
              </a:spcBef>
              <a:spcAft>
                <a:spcPts val="0"/>
              </a:spcAft>
              <a:buSzPts val="3600"/>
              <a:buChar char="❑"/>
            </a:pPr>
            <a:r>
              <a:rPr lang="en-US" sz="3600" dirty="0"/>
              <a:t>Kiểm thử </a:t>
            </a:r>
            <a:r>
              <a:rPr lang="en-US" sz="3600" dirty="0" err="1"/>
              <a:t>tĩnh</a:t>
            </a:r>
            <a:r>
              <a:rPr lang="en-US" sz="3600" dirty="0"/>
              <a:t> là gì ? Kiểm thử </a:t>
            </a:r>
            <a:r>
              <a:rPr lang="en-US" sz="3600" dirty="0" err="1"/>
              <a:t>tĩnh</a:t>
            </a:r>
            <a:r>
              <a:rPr lang="en-US" sz="3600" dirty="0"/>
              <a:t> bắt đầu từ giai đoạn nào của giai đoạn PTPM.</a:t>
            </a:r>
            <a:endParaRPr sz="3600" dirty="0"/>
          </a:p>
          <a:p>
            <a:pPr marL="457200" lvl="0" indent="-457200" algn="l" rtl="0">
              <a:spcBef>
                <a:spcPts val="560"/>
              </a:spcBef>
              <a:spcAft>
                <a:spcPts val="0"/>
              </a:spcAft>
              <a:buSzPts val="3600"/>
              <a:buChar char="❑"/>
            </a:pPr>
            <a:r>
              <a:rPr lang="en-US" sz="3600" dirty="0"/>
              <a:t>Nêu các hoạt động của kiểm thử </a:t>
            </a:r>
            <a:r>
              <a:rPr lang="en-US" sz="3600" dirty="0" err="1"/>
              <a:t>tĩnh</a:t>
            </a:r>
            <a:endParaRPr sz="3600" dirty="0"/>
          </a:p>
          <a:p>
            <a:pPr marL="457200" lvl="0" indent="-457200" algn="l" rtl="0">
              <a:spcBef>
                <a:spcPts val="560"/>
              </a:spcBef>
              <a:spcAft>
                <a:spcPts val="0"/>
              </a:spcAft>
              <a:buSzPts val="3600"/>
              <a:buChar char="❑"/>
            </a:pPr>
            <a:r>
              <a:rPr lang="en-US" sz="3600" dirty="0"/>
              <a:t>Kiểm thử hộp đen là gì ? Nêu các </a:t>
            </a:r>
            <a:r>
              <a:rPr lang="en-US" sz="3600" dirty="0" err="1"/>
              <a:t>phương</a:t>
            </a:r>
            <a:r>
              <a:rPr lang="en-US" sz="3600" dirty="0"/>
              <a:t> pháp kiểm thử hộp đen.</a:t>
            </a:r>
            <a:endParaRPr sz="3600" dirty="0"/>
          </a:p>
          <a:p>
            <a:pPr marL="457200" lvl="0" indent="-457200" algn="l" rtl="0">
              <a:spcBef>
                <a:spcPts val="560"/>
              </a:spcBef>
              <a:spcAft>
                <a:spcPts val="0"/>
              </a:spcAft>
              <a:buSzPts val="3600"/>
              <a:buChar char="❑"/>
            </a:pPr>
            <a:r>
              <a:rPr lang="en-US" sz="3600" dirty="0"/>
              <a:t>Khi thực hiện kiểm thử hộp đen cần thực hiện các bước nào ?</a:t>
            </a:r>
            <a:endParaRPr sz="3600" dirty="0"/>
          </a:p>
          <a:p>
            <a:pPr marL="342900" lvl="0" indent="-165100" algn="l" rtl="0">
              <a:spcBef>
                <a:spcPts val="0"/>
              </a:spcBef>
              <a:spcAft>
                <a:spcPts val="0"/>
              </a:spcAft>
              <a:buClr>
                <a:srgbClr val="FF5A33"/>
              </a:buClr>
              <a:buSzPts val="2800"/>
              <a:buFont typeface="Noto Sans Symbols"/>
              <a:buNone/>
            </a:pPr>
            <a:endParaRPr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 calcmode="lin" valueType="num">
                                      <p:cBhvr additive="base">
                                        <p:cTn id="7" dur="1000"/>
                                        <p:tgtEl>
                                          <p:spTgt spid="14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 calcmode="lin" valueType="num">
                                      <p:cBhvr additive="base">
                                        <p:cTn id="12" dur="1000"/>
                                        <p:tgtEl>
                                          <p:spTgt spid="14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42">
                                            <p:txEl>
                                              <p:pRg st="2" end="2"/>
                                            </p:txEl>
                                          </p:spTgt>
                                        </p:tgtEl>
                                        <p:attrNameLst>
                                          <p:attrName>style.visibility</p:attrName>
                                        </p:attrNameLst>
                                      </p:cBhvr>
                                      <p:to>
                                        <p:strVal val="visible"/>
                                      </p:to>
                                    </p:set>
                                    <p:anim calcmode="lin" valueType="num">
                                      <p:cBhvr additive="base">
                                        <p:cTn id="17" dur="1000"/>
                                        <p:tgtEl>
                                          <p:spTgt spid="14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42">
                                            <p:txEl>
                                              <p:pRg st="3" end="3"/>
                                            </p:txEl>
                                          </p:spTgt>
                                        </p:tgtEl>
                                        <p:attrNameLst>
                                          <p:attrName>style.visibility</p:attrName>
                                        </p:attrNameLst>
                                      </p:cBhvr>
                                      <p:to>
                                        <p:strVal val="visible"/>
                                      </p:to>
                                    </p:set>
                                    <p:anim calcmode="lin" valueType="num">
                                      <p:cBhvr additive="base">
                                        <p:cTn id="22" dur="1000"/>
                                        <p:tgtEl>
                                          <p:spTgt spid="142">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42">
                                            <p:txEl>
                                              <p:pRg st="4" end="4"/>
                                            </p:txEl>
                                          </p:spTgt>
                                        </p:tgtEl>
                                        <p:attrNameLst>
                                          <p:attrName>style.visibility</p:attrName>
                                        </p:attrNameLst>
                                      </p:cBhvr>
                                      <p:to>
                                        <p:strVal val="visible"/>
                                      </p:to>
                                    </p:set>
                                    <p:anim calcmode="lin" valueType="num">
                                      <p:cBhvr additive="base">
                                        <p:cTn id="27" dur="1000"/>
                                        <p:tgtEl>
                                          <p:spTgt spid="142">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15e36f6a2f_0_31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148" name="Google Shape;148;g115e36f6a2f_0_312"/>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74650" algn="l" rtl="0">
              <a:spcBef>
                <a:spcPts val="0"/>
              </a:spcBef>
              <a:spcAft>
                <a:spcPts val="0"/>
              </a:spcAft>
              <a:buSzPts val="3300"/>
              <a:buFont typeface="Quattrocento Sans"/>
              <a:buChar char="❑"/>
            </a:pPr>
            <a:r>
              <a:rPr lang="en-US" sz="3300" dirty="0"/>
              <a:t>Mỗi nhóm sẽ thực hiện Review tài liệu đặc tả hoặc giao diện hoặc </a:t>
            </a:r>
            <a:r>
              <a:rPr lang="en-US" sz="3300" dirty="0" err="1"/>
              <a:t>bất</a:t>
            </a:r>
            <a:r>
              <a:rPr lang="en-US" sz="3300" dirty="0"/>
              <a:t> cứ thông tin nào của dự án của nhóm đó dựa </a:t>
            </a:r>
            <a:r>
              <a:rPr lang="en-US" sz="3300" dirty="0" err="1"/>
              <a:t>theo</a:t>
            </a:r>
            <a:r>
              <a:rPr lang="en-US" sz="3300" dirty="0"/>
              <a:t> 3 hoạt động Review được nêu ở bài online.</a:t>
            </a:r>
            <a:endParaRPr sz="3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15e36f6a2f_0_327"/>
          <p:cNvSpPr/>
          <p:nvPr/>
        </p:nvSpPr>
        <p:spPr>
          <a:xfrm>
            <a:off x="3919557" y="2967335"/>
            <a:ext cx="636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Hướng dẫn thực hành</a:t>
            </a:r>
            <a:endParaRPr sz="5400" b="1" i="0" u="none" strike="noStrike" cap="small">
              <a:solidFill>
                <a:srgbClr val="FFA15D"/>
              </a:solidFill>
              <a:latin typeface="Calibri"/>
              <a:ea typeface="Calibri"/>
              <a:cs typeface="Calibri"/>
              <a:sym typeface="Calibri"/>
            </a:endParaRPr>
          </a:p>
        </p:txBody>
      </p:sp>
      <p:cxnSp>
        <p:nvCxnSpPr>
          <p:cNvPr id="154" name="Google Shape;154;g115e36f6a2f_0_327"/>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55" name="Google Shape;155;g115e36f6a2f_0_327"/>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15e36f6a2f_0_33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Thực hành</a:t>
            </a:r>
            <a:endParaRPr/>
          </a:p>
        </p:txBody>
      </p:sp>
      <p:sp>
        <p:nvSpPr>
          <p:cNvPr id="161" name="Google Shape;161;g115e36f6a2f_0_33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800"/>
              <a:buFont typeface="Quattrocento Sans"/>
              <a:buChar char="❑"/>
            </a:pPr>
            <a:r>
              <a:rPr lang="en-US"/>
              <a:t>Hướng dẫn làm bài Lab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15e36f6a2f_0_33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167" name="Google Shape;167;g115e36f6a2f_0_338"/>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168" name="Google Shape;168;g115e36f6a2f_0_338"/>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69" name="Google Shape;169;g115e36f6a2f_0_338"/>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 name="Google Shape;170;g115e36f6a2f_0_338"/>
          <p:cNvSpPr txBox="1"/>
          <p:nvPr/>
        </p:nvSpPr>
        <p:spPr>
          <a:xfrm>
            <a:off x="799650" y="2067600"/>
            <a:ext cx="82296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Static Testing - Kiểm thử tĩnh</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BlackBox  Testing - Kiểm thử hộp đen</a:t>
            </a:r>
            <a:endParaRPr sz="3100" b="1">
              <a:solidFill>
                <a:srgbClr val="333333"/>
              </a:solidFill>
              <a:latin typeface="Quattrocento Sans"/>
              <a:ea typeface="Quattrocento Sans"/>
              <a:cs typeface="Quattrocento Sans"/>
              <a:sym typeface="Quattrocento Sans"/>
            </a:endParaRPr>
          </a:p>
        </p:txBody>
      </p:sp>
      <p:sp>
        <p:nvSpPr>
          <p:cNvPr id="171" name="Google Shape;171;g115e36f6a2f_0_338"/>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Tóm tắt bài học</a:t>
            </a:r>
            <a:endParaRPr sz="2800" b="1" i="0" u="none" strike="noStrike" cap="none">
              <a:solidFill>
                <a:srgbClr val="F79646"/>
              </a:solidFill>
              <a:latin typeface="Quattrocento Sans"/>
              <a:ea typeface="Quattrocento Sans"/>
              <a:cs typeface="Quattrocento Sans"/>
              <a:sym typeface="Quattrocento Sans"/>
            </a:endParaRPr>
          </a:p>
        </p:txBody>
      </p:sp>
      <p:pic>
        <p:nvPicPr>
          <p:cNvPr id="172" name="Google Shape;172;g115e36f6a2f_0_338" descr="D:\Compressed\PSD Collection 2011\WP-201 copy.png"/>
          <p:cNvPicPr preferRelativeResize="0"/>
          <p:nvPr/>
        </p:nvPicPr>
        <p:blipFill rotWithShape="1">
          <a:blip r:embed="rId3">
            <a:alphaModFix/>
          </a:blip>
          <a:srcRect/>
          <a:stretch/>
        </p:blipFill>
        <p:spPr>
          <a:xfrm flipH="1">
            <a:off x="9029250" y="1033188"/>
            <a:ext cx="3162750" cy="5325024"/>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1334</Words>
  <Application>Microsoft Office PowerPoint</Application>
  <PresentationFormat>Widescreen</PresentationFormat>
  <Paragraphs>105</Paragraphs>
  <Slides>34</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Calibri</vt:lpstr>
      <vt:lpstr>Quattrocento Sans</vt:lpstr>
      <vt:lpstr>Courier New</vt:lpstr>
      <vt:lpstr>Roboto</vt:lpstr>
      <vt:lpstr>Verdana</vt:lpstr>
      <vt:lpstr>Arial</vt:lpstr>
      <vt:lpstr>Noto Sans Symbols</vt:lpstr>
      <vt:lpstr>Custom Design</vt:lpstr>
      <vt:lpstr>kiểm thử cơ bản(P1)</vt:lpstr>
      <vt:lpstr>PowerPoint Presentation</vt:lpstr>
      <vt:lpstr>Nội dung</vt:lpstr>
      <vt:lpstr>Nhắc lại các lý thuyết chính trong bài online</vt:lpstr>
      <vt:lpstr>Câu hỏi - sinh viên trả lời</vt:lpstr>
      <vt:lpstr>Tình huống 1</vt:lpstr>
      <vt:lpstr>PowerPoint Presentation</vt:lpstr>
      <vt:lpstr>Thực hành</vt:lpstr>
      <vt:lpstr>tóm tắt bài học</vt:lpstr>
      <vt:lpstr>PowerPoint Presentation</vt:lpstr>
      <vt:lpstr>Nội dung tiếp theo</vt:lpstr>
      <vt:lpstr>PowerPoint Presentation</vt:lpstr>
      <vt:lpstr>tình huống 1</vt:lpstr>
      <vt:lpstr>tình huống 1</vt:lpstr>
      <vt:lpstr>tình huống 2</vt:lpstr>
      <vt:lpstr>PowerPoint Presentation</vt:lpstr>
      <vt:lpstr>kiểm thử cơ bản(P2)</vt:lpstr>
      <vt:lpstr>PowerPoint Presentation</vt:lpstr>
      <vt:lpstr>Nội dung</vt:lpstr>
      <vt:lpstr>Nhắc lại các lý thuyết chính trong bài online</vt:lpstr>
      <vt:lpstr>Câu hỏi - sinh viên trả lời</vt:lpstr>
      <vt:lpstr>tình huống 1</vt:lpstr>
      <vt:lpstr>tình huống 1</vt:lpstr>
      <vt:lpstr>tình huống 2</vt:lpstr>
      <vt:lpstr>PowerPoint Presentation</vt:lpstr>
      <vt:lpstr>Thực hành</vt:lpstr>
      <vt:lpstr>tóm tắt bài học</vt:lpstr>
      <vt:lpstr>PowerPoint Presentation</vt:lpstr>
      <vt:lpstr>Nội dung tiếp theo</vt:lpstr>
      <vt:lpstr>PowerPoint Presentation</vt:lpstr>
      <vt:lpstr>tình huống 1</vt:lpstr>
      <vt:lpstr>tình huống 2</vt:lpstr>
      <vt:lpstr>tình huống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cơ bản(P1)</dc:title>
  <dc:creator>Hans</dc:creator>
  <cp:lastModifiedBy>phan vietthe</cp:lastModifiedBy>
  <cp:revision>1</cp:revision>
  <dcterms:created xsi:type="dcterms:W3CDTF">2013-04-23T08:05:33Z</dcterms:created>
  <dcterms:modified xsi:type="dcterms:W3CDTF">2023-05-23T07:21:05Z</dcterms:modified>
</cp:coreProperties>
</file>