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2"/>
  </p:notesMasterIdLst>
  <p:sldIdLst>
    <p:sldId id="709" r:id="rId2"/>
    <p:sldId id="763" r:id="rId3"/>
    <p:sldId id="827" r:id="rId4"/>
    <p:sldId id="828" r:id="rId5"/>
    <p:sldId id="829" r:id="rId6"/>
    <p:sldId id="830" r:id="rId7"/>
    <p:sldId id="832" r:id="rId8"/>
    <p:sldId id="831" r:id="rId9"/>
    <p:sldId id="825" r:id="rId10"/>
    <p:sldId id="759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6522"/>
    <a:srgbClr val="0000FF"/>
    <a:srgbClr val="9BBB59"/>
    <a:srgbClr val="FF3300"/>
    <a:srgbClr val="F9F9F9"/>
    <a:srgbClr val="FF5A33"/>
    <a:srgbClr val="5C0000"/>
    <a:srgbClr val="FF9900"/>
    <a:srgbClr val="FFD1D1"/>
    <a:srgbClr val="FFB9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2" autoAdjust="0"/>
    <p:restoredTop sz="90049" autoAdjust="0"/>
  </p:normalViewPr>
  <p:slideViewPr>
    <p:cSldViewPr>
      <p:cViewPr varScale="1">
        <p:scale>
          <a:sx n="48" d="100"/>
          <a:sy n="48" d="100"/>
        </p:scale>
        <p:origin x="-1013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3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7"/>
            <a:ext cx="6100064" cy="704980"/>
          </a:xfrm>
        </p:spPr>
        <p:txBody>
          <a:bodyPr>
            <a:normAutofit/>
          </a:bodyPr>
          <a:lstStyle>
            <a:lvl1pPr algn="l">
              <a:defRPr lang="en-US" sz="4000" b="1" kern="1200" cap="none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3400" y="5952566"/>
            <a:ext cx="3733800" cy="461665"/>
          </a:xfrm>
          <a:prstGeom prst="rect">
            <a:avLst/>
          </a:prstGeom>
          <a:solidFill>
            <a:srgbClr val="F26522"/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caodang.fpt.edu.vn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7"/>
            <a:ext cx="9448800" cy="487363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7"/>
            <a:ext cx="9347199" cy="487363"/>
          </a:xfrm>
        </p:spPr>
        <p:txBody>
          <a:bodyPr>
            <a:noAutofit/>
          </a:bodyPr>
          <a:lstStyle>
            <a:lvl1pPr algn="r">
              <a:defRPr sz="2800" b="1" cap="none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891" indent="-342891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1pPr>
            <a:lvl2pPr marL="742932" indent="-285744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2pPr>
            <a:lvl3pPr marL="1142971" indent="-228594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3pPr>
            <a:lvl4pPr marL="1600160" indent="-228594">
              <a:buClr>
                <a:srgbClr val="FF5A33"/>
              </a:buClr>
              <a:buFont typeface="Wingdings" pitchFamily="2" charset="2"/>
              <a:buChar char="ü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4pPr>
            <a:lvl5pPr marL="2057349" indent="-228594">
              <a:buClr>
                <a:srgbClr val="FF5A33"/>
              </a:buClr>
              <a:buFont typeface="Wingdings" pitchFamily="2" charset="2"/>
              <a:buChar char="§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3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9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8" y="2575401"/>
            <a:ext cx="4568091" cy="283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1" y="609601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267201" y="3901751"/>
            <a:ext cx="4735308" cy="149271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DEMO</a:t>
            </a:r>
            <a:endParaRPr lang="en-US" sz="11500" b="1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en-US" sz="19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3" y="3568726"/>
            <a:ext cx="3488947" cy="2616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Giảng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4" y="2406165"/>
            <a:ext cx="1693935" cy="25186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53200" y="3657600"/>
            <a:ext cx="5181600" cy="121919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cap="small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Tổng</a:t>
            </a: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 </a:t>
            </a:r>
            <a:r>
              <a:rPr lang="en-US" sz="4400" b="1" cap="small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quan</a:t>
            </a: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 </a:t>
            </a:r>
            <a:r>
              <a:rPr lang="en-US" sz="4400" b="1" cap="small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về</a:t>
            </a: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 CSDL</a:t>
            </a:r>
            <a:endParaRPr lang="en-US" sz="4400" b="1" cap="small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MỤC </a:t>
            </a:r>
            <a:r>
              <a:rPr lang="en-US" dirty="0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91600" cy="3581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á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dụng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Tìm hiểu các bước xây dựng </a:t>
            </a:r>
            <a:r>
              <a:rPr lang="vi-VN" dirty="0" smtClean="0"/>
              <a:t>CSDL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3NF</a:t>
            </a:r>
          </a:p>
          <a:p>
            <a:pPr lvl="1"/>
            <a:r>
              <a:rPr lang="en-US" dirty="0" smtClean="0"/>
              <a:t> Script </a:t>
            </a:r>
            <a:r>
              <a:rPr lang="en-US" dirty="0" smtClean="0"/>
              <a:t>SQL CSDL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1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7"/>
            <a:ext cx="9956798" cy="487363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Tìm hiểu các bước xây </a:t>
            </a:r>
            <a:r>
              <a:rPr lang="vi-VN" dirty="0" smtClean="0"/>
              <a:t>dựng</a:t>
            </a:r>
            <a:r>
              <a:rPr lang="en-US" dirty="0" smtClean="0"/>
              <a:t> </a:t>
            </a:r>
            <a:r>
              <a:rPr lang="vi-VN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9753600" cy="4114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Thiết kế một CSDL được phân thành các mức khác nhau: </a:t>
            </a:r>
          </a:p>
          <a:p>
            <a:pPr lvl="1">
              <a:lnSpc>
                <a:spcPct val="200000"/>
              </a:lnSpc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Thiết kế các thành phần dữ liệu mức khái niệm </a:t>
            </a:r>
          </a:p>
          <a:p>
            <a:pPr lvl="1">
              <a:lnSpc>
                <a:spcPct val="200000"/>
              </a:lnSpc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Thiết kế các thành phần dữ liệu mức logic </a:t>
            </a:r>
          </a:p>
          <a:p>
            <a:pPr lvl="1">
              <a:lnSpc>
                <a:spcPct val="200000"/>
              </a:lnSpc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Thiết kế các thành phần dữ liệu mức vật 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878420" y="11430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9" y="966726"/>
            <a:ext cx="9692489" cy="551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Tìm hiểu các bước xây </a:t>
            </a:r>
            <a:r>
              <a:rPr lang="vi-VN" dirty="0" smtClean="0"/>
              <a:t>dựng</a:t>
            </a:r>
            <a:r>
              <a:rPr lang="en-US" dirty="0" smtClean="0"/>
              <a:t> </a:t>
            </a:r>
            <a:r>
              <a:rPr lang="vi-VN" dirty="0" smtClean="0"/>
              <a:t>CSDL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QUÁ TRÌNH THIẾT KẾ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Thu thập và phân tích yêu cầu </a:t>
            </a:r>
          </a:p>
          <a:p>
            <a:pPr lvl="1"/>
            <a:r>
              <a:rPr lang="en-US" sz="2800" dirty="0" smtClean="0"/>
              <a:t> </a:t>
            </a:r>
            <a:r>
              <a:rPr lang="vi-VN" dirty="0" smtClean="0"/>
              <a:t>Các yêu cầu về CSDL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Các yêu cầu về chức năng (thao tác trên CSDL)</a:t>
            </a:r>
          </a:p>
          <a:p>
            <a:pPr>
              <a:buNone/>
            </a:pPr>
            <a:endParaRPr lang="vi-VN" dirty="0" smtClean="0"/>
          </a:p>
          <a:p>
            <a:r>
              <a:rPr lang="en-US" dirty="0" smtClean="0"/>
              <a:t> </a:t>
            </a:r>
            <a:r>
              <a:rPr lang="vi-VN" sz="3200" dirty="0" smtClean="0"/>
              <a:t>Thiết </a:t>
            </a:r>
            <a:r>
              <a:rPr lang="vi-VN" sz="3200" dirty="0" smtClean="0"/>
              <a:t>kế quan niệm và phân tích chức năng  </a:t>
            </a:r>
          </a:p>
          <a:p>
            <a:pPr lvl="1"/>
            <a:r>
              <a:rPr lang="vi-VN" dirty="0" smtClean="0"/>
              <a:t>Tạo </a:t>
            </a:r>
            <a:r>
              <a:rPr lang="vi-VN" dirty="0" smtClean="0"/>
              <a:t>một sơ đồ quan niệm, ví dụ: ERD </a:t>
            </a:r>
            <a:endParaRPr lang="en-US" dirty="0" smtClean="0"/>
          </a:p>
          <a:p>
            <a:pPr lvl="1"/>
            <a:r>
              <a:rPr lang="vi-VN" dirty="0" smtClean="0"/>
              <a:t>Đặc tả giao tác cấp </a:t>
            </a:r>
            <a:r>
              <a:rPr lang="vi-VN" dirty="0" smtClean="0"/>
              <a:t>cao</a:t>
            </a:r>
            <a:r>
              <a:rPr lang="en-US" dirty="0" smtClean="0"/>
              <a:t> </a:t>
            </a:r>
            <a:r>
              <a:rPr lang="vi-VN" dirty="0" smtClean="0"/>
              <a:t>tương ứng với các thao </a:t>
            </a:r>
            <a:r>
              <a:rPr lang="vi-VN" dirty="0" smtClean="0"/>
              <a:t>tác</a:t>
            </a:r>
            <a:r>
              <a:rPr lang="vi-VN" dirty="0" smtClean="0"/>
              <a:t> trên CSDL</a:t>
            </a:r>
            <a:endParaRPr lang="vi-VN" dirty="0" smtClean="0"/>
          </a:p>
          <a:p>
            <a:r>
              <a:rPr lang="en-US" sz="3200" dirty="0" smtClean="0"/>
              <a:t> </a:t>
            </a:r>
            <a:r>
              <a:rPr lang="vi-VN" sz="3200" dirty="0" smtClean="0"/>
              <a:t>Thiết kế logic </a:t>
            </a:r>
          </a:p>
          <a:p>
            <a:pPr lvl="1"/>
            <a:r>
              <a:rPr lang="vi-VN" dirty="0" smtClean="0"/>
              <a:t>Ánh </a:t>
            </a:r>
            <a:r>
              <a:rPr lang="vi-VN" dirty="0" smtClean="0"/>
              <a:t>xạ lược đồ quan niệm thành lược đồ logic: vd: </a:t>
            </a:r>
            <a:r>
              <a:rPr lang="vi-VN" dirty="0" smtClean="0"/>
              <a:t>mô </a:t>
            </a:r>
            <a:r>
              <a:rPr lang="vi-VN" dirty="0" smtClean="0"/>
              <a:t>hình quan hệ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CHUẨN HOÁ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Chuẩn hóa là 1 cách tiếp cận từ dưới lên </a:t>
            </a:r>
            <a:r>
              <a:rPr lang="vi-VN" dirty="0" smtClean="0"/>
              <a:t>(</a:t>
            </a:r>
            <a:r>
              <a:rPr lang="vi-VN" dirty="0" smtClean="0"/>
              <a:t>bottom-up approach) để thiết kế CSDL, bắt đầu </a:t>
            </a:r>
            <a:r>
              <a:rPr lang="vi-VN" dirty="0" smtClean="0"/>
              <a:t>từ </a:t>
            </a:r>
            <a:r>
              <a:rPr lang="vi-VN" dirty="0" smtClean="0"/>
              <a:t>các mối liên hệ giữa các thuộc tính  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smtClean="0"/>
              <a:t>Mục </a:t>
            </a:r>
            <a:r>
              <a:rPr lang="vi-VN" dirty="0" smtClean="0"/>
              <a:t>đích của chuẩn hóa là loại bỏ các bất </a:t>
            </a:r>
            <a:r>
              <a:rPr lang="vi-VN" dirty="0" smtClean="0"/>
              <a:t>thường </a:t>
            </a:r>
            <a:r>
              <a:rPr lang="vi-VN" dirty="0" smtClean="0"/>
              <a:t>của 1 quan hệ để có được các quan hệ </a:t>
            </a:r>
            <a:r>
              <a:rPr lang="vi-VN" dirty="0" smtClean="0"/>
              <a:t>có </a:t>
            </a:r>
            <a:r>
              <a:rPr lang="vi-VN" dirty="0" smtClean="0"/>
              <a:t>cấu trúc tốt hơn, nhỏ hơn 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smtClean="0"/>
              <a:t>Giảm </a:t>
            </a:r>
            <a:r>
              <a:rPr lang="vi-VN" dirty="0" smtClean="0"/>
              <a:t>thiểu sự dư thừa dữ liệu ở mức thấp nhất </a:t>
            </a:r>
            <a:r>
              <a:rPr lang="vi-VN" dirty="0" smtClean="0"/>
              <a:t>và </a:t>
            </a:r>
            <a:r>
              <a:rPr lang="vi-VN" dirty="0" smtClean="0"/>
              <a:t>cho phép người </a:t>
            </a:r>
            <a:r>
              <a:rPr lang="vi-VN" dirty="0" smtClean="0"/>
              <a:t>d</a:t>
            </a:r>
            <a:r>
              <a:rPr lang="en-US" dirty="0" smtClean="0"/>
              <a:t>ù</a:t>
            </a:r>
            <a:r>
              <a:rPr lang="vi-VN" dirty="0" smtClean="0"/>
              <a:t>ng </a:t>
            </a:r>
            <a:r>
              <a:rPr lang="vi-VN" dirty="0" smtClean="0"/>
              <a:t>thêm, sửa, xóa mà </a:t>
            </a:r>
            <a:r>
              <a:rPr lang="vi-VN" dirty="0" smtClean="0"/>
              <a:t>không </a:t>
            </a:r>
            <a:r>
              <a:rPr lang="vi-VN" dirty="0" smtClean="0"/>
              <a:t>gây ra mâu thuẫn dữ liệu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9" y="1219200"/>
            <a:ext cx="841419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NGÔN NGỮ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Có thể chia thành 4 nhóm lệnh SQL: </a:t>
            </a:r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Nhóm </a:t>
            </a:r>
            <a:r>
              <a:rPr lang="vi-VN" dirty="0" smtClean="0"/>
              <a:t>truy vấn dữ liệu (DQL): gồm các lệnh truy vấn lựa chọn </a:t>
            </a:r>
            <a:r>
              <a:rPr lang="vi-VN" dirty="0" smtClean="0"/>
              <a:t>(</a:t>
            </a:r>
            <a:r>
              <a:rPr lang="vi-VN" dirty="0" smtClean="0"/>
              <a:t>Select) để lấy thông tin nhưng không làm thay đổi dữ liệu trong </a:t>
            </a:r>
            <a:r>
              <a:rPr lang="vi-VN" dirty="0" smtClean="0"/>
              <a:t>các bảng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en-US" dirty="0" smtClean="0"/>
          </a:p>
          <a:p>
            <a:pPr lvl="1"/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Nhóm </a:t>
            </a:r>
            <a:r>
              <a:rPr lang="vi-VN" dirty="0" smtClean="0"/>
              <a:t>định nghĩa dữ liệu (DDL): Gồm các lệnh tạo, thay đổi các </a:t>
            </a:r>
            <a:r>
              <a:rPr lang="vi-VN" dirty="0" smtClean="0"/>
              <a:t>bảng </a:t>
            </a:r>
            <a:r>
              <a:rPr lang="vi-VN" dirty="0" smtClean="0"/>
              <a:t>dữ liệu(Create, Drop, Alter, …) </a:t>
            </a:r>
            <a:endParaRPr lang="en-US" dirty="0" smtClean="0"/>
          </a:p>
          <a:p>
            <a:pPr lvl="1"/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Nhóm </a:t>
            </a:r>
            <a:r>
              <a:rPr lang="vi-VN" dirty="0" smtClean="0"/>
              <a:t>thao tác dữ liệu (DML): Gồm các lệnh làm thay đổi dữ liệu </a:t>
            </a:r>
            <a:r>
              <a:rPr lang="vi-VN" dirty="0" smtClean="0"/>
              <a:t>(</a:t>
            </a:r>
            <a:r>
              <a:rPr lang="vi-VN" dirty="0" smtClean="0"/>
              <a:t>Insert, Delete, Update,…) lưu trong các bảng </a:t>
            </a:r>
            <a:endParaRPr lang="en-US" dirty="0" smtClean="0"/>
          </a:p>
          <a:p>
            <a:pPr lvl="1"/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vi-VN" dirty="0" smtClean="0"/>
              <a:t>Nhóm </a:t>
            </a:r>
            <a:r>
              <a:rPr lang="vi-VN" dirty="0" smtClean="0"/>
              <a:t>điều khiển dữ liệu (DCL): Gồm các lệnh quản lý quyền truy </a:t>
            </a:r>
            <a:r>
              <a:rPr lang="vi-VN" dirty="0" smtClean="0"/>
              <a:t>nhập </a:t>
            </a:r>
            <a:r>
              <a:rPr lang="vi-VN" dirty="0" smtClean="0"/>
              <a:t>vào dữ liệu và các bảng (Grant, Revoke, …)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4953001"/>
            <a:ext cx="54102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endParaRPr lang="en-US" sz="24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688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14459</TotalTime>
  <Words>462</Words>
  <Application>Microsoft Office PowerPoint</Application>
  <PresentationFormat>Custom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Slide 1</vt:lpstr>
      <vt:lpstr>MỤC TIÊU</vt:lpstr>
      <vt:lpstr>Tìm hiểu các bước xây dựng CSDL</vt:lpstr>
      <vt:lpstr>Tìm hiểu các bước xây dựng CSDL</vt:lpstr>
      <vt:lpstr>QUÁ TRÌNH THIẾT KẾ CSDL</vt:lpstr>
      <vt:lpstr>CHUẨN HOÁ DỮ LIỆU</vt:lpstr>
      <vt:lpstr>Quy trình chuẩn hóa dữ liệu</vt:lpstr>
      <vt:lpstr>NGÔN NGỮ SQL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bAohAnh</cp:lastModifiedBy>
  <cp:revision>1972</cp:revision>
  <dcterms:created xsi:type="dcterms:W3CDTF">2013-04-23T08:05:33Z</dcterms:created>
  <dcterms:modified xsi:type="dcterms:W3CDTF">2023-11-26T17:27:36Z</dcterms:modified>
</cp:coreProperties>
</file>