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2"/>
  </p:notesMasterIdLst>
  <p:sldIdLst>
    <p:sldId id="709" r:id="rId2"/>
    <p:sldId id="763" r:id="rId3"/>
    <p:sldId id="827" r:id="rId4"/>
    <p:sldId id="784" r:id="rId5"/>
    <p:sldId id="764" r:id="rId6"/>
    <p:sldId id="828" r:id="rId7"/>
    <p:sldId id="829" r:id="rId8"/>
    <p:sldId id="830" r:id="rId9"/>
    <p:sldId id="825" r:id="rId10"/>
    <p:sldId id="759" r:id="rId11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26522"/>
    <a:srgbClr val="0000FF"/>
    <a:srgbClr val="9BBB59"/>
    <a:srgbClr val="FF3300"/>
    <a:srgbClr val="F9F9F9"/>
    <a:srgbClr val="FF5A33"/>
    <a:srgbClr val="5C0000"/>
    <a:srgbClr val="FF9900"/>
    <a:srgbClr val="FFD1D1"/>
    <a:srgbClr val="FFB9B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662" autoAdjust="0"/>
    <p:restoredTop sz="90049" autoAdjust="0"/>
  </p:normalViewPr>
  <p:slideViewPr>
    <p:cSldViewPr>
      <p:cViewPr varScale="1">
        <p:scale>
          <a:sx n="48" d="100"/>
          <a:sy n="48" d="100"/>
        </p:scale>
        <p:origin x="-1013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461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3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900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7"/>
            <a:ext cx="6100064" cy="704980"/>
          </a:xfrm>
        </p:spPr>
        <p:txBody>
          <a:bodyPr>
            <a:normAutofit/>
          </a:bodyPr>
          <a:lstStyle>
            <a:lvl1pPr algn="l">
              <a:defRPr lang="en-US" sz="4000" b="1" kern="1200" cap="none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33400" y="5952566"/>
            <a:ext cx="3733800" cy="461665"/>
          </a:xfrm>
          <a:prstGeom prst="rect">
            <a:avLst/>
          </a:prstGeom>
          <a:solidFill>
            <a:srgbClr val="F26522"/>
          </a:solidFill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https://</a:t>
            </a:r>
            <a:r>
              <a:rPr lang="en-US" sz="2400" dirty="0" err="1">
                <a:solidFill>
                  <a:schemeClr val="bg1"/>
                </a:solidFill>
              </a:rPr>
              <a:t>caodang.fpt.edu.vn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5537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7"/>
            <a:ext cx="8636000" cy="563563"/>
          </a:xfrm>
          <a:prstGeom prst="rect">
            <a:avLst/>
          </a:prstGeom>
        </p:spPr>
        <p:txBody>
          <a:bodyPr vert="horz" lIns="91438" tIns="45719" rIns="91438" bIns="45719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1200" y="228602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7"/>
            <a:ext cx="9448800" cy="487363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189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160" indent="-228594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189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160" indent="-228594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2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3991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7"/>
            <a:ext cx="8636000" cy="563563"/>
          </a:xfrm>
          <a:prstGeom prst="rect">
            <a:avLst/>
          </a:prstGeom>
        </p:spPr>
        <p:txBody>
          <a:bodyPr vert="horz" lIns="91438" tIns="45719" rIns="91438" bIns="45719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1200" y="228602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13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7"/>
            <a:ext cx="9347199" cy="487363"/>
          </a:xfrm>
        </p:spPr>
        <p:txBody>
          <a:bodyPr>
            <a:noAutofit/>
          </a:bodyPr>
          <a:lstStyle>
            <a:lvl1pPr algn="r">
              <a:defRPr sz="2800" b="1" cap="none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6597"/>
            <a:ext cx="10972800" cy="5759003"/>
          </a:xfrm>
        </p:spPr>
        <p:txBody>
          <a:bodyPr>
            <a:normAutofit/>
          </a:bodyPr>
          <a:lstStyle>
            <a:lvl1pPr marL="342891" indent="-342891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anose="020B0502040204020203" pitchFamily="34" charset="0"/>
                <a:ea typeface="Cambria" panose="02040503050406030204" pitchFamily="18" charset="0"/>
                <a:cs typeface="Segoe UI" pitchFamily="34" charset="0"/>
              </a:defRPr>
            </a:lvl1pPr>
            <a:lvl2pPr marL="742932" indent="-285744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anose="020B0502040204020203" pitchFamily="34" charset="0"/>
                <a:ea typeface="Cambria" panose="02040503050406030204" pitchFamily="18" charset="0"/>
                <a:cs typeface="Segoe UI" pitchFamily="34" charset="0"/>
              </a:defRPr>
            </a:lvl2pPr>
            <a:lvl3pPr marL="1142971" indent="-228594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anose="020B0502040204020203" pitchFamily="34" charset="0"/>
                <a:ea typeface="Cambria" panose="02040503050406030204" pitchFamily="18" charset="0"/>
                <a:cs typeface="Segoe UI" pitchFamily="34" charset="0"/>
              </a:defRPr>
            </a:lvl3pPr>
            <a:lvl4pPr marL="1600160" indent="-228594">
              <a:buClr>
                <a:srgbClr val="FF5A33"/>
              </a:buClr>
              <a:buFont typeface="Wingdings" pitchFamily="2" charset="2"/>
              <a:buChar char="ü"/>
              <a:defRPr sz="1900">
                <a:latin typeface="Segoe UI" panose="020B0502040204020203" pitchFamily="34" charset="0"/>
                <a:ea typeface="Cambria" panose="02040503050406030204" pitchFamily="18" charset="0"/>
                <a:cs typeface="Segoe UI" pitchFamily="34" charset="0"/>
              </a:defRPr>
            </a:lvl4pPr>
            <a:lvl5pPr marL="2057349" indent="-228594">
              <a:buClr>
                <a:srgbClr val="FF5A33"/>
              </a:buClr>
              <a:buFont typeface="Wingdings" pitchFamily="2" charset="2"/>
              <a:buChar char="§"/>
              <a:defRPr sz="1900">
                <a:latin typeface="Segoe UI" panose="020B0502040204020203" pitchFamily="34" charset="0"/>
                <a:ea typeface="Cambria" panose="02040503050406030204" pitchFamily="18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3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57400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2840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371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0454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9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3978" b="41311"/>
          <a:stretch/>
        </p:blipFill>
        <p:spPr bwMode="auto">
          <a:xfrm flipH="1">
            <a:off x="3732708" y="2575401"/>
            <a:ext cx="4568091" cy="28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5710"/>
          <a:stretch/>
        </p:blipFill>
        <p:spPr bwMode="auto">
          <a:xfrm>
            <a:off x="2568621" y="609601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267201" y="3901751"/>
            <a:ext cx="4735308" cy="149271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DEMO</a:t>
            </a:r>
            <a:endParaRPr lang="en-US" sz="11500" b="1" dirty="0">
              <a:solidFill>
                <a:schemeClr val="bg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endParaRPr lang="en-US" sz="19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6753" y="3568726"/>
            <a:ext cx="3488947" cy="261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59196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err="1"/>
              <a:t>Giảng</a:t>
            </a:r>
            <a:r>
              <a:rPr lang="en-US" cap="none" dirty="0"/>
              <a:t> </a:t>
            </a:r>
            <a:r>
              <a:rPr lang="en-US" cap="none" dirty="0" err="1"/>
              <a:t>viên</a:t>
            </a:r>
            <a:r>
              <a:rPr lang="en-US" cap="none" dirty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1890934" y="2406165"/>
            <a:ext cx="1693935" cy="2518699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5943600" y="3200401"/>
            <a:ext cx="5638800" cy="2190751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algn="ctr">
              <a:spcBef>
                <a:spcPct val="20000"/>
              </a:spcBef>
            </a:pPr>
            <a:r>
              <a:rPr lang="en-US" sz="4400" b="1" cap="small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Segoe UI" pitchFamily="34" charset="0"/>
              </a:rPr>
              <a:t>HỆ THỐNG QUẢN LÝ BỆNH NHÂN</a:t>
            </a:r>
          </a:p>
        </p:txBody>
      </p:sp>
    </p:spTree>
    <p:extLst>
      <p:ext uri="{BB962C8B-B14F-4D97-AF65-F5344CB8AC3E}">
        <p14:creationId xmlns:p14="http://schemas.microsoft.com/office/powerpoint/2010/main" xmlns="" val="4214053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53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85742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MỤC </a:t>
            </a:r>
            <a:r>
              <a:rPr lang="en-US" dirty="0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9163"/>
            <a:ext cx="8991600" cy="5710237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csdl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ệ thống quản lý bệnh nhân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vi-VN" dirty="0" smtClean="0"/>
              <a:t>Hệ thống quản lý bệnh nhân là một hệ thống giúp cho chúng ta quản lý bệnh nhân</a:t>
            </a:r>
            <a:r>
              <a:rPr lang="en-US" dirty="0" smtClean="0"/>
              <a:t> </a:t>
            </a:r>
            <a:r>
              <a:rPr lang="vi-VN" dirty="0" smtClean="0"/>
              <a:t>đã và đang điều trị tại bệnh viện, cũng như trong quá trình khám chữa bệnh của bệnh</a:t>
            </a:r>
            <a:r>
              <a:rPr lang="en-US" dirty="0" smtClean="0"/>
              <a:t> </a:t>
            </a:r>
            <a:r>
              <a:rPr lang="vi-VN" dirty="0" smtClean="0"/>
              <a:t>nhân tại bệnh viện. </a:t>
            </a:r>
            <a:endParaRPr lang="en-US" dirty="0" smtClean="0"/>
          </a:p>
          <a:p>
            <a:pPr lvl="1"/>
            <a:r>
              <a:rPr lang="vi-VN" dirty="0" smtClean="0"/>
              <a:t>Quản lý việc thanh toán tạm ứng của bệnh nhân với bệnh viện cũngnhư của bệnh viện với bảo hiểm y tế, quản lý lượng bệnh nhân đến điều trị tại bệnh viện</a:t>
            </a:r>
            <a:r>
              <a:rPr lang="en-US" dirty="0" smtClean="0"/>
              <a:t> </a:t>
            </a:r>
            <a:r>
              <a:rPr lang="vi-VN" dirty="0" smtClean="0"/>
              <a:t>trong những khoảng thời gian xác định. </a:t>
            </a:r>
            <a:endParaRPr lang="en-US" dirty="0" smtClean="0"/>
          </a:p>
          <a:p>
            <a:pPr lvl="1"/>
            <a:r>
              <a:rPr lang="vi-VN" dirty="0" smtClean="0"/>
              <a:t>Đồng thời chúng ta đi thống kê số lượng </a:t>
            </a:r>
            <a:r>
              <a:rPr lang="en-US" dirty="0" smtClean="0"/>
              <a:t>b</a:t>
            </a:r>
            <a:r>
              <a:rPr lang="vi-VN" dirty="0" smtClean="0"/>
              <a:t>ệnh</a:t>
            </a:r>
            <a:r>
              <a:rPr lang="en-US" dirty="0" smtClean="0"/>
              <a:t> </a:t>
            </a:r>
            <a:r>
              <a:rPr lang="vi-VN" dirty="0" smtClean="0"/>
              <a:t>nhân mắc phải một số căn bệnh nào đó trong một thời gian trong năm để đưa ra phương</a:t>
            </a:r>
            <a:r>
              <a:rPr lang="en-US" smtClean="0"/>
              <a:t> </a:t>
            </a:r>
            <a:r>
              <a:rPr lang="vi-VN" smtClean="0"/>
              <a:t>pháp </a:t>
            </a:r>
            <a:r>
              <a:rPr lang="vi-VN" dirty="0" smtClean="0"/>
              <a:t>điều trị và đề phòng... Đồng thời chúng ta còn thống kê được một số căn bệnh mà Bộ Y Tế và nhà nước quan tâm</a:t>
            </a:r>
            <a:r>
              <a:rPr lang="en-US" dirty="0" smtClean="0"/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flipH="1">
            <a:off x="9448801" y="109584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18172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1"/>
            <a:ext cx="9753600" cy="41148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ERD CSDL,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3NF.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SQL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</a:t>
            </a:r>
          </a:p>
        </p:txBody>
      </p:sp>
      <p:pic>
        <p:nvPicPr>
          <p:cNvPr id="5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flipH="1">
            <a:off x="9448801" y="109584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18172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4997" y="2967335"/>
            <a:ext cx="8931203" cy="938716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5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Phân</a:t>
            </a:r>
            <a:r>
              <a:rPr lang="en-US" sz="55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5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tích,khảo</a:t>
            </a:r>
            <a:r>
              <a:rPr lang="en-US" sz="55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5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sát</a:t>
            </a:r>
            <a:r>
              <a:rPr lang="en-US" sz="55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CSDL </a:t>
            </a:r>
            <a:r>
              <a:rPr lang="en-US" sz="55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dự</a:t>
            </a:r>
            <a:r>
              <a:rPr lang="en-US" sz="55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5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án</a:t>
            </a:r>
            <a:endParaRPr lang="en-US" sz="5500" b="1" cap="small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748938" y="1194997"/>
            <a:ext cx="1826060" cy="27151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1840350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Hệ thống quản lý bệnh nhân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11658600" cy="4191000"/>
          </a:xfrm>
        </p:spPr>
        <p:txBody>
          <a:bodyPr>
            <a:normAutofit/>
          </a:bodyPr>
          <a:lstStyle/>
          <a:p>
            <a:r>
              <a:rPr lang="vi-VN" sz="3600" dirty="0" smtClean="0"/>
              <a:t>Khi một bệnh nhân đến bệnh viện để khám chữa bệnh ta cần lưu trữ những thông tin sau: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 smtClean="0"/>
              <a:t> </a:t>
            </a:r>
            <a:r>
              <a:rPr lang="vi-VN" sz="2800" dirty="0" smtClean="0"/>
              <a:t>Quản lý họ tên bệnh nhân (họ và tên bệnh nhân quản lý riêng). </a:t>
            </a:r>
            <a:endParaRPr lang="en-US" sz="2800" dirty="0" smtClean="0"/>
          </a:p>
          <a:p>
            <a:pPr lvl="2">
              <a:buFont typeface="Wingdings" pitchFamily="2" charset="2"/>
              <a:buChar char="v"/>
            </a:pPr>
            <a:r>
              <a:rPr lang="en-US" sz="2800" dirty="0" smtClean="0"/>
              <a:t> </a:t>
            </a:r>
            <a:r>
              <a:rPr lang="vi-VN" sz="2800" dirty="0" smtClean="0"/>
              <a:t>Quản lý địa chỉ bệnh nhân(quản lý địa chỉ tới mức xã).</a:t>
            </a:r>
            <a:endParaRPr lang="en-US" sz="2800" dirty="0" smtClean="0"/>
          </a:p>
          <a:p>
            <a:pPr lvl="2">
              <a:buFont typeface="Wingdings" pitchFamily="2" charset="2"/>
              <a:buChar char="v"/>
            </a:pPr>
            <a:r>
              <a:rPr lang="en-US" sz="2800" dirty="0" smtClean="0"/>
              <a:t> </a:t>
            </a:r>
            <a:r>
              <a:rPr lang="vi-VN" sz="2800" dirty="0" smtClean="0"/>
              <a:t>Quản lý bảo hiểm y tế của bệnh nhân.</a:t>
            </a:r>
            <a:endParaRPr lang="en-US" sz="2800" dirty="0" smtClean="0"/>
          </a:p>
          <a:p>
            <a:pPr lvl="2">
              <a:buFont typeface="Wingdings" pitchFamily="2" charset="2"/>
              <a:buChar char="v"/>
            </a:pPr>
            <a:r>
              <a:rPr lang="en-US" sz="2800" dirty="0" smtClean="0"/>
              <a:t> </a:t>
            </a:r>
            <a:r>
              <a:rPr lang="vi-VN" sz="2800" dirty="0" smtClean="0"/>
              <a:t>Quản lý hồ sơ chứng từ về các khoản tiền mà bệnh nhân phải đóng cho bệnhviện cũng như đã đóng cho bệnh viện (Tạm ứng</a:t>
            </a:r>
            <a:r>
              <a:rPr lang="en-US" sz="2800" dirty="0" smtClean="0"/>
              <a:t>).</a:t>
            </a:r>
            <a:endParaRPr lang="vi-V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2118928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Hệ thống quản lý bệnh nhân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11658600" cy="4953000"/>
          </a:xfrm>
        </p:spPr>
        <p:txBody>
          <a:bodyPr>
            <a:normAutofit/>
          </a:bodyPr>
          <a:lstStyle/>
          <a:p>
            <a:r>
              <a:rPr lang="vi-VN" sz="3600" dirty="0" smtClean="0"/>
              <a:t>Quản lý một số thông tin về </a:t>
            </a:r>
            <a:r>
              <a:rPr lang="en-US" sz="3600" dirty="0" err="1" smtClean="0"/>
              <a:t>bác</a:t>
            </a:r>
            <a:r>
              <a:rPr lang="en-US" sz="3600" dirty="0" smtClean="0"/>
              <a:t> </a:t>
            </a:r>
            <a:r>
              <a:rPr lang="en-US" sz="3600" dirty="0" err="1" smtClean="0"/>
              <a:t>sỹ</a:t>
            </a:r>
            <a:r>
              <a:rPr lang="vi-VN" sz="3600" dirty="0" smtClean="0"/>
              <a:t> </a:t>
            </a:r>
            <a:r>
              <a:rPr lang="en-US" sz="3600" dirty="0" err="1" smtClean="0"/>
              <a:t>phụ</a:t>
            </a:r>
            <a:r>
              <a:rPr lang="en-US" sz="3600" dirty="0" smtClean="0"/>
              <a:t> </a:t>
            </a:r>
            <a:r>
              <a:rPr lang="en-US" sz="3600" dirty="0" err="1" smtClean="0"/>
              <a:t>trách</a:t>
            </a:r>
            <a:r>
              <a:rPr lang="en-US" sz="3600" dirty="0" smtClean="0"/>
              <a:t> </a:t>
            </a:r>
            <a:r>
              <a:rPr lang="vi-VN" sz="3600" dirty="0" smtClean="0"/>
              <a:t>làm việc tại bệnh viện :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 smtClean="0"/>
              <a:t> </a:t>
            </a:r>
            <a:r>
              <a:rPr lang="vi-VN" sz="2800" dirty="0" smtClean="0"/>
              <a:t>Quản lý họ tên của </a:t>
            </a:r>
            <a:r>
              <a:rPr lang="en-US" sz="2800" dirty="0" smtClean="0"/>
              <a:t>b</a:t>
            </a:r>
            <a:r>
              <a:rPr lang="vi-VN" sz="2800" dirty="0" smtClean="0"/>
              <a:t>ác s</a:t>
            </a:r>
            <a:r>
              <a:rPr lang="en-US" sz="2800" dirty="0" smtClean="0"/>
              <a:t>ỹ</a:t>
            </a:r>
            <a:r>
              <a:rPr lang="vi-VN" sz="2800" dirty="0" smtClean="0"/>
              <a:t>.</a:t>
            </a:r>
            <a:endParaRPr lang="en-US" sz="2800" dirty="0" smtClean="0"/>
          </a:p>
          <a:p>
            <a:pPr lvl="2">
              <a:buFont typeface="Wingdings" pitchFamily="2" charset="2"/>
              <a:buChar char="v"/>
            </a:pPr>
            <a:r>
              <a:rPr lang="en-US" sz="2800" dirty="0" smtClean="0"/>
              <a:t> </a:t>
            </a:r>
            <a:r>
              <a:rPr lang="vi-VN" sz="2800" dirty="0" smtClean="0"/>
              <a:t>Quản lý địa chỉ của </a:t>
            </a:r>
            <a:r>
              <a:rPr lang="en-US" sz="2800" dirty="0" smtClean="0"/>
              <a:t>b</a:t>
            </a:r>
            <a:r>
              <a:rPr lang="vi-VN" sz="2800" dirty="0" smtClean="0"/>
              <a:t>ác s</a:t>
            </a:r>
            <a:r>
              <a:rPr lang="en-US" sz="2800" dirty="0" smtClean="0"/>
              <a:t>ỹ</a:t>
            </a:r>
            <a:r>
              <a:rPr lang="vi-VN" sz="2800" dirty="0" smtClean="0"/>
              <a:t>.</a:t>
            </a:r>
            <a:endParaRPr lang="en-US" sz="2800" dirty="0" smtClean="0"/>
          </a:p>
          <a:p>
            <a:pPr lvl="2">
              <a:buFont typeface="Wingdings" pitchFamily="2" charset="2"/>
              <a:buChar char="v"/>
            </a:pPr>
            <a:r>
              <a:rPr lang="en-US" sz="2800" dirty="0" smtClean="0"/>
              <a:t> </a:t>
            </a:r>
            <a:r>
              <a:rPr lang="vi-VN" sz="2800" dirty="0" smtClean="0"/>
              <a:t>Quản lý số điện thoại của </a:t>
            </a:r>
            <a:r>
              <a:rPr lang="en-US" sz="2800" dirty="0" smtClean="0"/>
              <a:t>b</a:t>
            </a:r>
            <a:r>
              <a:rPr lang="vi-VN" sz="2800" dirty="0" smtClean="0"/>
              <a:t>ác s</a:t>
            </a:r>
            <a:r>
              <a:rPr lang="en-US" sz="2800" dirty="0" smtClean="0"/>
              <a:t>ỹ</a:t>
            </a:r>
            <a:r>
              <a:rPr lang="vi-VN" sz="2800" dirty="0" smtClean="0"/>
              <a:t>.</a:t>
            </a:r>
            <a:endParaRPr lang="en-US" sz="2800" dirty="0" smtClean="0"/>
          </a:p>
          <a:p>
            <a:pPr lvl="2">
              <a:buFont typeface="Wingdings" pitchFamily="2" charset="2"/>
              <a:buChar char="v"/>
            </a:pPr>
            <a:r>
              <a:rPr lang="en-US" sz="2800" dirty="0" smtClean="0"/>
              <a:t> </a:t>
            </a:r>
            <a:r>
              <a:rPr lang="vi-VN" sz="2800" dirty="0" smtClean="0"/>
              <a:t>Và quản lý một số thông tin khác của </a:t>
            </a:r>
            <a:r>
              <a:rPr lang="en-US" sz="2800" dirty="0" smtClean="0"/>
              <a:t>b</a:t>
            </a:r>
            <a:r>
              <a:rPr lang="vi-VN" sz="2800" dirty="0" smtClean="0"/>
              <a:t>ác s</a:t>
            </a:r>
            <a:r>
              <a:rPr lang="en-US" sz="2800" dirty="0" smtClean="0"/>
              <a:t>ỹ</a:t>
            </a:r>
            <a:r>
              <a:rPr lang="vi-VN" sz="2800" dirty="0" smtClean="0"/>
              <a:t> để phục vụ cho việc quản lý</a:t>
            </a:r>
            <a:r>
              <a:rPr lang="en-US" sz="2800" dirty="0" smtClean="0"/>
              <a:t> </a:t>
            </a:r>
            <a:r>
              <a:rPr lang="vi-VN" sz="2800" dirty="0" smtClean="0"/>
              <a:t>bệnh nhân cũng như quá trình khám chữa bệnh của bệnh nhân trong bệnh viện</a:t>
            </a:r>
            <a:r>
              <a:rPr lang="en-US" sz="2800" dirty="0" smtClean="0"/>
              <a:t> </a:t>
            </a:r>
            <a:r>
              <a:rPr lang="vi-VN" sz="2800" dirty="0" smtClean="0"/>
              <a:t>được dễ dàng hơn như: khoa, chuyên môn, chức vụ</a:t>
            </a:r>
            <a:r>
              <a:rPr lang="en-US" sz="2800" dirty="0" smtClean="0"/>
              <a:t>.</a:t>
            </a:r>
            <a:endParaRPr lang="vi-V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2118928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Hệ thống quản lý bệnh nhân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11658600" cy="5410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vi-VN" sz="3600" dirty="0" smtClean="0"/>
              <a:t>Trong quá trình điều</a:t>
            </a:r>
            <a:r>
              <a:rPr lang="en-US" sz="3600" dirty="0" smtClean="0"/>
              <a:t> </a:t>
            </a:r>
            <a:r>
              <a:rPr lang="vi-VN" sz="3600" dirty="0" smtClean="0"/>
              <a:t>trị tại bệnh viện </a:t>
            </a:r>
            <a:r>
              <a:rPr lang="en-US" sz="3600" dirty="0" smtClean="0"/>
              <a:t>b</a:t>
            </a:r>
            <a:r>
              <a:rPr lang="vi-VN" sz="3600" dirty="0" smtClean="0"/>
              <a:t>ác s</a:t>
            </a:r>
            <a:r>
              <a:rPr lang="en-US" sz="3600" dirty="0" smtClean="0"/>
              <a:t>ỹ </a:t>
            </a:r>
            <a:r>
              <a:rPr lang="vi-VN" sz="3600" dirty="0" smtClean="0"/>
              <a:t>sẽ lập một bệnh án của bệnh nhân trong đó ghi đầy đủ</a:t>
            </a:r>
            <a:r>
              <a:rPr lang="en-US" sz="3600" dirty="0" smtClean="0"/>
              <a:t> </a:t>
            </a:r>
            <a:r>
              <a:rPr lang="vi-VN" sz="3600" dirty="0" smtClean="0"/>
              <a:t>thông tin về bệnh nhân, căn bệnh mà bệnh nhân mắc phải cũng như diễn biến quá</a:t>
            </a:r>
            <a:r>
              <a:rPr lang="en-US" sz="3600" dirty="0" smtClean="0"/>
              <a:t> </a:t>
            </a:r>
            <a:r>
              <a:rPr lang="vi-VN" sz="3600" dirty="0" smtClean="0"/>
              <a:t>trình điều trị tại bệnh viện</a:t>
            </a:r>
            <a:r>
              <a:rPr lang="en-US" sz="3600" dirty="0" smtClean="0"/>
              <a:t>:</a:t>
            </a:r>
          </a:p>
          <a:p>
            <a:endParaRPr lang="en-US" sz="3600" dirty="0" smtClean="0"/>
          </a:p>
          <a:p>
            <a:pPr lvl="1"/>
            <a:r>
              <a:rPr lang="vi-VN" sz="3200" dirty="0" smtClean="0"/>
              <a:t>Bệnh án </a:t>
            </a:r>
            <a:r>
              <a:rPr lang="en-US" sz="3200" dirty="0" err="1" smtClean="0"/>
              <a:t>gồm</a:t>
            </a:r>
            <a:r>
              <a:rPr lang="en-US" sz="3200" dirty="0" smtClean="0"/>
              <a:t> </a:t>
            </a:r>
            <a:r>
              <a:rPr lang="en-US" sz="3200" dirty="0" err="1" smtClean="0"/>
              <a:t>xét</a:t>
            </a:r>
            <a:r>
              <a:rPr lang="en-US" sz="3200" dirty="0" smtClean="0"/>
              <a:t> </a:t>
            </a:r>
            <a:r>
              <a:rPr lang="en-US" sz="3200" dirty="0" err="1" smtClean="0"/>
              <a:t>nghiệm</a:t>
            </a:r>
            <a:r>
              <a:rPr lang="en-US" sz="3200" dirty="0" smtClean="0"/>
              <a:t> : </a:t>
            </a:r>
            <a:r>
              <a:rPr lang="vi-VN" sz="3200" dirty="0" smtClean="0"/>
              <a:t>Máu, Nước tiểu, X-quang, Siêu âm</a:t>
            </a:r>
            <a:r>
              <a:rPr lang="en-US" sz="3200" dirty="0" smtClean="0"/>
              <a:t>.</a:t>
            </a:r>
          </a:p>
          <a:p>
            <a:endParaRPr lang="en-US" sz="3600" dirty="0" smtClean="0"/>
          </a:p>
          <a:p>
            <a:pPr lvl="1"/>
            <a:r>
              <a:rPr lang="en-US" sz="3200" dirty="0" err="1" smtClean="0"/>
              <a:t>Các</a:t>
            </a:r>
            <a:r>
              <a:rPr lang="en-US" sz="3200" dirty="0" smtClean="0"/>
              <a:t> p</a:t>
            </a:r>
            <a:r>
              <a:rPr lang="vi-VN" sz="3200" dirty="0" smtClean="0"/>
              <a:t>hương pháp điều trị, Bệnh dự đoán, Triệu chứng, Đánh giá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bác</a:t>
            </a:r>
            <a:r>
              <a:rPr lang="en-US" sz="3200" dirty="0" smtClean="0"/>
              <a:t> </a:t>
            </a:r>
            <a:r>
              <a:rPr lang="en-US" sz="3200" dirty="0" err="1" smtClean="0"/>
              <a:t>sỹ</a:t>
            </a:r>
            <a:r>
              <a:rPr lang="en-US" sz="3200" dirty="0" smtClean="0"/>
              <a:t>.</a:t>
            </a:r>
            <a:endParaRPr lang="vi-VN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2118928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Hệ thống quản lý bệnh nhân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11658600" cy="4191000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 err="1" smtClean="0"/>
              <a:t>Quản</a:t>
            </a:r>
            <a:r>
              <a:rPr lang="en-US" sz="3600" dirty="0" smtClean="0"/>
              <a:t> </a:t>
            </a:r>
            <a:r>
              <a:rPr lang="en-US" sz="3600" dirty="0" err="1" smtClean="0"/>
              <a:t>lý</a:t>
            </a:r>
            <a:r>
              <a:rPr lang="en-US" sz="3600" dirty="0" smtClean="0"/>
              <a:t> </a:t>
            </a:r>
            <a:r>
              <a:rPr lang="en-US" sz="3600" dirty="0" err="1" smtClean="0"/>
              <a:t>tiền</a:t>
            </a:r>
            <a:r>
              <a:rPr lang="en-US" sz="3600" dirty="0" smtClean="0"/>
              <a:t> </a:t>
            </a:r>
            <a:r>
              <a:rPr lang="en-US" sz="3600" dirty="0" err="1" smtClean="0"/>
              <a:t>phí</a:t>
            </a:r>
            <a:r>
              <a:rPr lang="en-US" sz="3600" dirty="0" smtClean="0"/>
              <a:t> </a:t>
            </a:r>
            <a:r>
              <a:rPr lang="en-US" sz="3600" dirty="0" err="1" smtClean="0"/>
              <a:t>khám</a:t>
            </a:r>
            <a:r>
              <a:rPr lang="en-US" sz="3600" dirty="0" smtClean="0"/>
              <a:t>, </a:t>
            </a:r>
            <a:r>
              <a:rPr lang="en-US" sz="3600" dirty="0" err="1" smtClean="0"/>
              <a:t>chữa</a:t>
            </a:r>
            <a:r>
              <a:rPr lang="en-US" sz="3600" dirty="0" smtClean="0"/>
              <a:t> </a:t>
            </a:r>
            <a:r>
              <a:rPr lang="en-US" sz="3600" dirty="0" err="1" smtClean="0"/>
              <a:t>bệnh</a:t>
            </a:r>
            <a:r>
              <a:rPr lang="en-US" sz="3600" dirty="0" smtClean="0"/>
              <a:t> :  </a:t>
            </a:r>
            <a:r>
              <a:rPr lang="en-US" sz="3600" dirty="0" err="1" smtClean="0"/>
              <a:t>Quản</a:t>
            </a:r>
            <a:r>
              <a:rPr lang="en-US" sz="3600" dirty="0" smtClean="0"/>
              <a:t> </a:t>
            </a:r>
            <a:r>
              <a:rPr lang="en-US" sz="3600" dirty="0" err="1" smtClean="0"/>
              <a:t>lý</a:t>
            </a:r>
            <a:r>
              <a:rPr lang="en-US" sz="3600" dirty="0" smtClean="0"/>
              <a:t> </a:t>
            </a:r>
            <a:r>
              <a:rPr lang="en-US" sz="3600" dirty="0" err="1" smtClean="0"/>
              <a:t>tiền</a:t>
            </a:r>
            <a:r>
              <a:rPr lang="en-US" sz="3600" dirty="0" smtClean="0"/>
              <a:t> </a:t>
            </a:r>
            <a:r>
              <a:rPr lang="en-US" sz="3600" dirty="0" err="1" smtClean="0"/>
              <a:t>dịch</a:t>
            </a:r>
            <a:r>
              <a:rPr lang="en-US" sz="3600" dirty="0" smtClean="0"/>
              <a:t> </a:t>
            </a:r>
            <a:r>
              <a:rPr lang="en-US" sz="3600" dirty="0" err="1" smtClean="0"/>
              <a:t>vụ</a:t>
            </a:r>
            <a:r>
              <a:rPr lang="en-US" sz="3600" dirty="0" smtClean="0"/>
              <a:t>, </a:t>
            </a:r>
            <a:r>
              <a:rPr lang="en-US" sz="3600" dirty="0" err="1" smtClean="0"/>
              <a:t>ngày</a:t>
            </a:r>
            <a:r>
              <a:rPr lang="en-US" sz="3600" dirty="0" smtClean="0"/>
              <a:t> </a:t>
            </a:r>
            <a:r>
              <a:rPr lang="en-US" sz="3600" dirty="0" err="1" smtClean="0"/>
              <a:t>tạm</a:t>
            </a:r>
            <a:r>
              <a:rPr lang="en-US" sz="3600" dirty="0" smtClean="0"/>
              <a:t> </a:t>
            </a:r>
            <a:r>
              <a:rPr lang="en-US" sz="3600" dirty="0" err="1" smtClean="0"/>
              <a:t>ứng</a:t>
            </a:r>
            <a:r>
              <a:rPr lang="en-US" sz="3600" dirty="0" smtClean="0"/>
              <a:t>, </a:t>
            </a:r>
            <a:r>
              <a:rPr lang="en-US" sz="3600" dirty="0" err="1" smtClean="0"/>
              <a:t>số</a:t>
            </a:r>
            <a:r>
              <a:rPr lang="en-US" sz="3600" dirty="0" smtClean="0"/>
              <a:t> </a:t>
            </a:r>
            <a:r>
              <a:rPr lang="en-US" sz="3600" dirty="0" err="1" smtClean="0"/>
              <a:t>tiền</a:t>
            </a:r>
            <a:r>
              <a:rPr lang="en-US" sz="3600" dirty="0" smtClean="0"/>
              <a:t>, </a:t>
            </a:r>
            <a:r>
              <a:rPr lang="en-US" sz="3600" dirty="0" err="1" smtClean="0"/>
              <a:t>lần</a:t>
            </a:r>
            <a:r>
              <a:rPr lang="en-US" sz="3600" dirty="0" smtClean="0"/>
              <a:t> </a:t>
            </a:r>
            <a:r>
              <a:rPr lang="en-US" sz="3600" dirty="0" err="1" smtClean="0"/>
              <a:t>tạm</a:t>
            </a:r>
            <a:r>
              <a:rPr lang="en-US" sz="3600" dirty="0" smtClean="0"/>
              <a:t> </a:t>
            </a:r>
            <a:r>
              <a:rPr lang="en-US" sz="3600" dirty="0" err="1" smtClean="0"/>
              <a:t>ứng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</a:t>
            </a:r>
            <a:r>
              <a:rPr lang="en-US" sz="3600" dirty="0" err="1" smtClean="0"/>
              <a:t>bệnh</a:t>
            </a:r>
            <a:r>
              <a:rPr lang="en-US" sz="3600" dirty="0" smtClean="0"/>
              <a:t> </a:t>
            </a:r>
            <a:r>
              <a:rPr lang="en-US" sz="3600" dirty="0" err="1" smtClean="0"/>
              <a:t>nhân</a:t>
            </a:r>
            <a:r>
              <a:rPr lang="en-US" sz="3600" dirty="0" smtClean="0"/>
              <a:t>.</a:t>
            </a:r>
          </a:p>
          <a:p>
            <a:endParaRPr lang="en-US" sz="3600" dirty="0" smtClean="0">
              <a:latin typeface="Times New Roman (Headings)"/>
            </a:endParaRPr>
          </a:p>
          <a:p>
            <a:r>
              <a:rPr lang="en-US" sz="3600" dirty="0" err="1" smtClean="0">
                <a:latin typeface="Times New Roman (Headings)"/>
              </a:rPr>
              <a:t>Quản</a:t>
            </a:r>
            <a:r>
              <a:rPr lang="en-US" sz="3600" dirty="0" smtClean="0">
                <a:latin typeface="Times New Roman (Headings)"/>
              </a:rPr>
              <a:t> </a:t>
            </a:r>
            <a:r>
              <a:rPr lang="en-US" sz="3600" dirty="0" err="1" smtClean="0">
                <a:latin typeface="Times New Roman (Headings)"/>
              </a:rPr>
              <a:t>lý</a:t>
            </a:r>
            <a:r>
              <a:rPr lang="en-US" sz="3600" dirty="0" smtClean="0">
                <a:latin typeface="Times New Roman (Headings)"/>
              </a:rPr>
              <a:t> </a:t>
            </a:r>
            <a:r>
              <a:rPr lang="en-US" sz="3600" dirty="0" err="1" smtClean="0">
                <a:latin typeface="Times New Roman (Headings)"/>
              </a:rPr>
              <a:t>dịch</a:t>
            </a:r>
            <a:r>
              <a:rPr lang="en-US" sz="3600" dirty="0" smtClean="0">
                <a:latin typeface="Times New Roman (Headings)"/>
              </a:rPr>
              <a:t> </a:t>
            </a:r>
            <a:r>
              <a:rPr lang="en-US" sz="3600" dirty="0" err="1" smtClean="0">
                <a:latin typeface="Times New Roman (Headings)"/>
              </a:rPr>
              <a:t>vụ</a:t>
            </a:r>
            <a:r>
              <a:rPr lang="en-US" sz="3600" dirty="0" smtClean="0">
                <a:latin typeface="Times New Roman (Headings)"/>
              </a:rPr>
              <a:t>: </a:t>
            </a:r>
            <a:r>
              <a:rPr lang="en-US" sz="3600" dirty="0" err="1" smtClean="0">
                <a:latin typeface="Times New Roman (Headings)"/>
              </a:rPr>
              <a:t>Mã</a:t>
            </a:r>
            <a:r>
              <a:rPr lang="en-US" sz="3600" dirty="0" smtClean="0">
                <a:latin typeface="Times New Roman (Headings)"/>
              </a:rPr>
              <a:t> </a:t>
            </a:r>
            <a:r>
              <a:rPr lang="en-US" sz="3600" dirty="0" err="1" smtClean="0">
                <a:latin typeface="Times New Roman (Headings)"/>
              </a:rPr>
              <a:t>dịch</a:t>
            </a:r>
            <a:r>
              <a:rPr lang="en-US" sz="3600" dirty="0" smtClean="0">
                <a:latin typeface="Times New Roman (Headings)"/>
              </a:rPr>
              <a:t> </a:t>
            </a:r>
            <a:r>
              <a:rPr lang="en-US" sz="3600" dirty="0" err="1" smtClean="0">
                <a:latin typeface="Times New Roman (Headings)"/>
              </a:rPr>
              <a:t>vụ</a:t>
            </a:r>
            <a:r>
              <a:rPr lang="en-US" sz="3600" dirty="0" smtClean="0">
                <a:latin typeface="Times New Roman (Headings)"/>
              </a:rPr>
              <a:t>, </a:t>
            </a:r>
            <a:r>
              <a:rPr lang="en-US" sz="3600" dirty="0" err="1" smtClean="0">
                <a:latin typeface="Times New Roman (Headings)"/>
              </a:rPr>
              <a:t>Tên</a:t>
            </a:r>
            <a:r>
              <a:rPr lang="en-US" sz="3600" dirty="0" smtClean="0">
                <a:latin typeface="Times New Roman (Headings)"/>
              </a:rPr>
              <a:t> </a:t>
            </a:r>
            <a:r>
              <a:rPr lang="en-US" sz="3600" dirty="0" err="1" smtClean="0">
                <a:latin typeface="Times New Roman (Headings)"/>
              </a:rPr>
              <a:t>dịch</a:t>
            </a:r>
            <a:r>
              <a:rPr lang="en-US" sz="3600" dirty="0" smtClean="0">
                <a:latin typeface="Times New Roman (Headings)"/>
              </a:rPr>
              <a:t> </a:t>
            </a:r>
            <a:r>
              <a:rPr lang="en-US" sz="3600" dirty="0" err="1" smtClean="0">
                <a:latin typeface="Times New Roman (Headings)"/>
              </a:rPr>
              <a:t>vụ</a:t>
            </a:r>
            <a:r>
              <a:rPr lang="en-US" sz="3600" dirty="0" smtClean="0">
                <a:latin typeface="Times New Roman (Headings)"/>
              </a:rPr>
              <a:t>, </a:t>
            </a:r>
            <a:r>
              <a:rPr lang="en-US" sz="3600" dirty="0" err="1" smtClean="0">
                <a:latin typeface="Times New Roman (Headings)"/>
              </a:rPr>
              <a:t>Giá</a:t>
            </a:r>
            <a:r>
              <a:rPr lang="en-US" sz="3600" dirty="0" smtClean="0">
                <a:latin typeface="Times New Roman (Headings)"/>
              </a:rPr>
              <a:t> </a:t>
            </a:r>
            <a:r>
              <a:rPr lang="en-US" sz="3600" dirty="0" err="1" smtClean="0">
                <a:latin typeface="Times New Roman (Headings)"/>
              </a:rPr>
              <a:t>dịch</a:t>
            </a:r>
            <a:r>
              <a:rPr lang="en-US" sz="3600" dirty="0" smtClean="0">
                <a:latin typeface="Times New Roman (Headings)"/>
              </a:rPr>
              <a:t> </a:t>
            </a:r>
            <a:r>
              <a:rPr lang="en-US" sz="3600" dirty="0" err="1" smtClean="0">
                <a:latin typeface="Times New Roman (Headings)"/>
              </a:rPr>
              <a:t>vụ</a:t>
            </a:r>
            <a:r>
              <a:rPr lang="en-US" sz="3600" dirty="0" smtClean="0">
                <a:latin typeface="Times New Roman (Headings)"/>
              </a:rPr>
              <a:t>.</a:t>
            </a:r>
          </a:p>
          <a:p>
            <a:endParaRPr lang="en-US" sz="3600" dirty="0" smtClean="0">
              <a:latin typeface="Times New Roman (Headings)"/>
            </a:endParaRPr>
          </a:p>
          <a:p>
            <a:r>
              <a:rPr lang="vi-VN" sz="3600" dirty="0" smtClean="0"/>
              <a:t>Quản lý một số thông tin về </a:t>
            </a:r>
            <a:r>
              <a:rPr lang="en-US" sz="3600" dirty="0" smtClean="0"/>
              <a:t>t</a:t>
            </a:r>
            <a:r>
              <a:rPr lang="vi-VN" sz="3600" dirty="0" smtClean="0"/>
              <a:t>huốc</a:t>
            </a:r>
            <a:r>
              <a:rPr lang="en-US" sz="3600" dirty="0" smtClean="0"/>
              <a:t>:  </a:t>
            </a:r>
            <a:r>
              <a:rPr lang="vi-VN" sz="3600" dirty="0" smtClean="0"/>
              <a:t>Quản lý </a:t>
            </a:r>
            <a:r>
              <a:rPr lang="en-US" sz="3600" dirty="0" err="1" smtClean="0"/>
              <a:t>tên</a:t>
            </a:r>
            <a:r>
              <a:rPr lang="en-US" sz="3600" dirty="0" smtClean="0"/>
              <a:t> </a:t>
            </a:r>
            <a:r>
              <a:rPr lang="en-US" sz="3600" dirty="0" err="1" smtClean="0"/>
              <a:t>thuốc</a:t>
            </a:r>
            <a:r>
              <a:rPr lang="en-US" sz="3600" dirty="0" smtClean="0"/>
              <a:t>, </a:t>
            </a:r>
            <a:r>
              <a:rPr lang="en-US" sz="3600" dirty="0" err="1" smtClean="0"/>
              <a:t>giá</a:t>
            </a:r>
            <a:r>
              <a:rPr lang="en-US" sz="3600" dirty="0" smtClean="0"/>
              <a:t> </a:t>
            </a:r>
            <a:r>
              <a:rPr lang="en-US" sz="3600" dirty="0" err="1" smtClean="0"/>
              <a:t>bán</a:t>
            </a:r>
            <a:r>
              <a:rPr lang="en-US" sz="3600" dirty="0" smtClean="0"/>
              <a:t>, s</a:t>
            </a:r>
            <a:r>
              <a:rPr lang="vi-VN" sz="3600" dirty="0" smtClean="0"/>
              <a:t>ố lượng, </a:t>
            </a:r>
            <a:r>
              <a:rPr lang="en-US" sz="3600" dirty="0" smtClean="0"/>
              <a:t>g</a:t>
            </a:r>
            <a:r>
              <a:rPr lang="vi-VN" sz="3600" dirty="0" smtClean="0"/>
              <a:t>hi chú.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vi-VN" sz="3600" dirty="0" smtClean="0"/>
              <a:t>Quản lý </a:t>
            </a:r>
            <a:r>
              <a:rPr lang="en-US" sz="3600" dirty="0" smtClean="0"/>
              <a:t>h</a:t>
            </a:r>
            <a:r>
              <a:rPr lang="vi-VN" sz="3600" dirty="0" smtClean="0"/>
              <a:t>óa đơn</a:t>
            </a:r>
            <a:r>
              <a:rPr lang="en-US" sz="3600" dirty="0" smtClean="0"/>
              <a:t>: m</a:t>
            </a:r>
            <a:r>
              <a:rPr lang="vi-VN" sz="3600" dirty="0" smtClean="0"/>
              <a:t>ã hóa đơn,</a:t>
            </a:r>
            <a:r>
              <a:rPr lang="en-US" sz="3600" dirty="0" smtClean="0"/>
              <a:t>p</a:t>
            </a:r>
            <a:r>
              <a:rPr lang="vi-VN" sz="3600" dirty="0" smtClean="0"/>
              <a:t>hí phát sinh, </a:t>
            </a:r>
            <a:r>
              <a:rPr lang="en-US" sz="3600" dirty="0" smtClean="0"/>
              <a:t>t</a:t>
            </a:r>
            <a:r>
              <a:rPr lang="vi-VN" sz="3600" dirty="0" smtClean="0"/>
              <a:t>iền tạm ứng</a:t>
            </a:r>
            <a:r>
              <a:rPr lang="en-US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118928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4953001"/>
            <a:ext cx="5410200" cy="4616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Giảng</a:t>
            </a:r>
            <a:r>
              <a:rPr lang="en-US" sz="2400" dirty="0" smtClean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2400" dirty="0" smtClean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chia </a:t>
            </a:r>
            <a:r>
              <a:rPr lang="en-US" sz="2400" dirty="0" err="1" smtClean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sz="2400" dirty="0" smtClean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 smtClean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endParaRPr lang="en-US" sz="2400" dirty="0">
              <a:solidFill>
                <a:srgbClr val="FFFF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6688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14411</TotalTime>
  <Words>619</Words>
  <Application>Microsoft Office PowerPoint</Application>
  <PresentationFormat>Custom</PresentationFormat>
  <Paragraphs>41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Custom Design</vt:lpstr>
      <vt:lpstr>Slide 1</vt:lpstr>
      <vt:lpstr>MỤC TIÊU</vt:lpstr>
      <vt:lpstr>Nội dung thực hành</vt:lpstr>
      <vt:lpstr>Slide 4</vt:lpstr>
      <vt:lpstr>Hệ thống quản lý bệnh nhân</vt:lpstr>
      <vt:lpstr>Hệ thống quản lý bệnh nhân</vt:lpstr>
      <vt:lpstr>Hệ thống quản lý bệnh nhân</vt:lpstr>
      <vt:lpstr>Hệ thống quản lý bệnh nhân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bAohAnh</cp:lastModifiedBy>
  <cp:revision>1966</cp:revision>
  <dcterms:created xsi:type="dcterms:W3CDTF">2013-04-23T08:05:33Z</dcterms:created>
  <dcterms:modified xsi:type="dcterms:W3CDTF">2023-11-26T17:47:46Z</dcterms:modified>
</cp:coreProperties>
</file>