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3"/>
  </p:notesMasterIdLst>
  <p:sldIdLst>
    <p:sldId id="709" r:id="rId2"/>
    <p:sldId id="824" r:id="rId3"/>
    <p:sldId id="831" r:id="rId4"/>
    <p:sldId id="826" r:id="rId5"/>
    <p:sldId id="829" r:id="rId6"/>
    <p:sldId id="832" r:id="rId7"/>
    <p:sldId id="827" r:id="rId8"/>
    <p:sldId id="828" r:id="rId9"/>
    <p:sldId id="830" r:id="rId10"/>
    <p:sldId id="825" r:id="rId11"/>
    <p:sldId id="759" r:id="rId1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26522"/>
    <a:srgbClr val="0000FF"/>
    <a:srgbClr val="9BBB59"/>
    <a:srgbClr val="FF3300"/>
    <a:srgbClr val="F9F9F9"/>
    <a:srgbClr val="FF5A33"/>
    <a:srgbClr val="5C0000"/>
    <a:srgbClr val="FF9900"/>
    <a:srgbClr val="FFD1D1"/>
    <a:srgbClr val="FFB9B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662" autoAdjust="0"/>
    <p:restoredTop sz="90049" autoAdjust="0"/>
  </p:normalViewPr>
  <p:slideViewPr>
    <p:cSldViewPr>
      <p:cViewPr varScale="1">
        <p:scale>
          <a:sx n="48" d="100"/>
          <a:sy n="48" d="100"/>
        </p:scale>
        <p:origin x="-1013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461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3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900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7"/>
            <a:ext cx="6100064" cy="704980"/>
          </a:xfrm>
        </p:spPr>
        <p:txBody>
          <a:bodyPr>
            <a:normAutofit/>
          </a:bodyPr>
          <a:lstStyle>
            <a:lvl1pPr algn="l">
              <a:defRPr lang="en-US" sz="4000" b="1" kern="1200" cap="none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33400" y="5952566"/>
            <a:ext cx="3733800" cy="461665"/>
          </a:xfrm>
          <a:prstGeom prst="rect">
            <a:avLst/>
          </a:prstGeom>
          <a:solidFill>
            <a:srgbClr val="F26522"/>
          </a:solidFill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https://</a:t>
            </a:r>
            <a:r>
              <a:rPr lang="en-US" sz="2400" dirty="0" err="1">
                <a:solidFill>
                  <a:schemeClr val="bg1"/>
                </a:solidFill>
              </a:rPr>
              <a:t>caodang.fpt.edu.vn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7"/>
            <a:ext cx="8636000" cy="563563"/>
          </a:xfrm>
          <a:prstGeom prst="rect">
            <a:avLst/>
          </a:prstGeom>
        </p:spPr>
        <p:txBody>
          <a:bodyPr vert="horz" lIns="91438" tIns="45719" rIns="91438" bIns="45719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2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7"/>
            <a:ext cx="9448800" cy="487363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189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160" indent="-228594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189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160" indent="-228594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2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3991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7"/>
            <a:ext cx="8636000" cy="563563"/>
          </a:xfrm>
          <a:prstGeom prst="rect">
            <a:avLst/>
          </a:prstGeom>
        </p:spPr>
        <p:txBody>
          <a:bodyPr vert="horz" lIns="91438" tIns="45719" rIns="91438" bIns="45719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2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7"/>
            <a:ext cx="9347199" cy="487363"/>
          </a:xfrm>
        </p:spPr>
        <p:txBody>
          <a:bodyPr>
            <a:noAutofit/>
          </a:bodyPr>
          <a:lstStyle>
            <a:lvl1pPr algn="r">
              <a:defRPr sz="2800" b="1" cap="none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6597"/>
            <a:ext cx="10972800" cy="5759003"/>
          </a:xfrm>
        </p:spPr>
        <p:txBody>
          <a:bodyPr>
            <a:normAutofit/>
          </a:bodyPr>
          <a:lstStyle>
            <a:lvl1pPr marL="342891" indent="-342891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anose="020B0502040204020203" pitchFamily="34" charset="0"/>
                <a:ea typeface="Cambria" panose="02040503050406030204" pitchFamily="18" charset="0"/>
                <a:cs typeface="Segoe UI" pitchFamily="34" charset="0"/>
              </a:defRPr>
            </a:lvl1pPr>
            <a:lvl2pPr marL="742932" indent="-285744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anose="020B0502040204020203" pitchFamily="34" charset="0"/>
                <a:ea typeface="Cambria" panose="02040503050406030204" pitchFamily="18" charset="0"/>
                <a:cs typeface="Segoe UI" pitchFamily="34" charset="0"/>
              </a:defRPr>
            </a:lvl2pPr>
            <a:lvl3pPr marL="1142971" indent="-228594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anose="020B0502040204020203" pitchFamily="34" charset="0"/>
                <a:ea typeface="Cambria" panose="02040503050406030204" pitchFamily="18" charset="0"/>
                <a:cs typeface="Segoe UI" pitchFamily="34" charset="0"/>
              </a:defRPr>
            </a:lvl3pPr>
            <a:lvl4pPr marL="1600160" indent="-228594">
              <a:buClr>
                <a:srgbClr val="FF5A33"/>
              </a:buClr>
              <a:buFont typeface="Wingdings" pitchFamily="2" charset="2"/>
              <a:buChar char="ü"/>
              <a:defRPr sz="1900">
                <a:latin typeface="Segoe UI" panose="020B0502040204020203" pitchFamily="34" charset="0"/>
                <a:ea typeface="Cambria" panose="02040503050406030204" pitchFamily="18" charset="0"/>
                <a:cs typeface="Segoe UI" pitchFamily="34" charset="0"/>
              </a:defRPr>
            </a:lvl4pPr>
            <a:lvl5pPr marL="2057349" indent="-228594">
              <a:buClr>
                <a:srgbClr val="FF5A33"/>
              </a:buClr>
              <a:buFont typeface="Wingdings" pitchFamily="2" charset="2"/>
              <a:buChar char="§"/>
              <a:defRPr sz="1900">
                <a:latin typeface="Segoe UI" panose="020B0502040204020203" pitchFamily="34" charset="0"/>
                <a:ea typeface="Cambria" panose="02040503050406030204" pitchFamily="18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3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9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8" y="2575401"/>
            <a:ext cx="4568091" cy="2838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1" y="609601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267201" y="3901751"/>
            <a:ext cx="4735308" cy="149271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DEMO</a:t>
            </a:r>
            <a:endParaRPr lang="en-US" sz="11500" b="1" dirty="0">
              <a:solidFill>
                <a:schemeClr val="bg1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endParaRPr lang="en-US" sz="19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=""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3" y="3568726"/>
            <a:ext cx="3488947" cy="26167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err="1"/>
              <a:t>Giảng</a:t>
            </a:r>
            <a:r>
              <a:rPr lang="en-US" cap="none" dirty="0"/>
              <a:t> </a:t>
            </a:r>
            <a:r>
              <a:rPr lang="en-US" cap="none" dirty="0" err="1"/>
              <a:t>viên</a:t>
            </a:r>
            <a:r>
              <a:rPr lang="en-US" cap="none" dirty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90934" y="2406165"/>
            <a:ext cx="1693935" cy="2518699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5943600" y="3200401"/>
            <a:ext cx="5638800" cy="2190751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algn="ctr">
              <a:spcBef>
                <a:spcPct val="20000"/>
              </a:spcBef>
            </a:pPr>
            <a:r>
              <a:rPr lang="en-US" sz="4400" b="1" cap="small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Segoe UI" pitchFamily="34" charset="0"/>
              </a:rPr>
              <a:t>HỆ THỐNG QUẢN LÝ BỆNH NHÂN</a:t>
            </a:r>
          </a:p>
        </p:txBody>
      </p:sp>
    </p:spTree>
    <p:extLst>
      <p:ext uri="{BB962C8B-B14F-4D97-AF65-F5344CB8AC3E}">
        <p14:creationId xmlns="" xmlns:p14="http://schemas.microsoft.com/office/powerpoint/2010/main" val="42140534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7066886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53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2857423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CSDL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11506200" cy="1981200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AutoNum type="arabicPeriod"/>
            </a:pPr>
            <a:r>
              <a:rPr lang="en-US" sz="4000" dirty="0" err="1" smtClean="0"/>
              <a:t>Thực</a:t>
            </a:r>
            <a:r>
              <a:rPr lang="en-US" sz="4000" dirty="0" smtClean="0"/>
              <a:t> </a:t>
            </a:r>
            <a:r>
              <a:rPr lang="en-US" sz="4000" dirty="0" err="1" smtClean="0"/>
              <a:t>hành</a:t>
            </a:r>
            <a:r>
              <a:rPr lang="en-US" sz="4000" dirty="0" smtClean="0"/>
              <a:t> </a:t>
            </a:r>
            <a:r>
              <a:rPr lang="en-US" sz="4000" dirty="0" err="1" smtClean="0"/>
              <a:t>phân</a:t>
            </a:r>
            <a:r>
              <a:rPr lang="en-US" sz="4000" dirty="0" smtClean="0"/>
              <a:t> </a:t>
            </a:r>
            <a:r>
              <a:rPr lang="en-US" sz="4000" dirty="0" err="1" smtClean="0"/>
              <a:t>tích</a:t>
            </a:r>
            <a:r>
              <a:rPr lang="en-US" sz="4000" dirty="0" smtClean="0"/>
              <a:t>, </a:t>
            </a:r>
            <a:r>
              <a:rPr lang="en-US" sz="4000" dirty="0" err="1" smtClean="0"/>
              <a:t>khảo</a:t>
            </a:r>
            <a:r>
              <a:rPr lang="en-US" sz="4000" dirty="0" smtClean="0"/>
              <a:t> </a:t>
            </a:r>
            <a:r>
              <a:rPr lang="en-US" sz="4000" dirty="0" err="1" smtClean="0"/>
              <a:t>sát</a:t>
            </a:r>
            <a:r>
              <a:rPr lang="en-US" sz="4000" dirty="0" smtClean="0"/>
              <a:t> CSDL </a:t>
            </a:r>
            <a:r>
              <a:rPr lang="en-US" sz="4000" dirty="0" err="1" smtClean="0"/>
              <a:t>dự</a:t>
            </a:r>
            <a:r>
              <a:rPr lang="en-US" sz="4000" dirty="0" smtClean="0"/>
              <a:t> </a:t>
            </a:r>
            <a:r>
              <a:rPr lang="en-US" sz="4000" dirty="0" err="1" smtClean="0"/>
              <a:t>án</a:t>
            </a:r>
            <a:r>
              <a:rPr lang="en-US" sz="4000" dirty="0" smtClean="0"/>
              <a:t>, </a:t>
            </a:r>
            <a:r>
              <a:rPr lang="en-US" sz="4000" dirty="0" err="1" smtClean="0"/>
              <a:t>thiết</a:t>
            </a:r>
            <a:r>
              <a:rPr lang="en-US" sz="4000" dirty="0" smtClean="0"/>
              <a:t> </a:t>
            </a:r>
            <a:r>
              <a:rPr lang="en-US" sz="4400" dirty="0" err="1" smtClean="0"/>
              <a:t>kế</a:t>
            </a:r>
            <a:r>
              <a:rPr lang="en-US" sz="4000" dirty="0" smtClean="0"/>
              <a:t> CSDL </a:t>
            </a:r>
            <a:r>
              <a:rPr lang="en-US" sz="4000" dirty="0" err="1" smtClean="0"/>
              <a:t>mức</a:t>
            </a:r>
            <a:r>
              <a:rPr lang="en-US" sz="4000" dirty="0" smtClean="0"/>
              <a:t> </a:t>
            </a:r>
            <a:r>
              <a:rPr lang="en-US" sz="4000" dirty="0" err="1" smtClean="0"/>
              <a:t>khái</a:t>
            </a:r>
            <a:r>
              <a:rPr lang="en-US" sz="4000" dirty="0" smtClean="0"/>
              <a:t> </a:t>
            </a:r>
            <a:r>
              <a:rPr lang="en-US" sz="4000" dirty="0" err="1" smtClean="0"/>
              <a:t>niệm</a:t>
            </a:r>
            <a:r>
              <a:rPr lang="en-US" sz="4000" dirty="0" smtClean="0"/>
              <a:t>.</a:t>
            </a:r>
          </a:p>
          <a:p>
            <a:pPr marL="1257280" lvl="2" indent="-457200">
              <a:buNone/>
            </a:pPr>
            <a:r>
              <a:rPr lang="vi-VN" sz="3200" dirty="0" smtClean="0"/>
              <a:t>Khi thiết kế CSDL, phải thiết kế ở mức khái niệm/logic trước, sau đó </a:t>
            </a:r>
          </a:p>
          <a:p>
            <a:pPr marL="1257280" lvl="2" indent="-457200">
              <a:buNone/>
            </a:pPr>
            <a:r>
              <a:rPr lang="vi-VN" sz="3200" dirty="0" smtClean="0"/>
              <a:t>mới chuyển sang thiết kế ở mức vật lý </a:t>
            </a:r>
            <a:endParaRPr lang="en-US" sz="3200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810000"/>
            <a:ext cx="1042219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799691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THIẾT KẾ </a:t>
            </a:r>
            <a:r>
              <a:rPr lang="en-US" dirty="0" smtClean="0"/>
              <a:t>CSDL MỨC KHÁI NIỆM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11277600" cy="2558603"/>
          </a:xfrm>
        </p:spPr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CSDL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: </a:t>
            </a:r>
            <a:r>
              <a:rPr lang="vi-VN" dirty="0" smtClean="0"/>
              <a:t>Là </a:t>
            </a:r>
            <a:r>
              <a:rPr lang="vi-VN" dirty="0" smtClean="0"/>
              <a:t>sự trừu tượng hóa của thế giới thực. </a:t>
            </a:r>
          </a:p>
          <a:p>
            <a:pPr lvl="1"/>
            <a:r>
              <a:rPr lang="vi-VN" dirty="0" smtClean="0"/>
              <a:t>Trong </a:t>
            </a:r>
            <a:r>
              <a:rPr lang="vi-VN" dirty="0" smtClean="0"/>
              <a:t>DBMS, Sơ đồ thực thể - liên kết (ERD) dùng để mô tả lược </a:t>
            </a:r>
            <a:r>
              <a:rPr lang="vi-VN" dirty="0" smtClean="0"/>
              <a:t>đồ </a:t>
            </a:r>
            <a:r>
              <a:rPr lang="vi-VN" dirty="0" smtClean="0"/>
              <a:t>CSDL mức khái niệm.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THÀNH PHẦN DỮ LIỆU MỨC KHÁI NIỆM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Các thành phần cơ bản mức khái niệm gồm: </a:t>
            </a:r>
          </a:p>
          <a:p>
            <a:pPr lvl="1"/>
            <a:r>
              <a:rPr lang="vi-VN" dirty="0" smtClean="0"/>
              <a:t>Các thực thể (Entity) hay Quan hệ (Relation) </a:t>
            </a:r>
          </a:p>
          <a:p>
            <a:pPr lvl="1"/>
            <a:r>
              <a:rPr lang="vi-VN" dirty="0" smtClean="0"/>
              <a:t>Các thuộc tính (Attribute) </a:t>
            </a:r>
          </a:p>
          <a:p>
            <a:pPr lvl="1"/>
            <a:r>
              <a:rPr lang="vi-VN" dirty="0" smtClean="0"/>
              <a:t>Các mối quan hệ (Relationship) – còn gọi là quan hệ logic </a:t>
            </a:r>
            <a:r>
              <a:rPr lang="vi-VN" dirty="0" smtClean="0"/>
              <a:t>hay</a:t>
            </a:r>
            <a:r>
              <a:rPr lang="en-US" dirty="0" smtClean="0"/>
              <a:t> </a:t>
            </a:r>
            <a:r>
              <a:rPr lang="vi-VN" dirty="0" smtClean="0"/>
              <a:t>liên </a:t>
            </a:r>
            <a:r>
              <a:rPr lang="vi-VN" dirty="0" smtClean="0"/>
              <a:t>kết </a:t>
            </a:r>
          </a:p>
          <a:p>
            <a:pPr lvl="1"/>
            <a:r>
              <a:rPr lang="vi-VN" dirty="0" smtClean="0"/>
              <a:t>Các quy tắc nghiệp vụ (Business Rule) </a:t>
            </a:r>
          </a:p>
          <a:p>
            <a:pPr lvl="1"/>
            <a:r>
              <a:rPr lang="vi-VN" dirty="0" smtClean="0"/>
              <a:t>Dữ liệu giao nhau (Intersection Data)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THIẾT KẾ CSDL MỨC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11353800" cy="2025203"/>
          </a:xfrm>
        </p:spPr>
        <p:txBody>
          <a:bodyPr>
            <a:normAutofit/>
          </a:bodyPr>
          <a:lstStyle/>
          <a:p>
            <a:r>
              <a:rPr lang="vi-VN" sz="3200" dirty="0" smtClean="0"/>
              <a:t>Thiết kế CSDL mức logic là quá trình chuyển CSDL mức </a:t>
            </a:r>
            <a:r>
              <a:rPr lang="vi-VN" sz="3200" dirty="0" smtClean="0"/>
              <a:t>khái </a:t>
            </a:r>
            <a:r>
              <a:rPr lang="vi-VN" sz="3200" dirty="0" smtClean="0"/>
              <a:t>niệm sang mô hình Lược đồ quan hệ và chuẩn hóa </a:t>
            </a:r>
            <a:r>
              <a:rPr lang="vi-VN" sz="3200" dirty="0" smtClean="0"/>
              <a:t>các </a:t>
            </a:r>
            <a:r>
              <a:rPr lang="vi-VN" sz="3200" dirty="0" smtClean="0"/>
              <a:t>quan hệ.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THIẾT KẾ CSDL MỨC VẬT LÝ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11353800" cy="3505200"/>
          </a:xfrm>
        </p:spPr>
        <p:txBody>
          <a:bodyPr>
            <a:normAutofit/>
          </a:bodyPr>
          <a:lstStyle/>
          <a:p>
            <a:r>
              <a:rPr lang="vi-VN" sz="3200" dirty="0" smtClean="0"/>
              <a:t>Mức thấp nhất của kiến trúc một CSDL là cơ sở dữ liệu </a:t>
            </a:r>
            <a:r>
              <a:rPr lang="vi-VN" sz="3200" dirty="0" smtClean="0"/>
              <a:t>vật </a:t>
            </a:r>
            <a:r>
              <a:rPr lang="vi-VN" sz="3200" dirty="0" smtClean="0"/>
              <a:t>lý. CSDL vật lý là sự cài đặt cụ thể của CSDL mức </a:t>
            </a:r>
            <a:r>
              <a:rPr lang="vi-VN" sz="3200" dirty="0" smtClean="0"/>
              <a:t>khái </a:t>
            </a:r>
            <a:r>
              <a:rPr lang="vi-VN" sz="3200" dirty="0" smtClean="0"/>
              <a:t>niệm</a:t>
            </a:r>
            <a:r>
              <a:rPr lang="vi-VN" sz="3200" dirty="0" smtClean="0"/>
              <a:t>.</a:t>
            </a:r>
            <a:endParaRPr lang="en-US" sz="3200" dirty="0" smtClean="0"/>
          </a:p>
          <a:p>
            <a:pPr>
              <a:buNone/>
            </a:pPr>
            <a:r>
              <a:rPr lang="vi-VN" sz="3200" dirty="0" smtClean="0"/>
              <a:t> </a:t>
            </a:r>
            <a:endParaRPr lang="vi-VN" sz="3200" dirty="0" smtClean="0"/>
          </a:p>
          <a:p>
            <a:r>
              <a:rPr lang="vi-VN" sz="3200" dirty="0" smtClean="0"/>
              <a:t>CSDL vật lý bao gồm các Bảng (Table) và mối quan hệ </a:t>
            </a:r>
            <a:r>
              <a:rPr lang="vi-VN" sz="3200" dirty="0" smtClean="0"/>
              <a:t>(</a:t>
            </a:r>
            <a:r>
              <a:rPr lang="vi-VN" sz="3200" dirty="0" smtClean="0"/>
              <a:t>Relationship) giữa các bảng này.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KHÁI NIỆM MỨC VẬT LÝ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6597"/>
            <a:ext cx="11277600" cy="59114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vi-VN" dirty="0" smtClean="0"/>
              <a:t>Dữ liệu được biểu diễn như là một tập hợp các thực thể  </a:t>
            </a:r>
          </a:p>
          <a:p>
            <a:pPr>
              <a:lnSpc>
                <a:spcPct val="150000"/>
              </a:lnSpc>
            </a:pPr>
            <a:r>
              <a:rPr lang="vi-VN" dirty="0" smtClean="0"/>
              <a:t>Mỗi thực thể được biểu diễn bởi một bảng (table). Bảng </a:t>
            </a:r>
            <a:r>
              <a:rPr lang="vi-VN" dirty="0" smtClean="0"/>
              <a:t>bao </a:t>
            </a:r>
            <a:r>
              <a:rPr lang="vi-VN" dirty="0" smtClean="0"/>
              <a:t>gồm các cột (column), các hàng/bộ (tuple) </a:t>
            </a:r>
          </a:p>
          <a:p>
            <a:pPr lvl="1">
              <a:lnSpc>
                <a:spcPct val="150000"/>
              </a:lnSpc>
            </a:pPr>
            <a:r>
              <a:rPr lang="vi-VN" dirty="0" smtClean="0"/>
              <a:t>Mỗi cột biểu diễn một thuộc tính và có kiểu dữ liệu (Data type) </a:t>
            </a:r>
            <a:r>
              <a:rPr lang="vi-VN" dirty="0" smtClean="0"/>
              <a:t>nhất </a:t>
            </a:r>
            <a:r>
              <a:rPr lang="vi-VN" dirty="0" smtClean="0"/>
              <a:t>định. </a:t>
            </a:r>
          </a:p>
          <a:p>
            <a:pPr lvl="1">
              <a:lnSpc>
                <a:spcPct val="150000"/>
              </a:lnSpc>
            </a:pPr>
            <a:r>
              <a:rPr lang="vi-VN" dirty="0" smtClean="0"/>
              <a:t>Mỗi hàng/bộ thể hiện một thực thể </a:t>
            </a:r>
          </a:p>
          <a:p>
            <a:pPr lvl="1">
              <a:lnSpc>
                <a:spcPct val="150000"/>
              </a:lnSpc>
            </a:pPr>
            <a:r>
              <a:rPr lang="vi-VN" dirty="0" smtClean="0"/>
              <a:t>Mỗi bảng có một Khóa (key) – xác định tính duy nhất của bộ dữ </a:t>
            </a:r>
            <a:r>
              <a:rPr lang="vi-VN" dirty="0" smtClean="0"/>
              <a:t>liệu </a:t>
            </a:r>
            <a:r>
              <a:rPr lang="vi-VN" dirty="0" smtClean="0"/>
              <a:t>trong tập dữ liệu - khóa gồm một hoặc một vài thuộc tính </a:t>
            </a:r>
            <a:r>
              <a:rPr lang="vi-VN" dirty="0" smtClean="0"/>
              <a:t>của </a:t>
            </a:r>
            <a:r>
              <a:rPr lang="vi-VN" dirty="0" smtClean="0"/>
              <a:t>bảng.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CSDL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838200"/>
            <a:ext cx="9753600" cy="5649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10972800" cy="4158803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Áp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lý</a:t>
            </a:r>
            <a:r>
              <a:rPr lang="en-US" sz="3200" dirty="0" smtClean="0"/>
              <a:t> </a:t>
            </a:r>
            <a:r>
              <a:rPr lang="en-US" sz="3200" dirty="0" err="1" smtClean="0"/>
              <a:t>thuyết</a:t>
            </a:r>
            <a:r>
              <a:rPr lang="en-US" sz="3200" dirty="0" smtClean="0"/>
              <a:t> </a:t>
            </a:r>
            <a:r>
              <a:rPr lang="en-US" sz="3200" dirty="0" err="1" smtClean="0"/>
              <a:t>để</a:t>
            </a:r>
            <a:r>
              <a:rPr lang="en-US" sz="3200" dirty="0" smtClean="0"/>
              <a:t>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tích,khảo</a:t>
            </a:r>
            <a:r>
              <a:rPr lang="en-US" sz="3200" dirty="0" smtClean="0"/>
              <a:t> </a:t>
            </a:r>
            <a:r>
              <a:rPr lang="en-US" sz="3200" dirty="0" err="1" smtClean="0"/>
              <a:t>sát</a:t>
            </a:r>
            <a:r>
              <a:rPr lang="en-US" sz="3200" dirty="0" smtClean="0"/>
              <a:t> CSDL </a:t>
            </a:r>
            <a:r>
              <a:rPr lang="en-US" sz="3200" dirty="0" err="1" smtClean="0"/>
              <a:t>dự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r>
              <a:rPr lang="en-US" sz="3200" dirty="0" smtClean="0"/>
              <a:t>, </a:t>
            </a:r>
            <a:r>
              <a:rPr lang="en-US" sz="3200" dirty="0" err="1" smtClean="0"/>
              <a:t>thiết</a:t>
            </a:r>
            <a:r>
              <a:rPr lang="en-US" sz="3200" dirty="0" smtClean="0"/>
              <a:t> </a:t>
            </a:r>
            <a:r>
              <a:rPr lang="en-US" sz="3200" dirty="0" err="1" smtClean="0"/>
              <a:t>kế</a:t>
            </a:r>
            <a:r>
              <a:rPr lang="en-US" sz="3200" dirty="0" smtClean="0"/>
              <a:t> CSDL </a:t>
            </a:r>
            <a:r>
              <a:rPr lang="en-US" sz="3200" dirty="0" err="1" smtClean="0"/>
              <a:t>mức</a:t>
            </a:r>
            <a:r>
              <a:rPr lang="en-US" sz="3200" dirty="0" smtClean="0"/>
              <a:t> </a:t>
            </a:r>
            <a:r>
              <a:rPr lang="en-US" sz="3200" dirty="0" err="1" smtClean="0"/>
              <a:t>khái</a:t>
            </a:r>
            <a:r>
              <a:rPr lang="en-US" sz="3200" dirty="0" smtClean="0"/>
              <a:t> </a:t>
            </a:r>
            <a:r>
              <a:rPr lang="en-US" sz="3200" dirty="0" err="1" smtClean="0"/>
              <a:t>niệm</a:t>
            </a:r>
            <a:r>
              <a:rPr lang="en-US" sz="3200" dirty="0" smtClean="0"/>
              <a:t>, logic.</a:t>
            </a:r>
          </a:p>
          <a:p>
            <a:pPr lvl="1"/>
            <a:r>
              <a:rPr lang="en-US" dirty="0" smtClean="0"/>
              <a:t>X</a:t>
            </a:r>
            <a:r>
              <a:rPr lang="vi-VN" dirty="0" smtClean="0"/>
              <a:t>ác </a:t>
            </a:r>
            <a:r>
              <a:rPr lang="vi-VN" dirty="0" smtClean="0"/>
              <a:t>định thành phần dữ liệu trong hệ thống cần lưu trữ, xác định các thành phần mức khái </a:t>
            </a:r>
            <a:r>
              <a:rPr lang="vi-VN" dirty="0" smtClean="0"/>
              <a:t>niệm</a:t>
            </a:r>
            <a:r>
              <a:rPr lang="en-US" dirty="0" smtClean="0"/>
              <a:t>, logic</a:t>
            </a:r>
            <a:r>
              <a:rPr lang="vi-VN" dirty="0" smtClean="0"/>
              <a:t> </a:t>
            </a:r>
            <a:r>
              <a:rPr lang="vi-VN" dirty="0" smtClean="0"/>
              <a:t>(thực thể, thuộc tính, mối quan hệ, qui tắc nghiệp </a:t>
            </a:r>
            <a:r>
              <a:rPr lang="vi-VN" dirty="0" smtClean="0"/>
              <a:t>vụ</a:t>
            </a:r>
            <a:r>
              <a:rPr lang="en-US" dirty="0" smtClean="0"/>
              <a:t>…</a:t>
            </a:r>
            <a:r>
              <a:rPr lang="vi-VN" dirty="0" smtClean="0"/>
              <a:t>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14428</TotalTime>
  <Words>440</Words>
  <Application>Microsoft Office PowerPoint</Application>
  <PresentationFormat>Custom</PresentationFormat>
  <Paragraphs>33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Custom Design</vt:lpstr>
      <vt:lpstr>Slide 1</vt:lpstr>
      <vt:lpstr>Thiết kế CSDL</vt:lpstr>
      <vt:lpstr>THIẾT KẾ CSDL MỨC KHÁI NIỆM</vt:lpstr>
      <vt:lpstr>CÁC THÀNH PHẦN DỮ LIỆU MỨC KHÁI NIỆM</vt:lpstr>
      <vt:lpstr>THIẾT KẾ CSDL MỨC LOGIC</vt:lpstr>
      <vt:lpstr>THIẾT KẾ CSDL MỨC VẬT LÝ</vt:lpstr>
      <vt:lpstr>CÁC KHÁI NIỆM MỨC VẬT LÝ</vt:lpstr>
      <vt:lpstr>Thiết kế CSDL</vt:lpstr>
      <vt:lpstr>Hệ thống quản lý bệnh nhân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bAohAnh</cp:lastModifiedBy>
  <cp:revision>1968</cp:revision>
  <dcterms:created xsi:type="dcterms:W3CDTF">2013-04-23T08:05:33Z</dcterms:created>
  <dcterms:modified xsi:type="dcterms:W3CDTF">2023-11-26T17:46:54Z</dcterms:modified>
</cp:coreProperties>
</file>