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16"/>
  </p:notesMasterIdLst>
  <p:sldIdLst>
    <p:sldId id="709" r:id="rId2"/>
    <p:sldId id="827" r:id="rId3"/>
    <p:sldId id="784" r:id="rId4"/>
    <p:sldId id="764" r:id="rId5"/>
    <p:sldId id="834" r:id="rId6"/>
    <p:sldId id="828" r:id="rId7"/>
    <p:sldId id="829" r:id="rId8"/>
    <p:sldId id="830" r:id="rId9"/>
    <p:sldId id="831" r:id="rId10"/>
    <p:sldId id="832" r:id="rId11"/>
    <p:sldId id="833" r:id="rId12"/>
    <p:sldId id="836" r:id="rId13"/>
    <p:sldId id="825" r:id="rId14"/>
    <p:sldId id="759" r:id="rId15"/>
  </p:sldIdLst>
  <p:sldSz cx="12192000" cy="6858000"/>
  <p:notesSz cx="6858000" cy="9144000"/>
  <p:defaultTextStyle>
    <a:defPPr>
      <a:defRPr lang="en-US"/>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26522"/>
    <a:srgbClr val="0000FF"/>
    <a:srgbClr val="9BBB59"/>
    <a:srgbClr val="FF3300"/>
    <a:srgbClr val="F9F9F9"/>
    <a:srgbClr val="FF5A33"/>
    <a:srgbClr val="5C0000"/>
    <a:srgbClr val="FF9900"/>
    <a:srgbClr val="FFD1D1"/>
    <a:srgbClr val="FFB9B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662" autoAdjust="0"/>
    <p:restoredTop sz="90049" autoAdjust="0"/>
  </p:normalViewPr>
  <p:slideViewPr>
    <p:cSldViewPr>
      <p:cViewPr varScale="1">
        <p:scale>
          <a:sx n="48" d="100"/>
          <a:sy n="48" d="100"/>
        </p:scale>
        <p:origin x="-1013" y="-72"/>
      </p:cViewPr>
      <p:guideLst>
        <p:guide orient="horz" pos="2160"/>
        <p:guide pos="384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11/27/2023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xmlns="" val="1795872535"/>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13</a:t>
            </a:fld>
            <a:endParaRPr lang="en-US"/>
          </a:p>
        </p:txBody>
      </p:sp>
    </p:spTree>
    <p:extLst>
      <p:ext uri="{BB962C8B-B14F-4D97-AF65-F5344CB8AC3E}">
        <p14:creationId xmlns:p14="http://schemas.microsoft.com/office/powerpoint/2010/main" xmlns="" val="4084610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4763" y="-4763"/>
            <a:ext cx="12201525" cy="6867525"/>
          </a:xfrm>
          <a:prstGeom prst="rect">
            <a:avLst/>
          </a:prstGeom>
        </p:spPr>
      </p:pic>
      <p:sp>
        <p:nvSpPr>
          <p:cNvPr id="3" name="Subtitle 2"/>
          <p:cNvSpPr>
            <a:spLocks noGrp="1"/>
          </p:cNvSpPr>
          <p:nvPr>
            <p:ph type="subTitle" idx="1"/>
          </p:nvPr>
        </p:nvSpPr>
        <p:spPr>
          <a:xfrm>
            <a:off x="5486400" y="4953000"/>
            <a:ext cx="6705600" cy="990600"/>
          </a:xfrm>
        </p:spPr>
        <p:txBody>
          <a:bodyPr>
            <a:normAutofit/>
          </a:bodyPr>
          <a:lstStyle>
            <a:lvl1pPr marL="0" indent="0" algn="l">
              <a:buNone/>
              <a:defRPr sz="23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cxnSp>
        <p:nvCxnSpPr>
          <p:cNvPr id="6" name="Straight Connector 5"/>
          <p:cNvCxnSpPr/>
          <p:nvPr userDrawn="1"/>
        </p:nvCxnSpPr>
        <p:spPr>
          <a:xfrm>
            <a:off x="5583936" y="4953000"/>
            <a:ext cx="6303264" cy="0"/>
          </a:xfrm>
          <a:prstGeom prst="line">
            <a:avLst/>
          </a:prstGeom>
          <a:ln w="3175">
            <a:solidFill>
              <a:srgbClr val="FF5A33"/>
            </a:solidFill>
            <a:prstDash val="sysDot"/>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1060704" y="2133600"/>
            <a:ext cx="3308096" cy="3048000"/>
          </a:xfrm>
          <a:prstGeom prst="ellipse">
            <a:avLst/>
          </a:prstGeom>
          <a:solidFill>
            <a:schemeClr val="bg1"/>
          </a:solidFill>
        </p:spPr>
        <p:style>
          <a:lnRef idx="0">
            <a:schemeClr val="accent3"/>
          </a:lnRef>
          <a:fillRef idx="3">
            <a:schemeClr val="accent3"/>
          </a:fillRef>
          <a:effectRef idx="3">
            <a:schemeClr val="accent3"/>
          </a:effectRef>
          <a:fontRef idx="minor">
            <a:schemeClr val="lt1"/>
          </a:fontRef>
        </p:style>
        <p:txBody>
          <a:bodyPr lIns="91438" tIns="45719" rIns="91438" bIns="45719" rtlCol="0" anchor="ctr"/>
          <a:lstStyle/>
          <a:p>
            <a:pPr algn="ctr"/>
            <a:endParaRPr lang="en-US" sz="1900" dirty="0"/>
          </a:p>
        </p:txBody>
      </p:sp>
      <p:sp>
        <p:nvSpPr>
          <p:cNvPr id="5" name="Title 4"/>
          <p:cNvSpPr>
            <a:spLocks noGrp="1"/>
          </p:cNvSpPr>
          <p:nvPr>
            <p:ph type="title" hasCustomPrompt="1"/>
          </p:nvPr>
        </p:nvSpPr>
        <p:spPr>
          <a:xfrm>
            <a:off x="5506720" y="4284597"/>
            <a:ext cx="6100064" cy="704980"/>
          </a:xfrm>
        </p:spPr>
        <p:txBody>
          <a:bodyPr>
            <a:normAutofit/>
          </a:bodyPr>
          <a:lstStyle>
            <a:lvl1pPr algn="l">
              <a:defRPr lang="en-US" sz="4000" b="1" kern="1200" cap="none" baseline="0" dirty="0">
                <a:solidFill>
                  <a:srgbClr val="FF5A33"/>
                </a:solidFill>
                <a:effectLst>
                  <a:outerShdw blurRad="38100" dist="38100" dir="2700000" algn="tl">
                    <a:srgbClr val="000000">
                      <a:alpha val="43137"/>
                    </a:srgbClr>
                  </a:outerShdw>
                </a:effectLst>
                <a:latin typeface="Segoe UI" panose="020B0502040204020203" pitchFamily="34" charset="0"/>
                <a:ea typeface="Tahoma" panose="020B0604030504040204" pitchFamily="34" charset="0"/>
                <a:cs typeface="Segoe UI" panose="020B0502040204020203" pitchFamily="34" charset="0"/>
              </a:defRPr>
            </a:lvl1pPr>
          </a:lstStyle>
          <a:p>
            <a:r>
              <a:rPr lang="en-US" dirty="0" err="1"/>
              <a:t>Tên</a:t>
            </a:r>
            <a:r>
              <a:rPr lang="en-US" dirty="0"/>
              <a:t> </a:t>
            </a:r>
            <a:r>
              <a:rPr lang="en-US" dirty="0" err="1"/>
              <a:t>môn</a:t>
            </a:r>
            <a:r>
              <a:rPr lang="en-US" dirty="0"/>
              <a:t> </a:t>
            </a:r>
            <a:r>
              <a:rPr lang="en-US" dirty="0" err="1"/>
              <a:t>học</a:t>
            </a:r>
            <a:endParaRPr lang="en-US" dirty="0"/>
          </a:p>
        </p:txBody>
      </p:sp>
      <p:sp>
        <p:nvSpPr>
          <p:cNvPr id="10" name="Picture Placeholder 9"/>
          <p:cNvSpPr>
            <a:spLocks noGrp="1"/>
          </p:cNvSpPr>
          <p:nvPr>
            <p:ph type="pic" sz="quarter" idx="10" hasCustomPrompt="1"/>
          </p:nvPr>
        </p:nvSpPr>
        <p:spPr>
          <a:xfrm>
            <a:off x="1016000" y="2743200"/>
            <a:ext cx="3352800" cy="1828800"/>
          </a:xfrm>
        </p:spPr>
        <p:txBody>
          <a:bodyPr/>
          <a:lstStyle>
            <a:lvl1pPr>
              <a:defRPr/>
            </a:lvl1pPr>
          </a:lstStyle>
          <a:p>
            <a:r>
              <a:rPr lang="en-US" dirty="0"/>
              <a:t>Logo</a:t>
            </a:r>
          </a:p>
        </p:txBody>
      </p:sp>
      <p:sp>
        <p:nvSpPr>
          <p:cNvPr id="4" name="TextBox 3"/>
          <p:cNvSpPr txBox="1"/>
          <p:nvPr userDrawn="1"/>
        </p:nvSpPr>
        <p:spPr>
          <a:xfrm>
            <a:off x="533400" y="5952566"/>
            <a:ext cx="3733800" cy="461665"/>
          </a:xfrm>
          <a:prstGeom prst="rect">
            <a:avLst/>
          </a:prstGeom>
          <a:solidFill>
            <a:srgbClr val="F26522"/>
          </a:solidFill>
        </p:spPr>
        <p:txBody>
          <a:bodyPr wrap="square" lIns="91438" tIns="45719" rIns="91438" bIns="45719" rtlCol="0">
            <a:spAutoFit/>
          </a:bodyPr>
          <a:lstStyle/>
          <a:p>
            <a:r>
              <a:rPr lang="en-US" sz="2400" dirty="0">
                <a:solidFill>
                  <a:schemeClr val="bg1"/>
                </a:solidFill>
              </a:rPr>
              <a:t>https://</a:t>
            </a:r>
            <a:r>
              <a:rPr lang="en-US" sz="2400" dirty="0" err="1">
                <a:solidFill>
                  <a:schemeClr val="bg1"/>
                </a:solidFill>
              </a:rPr>
              <a:t>caodang.fpt.edu.vn</a:t>
            </a:r>
            <a:endParaRPr lang="en-US" sz="2400" dirty="0">
              <a:solidFill>
                <a:schemeClr val="bg1"/>
              </a:solidFill>
            </a:endParaRPr>
          </a:p>
        </p:txBody>
      </p:sp>
    </p:spTree>
    <p:extLst>
      <p:ext uri="{BB962C8B-B14F-4D97-AF65-F5344CB8AC3E}">
        <p14:creationId xmlns:p14="http://schemas.microsoft.com/office/powerpoint/2010/main" xmlns="" val="3745537326"/>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itle Placeholder 1"/>
          <p:cNvSpPr txBox="1">
            <a:spLocks/>
          </p:cNvSpPr>
          <p:nvPr userDrawn="1"/>
        </p:nvSpPr>
        <p:spPr>
          <a:xfrm>
            <a:off x="2946400" y="274637"/>
            <a:ext cx="8636000" cy="563563"/>
          </a:xfrm>
          <a:prstGeom prst="rect">
            <a:avLst/>
          </a:prstGeom>
        </p:spPr>
        <p:txBody>
          <a:bodyPr vert="horz" lIns="91438" tIns="45719" rIns="91438" bIns="45719"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sz="3200" dirty="0"/>
              <a:t>Click to edit Master title style</a:t>
            </a:r>
          </a:p>
        </p:txBody>
      </p:sp>
      <p:sp>
        <p:nvSpPr>
          <p:cNvPr id="4" name="Text Placeholder 2"/>
          <p:cNvSpPr>
            <a:spLocks noGrp="1"/>
          </p:cNvSpPr>
          <p:nvPr>
            <p:ph idx="1"/>
          </p:nvPr>
        </p:nvSpPr>
        <p:spPr>
          <a:xfrm>
            <a:off x="609600" y="990600"/>
            <a:ext cx="10972800" cy="5562600"/>
          </a:xfrm>
          <a:prstGeom prst="rect">
            <a:avLst/>
          </a:prstGeom>
        </p:spPr>
        <p:txBody>
          <a:bodyPr vert="horz" lIns="91438" tIns="45719" rIns="91438" bIns="45719"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711200" y="228602"/>
            <a:ext cx="2133600" cy="484909"/>
          </a:xfrm>
          <a:prstGeom prst="rect">
            <a:avLst/>
          </a:prstGeom>
        </p:spPr>
      </p:pic>
      <p:cxnSp>
        <p:nvCxnSpPr>
          <p:cNvPr id="6" name="Straight Connector 5"/>
          <p:cNvCxnSpPr/>
          <p:nvPr userDrawn="1"/>
        </p:nvCxnSpPr>
        <p:spPr>
          <a:xfrm flipH="1">
            <a:off x="711200" y="835152"/>
            <a:ext cx="108712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xmlns="" val="3697340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36800" y="198437"/>
            <a:ext cx="9448800" cy="487363"/>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a:t>Tiêu</a:t>
            </a:r>
            <a:r>
              <a:rPr lang="en-US" dirty="0"/>
              <a:t> </a:t>
            </a:r>
            <a:r>
              <a:rPr lang="en-US" dirty="0" err="1"/>
              <a:t>đề</a:t>
            </a:r>
            <a:r>
              <a:rPr lang="en-US" dirty="0"/>
              <a:t> </a:t>
            </a:r>
            <a:r>
              <a:rPr lang="en-US" dirty="0" err="1"/>
              <a:t>Silde</a:t>
            </a:r>
            <a:endParaRPr lang="en-US" dirty="0"/>
          </a:p>
        </p:txBody>
      </p:sp>
      <p:sp>
        <p:nvSpPr>
          <p:cNvPr id="3" name="Content Placeholder 2"/>
          <p:cNvSpPr>
            <a:spLocks noGrp="1"/>
          </p:cNvSpPr>
          <p:nvPr>
            <p:ph idx="1" hasCustomPrompt="1"/>
          </p:nvPr>
        </p:nvSpPr>
        <p:spPr>
          <a:xfrm>
            <a:off x="1727200" y="1066800"/>
            <a:ext cx="103632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189"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160" indent="-228594"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a:t>Đề</a:t>
            </a:r>
            <a:r>
              <a:rPr lang="en-US" dirty="0"/>
              <a:t> </a:t>
            </a:r>
            <a:r>
              <a:rPr lang="en-US" dirty="0" err="1"/>
              <a:t>mục</a:t>
            </a:r>
            <a:r>
              <a:rPr lang="en-US" dirty="0"/>
              <a:t> </a:t>
            </a:r>
            <a:r>
              <a:rPr lang="en-US" dirty="0" err="1"/>
              <a:t>lớn</a:t>
            </a:r>
            <a:endParaRPr lang="en-US" dirty="0"/>
          </a:p>
        </p:txBody>
      </p:sp>
      <p:sp>
        <p:nvSpPr>
          <p:cNvPr id="7" name="Content Placeholder 2"/>
          <p:cNvSpPr>
            <a:spLocks noGrp="1"/>
          </p:cNvSpPr>
          <p:nvPr>
            <p:ph idx="13" hasCustomPrompt="1"/>
          </p:nvPr>
        </p:nvSpPr>
        <p:spPr>
          <a:xfrm>
            <a:off x="6604000" y="1828800"/>
            <a:ext cx="53848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189"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160" indent="-228594"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a:t>Nội</a:t>
            </a:r>
            <a:r>
              <a:rPr lang="en-US" dirty="0"/>
              <a:t> dung </a:t>
            </a:r>
            <a:r>
              <a:rPr lang="en-US" dirty="0" err="1"/>
              <a:t>cần</a:t>
            </a:r>
            <a:r>
              <a:rPr lang="en-US" dirty="0"/>
              <a:t> </a:t>
            </a:r>
            <a:r>
              <a:rPr lang="en-US" dirty="0" err="1"/>
              <a:t>viết</a:t>
            </a:r>
            <a:r>
              <a:rPr lang="en-US" dirty="0"/>
              <a:t> …….</a:t>
            </a:r>
          </a:p>
          <a:p>
            <a:r>
              <a:rPr lang="en-US" dirty="0"/>
              <a:t>960, abstract, background, banner, bar, box, business, button, circle, clean,</a:t>
            </a:r>
          </a:p>
          <a:p>
            <a:r>
              <a:rPr lang="en-US" b="1" dirty="0" err="1"/>
              <a:t>Nôi</a:t>
            </a:r>
            <a:r>
              <a:rPr lang="en-US" b="1" dirty="0"/>
              <a:t> dung </a:t>
            </a:r>
            <a:r>
              <a:rPr lang="en-US" b="1" dirty="0" err="1"/>
              <a:t>cần</a:t>
            </a:r>
            <a:r>
              <a:rPr lang="en-US" b="1" dirty="0"/>
              <a:t> </a:t>
            </a:r>
            <a:r>
              <a:rPr lang="en-US" b="1" dirty="0" err="1"/>
              <a:t>nhấn</a:t>
            </a:r>
            <a:r>
              <a:rPr lang="en-US" b="1" dirty="0"/>
              <a:t> </a:t>
            </a:r>
            <a:r>
              <a:rPr lang="en-US" b="1" dirty="0" err="1"/>
              <a:t>mạnh</a:t>
            </a:r>
            <a:endParaRPr lang="en-US" dirty="0"/>
          </a:p>
        </p:txBody>
      </p:sp>
      <p:sp>
        <p:nvSpPr>
          <p:cNvPr id="11" name="Slide Number Placeholder 10"/>
          <p:cNvSpPr>
            <a:spLocks noGrp="1"/>
          </p:cNvSpPr>
          <p:nvPr>
            <p:ph type="sldNum" sz="quarter" idx="14"/>
          </p:nvPr>
        </p:nvSpPr>
        <p:spPr>
          <a:xfrm>
            <a:off x="-1828800" y="6172202"/>
            <a:ext cx="28448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xmlns="" val="2143991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946400" y="274637"/>
            <a:ext cx="8636000" cy="563563"/>
          </a:xfrm>
          <a:prstGeom prst="rect">
            <a:avLst/>
          </a:prstGeom>
        </p:spPr>
        <p:txBody>
          <a:bodyPr vert="horz" lIns="91438" tIns="45719" rIns="91438" bIns="45719" rtlCol="0" anchor="ctr">
            <a:noAutofit/>
          </a:bodyPr>
          <a:lstStyle/>
          <a:p>
            <a:r>
              <a:rPr lang="en-US" dirty="0"/>
              <a:t>Click to edit Master title style</a:t>
            </a:r>
          </a:p>
        </p:txBody>
      </p:sp>
      <p:sp>
        <p:nvSpPr>
          <p:cNvPr id="8" name="Text Placeholder 2"/>
          <p:cNvSpPr>
            <a:spLocks noGrp="1"/>
          </p:cNvSpPr>
          <p:nvPr>
            <p:ph idx="1"/>
          </p:nvPr>
        </p:nvSpPr>
        <p:spPr>
          <a:xfrm>
            <a:off x="609600" y="990600"/>
            <a:ext cx="10972800" cy="5562600"/>
          </a:xfrm>
          <a:prstGeom prst="rect">
            <a:avLst/>
          </a:prstGeom>
        </p:spPr>
        <p:txBody>
          <a:bodyPr vert="horz" lIns="91438" tIns="45719" rIns="91438" bIns="45719"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711200" y="228602"/>
            <a:ext cx="2133600" cy="484909"/>
          </a:xfrm>
          <a:prstGeom prst="rect">
            <a:avLst/>
          </a:prstGeom>
        </p:spPr>
      </p:pic>
    </p:spTree>
    <p:extLst>
      <p:ext uri="{BB962C8B-B14F-4D97-AF65-F5344CB8AC3E}">
        <p14:creationId xmlns:p14="http://schemas.microsoft.com/office/powerpoint/2010/main" xmlns="" val="397138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35202" y="274637"/>
            <a:ext cx="9347199" cy="487363"/>
          </a:xfrm>
        </p:spPr>
        <p:txBody>
          <a:bodyPr>
            <a:noAutofit/>
          </a:bodyPr>
          <a:lstStyle>
            <a:lvl1pPr algn="r">
              <a:defRPr sz="2800" b="1" cap="none" baseline="0">
                <a:solidFill>
                  <a:srgbClr val="FF5A33"/>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idx="1"/>
          </p:nvPr>
        </p:nvSpPr>
        <p:spPr>
          <a:xfrm>
            <a:off x="609600" y="946597"/>
            <a:ext cx="10972800" cy="5759003"/>
          </a:xfrm>
        </p:spPr>
        <p:txBody>
          <a:bodyPr>
            <a:normAutofit/>
          </a:bodyPr>
          <a:lstStyle>
            <a:lvl1pPr marL="342891" indent="-342891">
              <a:buClr>
                <a:srgbClr val="FF5A33"/>
              </a:buClr>
              <a:buFont typeface="Wingdings" pitchFamily="2" charset="2"/>
              <a:buChar char="q"/>
              <a:defRPr sz="2800">
                <a:latin typeface="Segoe UI" panose="020B0502040204020203" pitchFamily="34" charset="0"/>
                <a:ea typeface="Cambria" panose="02040503050406030204" pitchFamily="18" charset="0"/>
                <a:cs typeface="Segoe UI" pitchFamily="34" charset="0"/>
              </a:defRPr>
            </a:lvl1pPr>
            <a:lvl2pPr marL="742932" indent="-285744">
              <a:buClr>
                <a:srgbClr val="FF5A33"/>
              </a:buClr>
              <a:buFont typeface="Wingdings" pitchFamily="2" charset="2"/>
              <a:buChar char="v"/>
              <a:defRPr sz="2400">
                <a:latin typeface="Segoe UI" panose="020B0502040204020203" pitchFamily="34" charset="0"/>
                <a:ea typeface="Cambria" panose="02040503050406030204" pitchFamily="18" charset="0"/>
                <a:cs typeface="Segoe UI" pitchFamily="34" charset="0"/>
              </a:defRPr>
            </a:lvl2pPr>
            <a:lvl3pPr marL="1142971" indent="-228594">
              <a:buClr>
                <a:srgbClr val="FF5A33"/>
              </a:buClr>
              <a:buFont typeface="Wingdings" pitchFamily="2" charset="2"/>
              <a:buChar char="Ø"/>
              <a:defRPr sz="2000">
                <a:latin typeface="Segoe UI" panose="020B0502040204020203" pitchFamily="34" charset="0"/>
                <a:ea typeface="Cambria" panose="02040503050406030204" pitchFamily="18" charset="0"/>
                <a:cs typeface="Segoe UI" pitchFamily="34" charset="0"/>
              </a:defRPr>
            </a:lvl3pPr>
            <a:lvl4pPr marL="1600160" indent="-228594">
              <a:buClr>
                <a:srgbClr val="FF5A33"/>
              </a:buClr>
              <a:buFont typeface="Wingdings" pitchFamily="2" charset="2"/>
              <a:buChar char="ü"/>
              <a:defRPr sz="1900">
                <a:latin typeface="Segoe UI" panose="020B0502040204020203" pitchFamily="34" charset="0"/>
                <a:ea typeface="Cambria" panose="02040503050406030204" pitchFamily="18" charset="0"/>
                <a:cs typeface="Segoe UI" pitchFamily="34" charset="0"/>
              </a:defRPr>
            </a:lvl4pPr>
            <a:lvl5pPr marL="2057349" indent="-228594">
              <a:buClr>
                <a:srgbClr val="FF5A33"/>
              </a:buClr>
              <a:buFont typeface="Wingdings" pitchFamily="2" charset="2"/>
              <a:buChar char="§"/>
              <a:defRPr sz="1900">
                <a:latin typeface="Segoe UI" panose="020B0502040204020203" pitchFamily="34" charset="0"/>
                <a:ea typeface="Cambria" panose="02040503050406030204" pitchFamily="18"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609600" y="156573"/>
            <a:ext cx="1625603" cy="713824"/>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57400116"/>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900">
                <a:solidFill>
                  <a:schemeClr val="tx1">
                    <a:tint val="75000"/>
                  </a:schemeClr>
                </a:solidFill>
              </a:defRPr>
            </a:lvl2pPr>
            <a:lvl3pPr marL="914377" indent="0">
              <a:buNone/>
              <a:defRPr sz="1600">
                <a:solidFill>
                  <a:schemeClr val="tx1">
                    <a:tint val="75000"/>
                  </a:schemeClr>
                </a:solidFill>
              </a:defRPr>
            </a:lvl3pPr>
            <a:lvl4pPr marL="1371566" indent="0">
              <a:buNone/>
              <a:defRPr sz="1500">
                <a:solidFill>
                  <a:schemeClr val="tx1">
                    <a:tint val="75000"/>
                  </a:schemeClr>
                </a:solidFill>
              </a:defRPr>
            </a:lvl4pPr>
            <a:lvl5pPr marL="1828754" indent="0">
              <a:buNone/>
              <a:defRPr sz="1500">
                <a:solidFill>
                  <a:schemeClr val="tx1">
                    <a:tint val="75000"/>
                  </a:schemeClr>
                </a:solidFill>
              </a:defRPr>
            </a:lvl5pPr>
            <a:lvl6pPr marL="2285943" indent="0">
              <a:buNone/>
              <a:defRPr sz="1500">
                <a:solidFill>
                  <a:schemeClr val="tx1">
                    <a:tint val="75000"/>
                  </a:schemeClr>
                </a:solidFill>
              </a:defRPr>
            </a:lvl6pPr>
            <a:lvl7pPr marL="2743131" indent="0">
              <a:buNone/>
              <a:defRPr sz="1500">
                <a:solidFill>
                  <a:schemeClr val="tx1">
                    <a:tint val="75000"/>
                  </a:schemeClr>
                </a:solidFill>
              </a:defRPr>
            </a:lvl7pPr>
            <a:lvl8pPr marL="3200320" indent="0">
              <a:buNone/>
              <a:defRPr sz="1500">
                <a:solidFill>
                  <a:schemeClr val="tx1">
                    <a:tint val="75000"/>
                  </a:schemeClr>
                </a:solidFill>
              </a:defRPr>
            </a:lvl8pPr>
            <a:lvl9pPr marL="3657509"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2082840103"/>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61BFD7-1BFB-4165-B6C8-93BD150BB7E4}" type="datetimeFigureOut">
              <a:rPr lang="en-US" smtClean="0"/>
              <a:pPr/>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66371526"/>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61BFD7-1BFB-4165-B6C8-93BD150BB7E4}" type="datetimeFigureOut">
              <a:rPr lang="en-US" smtClean="0"/>
              <a:pPr/>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1130454276"/>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pPr/>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pPr/>
              <a:t>‹#›</a:t>
            </a:fld>
            <a:endParaRPr lang="en-US"/>
          </a:p>
        </p:txBody>
      </p:sp>
      <p:sp>
        <p:nvSpPr>
          <p:cNvPr id="6" name="Rectangle 5"/>
          <p:cNvSpPr/>
          <p:nvPr userDrawn="1"/>
        </p:nvSpPr>
        <p:spPr>
          <a:xfrm>
            <a:off x="2032000" y="2551019"/>
            <a:ext cx="85344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US" sz="2000" dirty="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xmlns="">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xmlns="" val="0"/>
              </a:ext>
            </a:extLst>
          </a:blip>
          <a:srcRect t="43978" b="41311"/>
          <a:stretch/>
        </p:blipFill>
        <p:spPr bwMode="auto">
          <a:xfrm flipH="1">
            <a:off x="3732708" y="2575401"/>
            <a:ext cx="4568091" cy="283859"/>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xmlns="">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xmlns="" val="0"/>
              </a:ext>
            </a:extLst>
          </a:blip>
          <a:srcRect b="55710"/>
          <a:stretch/>
        </p:blipFill>
        <p:spPr bwMode="auto">
          <a:xfrm>
            <a:off x="2568621" y="609601"/>
            <a:ext cx="7257961" cy="282806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p:cNvSpPr txBox="1"/>
          <p:nvPr userDrawn="1"/>
        </p:nvSpPr>
        <p:spPr>
          <a:xfrm>
            <a:off x="4267201" y="3901751"/>
            <a:ext cx="4735308" cy="1492714"/>
          </a:xfrm>
          <a:prstGeom prst="rect">
            <a:avLst/>
          </a:prstGeom>
          <a:noFill/>
        </p:spPr>
        <p:txBody>
          <a:bodyPr wrap="square" lIns="91438" tIns="45719" rIns="91438" bIns="45719" rtlCol="0">
            <a:spAutoFit/>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7200" b="1" dirty="0">
                <a:solidFill>
                  <a:schemeClr val="bg1"/>
                </a:solidFill>
                <a:latin typeface="Segoe UI" panose="020B0502040204020203" pitchFamily="34" charset="0"/>
                <a:ea typeface="Tahoma" panose="020B0604030504040204" pitchFamily="34" charset="0"/>
                <a:cs typeface="Segoe UI" panose="020B0502040204020203" pitchFamily="34" charset="0"/>
              </a:rPr>
              <a:t>DEMO</a:t>
            </a:r>
            <a:endParaRPr lang="en-US" sz="11500" b="1" dirty="0">
              <a:solidFill>
                <a:schemeClr val="bg1"/>
              </a:solidFill>
              <a:latin typeface="Segoe UI" panose="020B0502040204020203" pitchFamily="34" charset="0"/>
              <a:ea typeface="Tahoma" panose="020B0604030504040204" pitchFamily="34" charset="0"/>
              <a:cs typeface="Segoe UI" panose="020B0502040204020203" pitchFamily="34" charset="0"/>
            </a:endParaRPr>
          </a:p>
          <a:p>
            <a:endParaRPr lang="en-US" sz="1900"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xmlns="">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xmlns="" val="0"/>
              </a:ext>
            </a:extLst>
          </a:blip>
          <a:srcRect/>
          <a:stretch>
            <a:fillRect/>
          </a:stretch>
        </p:blipFill>
        <p:spPr bwMode="auto">
          <a:xfrm>
            <a:off x="6016753" y="3568726"/>
            <a:ext cx="3488947" cy="261671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59196575"/>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pPr/>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500"/>
            </a:lvl1pPr>
            <a:lvl2pPr marL="457189" indent="0">
              <a:buNone/>
              <a:defRPr sz="1200"/>
            </a:lvl2pPr>
            <a:lvl3pPr marL="914377" indent="0">
              <a:buNone/>
              <a:defRPr sz="11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pPr/>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500"/>
            </a:lvl1pPr>
            <a:lvl2pPr marL="457189" indent="0">
              <a:buNone/>
              <a:defRPr sz="1200"/>
            </a:lvl2pPr>
            <a:lvl3pPr marL="914377" indent="0">
              <a:buNone/>
              <a:defRPr sz="11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pPr/>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38" tIns="45719" rIns="91438" bIns="45719"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38" tIns="45719" rIns="91438" bIns="457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BD61BFD7-1BFB-4165-B6C8-93BD150BB7E4}" type="datetimeFigureOut">
              <a:rPr lang="en-US" smtClean="0"/>
              <a:pPr/>
              <a:t>11/27/2023</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3" r:id="rId12"/>
    <p:sldLayoutId id="2147483684" r:id="rId13"/>
    <p:sldLayoutId id="2147483667" r:id="rId14"/>
  </p:sldLayoutIdLs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cap="none" dirty="0" err="1"/>
              <a:t>Giảng</a:t>
            </a:r>
            <a:r>
              <a:rPr lang="en-US" cap="none" dirty="0"/>
              <a:t> </a:t>
            </a:r>
            <a:r>
              <a:rPr lang="en-US" cap="none" dirty="0" err="1"/>
              <a:t>viên</a:t>
            </a:r>
            <a:r>
              <a:rPr lang="en-US" cap="none" dirty="0"/>
              <a:t>:</a:t>
            </a: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flipH="1">
            <a:off x="1890934" y="2406165"/>
            <a:ext cx="1693935" cy="2518699"/>
          </a:xfrm>
          <a:prstGeom prst="rect">
            <a:avLst/>
          </a:prstGeom>
        </p:spPr>
      </p:pic>
      <p:sp>
        <p:nvSpPr>
          <p:cNvPr id="8" name="Subtitle 2"/>
          <p:cNvSpPr txBox="1">
            <a:spLocks/>
          </p:cNvSpPr>
          <p:nvPr/>
        </p:nvSpPr>
        <p:spPr>
          <a:xfrm>
            <a:off x="5943600" y="3200401"/>
            <a:ext cx="5638800" cy="2190751"/>
          </a:xfrm>
          <a:prstGeom prst="rect">
            <a:avLst/>
          </a:prstGeom>
        </p:spPr>
        <p:txBody>
          <a:bodyPr vert="horz" lIns="91438" tIns="45719" rIns="91438" bIns="45719" rtlCol="0">
            <a:noAutofit/>
          </a:bodyPr>
          <a:lstStyle/>
          <a:p>
            <a:pPr algn="ctr">
              <a:spcBef>
                <a:spcPct val="20000"/>
              </a:spcBef>
            </a:pPr>
            <a:r>
              <a:rPr lang="en-US" sz="4400" b="1" cap="small" dirty="0" smtClean="0">
                <a:solidFill>
                  <a:srgbClr val="FF5A33"/>
                </a:solidFill>
                <a:effectLst>
                  <a:outerShdw blurRad="38100" dist="38100" dir="2700000" algn="tl">
                    <a:srgbClr val="000000">
                      <a:alpha val="43137"/>
                    </a:srgbClr>
                  </a:outerShdw>
                </a:effectLst>
                <a:latin typeface="+mj-lt"/>
                <a:cs typeface="Segoe UI" pitchFamily="34" charset="0"/>
              </a:rPr>
              <a:t>HỆ THỐNG QUẢN LÝ BỆNH NHÂN</a:t>
            </a:r>
          </a:p>
        </p:txBody>
      </p:sp>
    </p:spTree>
    <p:extLst>
      <p:ext uri="{BB962C8B-B14F-4D97-AF65-F5344CB8AC3E}">
        <p14:creationId xmlns:p14="http://schemas.microsoft.com/office/powerpoint/2010/main" xmlns="" val="4214053470"/>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dirty="0" smtClean="0"/>
              <a:t>Quan hệ INVOICE được phân rã về dạng 3NF như sau: </a:t>
            </a:r>
          </a:p>
          <a:p>
            <a:pPr lvl="1"/>
            <a:r>
              <a:rPr lang="vi-VN" dirty="0" smtClean="0"/>
              <a:t>INVOICE:  Invoice Number (PK),  Customer Number, Terms, Ship Via,  Order Date   </a:t>
            </a:r>
          </a:p>
          <a:p>
            <a:pPr lvl="1"/>
            <a:r>
              <a:rPr lang="vi-VN" dirty="0" smtClean="0"/>
              <a:t>INVOICE  LINE  ITEM:   Invoice Number (PK), Product Number   (PK), Quantity, Sale Unit Price </a:t>
            </a:r>
          </a:p>
          <a:p>
            <a:pPr lvl="1"/>
            <a:r>
              <a:rPr lang="vi-VN" dirty="0" smtClean="0"/>
              <a:t>PRODUCT: Product Number (PK), Product Description, List Unit Price </a:t>
            </a:r>
          </a:p>
          <a:p>
            <a:pPr lvl="1"/>
            <a:r>
              <a:rPr lang="vi-VN" dirty="0" smtClean="0"/>
              <a:t>CUSTOMER : Customer Number (PK),  Customer Name, Customer Address,  Customer City, Customer State, Customer Zip  Code,  Customer Phone</a:t>
            </a:r>
            <a:endParaRPr lang="en-US" dirty="0"/>
          </a:p>
        </p:txBody>
      </p:sp>
      <p:sp>
        <p:nvSpPr>
          <p:cNvPr id="4" name="Title 1"/>
          <p:cNvSpPr>
            <a:spLocks noGrp="1"/>
          </p:cNvSpPr>
          <p:nvPr>
            <p:ph type="title"/>
          </p:nvPr>
        </p:nvSpPr>
        <p:spPr/>
        <p:txBody>
          <a:bodyPr/>
          <a:lstStyle/>
          <a:p>
            <a:r>
              <a:rPr lang="vi-VN" dirty="0" smtClean="0"/>
              <a:t>Ví dụ: Chuyển từ chưa chuẩn hóa sang 3NF</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Khử</a:t>
            </a:r>
            <a:r>
              <a:rPr lang="en-US" dirty="0" smtClean="0"/>
              <a:t> </a:t>
            </a:r>
            <a:r>
              <a:rPr lang="en-US" dirty="0" err="1" smtClean="0"/>
              <a:t>chuẩn</a:t>
            </a:r>
            <a:r>
              <a:rPr lang="en-US" dirty="0" smtClean="0"/>
              <a:t> (</a:t>
            </a:r>
            <a:r>
              <a:rPr lang="en-US" dirty="0" err="1" smtClean="0"/>
              <a:t>Denormalization</a:t>
            </a:r>
            <a:r>
              <a:rPr lang="en-US" dirty="0" smtClean="0"/>
              <a:t>)</a:t>
            </a:r>
            <a:endParaRPr lang="en-US" dirty="0"/>
          </a:p>
        </p:txBody>
      </p:sp>
      <p:sp>
        <p:nvSpPr>
          <p:cNvPr id="3" name="Content Placeholder 2"/>
          <p:cNvSpPr>
            <a:spLocks noGrp="1"/>
          </p:cNvSpPr>
          <p:nvPr>
            <p:ph idx="1"/>
          </p:nvPr>
        </p:nvSpPr>
        <p:spPr/>
        <p:txBody>
          <a:bodyPr>
            <a:normAutofit/>
          </a:bodyPr>
          <a:lstStyle/>
          <a:p>
            <a:r>
              <a:rPr lang="vi-VN" dirty="0" smtClean="0"/>
              <a:t>Quá trình chuẩn hóa làm tăng thêm số lượng các bảng và các liên kết.  </a:t>
            </a:r>
          </a:p>
          <a:p>
            <a:r>
              <a:rPr lang="vi-VN" dirty="0" smtClean="0"/>
              <a:t>Người sử dụng CSDL có thể gặp vấn đề về hiệu suất mà không thể giải quyết  được bằng các phương pháp hiện có (chẳng hạn như điều chỉnh các cơ sở dữ liệu hoặc nâng cấp phần cứng) -&gt; Cần phải khử chuẩn.  </a:t>
            </a:r>
          </a:p>
          <a:p>
            <a:r>
              <a:rPr lang="vi-VN" dirty="0" smtClean="0"/>
              <a:t>Các bước khử chuẩn: </a:t>
            </a:r>
          </a:p>
          <a:p>
            <a:pPr lvl="1"/>
            <a:r>
              <a:rPr lang="vi-VN" dirty="0" smtClean="0"/>
              <a:t>Kết hợp lại các quan hệ đã chia để thỏa mãn các quy tắc chuẩn hóa </a:t>
            </a:r>
          </a:p>
          <a:p>
            <a:pPr lvl="1"/>
            <a:r>
              <a:rPr lang="vi-VN" dirty="0" smtClean="0"/>
              <a:t>Lưu trữ dữ liệu dư thừa trong các bảng </a:t>
            </a:r>
          </a:p>
          <a:p>
            <a:pPr lvl="1"/>
            <a:r>
              <a:rPr lang="vi-VN" dirty="0" smtClean="0"/>
              <a:t>Lưu trữ dữ liệu tóm tắt trong các bảng </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Hệ</a:t>
            </a:r>
            <a:r>
              <a:rPr lang="en-US" dirty="0" smtClean="0"/>
              <a:t> </a:t>
            </a:r>
            <a:r>
              <a:rPr lang="en-US" dirty="0" err="1" smtClean="0"/>
              <a:t>thống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bệnh</a:t>
            </a:r>
            <a:r>
              <a:rPr lang="en-US" dirty="0" smtClean="0"/>
              <a:t> </a:t>
            </a:r>
            <a:r>
              <a:rPr lang="en-US" dirty="0" err="1" smtClean="0"/>
              <a:t>nhân</a:t>
            </a:r>
            <a:endParaRPr lang="en-US" dirty="0"/>
          </a:p>
        </p:txBody>
      </p:sp>
      <p:sp>
        <p:nvSpPr>
          <p:cNvPr id="3" name="Content Placeholder 2"/>
          <p:cNvSpPr>
            <a:spLocks noGrp="1"/>
          </p:cNvSpPr>
          <p:nvPr>
            <p:ph idx="1"/>
          </p:nvPr>
        </p:nvSpPr>
        <p:spPr>
          <a:xfrm>
            <a:off x="685800" y="1752600"/>
            <a:ext cx="10972800" cy="4158803"/>
          </a:xfrm>
        </p:spPr>
        <p:txBody>
          <a:bodyPr>
            <a:normAutofit/>
          </a:bodyPr>
          <a:lstStyle/>
          <a:p>
            <a:r>
              <a:rPr lang="en-US" sz="3200" dirty="0" err="1" smtClean="0"/>
              <a:t>Áp</a:t>
            </a:r>
            <a:r>
              <a:rPr lang="en-US" sz="3200" dirty="0" smtClean="0"/>
              <a:t> </a:t>
            </a:r>
            <a:r>
              <a:rPr lang="en-US" sz="3200" dirty="0" err="1" smtClean="0"/>
              <a:t>dụng</a:t>
            </a:r>
            <a:r>
              <a:rPr lang="en-US" sz="3200" dirty="0" smtClean="0"/>
              <a:t> </a:t>
            </a:r>
            <a:r>
              <a:rPr lang="en-US" sz="3200" dirty="0" err="1" smtClean="0"/>
              <a:t>lý</a:t>
            </a:r>
            <a:r>
              <a:rPr lang="en-US" sz="3200" dirty="0" smtClean="0"/>
              <a:t> </a:t>
            </a:r>
            <a:r>
              <a:rPr lang="en-US" sz="3200" dirty="0" err="1" smtClean="0"/>
              <a:t>thuyết</a:t>
            </a:r>
            <a:r>
              <a:rPr lang="en-US" sz="3200" dirty="0" smtClean="0"/>
              <a:t> </a:t>
            </a:r>
            <a:r>
              <a:rPr lang="en-US" sz="3200" dirty="0" err="1" smtClean="0"/>
              <a:t>lên</a:t>
            </a:r>
            <a:r>
              <a:rPr lang="en-US" sz="3200" dirty="0" smtClean="0"/>
              <a:t> </a:t>
            </a:r>
            <a:r>
              <a:rPr lang="en-US" sz="3200" dirty="0" err="1" smtClean="0"/>
              <a:t>đề</a:t>
            </a:r>
            <a:r>
              <a:rPr lang="en-US" sz="3200" dirty="0" smtClean="0"/>
              <a:t> </a:t>
            </a:r>
            <a:r>
              <a:rPr lang="en-US" sz="3200" dirty="0" err="1" smtClean="0"/>
              <a:t>tài</a:t>
            </a:r>
            <a:r>
              <a:rPr lang="en-US" sz="3200" dirty="0" smtClean="0"/>
              <a:t> </a:t>
            </a:r>
            <a:r>
              <a:rPr lang="en-US" sz="3200" dirty="0" err="1" smtClean="0"/>
              <a:t>hệ</a:t>
            </a:r>
            <a:r>
              <a:rPr lang="en-US" sz="3200" dirty="0" smtClean="0"/>
              <a:t> </a:t>
            </a:r>
            <a:r>
              <a:rPr lang="en-US" sz="3200" dirty="0" err="1" smtClean="0"/>
              <a:t>thống</a:t>
            </a:r>
            <a:r>
              <a:rPr lang="en-US" sz="3200" dirty="0" smtClean="0"/>
              <a:t> </a:t>
            </a:r>
            <a:r>
              <a:rPr lang="en-US" sz="3200" dirty="0" err="1" smtClean="0"/>
              <a:t>quản</a:t>
            </a:r>
            <a:r>
              <a:rPr lang="en-US" sz="3200" dirty="0" smtClean="0"/>
              <a:t> </a:t>
            </a:r>
            <a:r>
              <a:rPr lang="en-US" sz="3200" dirty="0" err="1" smtClean="0"/>
              <a:t>lý</a:t>
            </a:r>
            <a:r>
              <a:rPr lang="en-US" sz="3200" dirty="0" smtClean="0"/>
              <a:t> </a:t>
            </a:r>
            <a:r>
              <a:rPr lang="en-US" sz="3200" dirty="0" err="1" smtClean="0"/>
              <a:t>bệnh</a:t>
            </a:r>
            <a:r>
              <a:rPr lang="en-US" sz="3200" dirty="0" smtClean="0"/>
              <a:t> </a:t>
            </a:r>
            <a:r>
              <a:rPr lang="en-US" sz="3200" dirty="0" err="1" smtClean="0"/>
              <a:t>nhân</a:t>
            </a:r>
            <a:r>
              <a:rPr lang="en-US" sz="3200" dirty="0" smtClean="0"/>
              <a:t>:</a:t>
            </a:r>
            <a:r>
              <a:rPr lang="en-US" sz="3200" dirty="0" smtClean="0"/>
              <a:t> </a:t>
            </a:r>
          </a:p>
          <a:p>
            <a:pPr lvl="1"/>
            <a:r>
              <a:rPr lang="vi-VN" dirty="0" smtClean="0"/>
              <a:t>vẽ </a:t>
            </a:r>
            <a:r>
              <a:rPr lang="vi-VN" dirty="0" smtClean="0"/>
              <a:t>ERD trên phần </a:t>
            </a:r>
            <a:r>
              <a:rPr lang="vi-VN" dirty="0" smtClean="0"/>
              <a:t>mềm</a:t>
            </a:r>
            <a:endParaRPr lang="en-US" dirty="0" smtClean="0"/>
          </a:p>
          <a:p>
            <a:pPr lvl="1"/>
            <a:r>
              <a:rPr lang="vi-VN" dirty="0" smtClean="0"/>
              <a:t>Chuẩn hóa lược đồ quan hệ theo chuẩn </a:t>
            </a:r>
            <a:r>
              <a:rPr lang="vi-VN" dirty="0" smtClean="0"/>
              <a:t>3NF</a:t>
            </a:r>
            <a:endParaRPr lang="en-US" dirty="0" smtClean="0"/>
          </a:p>
          <a:p>
            <a:pPr lvl="1"/>
            <a:r>
              <a:rPr lang="vi-VN" dirty="0" smtClean="0"/>
              <a:t>Vẽ ERD đầy đủ sau khi đã chuẩn hóa 3NF</a:t>
            </a:r>
          </a:p>
          <a:p>
            <a:pPr>
              <a:buNone/>
            </a:pPr>
            <a:r>
              <a:rPr lang="vi-VN" sz="3200" dirty="0" smtClean="0"/>
              <a:t> </a:t>
            </a:r>
            <a:endParaRPr lang="vi-VN" sz="3200" dirty="0" smtClean="0"/>
          </a:p>
        </p:txBody>
      </p:sp>
    </p:spTree>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4953001"/>
            <a:ext cx="5410200" cy="461665"/>
          </a:xfrm>
          <a:prstGeom prst="rect">
            <a:avLst/>
          </a:prstGeom>
          <a:noFill/>
        </p:spPr>
        <p:txBody>
          <a:bodyPr wrap="square" lIns="91438" tIns="45719" rIns="91438" bIns="45719" rtlCol="0">
            <a:spAutoFit/>
          </a:bodyPr>
          <a:lstStyle/>
          <a:p>
            <a:r>
              <a:rPr lang="en-US" sz="2400" dirty="0" err="1" smtClean="0">
                <a:solidFill>
                  <a:srgbClr val="FFFF00"/>
                </a:solidFill>
                <a:latin typeface="Segoe UI" panose="020B0502040204020203" pitchFamily="34" charset="0"/>
                <a:cs typeface="Segoe UI" panose="020B0502040204020203" pitchFamily="34" charset="0"/>
              </a:rPr>
              <a:t>Giảng</a:t>
            </a:r>
            <a:r>
              <a:rPr lang="en-US" sz="2400" dirty="0" smtClean="0">
                <a:solidFill>
                  <a:srgbClr val="FFFF00"/>
                </a:solidFill>
                <a:latin typeface="Segoe UI" panose="020B0502040204020203" pitchFamily="34" charset="0"/>
                <a:cs typeface="Segoe UI" panose="020B0502040204020203" pitchFamily="34" charset="0"/>
              </a:rPr>
              <a:t> </a:t>
            </a:r>
            <a:r>
              <a:rPr lang="en-US" sz="2400" dirty="0" err="1" smtClean="0">
                <a:solidFill>
                  <a:srgbClr val="FFFF00"/>
                </a:solidFill>
                <a:latin typeface="Segoe UI" panose="020B0502040204020203" pitchFamily="34" charset="0"/>
                <a:cs typeface="Segoe UI" panose="020B0502040204020203" pitchFamily="34" charset="0"/>
              </a:rPr>
              <a:t>viên</a:t>
            </a:r>
            <a:r>
              <a:rPr lang="en-US" sz="2400" dirty="0" smtClean="0">
                <a:solidFill>
                  <a:srgbClr val="FFFF00"/>
                </a:solidFill>
                <a:latin typeface="Segoe UI" panose="020B0502040204020203" pitchFamily="34" charset="0"/>
                <a:cs typeface="Segoe UI" panose="020B0502040204020203" pitchFamily="34" charset="0"/>
              </a:rPr>
              <a:t> chia </a:t>
            </a:r>
            <a:r>
              <a:rPr lang="en-US" sz="2400" dirty="0" err="1" smtClean="0">
                <a:solidFill>
                  <a:srgbClr val="FFFF00"/>
                </a:solidFill>
                <a:latin typeface="Segoe UI" panose="020B0502040204020203" pitchFamily="34" charset="0"/>
                <a:cs typeface="Segoe UI" panose="020B0502040204020203" pitchFamily="34" charset="0"/>
              </a:rPr>
              <a:t>nhóm</a:t>
            </a:r>
            <a:r>
              <a:rPr lang="en-US" sz="2400" dirty="0" smtClean="0">
                <a:solidFill>
                  <a:srgbClr val="FFFF00"/>
                </a:solidFill>
                <a:latin typeface="Segoe UI" panose="020B0502040204020203" pitchFamily="34" charset="0"/>
                <a:cs typeface="Segoe UI" panose="020B0502040204020203" pitchFamily="34" charset="0"/>
              </a:rPr>
              <a:t> </a:t>
            </a:r>
            <a:r>
              <a:rPr lang="en-US" sz="2400" dirty="0" err="1" smtClean="0">
                <a:solidFill>
                  <a:srgbClr val="FFFF00"/>
                </a:solidFill>
                <a:latin typeface="Segoe UI" panose="020B0502040204020203" pitchFamily="34" charset="0"/>
                <a:cs typeface="Segoe UI" panose="020B0502040204020203" pitchFamily="34" charset="0"/>
              </a:rPr>
              <a:t>cho</a:t>
            </a:r>
            <a:r>
              <a:rPr lang="en-US" sz="2400" dirty="0" smtClean="0">
                <a:solidFill>
                  <a:srgbClr val="FFFF00"/>
                </a:solidFill>
                <a:latin typeface="Segoe UI" panose="020B0502040204020203" pitchFamily="34" charset="0"/>
                <a:cs typeface="Segoe UI" panose="020B0502040204020203" pitchFamily="34" charset="0"/>
              </a:rPr>
              <a:t> </a:t>
            </a:r>
            <a:r>
              <a:rPr lang="en-US" sz="2400" dirty="0" err="1" smtClean="0">
                <a:solidFill>
                  <a:srgbClr val="FFFF00"/>
                </a:solidFill>
                <a:latin typeface="Segoe UI" panose="020B0502040204020203" pitchFamily="34" charset="0"/>
                <a:cs typeface="Segoe UI" panose="020B0502040204020203" pitchFamily="34" charset="0"/>
              </a:rPr>
              <a:t>lớp</a:t>
            </a:r>
            <a:endParaRPr lang="en-US" sz="2400" dirty="0">
              <a:solidFill>
                <a:srgbClr val="FFFF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706688695"/>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953" y="0"/>
            <a:ext cx="12197953" cy="6858000"/>
          </a:xfrm>
          <a:prstGeom prst="rect">
            <a:avLst/>
          </a:prstGeom>
        </p:spPr>
      </p:pic>
    </p:spTree>
    <p:extLst>
      <p:ext uri="{BB962C8B-B14F-4D97-AF65-F5344CB8AC3E}">
        <p14:creationId xmlns:p14="http://schemas.microsoft.com/office/powerpoint/2010/main" xmlns="" val="422857423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Nội</a:t>
            </a:r>
            <a:r>
              <a:rPr lang="en-US" dirty="0" smtClean="0"/>
              <a:t> dung </a:t>
            </a:r>
            <a:r>
              <a:rPr lang="en-US" dirty="0" err="1" smtClean="0"/>
              <a:t>thực</a:t>
            </a:r>
            <a:r>
              <a:rPr lang="en-US" dirty="0" smtClean="0"/>
              <a:t> </a:t>
            </a:r>
            <a:r>
              <a:rPr lang="en-US" dirty="0" err="1" smtClean="0"/>
              <a:t>hành</a:t>
            </a:r>
            <a:endParaRPr lang="en-US" dirty="0"/>
          </a:p>
        </p:txBody>
      </p:sp>
      <p:sp>
        <p:nvSpPr>
          <p:cNvPr id="3" name="Content Placeholder 2"/>
          <p:cNvSpPr>
            <a:spLocks noGrp="1"/>
          </p:cNvSpPr>
          <p:nvPr>
            <p:ph idx="1"/>
          </p:nvPr>
        </p:nvSpPr>
        <p:spPr>
          <a:xfrm>
            <a:off x="685800" y="1524001"/>
            <a:ext cx="9753600" cy="4114800"/>
          </a:xfrm>
        </p:spPr>
        <p:txBody>
          <a:bodyPr>
            <a:normAutofit/>
          </a:bodyPr>
          <a:lstStyle/>
          <a:p>
            <a:pPr>
              <a:lnSpc>
                <a:spcPct val="200000"/>
              </a:lnSpc>
            </a:pP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khảo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sát</a:t>
            </a:r>
            <a:r>
              <a:rPr lang="en-US" dirty="0" smtClean="0">
                <a:latin typeface="Times New Roman" pitchFamily="18" charset="0"/>
                <a:cs typeface="Times New Roman" pitchFamily="18" charset="0"/>
              </a:rPr>
              <a:t> CSDL </a:t>
            </a:r>
            <a:r>
              <a:rPr lang="en-US" dirty="0" err="1" smtClean="0">
                <a:latin typeface="Times New Roman" pitchFamily="18" charset="0"/>
                <a:cs typeface="Times New Roman" pitchFamily="18" charset="0"/>
              </a:rPr>
              <a:t>dự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CSDL </a:t>
            </a:r>
            <a:r>
              <a:rPr lang="en-US" dirty="0" err="1" smtClean="0">
                <a:latin typeface="Times New Roman" pitchFamily="18" charset="0"/>
                <a:cs typeface="Times New Roman" pitchFamily="18" charset="0"/>
              </a:rPr>
              <a:t>mức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niệm</a:t>
            </a:r>
            <a:r>
              <a:rPr lang="en-US" dirty="0" smtClean="0">
                <a:latin typeface="Times New Roman" pitchFamily="18" charset="0"/>
                <a:cs typeface="Times New Roman" pitchFamily="18" charset="0"/>
              </a:rPr>
              <a:t>.</a:t>
            </a:r>
          </a:p>
          <a:p>
            <a:pPr>
              <a:lnSpc>
                <a:spcPct val="200000"/>
              </a:lnSpc>
            </a:pPr>
            <a:r>
              <a:rPr lang="en-US" dirty="0" err="1" smtClean="0">
                <a:latin typeface="Times New Roman" pitchFamily="18" charset="0"/>
                <a:cs typeface="Times New Roman" pitchFamily="18" charset="0"/>
              </a:rPr>
              <a:t>Vẽ</a:t>
            </a:r>
            <a:r>
              <a:rPr lang="en-US" dirty="0" smtClean="0">
                <a:latin typeface="Times New Roman" pitchFamily="18" charset="0"/>
                <a:cs typeface="Times New Roman" pitchFamily="18" charset="0"/>
              </a:rPr>
              <a:t> ERD CSDL,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hóa</a:t>
            </a:r>
            <a:r>
              <a:rPr lang="en-US" dirty="0" smtClean="0">
                <a:latin typeface="Times New Roman" pitchFamily="18" charset="0"/>
                <a:cs typeface="Times New Roman" pitchFamily="18" charset="0"/>
              </a:rPr>
              <a:t> CSDL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3NF.</a:t>
            </a:r>
          </a:p>
          <a:p>
            <a:pPr>
              <a:lnSpc>
                <a:spcPct val="200000"/>
              </a:lnSpc>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Xây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trúc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tạo</a:t>
            </a:r>
            <a:r>
              <a:rPr lang="en-US" dirty="0" smtClean="0">
                <a:latin typeface="Times New Roman" pitchFamily="18" charset="0"/>
                <a:cs typeface="Times New Roman" pitchFamily="18" charset="0"/>
              </a:rPr>
              <a:t> CSDL </a:t>
            </a:r>
            <a:r>
              <a:rPr lang="en-US" dirty="0" err="1" smtClean="0">
                <a:latin typeface="Times New Roman" pitchFamily="18" charset="0"/>
                <a:cs typeface="Times New Roman" pitchFamily="18" charset="0"/>
              </a:rPr>
              <a:t>vật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a:t>
            </a:r>
          </a:p>
          <a:p>
            <a:pPr>
              <a:lnSpc>
                <a:spcPct val="200000"/>
              </a:lnSpc>
            </a:pP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lệnh</a:t>
            </a:r>
            <a:r>
              <a:rPr lang="en-US" dirty="0" smtClean="0">
                <a:latin typeface="Times New Roman" pitchFamily="18" charset="0"/>
                <a:cs typeface="Times New Roman" pitchFamily="18" charset="0"/>
              </a:rPr>
              <a:t> SQL </a:t>
            </a:r>
            <a:r>
              <a:rPr lang="en-US" dirty="0" err="1" smtClean="0">
                <a:latin typeface="Times New Roman" pitchFamily="18" charset="0"/>
                <a:cs typeface="Times New Roman" pitchFamily="18" charset="0"/>
              </a:rPr>
              <a:t>tạo</a:t>
            </a:r>
            <a:r>
              <a:rPr lang="en-US" dirty="0" smtClean="0">
                <a:latin typeface="Times New Roman" pitchFamily="18" charset="0"/>
                <a:cs typeface="Times New Roman" pitchFamily="18" charset="0"/>
              </a:rPr>
              <a:t> CSDL</a:t>
            </a:r>
          </a:p>
        </p:txBody>
      </p:sp>
      <p:pic>
        <p:nvPicPr>
          <p:cNvPr id="5"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xmlns=""/>
              </a:ext>
            </a:extLst>
          </a:blip>
          <a:srcRect/>
          <a:stretch>
            <a:fillRect/>
          </a:stretch>
        </p:blipFill>
        <p:spPr bwMode="auto">
          <a:xfrm flipH="1">
            <a:off x="9448801" y="1095849"/>
            <a:ext cx="2313580" cy="535686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18172478"/>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4997" y="2967335"/>
            <a:ext cx="8931203" cy="938716"/>
          </a:xfrm>
          <a:prstGeom prst="rect">
            <a:avLst/>
          </a:prstGeom>
          <a:noFill/>
        </p:spPr>
        <p:txBody>
          <a:bodyPr wrap="square" lIns="91438" tIns="45719" rIns="91438" bIns="45719">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5500" b="1" cap="small"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Vẽ</a:t>
            </a:r>
            <a:r>
              <a:rPr lang="en-US" sz="5500" b="1" cap="small"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ERD CSDL</a:t>
            </a:r>
            <a:endParaRPr lang="en-US" sz="5500" b="1" cap="small"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cxnSp>
        <p:nvCxnSpPr>
          <p:cNvPr id="3" name="Straight Connector 2"/>
          <p:cNvCxnSpPr/>
          <p:nvPr/>
        </p:nvCxnSpPr>
        <p:spPr>
          <a:xfrm>
            <a:off x="762000" y="3886200"/>
            <a:ext cx="10744200" cy="0"/>
          </a:xfrm>
          <a:prstGeom prst="line">
            <a:avLst/>
          </a:prstGeom>
          <a:ln w="76200" cmpd="thinThick">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flipH="1">
            <a:off x="748938" y="1194997"/>
            <a:ext cx="1826060" cy="2715152"/>
          </a:xfrm>
          <a:prstGeom prst="ellipse">
            <a:avLst/>
          </a:prstGeom>
          <a:ln>
            <a:noFill/>
          </a:ln>
          <a:effectLst>
            <a:softEdge rad="112500"/>
          </a:effectLst>
        </p:spPr>
      </p:pic>
    </p:spTree>
    <p:extLst>
      <p:ext uri="{BB962C8B-B14F-4D97-AF65-F5344CB8AC3E}">
        <p14:creationId xmlns:p14="http://schemas.microsoft.com/office/powerpoint/2010/main" xmlns="" val="218403509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Vẽ</a:t>
            </a:r>
            <a:r>
              <a:rPr lang="en-US" dirty="0" smtClean="0">
                <a:latin typeface="Times New Roman" pitchFamily="18" charset="0"/>
                <a:cs typeface="Times New Roman" pitchFamily="18" charset="0"/>
              </a:rPr>
              <a:t> ERD CSDL</a:t>
            </a:r>
            <a:endParaRPr lang="en-US" dirty="0"/>
          </a:p>
        </p:txBody>
      </p:sp>
      <p:sp>
        <p:nvSpPr>
          <p:cNvPr id="4" name="Content Placeholder 3"/>
          <p:cNvSpPr>
            <a:spLocks noGrp="1"/>
          </p:cNvSpPr>
          <p:nvPr>
            <p:ph idx="1"/>
          </p:nvPr>
        </p:nvSpPr>
        <p:spPr/>
        <p:txBody>
          <a:bodyPr>
            <a:normAutofit/>
          </a:bodyPr>
          <a:lstStyle/>
          <a:p>
            <a:r>
              <a:rPr lang="en-US" sz="4000" dirty="0" err="1" smtClean="0"/>
              <a:t>Vẽ</a:t>
            </a:r>
            <a:r>
              <a:rPr lang="en-US" sz="4000" dirty="0" smtClean="0"/>
              <a:t> ERD </a:t>
            </a:r>
            <a:r>
              <a:rPr lang="en-US" sz="4000" dirty="0" err="1" smtClean="0"/>
              <a:t>trên</a:t>
            </a:r>
            <a:r>
              <a:rPr lang="en-US" sz="4000" dirty="0" smtClean="0"/>
              <a:t> </a:t>
            </a:r>
            <a:r>
              <a:rPr lang="en-US" sz="4000" dirty="0" err="1" smtClean="0"/>
              <a:t>phần</a:t>
            </a:r>
            <a:r>
              <a:rPr lang="en-US" sz="4000" dirty="0" smtClean="0"/>
              <a:t> </a:t>
            </a:r>
            <a:r>
              <a:rPr lang="en-US" sz="4000" dirty="0" err="1" smtClean="0"/>
              <a:t>mềm</a:t>
            </a:r>
            <a:r>
              <a:rPr lang="en-US" sz="4000" dirty="0" smtClean="0"/>
              <a:t> Star UML</a:t>
            </a:r>
            <a:endParaRPr lang="en-US" sz="4000" dirty="0"/>
          </a:p>
        </p:txBody>
      </p:sp>
      <p:pic>
        <p:nvPicPr>
          <p:cNvPr id="5" name="Picture 2"/>
          <p:cNvPicPr>
            <a:picLocks noChangeAspect="1" noChangeArrowheads="1"/>
          </p:cNvPicPr>
          <p:nvPr/>
        </p:nvPicPr>
        <p:blipFill>
          <a:blip r:embed="rId2"/>
          <a:srcRect/>
          <a:stretch>
            <a:fillRect/>
          </a:stretch>
        </p:blipFill>
        <p:spPr bwMode="auto">
          <a:xfrm>
            <a:off x="2286000" y="1600200"/>
            <a:ext cx="7746043" cy="4616010"/>
          </a:xfrm>
          <a:prstGeom prst="rect">
            <a:avLst/>
          </a:prstGeom>
          <a:noFill/>
          <a:ln w="9525">
            <a:noFill/>
            <a:miter lim="800000"/>
            <a:headEnd/>
            <a:tailEnd/>
          </a:ln>
          <a:effectLst/>
        </p:spPr>
      </p:pic>
    </p:spTree>
    <p:extLst>
      <p:ext uri="{BB962C8B-B14F-4D97-AF65-F5344CB8AC3E}">
        <p14:creationId xmlns:p14="http://schemas.microsoft.com/office/powerpoint/2010/main" xmlns="" val="2118928244"/>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4997" y="2967335"/>
            <a:ext cx="9617003" cy="938716"/>
          </a:xfrm>
          <a:prstGeom prst="rect">
            <a:avLst/>
          </a:prstGeom>
          <a:noFill/>
        </p:spPr>
        <p:txBody>
          <a:bodyPr wrap="square" lIns="91438" tIns="45719" rIns="91438" bIns="45719">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5500" b="1" cap="small"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chuẩn</a:t>
            </a:r>
            <a:r>
              <a:rPr lang="en-US" sz="5500" b="1" cap="small"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r>
              <a:rPr lang="en-US" sz="5500" b="1" cap="small"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hóa</a:t>
            </a:r>
            <a:r>
              <a:rPr lang="en-US" sz="5500" b="1" cap="small"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CSDL </a:t>
            </a:r>
            <a:r>
              <a:rPr lang="en-US" sz="5500" b="1" cap="small"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theo</a:t>
            </a:r>
            <a:r>
              <a:rPr lang="en-US" sz="5500" b="1" cap="small"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r>
              <a:rPr lang="en-US" sz="5500" b="1" cap="small"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chuẩn</a:t>
            </a:r>
            <a:r>
              <a:rPr lang="en-US" sz="5500" b="1" cap="small"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3NF</a:t>
            </a:r>
            <a:endParaRPr lang="en-US" sz="5500" b="1" cap="small"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cxnSp>
        <p:nvCxnSpPr>
          <p:cNvPr id="3" name="Straight Connector 2"/>
          <p:cNvCxnSpPr/>
          <p:nvPr/>
        </p:nvCxnSpPr>
        <p:spPr>
          <a:xfrm>
            <a:off x="762000" y="3886200"/>
            <a:ext cx="10744200" cy="0"/>
          </a:xfrm>
          <a:prstGeom prst="line">
            <a:avLst/>
          </a:prstGeom>
          <a:ln w="76200" cmpd="thinThick">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flipH="1">
            <a:off x="748938" y="1194997"/>
            <a:ext cx="1826060" cy="2715152"/>
          </a:xfrm>
          <a:prstGeom prst="ellipse">
            <a:avLst/>
          </a:prstGeom>
          <a:ln>
            <a:noFill/>
          </a:ln>
          <a:effectLst>
            <a:softEdge rad="112500"/>
          </a:effectLst>
        </p:spPr>
      </p:pic>
    </p:spTree>
    <p:extLst>
      <p:ext uri="{BB962C8B-B14F-4D97-AF65-F5344CB8AC3E}">
        <p14:creationId xmlns:p14="http://schemas.microsoft.com/office/powerpoint/2010/main" xmlns="" val="218403509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a:t>
            </a:r>
            <a:r>
              <a:rPr lang="en-US" dirty="0" smtClean="0"/>
              <a:t> </a:t>
            </a:r>
            <a:r>
              <a:rPr lang="en-US" dirty="0" err="1" smtClean="0"/>
              <a:t>trình</a:t>
            </a:r>
            <a:r>
              <a:rPr lang="en-US" dirty="0" smtClean="0"/>
              <a:t> </a:t>
            </a:r>
            <a:r>
              <a:rPr lang="en-US" dirty="0" err="1" smtClean="0"/>
              <a:t>chuẩn</a:t>
            </a:r>
            <a:r>
              <a:rPr lang="en-US" dirty="0" smtClean="0"/>
              <a:t> </a:t>
            </a:r>
            <a:r>
              <a:rPr lang="en-US" dirty="0" err="1" smtClean="0"/>
              <a:t>hóa</a:t>
            </a:r>
            <a:r>
              <a:rPr lang="en-US" dirty="0" smtClean="0"/>
              <a:t> </a:t>
            </a:r>
            <a:r>
              <a:rPr lang="en-US" dirty="0" err="1" smtClean="0"/>
              <a:t>dữ</a:t>
            </a:r>
            <a:r>
              <a:rPr lang="en-US" dirty="0" smtClean="0"/>
              <a:t> </a:t>
            </a:r>
            <a:r>
              <a:rPr lang="en-US" dirty="0" err="1" smtClean="0"/>
              <a:t>liệu</a:t>
            </a:r>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1676399" y="1219200"/>
            <a:ext cx="8414197" cy="53340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Ví dụ: Chuyển từ chưa chuẩn hóa sang 3NF</a:t>
            </a:r>
            <a:endParaRPr lang="en-US" dirty="0"/>
          </a:p>
        </p:txBody>
      </p:sp>
      <p:sp>
        <p:nvSpPr>
          <p:cNvPr id="3" name="Content Placeholder 2"/>
          <p:cNvSpPr>
            <a:spLocks noGrp="1"/>
          </p:cNvSpPr>
          <p:nvPr>
            <p:ph idx="1"/>
          </p:nvPr>
        </p:nvSpPr>
        <p:spPr/>
        <p:txBody>
          <a:bodyPr/>
          <a:lstStyle/>
          <a:p>
            <a:r>
              <a:rPr lang="vi-VN" dirty="0" smtClean="0"/>
              <a:t>Bảng hóa đơn (INVOICE) ở trên biểu diễn dưới dạng bảng như sau. Bảng này ở dạng không chuẩn</a:t>
            </a:r>
            <a:endParaRPr lang="en-US" dirty="0"/>
          </a:p>
        </p:txBody>
      </p:sp>
      <p:pic>
        <p:nvPicPr>
          <p:cNvPr id="1026" name="Picture 2"/>
          <p:cNvPicPr>
            <a:picLocks noChangeAspect="1" noChangeArrowheads="1"/>
          </p:cNvPicPr>
          <p:nvPr/>
        </p:nvPicPr>
        <p:blipFill>
          <a:blip r:embed="rId2"/>
          <a:srcRect/>
          <a:stretch>
            <a:fillRect/>
          </a:stretch>
        </p:blipFill>
        <p:spPr bwMode="auto">
          <a:xfrm>
            <a:off x="914400" y="1905000"/>
            <a:ext cx="10609339" cy="47244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dirty="0" smtClean="0"/>
              <a:t>Sau khi chuyển sang dạng chuẩn 1NF, CSDL sẽ gồm hai quan hệ như sau:  </a:t>
            </a:r>
          </a:p>
          <a:p>
            <a:pPr lvl="1"/>
            <a:r>
              <a:rPr lang="vi-VN" dirty="0" smtClean="0"/>
              <a:t>Quan hệ INVOICE: Invoice Number   (PK),  Customer Number, Customer Name, Customer Address,  Customer City, Customer State, Customer Zip Code, Customer Phone,  Terms, Ship Via,  Order Date,  Total  Order Amount </a:t>
            </a:r>
          </a:p>
          <a:p>
            <a:pPr lvl="1"/>
            <a:r>
              <a:rPr lang="vi-VN" dirty="0" smtClean="0"/>
              <a:t>Quan hệ INVOICE LINE  ITEM:   Invoice Number   (PK), Product Number   (PK), Product Description,  Quantity,  Unit Price</a:t>
            </a:r>
            <a:r>
              <a:rPr lang="en-US" dirty="0" smtClean="0"/>
              <a:t>.</a:t>
            </a:r>
            <a:endParaRPr lang="vi-VN" dirty="0" smtClean="0"/>
          </a:p>
        </p:txBody>
      </p:sp>
      <p:sp>
        <p:nvSpPr>
          <p:cNvPr id="4" name="Title 1"/>
          <p:cNvSpPr>
            <a:spLocks noGrp="1"/>
          </p:cNvSpPr>
          <p:nvPr>
            <p:ph type="title"/>
          </p:nvPr>
        </p:nvSpPr>
        <p:spPr/>
        <p:txBody>
          <a:bodyPr/>
          <a:lstStyle/>
          <a:p>
            <a:r>
              <a:rPr lang="vi-VN" dirty="0" smtClean="0"/>
              <a:t>Ví dụ: Chuyển từ chưa chuẩn hóa sang 3NF</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dirty="0" smtClean="0"/>
              <a:t>Quan hệ INVOICE được phân rã về dạng 2NF như sau: </a:t>
            </a:r>
          </a:p>
          <a:p>
            <a:pPr lvl="1"/>
            <a:r>
              <a:rPr lang="vi-VN" dirty="0" smtClean="0"/>
              <a:t>INVOICE:  Invoice Number   (PK),  Customer Number, Customer Name, Customer Address,  Customer City, Customer State, Customer Zip Code, Customer Phone,  Terms, Ship Via,  Order Date,  Total  Order Amount </a:t>
            </a:r>
          </a:p>
          <a:p>
            <a:pPr lvl="1"/>
            <a:r>
              <a:rPr lang="vi-VN" dirty="0" smtClean="0"/>
              <a:t>INVOICE  LINE  ITEM: Invoice Number   (PK), Product Number   (PK), Quantity, Sale Unit Price</a:t>
            </a:r>
          </a:p>
          <a:p>
            <a:pPr lvl="1"/>
            <a:r>
              <a:rPr lang="vi-VN" dirty="0" smtClean="0"/>
              <a:t>PRODUCT: Product Number   (PK), Product Description, List Unit Price</a:t>
            </a:r>
          </a:p>
        </p:txBody>
      </p:sp>
      <p:sp>
        <p:nvSpPr>
          <p:cNvPr id="4" name="Title 1"/>
          <p:cNvSpPr>
            <a:spLocks noGrp="1"/>
          </p:cNvSpPr>
          <p:nvPr>
            <p:ph type="title"/>
          </p:nvPr>
        </p:nvSpPr>
        <p:spPr/>
        <p:txBody>
          <a:bodyPr/>
          <a:lstStyle/>
          <a:p>
            <a:r>
              <a:rPr lang="vi-VN" dirty="0" smtClean="0"/>
              <a:t>Ví dụ: Chuyển từ chưa chuẩn hóa sang 3NF</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14428</TotalTime>
  <Words>556</Words>
  <Application>Microsoft Office PowerPoint</Application>
  <PresentationFormat>Custom</PresentationFormat>
  <Paragraphs>44</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Custom Design</vt:lpstr>
      <vt:lpstr>Slide 1</vt:lpstr>
      <vt:lpstr>Nội dung thực hành</vt:lpstr>
      <vt:lpstr>Slide 3</vt:lpstr>
      <vt:lpstr>Vẽ ERD CSDL</vt:lpstr>
      <vt:lpstr>Slide 5</vt:lpstr>
      <vt:lpstr>Quy trình chuẩn hóa dữ liệu</vt:lpstr>
      <vt:lpstr>Ví dụ: Chuyển từ chưa chuẩn hóa sang 3NF</vt:lpstr>
      <vt:lpstr>Ví dụ: Chuyển từ chưa chuẩn hóa sang 3NF</vt:lpstr>
      <vt:lpstr>Ví dụ: Chuyển từ chưa chuẩn hóa sang 3NF</vt:lpstr>
      <vt:lpstr>Ví dụ: Chuyển từ chưa chuẩn hóa sang 3NF</vt:lpstr>
      <vt:lpstr>Khử chuẩn (Denormalization)</vt:lpstr>
      <vt:lpstr>Hệ thống quản lý bệnh nhân</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bAohAnh</cp:lastModifiedBy>
  <cp:revision>1968</cp:revision>
  <dcterms:created xsi:type="dcterms:W3CDTF">2013-04-23T08:05:33Z</dcterms:created>
  <dcterms:modified xsi:type="dcterms:W3CDTF">2023-11-26T18:14:39Z</dcterms:modified>
</cp:coreProperties>
</file>