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3"/>
  </p:notesMasterIdLst>
  <p:sldIdLst>
    <p:sldId id="709" r:id="rId2"/>
    <p:sldId id="827" r:id="rId3"/>
    <p:sldId id="784" r:id="rId4"/>
    <p:sldId id="833" r:id="rId5"/>
    <p:sldId id="834" r:id="rId6"/>
    <p:sldId id="836" r:id="rId7"/>
    <p:sldId id="837" r:id="rId8"/>
    <p:sldId id="838" r:id="rId9"/>
    <p:sldId id="835" r:id="rId10"/>
    <p:sldId id="840" r:id="rId11"/>
    <p:sldId id="759" r:id="rId12"/>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6522"/>
    <a:srgbClr val="0000FF"/>
    <a:srgbClr val="9BBB59"/>
    <a:srgbClr val="FF3300"/>
    <a:srgbClr val="F9F9F9"/>
    <a:srgbClr val="FF5A33"/>
    <a:srgbClr val="5C0000"/>
    <a:srgbClr val="FF9900"/>
    <a:srgbClr val="FFD1D1"/>
    <a:srgbClr val="FFB9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62" autoAdjust="0"/>
    <p:restoredTop sz="90049" autoAdjust="0"/>
  </p:normalViewPr>
  <p:slideViewPr>
    <p:cSldViewPr>
      <p:cViewPr varScale="1">
        <p:scale>
          <a:sx n="48" d="100"/>
          <a:sy n="48" d="100"/>
        </p:scale>
        <p:origin x="-1013" y="-7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11/27/2023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xmlns="" val="179587253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3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lIns="91438" tIns="45719" rIns="91438" bIns="45719" rtlCol="0" anchor="ctr"/>
          <a:lstStyle/>
          <a:p>
            <a:pPr algn="ctr"/>
            <a:endParaRPr lang="en-US" sz="1900" dirty="0"/>
          </a:p>
        </p:txBody>
      </p:sp>
      <p:sp>
        <p:nvSpPr>
          <p:cNvPr id="5" name="Title 4"/>
          <p:cNvSpPr>
            <a:spLocks noGrp="1"/>
          </p:cNvSpPr>
          <p:nvPr>
            <p:ph type="title" hasCustomPrompt="1"/>
          </p:nvPr>
        </p:nvSpPr>
        <p:spPr>
          <a:xfrm>
            <a:off x="5506720" y="4284597"/>
            <a:ext cx="6100064" cy="704980"/>
          </a:xfrm>
        </p:spPr>
        <p:txBody>
          <a:bodyPr>
            <a:normAutofit/>
          </a:bodyPr>
          <a:lstStyle>
            <a:lvl1pPr algn="l">
              <a:defRPr lang="en-US" sz="4000" b="1" kern="1200" cap="none" baseline="0" dirty="0">
                <a:solidFill>
                  <a:srgbClr val="FF5A33"/>
                </a:solidFill>
                <a:effectLst>
                  <a:outerShdw blurRad="38100" dist="38100" dir="2700000" algn="tl">
                    <a:srgbClr val="000000">
                      <a:alpha val="43137"/>
                    </a:srgbClr>
                  </a:outerShdw>
                </a:effectLst>
                <a:latin typeface="Segoe UI" panose="020B0502040204020203" pitchFamily="34" charset="0"/>
                <a:ea typeface="Tahoma" panose="020B0604030504040204" pitchFamily="34" charset="0"/>
                <a:cs typeface="Segoe UI" panose="020B0502040204020203"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
        <p:nvSpPr>
          <p:cNvPr id="4" name="TextBox 3"/>
          <p:cNvSpPr txBox="1"/>
          <p:nvPr userDrawn="1"/>
        </p:nvSpPr>
        <p:spPr>
          <a:xfrm>
            <a:off x="533400" y="5952566"/>
            <a:ext cx="3733800" cy="461665"/>
          </a:xfrm>
          <a:prstGeom prst="rect">
            <a:avLst/>
          </a:prstGeom>
          <a:solidFill>
            <a:srgbClr val="F26522"/>
          </a:solidFill>
        </p:spPr>
        <p:txBody>
          <a:bodyPr wrap="square" lIns="91438" tIns="45719" rIns="91438" bIns="45719" rtlCol="0">
            <a:spAutoFit/>
          </a:bodyPr>
          <a:lstStyle/>
          <a:p>
            <a:r>
              <a:rPr lang="en-US" sz="2400" dirty="0">
                <a:solidFill>
                  <a:schemeClr val="bg1"/>
                </a:solidFill>
              </a:rPr>
              <a:t>https://</a:t>
            </a:r>
            <a:r>
              <a:rPr lang="en-US" sz="2400" dirty="0" err="1">
                <a:solidFill>
                  <a:schemeClr val="bg1"/>
                </a:solidFill>
              </a:rPr>
              <a:t>caodang.fpt.edu.vn</a:t>
            </a:r>
            <a:endParaRPr lang="en-US" sz="2400" dirty="0">
              <a:solidFill>
                <a:schemeClr val="bg1"/>
              </a:solidFill>
            </a:endParaRPr>
          </a:p>
        </p:txBody>
      </p:sp>
    </p:spTree>
    <p:extLst>
      <p:ext uri="{BB962C8B-B14F-4D97-AF65-F5344CB8AC3E}">
        <p14:creationId xmlns:p14="http://schemas.microsoft.com/office/powerpoint/2010/main" xmlns="" val="37455373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7"/>
            <a:ext cx="8636000" cy="563563"/>
          </a:xfrm>
          <a:prstGeom prst="rect">
            <a:avLst/>
          </a:prstGeom>
        </p:spPr>
        <p:txBody>
          <a:bodyPr vert="horz" lIns="91438" tIns="45719" rIns="91438" bIns="45719"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38" tIns="45719" rIns="91438" bIns="45719"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1200" y="228602"/>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7"/>
            <a:ext cx="9448800" cy="487363"/>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189"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160" indent="-228594"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189"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160" indent="-228594"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2"/>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xmlns=""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7"/>
            <a:ext cx="8636000" cy="563563"/>
          </a:xfrm>
          <a:prstGeom prst="rect">
            <a:avLst/>
          </a:prstGeom>
        </p:spPr>
        <p:txBody>
          <a:bodyPr vert="horz" lIns="91438" tIns="45719" rIns="91438" bIns="45719"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38" tIns="45719" rIns="91438" bIns="45719"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1200" y="228602"/>
            <a:ext cx="2133600" cy="484909"/>
          </a:xfrm>
          <a:prstGeom prst="rect">
            <a:avLst/>
          </a:prstGeom>
        </p:spPr>
      </p:pic>
    </p:spTree>
    <p:extLst>
      <p:ext uri="{BB962C8B-B14F-4D97-AF65-F5344CB8AC3E}">
        <p14:creationId xmlns:p14="http://schemas.microsoft.com/office/powerpoint/2010/main" xmlns=""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7"/>
            <a:ext cx="9347199" cy="487363"/>
          </a:xfrm>
        </p:spPr>
        <p:txBody>
          <a:bodyPr>
            <a:noAutofit/>
          </a:bodyPr>
          <a:lstStyle>
            <a:lvl1pPr algn="r">
              <a:defRPr sz="2800" b="1" cap="none" baseline="0">
                <a:solidFill>
                  <a:srgbClr val="FF5A33"/>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946597"/>
            <a:ext cx="10972800" cy="5759003"/>
          </a:xfrm>
        </p:spPr>
        <p:txBody>
          <a:bodyPr>
            <a:normAutofit/>
          </a:bodyPr>
          <a:lstStyle>
            <a:lvl1pPr marL="342891" indent="-342891">
              <a:buClr>
                <a:srgbClr val="FF5A33"/>
              </a:buClr>
              <a:buFont typeface="Wingdings" pitchFamily="2" charset="2"/>
              <a:buChar char="q"/>
              <a:defRPr sz="2800">
                <a:latin typeface="Segoe UI" panose="020B0502040204020203" pitchFamily="34" charset="0"/>
                <a:ea typeface="Cambria" panose="02040503050406030204" pitchFamily="18" charset="0"/>
                <a:cs typeface="Segoe UI" pitchFamily="34" charset="0"/>
              </a:defRPr>
            </a:lvl1pPr>
            <a:lvl2pPr marL="742932" indent="-285744">
              <a:buClr>
                <a:srgbClr val="FF5A33"/>
              </a:buClr>
              <a:buFont typeface="Wingdings" pitchFamily="2" charset="2"/>
              <a:buChar char="v"/>
              <a:defRPr sz="2400">
                <a:latin typeface="Segoe UI" panose="020B0502040204020203" pitchFamily="34" charset="0"/>
                <a:ea typeface="Cambria" panose="02040503050406030204" pitchFamily="18" charset="0"/>
                <a:cs typeface="Segoe UI" pitchFamily="34" charset="0"/>
              </a:defRPr>
            </a:lvl2pPr>
            <a:lvl3pPr marL="1142971" indent="-228594">
              <a:buClr>
                <a:srgbClr val="FF5A33"/>
              </a:buClr>
              <a:buFont typeface="Wingdings" pitchFamily="2" charset="2"/>
              <a:buChar char="Ø"/>
              <a:defRPr sz="2000">
                <a:latin typeface="Segoe UI" panose="020B0502040204020203" pitchFamily="34" charset="0"/>
                <a:ea typeface="Cambria" panose="02040503050406030204" pitchFamily="18" charset="0"/>
                <a:cs typeface="Segoe UI" pitchFamily="34" charset="0"/>
              </a:defRPr>
            </a:lvl3pPr>
            <a:lvl4pPr marL="1600160" indent="-228594">
              <a:buClr>
                <a:srgbClr val="FF5A33"/>
              </a:buClr>
              <a:buFont typeface="Wingdings" pitchFamily="2" charset="2"/>
              <a:buChar char="ü"/>
              <a:defRPr sz="1900">
                <a:latin typeface="Segoe UI" panose="020B0502040204020203" pitchFamily="34" charset="0"/>
                <a:ea typeface="Cambria" panose="02040503050406030204" pitchFamily="18" charset="0"/>
                <a:cs typeface="Segoe UI" pitchFamily="34" charset="0"/>
              </a:defRPr>
            </a:lvl4pPr>
            <a:lvl5pPr marL="2057349" indent="-228594">
              <a:buClr>
                <a:srgbClr val="FF5A33"/>
              </a:buClr>
              <a:buFont typeface="Wingdings" pitchFamily="2" charset="2"/>
              <a:buChar char="§"/>
              <a:defRPr sz="1900">
                <a:latin typeface="Segoe UI" panose="020B0502040204020203" pitchFamily="34" charset="0"/>
                <a:ea typeface="Cambria" panose="02040503050406030204" pitchFamily="18"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09600" y="156573"/>
            <a:ext cx="1625603" cy="713824"/>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740011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82840103"/>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663715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13045427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pPr/>
              <a:t>‹#›</a:t>
            </a:fld>
            <a:endParaRPr lang="en-US"/>
          </a:p>
        </p:txBody>
      </p:sp>
      <p:sp>
        <p:nvSpPr>
          <p:cNvPr id="6" name="Rectangle 5"/>
          <p:cNvSpPr/>
          <p:nvPr userDrawn="1"/>
        </p:nvSpPr>
        <p:spPr>
          <a:xfrm>
            <a:off x="2032000" y="2551019"/>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2000" dirty="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xmlns="" val="0"/>
              </a:ext>
            </a:extLst>
          </a:blip>
          <a:srcRect t="43978" b="41311"/>
          <a:stretch/>
        </p:blipFill>
        <p:spPr bwMode="auto">
          <a:xfrm flipH="1">
            <a:off x="3732708" y="2575401"/>
            <a:ext cx="4568091" cy="28385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xmlns="">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xmlns="" val="0"/>
              </a:ext>
            </a:extLst>
          </a:blip>
          <a:srcRect b="55710"/>
          <a:stretch/>
        </p:blipFill>
        <p:spPr bwMode="auto">
          <a:xfrm>
            <a:off x="2568621" y="609601"/>
            <a:ext cx="725796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4267201" y="3901751"/>
            <a:ext cx="4735308" cy="1492714"/>
          </a:xfrm>
          <a:prstGeom prst="rect">
            <a:avLst/>
          </a:prstGeom>
          <a:noFill/>
        </p:spPr>
        <p:txBody>
          <a:bodyPr wrap="square" lIns="91438" tIns="45719" rIns="91438" bIns="45719"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7200" b="1" dirty="0">
                <a:solidFill>
                  <a:schemeClr val="bg1"/>
                </a:solidFill>
                <a:latin typeface="Segoe UI" panose="020B0502040204020203" pitchFamily="34" charset="0"/>
                <a:ea typeface="Tahoma" panose="020B0604030504040204" pitchFamily="34" charset="0"/>
                <a:cs typeface="Segoe UI" panose="020B0502040204020203" pitchFamily="34" charset="0"/>
              </a:rPr>
              <a:t>DEMO</a:t>
            </a:r>
            <a:endParaRPr lang="en-US" sz="11500" b="1" dirty="0">
              <a:solidFill>
                <a:schemeClr val="bg1"/>
              </a:solidFill>
              <a:latin typeface="Segoe UI" panose="020B0502040204020203" pitchFamily="34" charset="0"/>
              <a:ea typeface="Tahoma" panose="020B0604030504040204" pitchFamily="34" charset="0"/>
              <a:cs typeface="Segoe UI" panose="020B0502040204020203" pitchFamily="34" charset="0"/>
            </a:endParaRPr>
          </a:p>
          <a:p>
            <a:endParaRPr lang="en-US" sz="19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xmlns="">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016753" y="3568726"/>
            <a:ext cx="3488947" cy="26167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9657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5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5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BD61BFD7-1BFB-4165-B6C8-93BD150BB7E4}" type="datetimeFigureOut">
              <a:rPr lang="en-US" smtClean="0"/>
              <a:pPr/>
              <a:t>11/27/2023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cap="none" dirty="0" err="1"/>
              <a:t>Giảng</a:t>
            </a:r>
            <a:r>
              <a:rPr lang="en-US" cap="none" dirty="0"/>
              <a:t> </a:t>
            </a:r>
            <a:r>
              <a:rPr lang="en-US" cap="none" dirty="0" err="1"/>
              <a:t>viên</a:t>
            </a:r>
            <a:r>
              <a:rPr lang="en-US" cap="none" dirty="0"/>
              <a:t>:</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1890934" y="2406165"/>
            <a:ext cx="1693935" cy="2518699"/>
          </a:xfrm>
          <a:prstGeom prst="rect">
            <a:avLst/>
          </a:prstGeom>
        </p:spPr>
      </p:pic>
      <p:sp>
        <p:nvSpPr>
          <p:cNvPr id="8" name="Subtitle 2"/>
          <p:cNvSpPr txBox="1">
            <a:spLocks/>
          </p:cNvSpPr>
          <p:nvPr/>
        </p:nvSpPr>
        <p:spPr>
          <a:xfrm>
            <a:off x="5943600" y="3200401"/>
            <a:ext cx="5638800" cy="2190751"/>
          </a:xfrm>
          <a:prstGeom prst="rect">
            <a:avLst/>
          </a:prstGeom>
        </p:spPr>
        <p:txBody>
          <a:bodyPr vert="horz" lIns="91438" tIns="45719" rIns="91438" bIns="45719" rtlCol="0">
            <a:noAutofit/>
          </a:bodyPr>
          <a:lstStyle/>
          <a:p>
            <a:pPr algn="ctr">
              <a:spcBef>
                <a:spcPct val="20000"/>
              </a:spcBef>
            </a:pPr>
            <a:r>
              <a:rPr lang="en-US" sz="4400" b="1" cap="small" dirty="0" smtClean="0">
                <a:solidFill>
                  <a:srgbClr val="FF5A33"/>
                </a:solidFill>
                <a:effectLst>
                  <a:outerShdw blurRad="38100" dist="38100" dir="2700000" algn="tl">
                    <a:srgbClr val="000000">
                      <a:alpha val="43137"/>
                    </a:srgbClr>
                  </a:outerShdw>
                </a:effectLst>
                <a:latin typeface="+mj-lt"/>
                <a:cs typeface="Segoe UI" pitchFamily="34" charset="0"/>
              </a:rPr>
              <a:t>HỆ THỐNG QUẢN LÝ BỆNH NHÂN</a:t>
            </a:r>
          </a:p>
        </p:txBody>
      </p:sp>
    </p:spTree>
    <p:extLst>
      <p:ext uri="{BB962C8B-B14F-4D97-AF65-F5344CB8AC3E}">
        <p14:creationId xmlns:p14="http://schemas.microsoft.com/office/powerpoint/2010/main" xmlns="" val="4214053470"/>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bệnh</a:t>
            </a:r>
            <a:r>
              <a:rPr lang="en-US" dirty="0" smtClean="0"/>
              <a:t> </a:t>
            </a:r>
            <a:r>
              <a:rPr lang="en-US" dirty="0" err="1" smtClean="0"/>
              <a:t>nhân</a:t>
            </a:r>
            <a:endParaRPr lang="en-US" dirty="0"/>
          </a:p>
        </p:txBody>
      </p:sp>
      <p:sp>
        <p:nvSpPr>
          <p:cNvPr id="3" name="Content Placeholder 2"/>
          <p:cNvSpPr>
            <a:spLocks noGrp="1"/>
          </p:cNvSpPr>
          <p:nvPr>
            <p:ph idx="1"/>
          </p:nvPr>
        </p:nvSpPr>
        <p:spPr>
          <a:xfrm>
            <a:off x="685800" y="1752600"/>
            <a:ext cx="10972800" cy="4158803"/>
          </a:xfrm>
        </p:spPr>
        <p:txBody>
          <a:bodyPr>
            <a:normAutofit/>
          </a:bodyPr>
          <a:lstStyle/>
          <a:p>
            <a:r>
              <a:rPr lang="en-US" sz="3200" dirty="0" err="1" smtClean="0"/>
              <a:t>Áp</a:t>
            </a:r>
            <a:r>
              <a:rPr lang="en-US" sz="3200" dirty="0" smtClean="0"/>
              <a:t> </a:t>
            </a:r>
            <a:r>
              <a:rPr lang="en-US" sz="3200" dirty="0" err="1" smtClean="0"/>
              <a:t>dụng</a:t>
            </a:r>
            <a:r>
              <a:rPr lang="en-US" sz="3200" dirty="0" smtClean="0"/>
              <a:t> </a:t>
            </a:r>
            <a:r>
              <a:rPr lang="en-US" sz="3200" dirty="0" err="1" smtClean="0"/>
              <a:t>lý</a:t>
            </a:r>
            <a:r>
              <a:rPr lang="en-US" sz="3200" dirty="0" smtClean="0"/>
              <a:t> </a:t>
            </a:r>
            <a:r>
              <a:rPr lang="en-US" sz="3200" dirty="0" err="1" smtClean="0"/>
              <a:t>thuyết</a:t>
            </a:r>
            <a:r>
              <a:rPr lang="en-US" sz="3200" dirty="0" smtClean="0"/>
              <a:t> </a:t>
            </a:r>
            <a:r>
              <a:rPr lang="en-US" sz="3200" dirty="0" err="1" smtClean="0"/>
              <a:t>lên</a:t>
            </a:r>
            <a:r>
              <a:rPr lang="en-US" sz="3200" dirty="0" smtClean="0"/>
              <a:t> </a:t>
            </a:r>
            <a:r>
              <a:rPr lang="en-US" sz="3200" dirty="0" err="1" smtClean="0"/>
              <a:t>đề</a:t>
            </a:r>
            <a:r>
              <a:rPr lang="en-US" sz="3200" dirty="0" smtClean="0"/>
              <a:t> </a:t>
            </a:r>
            <a:r>
              <a:rPr lang="en-US" sz="3200" dirty="0" err="1" smtClean="0"/>
              <a:t>tài</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quản</a:t>
            </a:r>
            <a:r>
              <a:rPr lang="en-US" sz="3200" dirty="0" smtClean="0"/>
              <a:t> </a:t>
            </a:r>
            <a:r>
              <a:rPr lang="en-US" sz="3200" dirty="0" err="1" smtClean="0"/>
              <a:t>lý</a:t>
            </a:r>
            <a:r>
              <a:rPr lang="en-US" sz="3200" dirty="0" smtClean="0"/>
              <a:t> </a:t>
            </a:r>
            <a:r>
              <a:rPr lang="en-US" sz="3200" dirty="0" err="1" smtClean="0"/>
              <a:t>bệnh</a:t>
            </a:r>
            <a:r>
              <a:rPr lang="en-US" sz="3200" dirty="0" smtClean="0"/>
              <a:t> </a:t>
            </a:r>
            <a:r>
              <a:rPr lang="en-US" sz="3200" dirty="0" err="1" smtClean="0"/>
              <a:t>nhân</a:t>
            </a:r>
            <a:r>
              <a:rPr lang="en-US" sz="3200" dirty="0" smtClean="0"/>
              <a:t>:</a:t>
            </a:r>
            <a:r>
              <a:rPr lang="en-US" sz="3200" dirty="0" smtClean="0"/>
              <a:t> </a:t>
            </a:r>
          </a:p>
          <a:p>
            <a:pPr lvl="1"/>
            <a:r>
              <a:rPr lang="vi-VN" dirty="0" smtClean="0"/>
              <a:t>Tạo cấu trúc bảng</a:t>
            </a:r>
          </a:p>
          <a:p>
            <a:pPr lvl="1"/>
            <a:r>
              <a:rPr lang="vi-VN" dirty="0" smtClean="0"/>
              <a:t> </a:t>
            </a:r>
            <a:r>
              <a:rPr lang="vi-VN" dirty="0" smtClean="0"/>
              <a:t>Viết lệnh SQL tạo CSDL</a:t>
            </a:r>
          </a:p>
          <a:p>
            <a:pPr lvl="1"/>
            <a:r>
              <a:rPr lang="vi-VN" dirty="0" smtClean="0"/>
              <a:t>Chèn </a:t>
            </a:r>
            <a:r>
              <a:rPr lang="vi-VN" dirty="0" smtClean="0"/>
              <a:t>dữ liệu mẫu vào CSDL</a:t>
            </a:r>
            <a:r>
              <a:rPr lang="vi-VN" dirty="0" smtClean="0"/>
              <a:t> </a:t>
            </a:r>
            <a:endParaRPr lang="en-US" dirty="0" smtClean="0"/>
          </a:p>
          <a:p>
            <a:pPr lvl="1"/>
            <a:r>
              <a:rPr lang="en-US" dirty="0" smtClean="0"/>
              <a:t> </a:t>
            </a:r>
            <a:r>
              <a:rPr lang="en-US" dirty="0" err="1" smtClean="0"/>
              <a:t>Thêm</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theo</a:t>
            </a:r>
            <a:r>
              <a:rPr lang="en-US" dirty="0" smtClean="0"/>
              <a:t> ý </a:t>
            </a:r>
            <a:r>
              <a:rPr lang="en-US" dirty="0" err="1" smtClean="0"/>
              <a:t>của</a:t>
            </a:r>
            <a:r>
              <a:rPr lang="en-US" dirty="0" smtClean="0"/>
              <a:t> GV.</a:t>
            </a:r>
            <a:endParaRPr lang="vi-VN" dirty="0" smtClean="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3" y="0"/>
            <a:ext cx="12197953" cy="6858000"/>
          </a:xfrm>
          <a:prstGeom prst="rect">
            <a:avLst/>
          </a:prstGeom>
        </p:spPr>
      </p:pic>
    </p:spTree>
    <p:extLst>
      <p:ext uri="{BB962C8B-B14F-4D97-AF65-F5344CB8AC3E}">
        <p14:creationId xmlns:p14="http://schemas.microsoft.com/office/powerpoint/2010/main" xmlns="" val="42285742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Nội</a:t>
            </a:r>
            <a:r>
              <a:rPr lang="en-US" dirty="0" smtClean="0"/>
              <a:t> dung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a:xfrm>
            <a:off x="685800" y="1524001"/>
            <a:ext cx="9753600" cy="4114800"/>
          </a:xfrm>
        </p:spPr>
        <p:txBody>
          <a:bodyPr>
            <a:normAutofit/>
          </a:bodyPr>
          <a:lstStyle/>
          <a:p>
            <a:pPr>
              <a:lnSpc>
                <a:spcPct val="200000"/>
              </a:lnSpc>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niệm</a:t>
            </a:r>
            <a:r>
              <a:rPr lang="en-US" dirty="0" smtClean="0">
                <a:latin typeface="Times New Roman" pitchFamily="18" charset="0"/>
                <a:cs typeface="Times New Roman" pitchFamily="18" charset="0"/>
              </a:rPr>
              <a:t>.</a:t>
            </a:r>
          </a:p>
          <a:p>
            <a:pPr>
              <a:lnSpc>
                <a:spcPct val="200000"/>
              </a:lnSpc>
            </a:pPr>
            <a:r>
              <a:rPr lang="en-US" dirty="0" err="1" smtClean="0">
                <a:latin typeface="Times New Roman" pitchFamily="18" charset="0"/>
                <a:cs typeface="Times New Roman" pitchFamily="18" charset="0"/>
              </a:rPr>
              <a:t>Vẽ</a:t>
            </a:r>
            <a:r>
              <a:rPr lang="en-US" dirty="0" smtClean="0">
                <a:latin typeface="Times New Roman" pitchFamily="18" charset="0"/>
                <a:cs typeface="Times New Roman" pitchFamily="18" charset="0"/>
              </a:rPr>
              <a:t> ERD CSDL,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3NF.</a:t>
            </a:r>
          </a:p>
          <a:p>
            <a:pPr>
              <a:lnSpc>
                <a:spcPct val="20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vật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p>
          <a:p>
            <a:pPr>
              <a:lnSpc>
                <a:spcPct val="200000"/>
              </a:lnSpc>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SQL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CSDL</a:t>
            </a:r>
          </a:p>
        </p:txBody>
      </p:sp>
      <p:pic>
        <p:nvPicPr>
          <p:cNvPr id="5"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flipH="1">
            <a:off x="9448801" y="109584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817247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4997" y="2286000"/>
            <a:ext cx="9617003" cy="1785102"/>
          </a:xfrm>
          <a:prstGeom prst="rect">
            <a:avLst/>
          </a:prstGeom>
          <a:noFill/>
        </p:spPr>
        <p:txBody>
          <a:bodyPr wrap="square" lIns="91438" tIns="45719" rIns="91438" bIns="45719">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Xây</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dựng</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cấu</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trúc</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bảng</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và</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tạo</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CSDL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vật</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lý</a:t>
            </a:r>
            <a:endParaRPr lang="en-US" sz="5500" b="1" cap="small"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748938" y="1194997"/>
            <a:ext cx="1826060" cy="2715152"/>
          </a:xfrm>
          <a:prstGeom prst="ellipse">
            <a:avLst/>
          </a:prstGeom>
          <a:ln>
            <a:noFill/>
          </a:ln>
          <a:effectLst>
            <a:softEdge rad="112500"/>
          </a:effectLst>
        </p:spPr>
      </p:pic>
    </p:spTree>
    <p:extLst>
      <p:ext uri="{BB962C8B-B14F-4D97-AF65-F5344CB8AC3E}">
        <p14:creationId xmlns:p14="http://schemas.microsoft.com/office/powerpoint/2010/main" xmlns="" val="21840350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9347199" cy="487363"/>
          </a:xfrm>
        </p:spPr>
        <p:txBody>
          <a:bodyPr/>
          <a:lstStyle/>
          <a:p>
            <a:r>
              <a:rPr lang="en-US" dirty="0" err="1" smtClean="0"/>
              <a:t>Thiết</a:t>
            </a:r>
            <a:r>
              <a:rPr lang="en-US" dirty="0" smtClean="0"/>
              <a:t> </a:t>
            </a:r>
            <a:r>
              <a:rPr lang="en-US" dirty="0" err="1" smtClean="0"/>
              <a:t>kế</a:t>
            </a:r>
            <a:r>
              <a:rPr lang="en-US" dirty="0" smtClean="0"/>
              <a:t> CSDL</a:t>
            </a:r>
            <a:endParaRPr lang="en-US" dirty="0"/>
          </a:p>
        </p:txBody>
      </p:sp>
      <p:sp>
        <p:nvSpPr>
          <p:cNvPr id="4" name="Content Placeholder 3"/>
          <p:cNvSpPr>
            <a:spLocks noGrp="1"/>
          </p:cNvSpPr>
          <p:nvPr>
            <p:ph idx="1"/>
          </p:nvPr>
        </p:nvSpPr>
        <p:spPr/>
        <p:txBody>
          <a:bodyPr/>
          <a:lstStyle/>
          <a:p>
            <a:pPr marL="457200" indent="-457200"/>
            <a:r>
              <a:rPr lang="en-US" sz="3200" dirty="0" err="1" smtClean="0"/>
              <a:t>Xây</a:t>
            </a:r>
            <a:r>
              <a:rPr lang="en-US" sz="3200" dirty="0" smtClean="0"/>
              <a:t> </a:t>
            </a:r>
            <a:r>
              <a:rPr lang="en-US" sz="3200" dirty="0" err="1" smtClean="0"/>
              <a:t>dựng</a:t>
            </a:r>
            <a:r>
              <a:rPr lang="en-US" sz="3200" dirty="0" smtClean="0"/>
              <a:t> </a:t>
            </a:r>
            <a:r>
              <a:rPr lang="en-US" sz="3200" dirty="0" err="1" smtClean="0"/>
              <a:t>cấu</a:t>
            </a:r>
            <a:r>
              <a:rPr lang="en-US" sz="3200" dirty="0" smtClean="0"/>
              <a:t> </a:t>
            </a:r>
            <a:r>
              <a:rPr lang="en-US" sz="3200" dirty="0" err="1" smtClean="0"/>
              <a:t>trúc</a:t>
            </a:r>
            <a:r>
              <a:rPr lang="en-US" sz="3200" dirty="0" smtClean="0"/>
              <a:t> </a:t>
            </a:r>
            <a:r>
              <a:rPr lang="en-US" sz="3200" dirty="0" err="1" smtClean="0"/>
              <a:t>bảng</a:t>
            </a:r>
            <a:r>
              <a:rPr lang="en-US" sz="3200" dirty="0" smtClean="0"/>
              <a:t> </a:t>
            </a:r>
            <a:r>
              <a:rPr lang="en-US" sz="3200" dirty="0" err="1" smtClean="0"/>
              <a:t>và</a:t>
            </a:r>
            <a:r>
              <a:rPr lang="en-US" sz="3200" dirty="0" smtClean="0"/>
              <a:t> </a:t>
            </a:r>
            <a:r>
              <a:rPr lang="en-US" sz="3200" dirty="0" err="1" smtClean="0"/>
              <a:t>tạo</a:t>
            </a:r>
            <a:r>
              <a:rPr lang="en-US" sz="3200" dirty="0" smtClean="0"/>
              <a:t> CSDL </a:t>
            </a:r>
            <a:r>
              <a:rPr lang="en-US" sz="3200" dirty="0" err="1" smtClean="0"/>
              <a:t>vật</a:t>
            </a:r>
            <a:r>
              <a:rPr lang="en-US" sz="3200" dirty="0" smtClean="0"/>
              <a:t> </a:t>
            </a:r>
            <a:r>
              <a:rPr lang="en-US" sz="3200" dirty="0" err="1" smtClean="0"/>
              <a:t>lý</a:t>
            </a:r>
            <a:endParaRPr lang="en-US" sz="3200" dirty="0" smtClean="0"/>
          </a:p>
          <a:p>
            <a:pPr marL="1828765" lvl="7" indent="-457200">
              <a:lnSpc>
                <a:spcPct val="150000"/>
              </a:lnSpc>
              <a:buFont typeface="Wingdings" pitchFamily="2" charset="2"/>
              <a:buChar char="ü"/>
            </a:pPr>
            <a:r>
              <a:rPr lang="en-US" sz="3300" dirty="0" err="1" smtClean="0"/>
              <a:t>Tạo</a:t>
            </a:r>
            <a:r>
              <a:rPr lang="en-US" sz="3300" dirty="0" smtClean="0"/>
              <a:t> </a:t>
            </a:r>
            <a:r>
              <a:rPr lang="en-US" sz="3300" dirty="0" err="1" smtClean="0"/>
              <a:t>cấu</a:t>
            </a:r>
            <a:r>
              <a:rPr lang="en-US" sz="3300" dirty="0" smtClean="0"/>
              <a:t> </a:t>
            </a:r>
            <a:r>
              <a:rPr lang="en-US" sz="3300" dirty="0" err="1" smtClean="0"/>
              <a:t>trúc</a:t>
            </a:r>
            <a:r>
              <a:rPr lang="en-US" sz="3300" dirty="0" smtClean="0"/>
              <a:t> </a:t>
            </a:r>
            <a:r>
              <a:rPr lang="en-US" sz="3300" dirty="0" err="1" smtClean="0"/>
              <a:t>bảng</a:t>
            </a:r>
            <a:endParaRPr lang="en-US" sz="3300" dirty="0" smtClean="0"/>
          </a:p>
          <a:p>
            <a:pPr marL="1828765" lvl="7" indent="-457200">
              <a:lnSpc>
                <a:spcPct val="150000"/>
              </a:lnSpc>
              <a:buFont typeface="Wingdings" pitchFamily="2" charset="2"/>
              <a:buChar char="ü"/>
            </a:pPr>
            <a:r>
              <a:rPr lang="en-US" sz="3300" dirty="0" err="1" smtClean="0"/>
              <a:t>Viết</a:t>
            </a:r>
            <a:r>
              <a:rPr lang="en-US" sz="3300" dirty="0" smtClean="0"/>
              <a:t> </a:t>
            </a:r>
            <a:r>
              <a:rPr lang="en-US" sz="3300" dirty="0" err="1" smtClean="0"/>
              <a:t>lệnh</a:t>
            </a:r>
            <a:r>
              <a:rPr lang="en-US" sz="3300" dirty="0" smtClean="0"/>
              <a:t> SQL </a:t>
            </a:r>
            <a:r>
              <a:rPr lang="en-US" sz="3300" dirty="0" err="1" smtClean="0"/>
              <a:t>tạo</a:t>
            </a:r>
            <a:r>
              <a:rPr lang="en-US" sz="3300" dirty="0" smtClean="0"/>
              <a:t> CSDL</a:t>
            </a:r>
          </a:p>
          <a:p>
            <a:pPr marL="1828765" lvl="7" indent="-457200">
              <a:lnSpc>
                <a:spcPct val="150000"/>
              </a:lnSpc>
              <a:buFont typeface="Wingdings" pitchFamily="2" charset="2"/>
              <a:buChar char="ü"/>
            </a:pPr>
            <a:r>
              <a:rPr lang="en-US" sz="3600" dirty="0" err="1" smtClean="0"/>
              <a:t>Chèn</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mẫu</a:t>
            </a:r>
            <a:r>
              <a:rPr lang="en-US" sz="3600" dirty="0" smtClean="0"/>
              <a:t> </a:t>
            </a:r>
            <a:r>
              <a:rPr lang="en-US" sz="3600" dirty="0" err="1" smtClean="0"/>
              <a:t>vào</a:t>
            </a:r>
            <a:r>
              <a:rPr lang="en-US" sz="3600" dirty="0" smtClean="0"/>
              <a:t> CSDL</a:t>
            </a:r>
            <a:endParaRPr lang="en-US" sz="3300"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Viết</a:t>
            </a:r>
            <a:r>
              <a:rPr lang="en-US" dirty="0" smtClean="0"/>
              <a:t> </a:t>
            </a:r>
            <a:r>
              <a:rPr lang="en-US" dirty="0" err="1" smtClean="0"/>
              <a:t>lệnh</a:t>
            </a:r>
            <a:r>
              <a:rPr lang="en-US" dirty="0" smtClean="0"/>
              <a:t> SQL </a:t>
            </a:r>
            <a:r>
              <a:rPr lang="en-US" dirty="0" err="1" smtClean="0"/>
              <a:t>tạo</a:t>
            </a:r>
            <a:r>
              <a:rPr lang="en-US" dirty="0" smtClean="0"/>
              <a:t> CSDL</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truy</a:t>
            </a:r>
            <a:r>
              <a:rPr lang="en-US" dirty="0" smtClean="0"/>
              <a:t> </a:t>
            </a:r>
            <a:r>
              <a:rPr lang="en-US" dirty="0" err="1" smtClean="0"/>
              <a:t>vấn</a:t>
            </a:r>
            <a:r>
              <a:rPr lang="en-US" dirty="0" smtClean="0"/>
              <a:t> </a:t>
            </a:r>
          </a:p>
          <a:p>
            <a:pPr>
              <a:lnSpc>
                <a:spcPct val="150000"/>
              </a:lnSpc>
              <a:buNone/>
            </a:pPr>
            <a:r>
              <a:rPr lang="en-US" dirty="0" smtClean="0"/>
              <a:t>		</a:t>
            </a:r>
            <a:r>
              <a:rPr lang="en-US" sz="2400" dirty="0" smtClean="0"/>
              <a:t>1. </a:t>
            </a:r>
            <a:r>
              <a:rPr lang="en-US" sz="2400" dirty="0" err="1" smtClean="0"/>
              <a:t>Lấy</a:t>
            </a:r>
            <a:r>
              <a:rPr lang="en-US" sz="2400" dirty="0" smtClean="0"/>
              <a:t> </a:t>
            </a:r>
            <a:r>
              <a:rPr lang="en-US" sz="2400" dirty="0" err="1" smtClean="0"/>
              <a:t>ra</a:t>
            </a:r>
            <a:r>
              <a:rPr lang="en-US" sz="2400" dirty="0" smtClean="0"/>
              <a:t> </a:t>
            </a:r>
            <a:r>
              <a:rPr lang="en-US" sz="2400" dirty="0" err="1" smtClean="0"/>
              <a:t>thông</a:t>
            </a:r>
            <a:r>
              <a:rPr lang="en-US" sz="2400" dirty="0" smtClean="0"/>
              <a:t> tin </a:t>
            </a:r>
            <a:r>
              <a:rPr lang="en-US" sz="2400" dirty="0" err="1" smtClean="0"/>
              <a:t>liên</a:t>
            </a:r>
            <a:r>
              <a:rPr lang="en-US" sz="2400" dirty="0" smtClean="0"/>
              <a:t> </a:t>
            </a:r>
            <a:r>
              <a:rPr lang="en-US" sz="2400" dirty="0" err="1" smtClean="0"/>
              <a:t>hệ</a:t>
            </a:r>
            <a:r>
              <a:rPr lang="en-US" sz="2400" dirty="0" smtClean="0"/>
              <a:t> </a:t>
            </a:r>
            <a:r>
              <a:rPr lang="en-US" sz="2400" dirty="0" err="1" smtClean="0"/>
              <a:t>của</a:t>
            </a:r>
            <a:r>
              <a:rPr lang="en-US" sz="2400" dirty="0" smtClean="0"/>
              <a:t> </a:t>
            </a:r>
            <a:r>
              <a:rPr lang="en-US" sz="2400" dirty="0" err="1" smtClean="0"/>
              <a:t>toàn</a:t>
            </a:r>
            <a:r>
              <a:rPr lang="en-US" sz="2400" dirty="0" smtClean="0"/>
              <a:t> </a:t>
            </a:r>
            <a:r>
              <a:rPr lang="en-US" sz="2400" dirty="0" err="1" smtClean="0"/>
              <a:t>bộ</a:t>
            </a:r>
            <a:r>
              <a:rPr lang="en-US" sz="2400" dirty="0" smtClean="0"/>
              <a:t> </a:t>
            </a:r>
            <a:r>
              <a:rPr lang="en-US" sz="2400" dirty="0" err="1" smtClean="0"/>
              <a:t>bác</a:t>
            </a:r>
            <a:r>
              <a:rPr lang="en-US" sz="2400" dirty="0" smtClean="0"/>
              <a:t> </a:t>
            </a:r>
            <a:r>
              <a:rPr lang="en-US" sz="2400" dirty="0" err="1" smtClean="0"/>
              <a:t>sỹ</a:t>
            </a:r>
            <a:r>
              <a:rPr lang="en-US" sz="2400" dirty="0" smtClean="0"/>
              <a:t>.</a:t>
            </a:r>
          </a:p>
          <a:p>
            <a:pPr>
              <a:lnSpc>
                <a:spcPct val="150000"/>
              </a:lnSpc>
              <a:buNone/>
            </a:pPr>
            <a:r>
              <a:rPr lang="en-US" sz="2400" dirty="0" smtClean="0"/>
              <a:t>		2. </a:t>
            </a:r>
            <a:r>
              <a:rPr lang="vi-VN" sz="2400" dirty="0" smtClean="0"/>
              <a:t>Lấy ra tất cả các thông tin từ về hóa đơn, đơn thuốc</a:t>
            </a:r>
            <a:r>
              <a:rPr lang="en-US" sz="2400" dirty="0" smtClean="0"/>
              <a:t>.</a:t>
            </a:r>
          </a:p>
          <a:p>
            <a:pPr>
              <a:lnSpc>
                <a:spcPct val="150000"/>
              </a:lnSpc>
              <a:buNone/>
            </a:pPr>
            <a:r>
              <a:rPr lang="en-US" sz="2400" dirty="0" smtClean="0"/>
              <a:t>		3. </a:t>
            </a:r>
            <a:r>
              <a:rPr lang="vi-VN" sz="2400" dirty="0" smtClean="0"/>
              <a:t>Lấy tổng số tiền đã tạm ứng </a:t>
            </a:r>
            <a:r>
              <a:rPr lang="en-US" sz="2400" dirty="0" err="1" smtClean="0"/>
              <a:t>của</a:t>
            </a:r>
            <a:r>
              <a:rPr lang="en-US" sz="2400" dirty="0" smtClean="0"/>
              <a:t> </a:t>
            </a:r>
            <a:r>
              <a:rPr lang="vi-VN" sz="2400" dirty="0" smtClean="0"/>
              <a:t>mỗi bệnh nhân</a:t>
            </a:r>
            <a:r>
              <a:rPr lang="en-US" sz="2400" dirty="0" smtClean="0"/>
              <a:t>.</a:t>
            </a:r>
          </a:p>
          <a:p>
            <a:pPr>
              <a:lnSpc>
                <a:spcPct val="150000"/>
              </a:lnSpc>
              <a:buNone/>
            </a:pPr>
            <a:r>
              <a:rPr lang="en-US" sz="2400" dirty="0" smtClean="0"/>
              <a:t>		4. </a:t>
            </a:r>
            <a:r>
              <a:rPr lang="en-US" sz="2400" dirty="0" err="1" smtClean="0"/>
              <a:t>Lấy</a:t>
            </a:r>
            <a:r>
              <a:rPr lang="en-US" sz="2400" dirty="0" smtClean="0"/>
              <a:t> </a:t>
            </a:r>
            <a:r>
              <a:rPr lang="en-US" sz="2400" dirty="0" err="1" smtClean="0"/>
              <a:t>thông</a:t>
            </a:r>
            <a:r>
              <a:rPr lang="en-US" sz="2400" dirty="0" smtClean="0"/>
              <a:t> tin </a:t>
            </a:r>
            <a:r>
              <a:rPr lang="en-US" sz="2400" dirty="0" err="1" smtClean="0"/>
              <a:t>bệnh</a:t>
            </a:r>
            <a:r>
              <a:rPr lang="en-US" sz="2400" dirty="0" smtClean="0"/>
              <a:t> </a:t>
            </a:r>
            <a:r>
              <a:rPr lang="en-US" sz="2400" dirty="0" err="1" smtClean="0"/>
              <a:t>án</a:t>
            </a:r>
            <a:r>
              <a:rPr lang="en-US" sz="2400" dirty="0" smtClean="0"/>
              <a:t>, </a:t>
            </a:r>
            <a:r>
              <a:rPr lang="en-US" sz="2400" dirty="0" err="1" smtClean="0"/>
              <a:t>tên</a:t>
            </a: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và</a:t>
            </a:r>
            <a:r>
              <a:rPr lang="en-US" sz="2400" dirty="0" smtClean="0"/>
              <a:t> </a:t>
            </a:r>
            <a:r>
              <a:rPr lang="en-US" sz="2400" dirty="0" err="1" smtClean="0"/>
              <a:t>tên</a:t>
            </a:r>
            <a:r>
              <a:rPr lang="en-US" sz="2400" dirty="0" smtClean="0"/>
              <a:t> </a:t>
            </a:r>
            <a:r>
              <a:rPr lang="en-US" sz="2400" dirty="0" err="1" smtClean="0"/>
              <a:t>của</a:t>
            </a:r>
            <a:r>
              <a:rPr lang="en-US" sz="2400" dirty="0" smtClean="0"/>
              <a:t> </a:t>
            </a:r>
            <a:r>
              <a:rPr lang="en-US" sz="2400" dirty="0" err="1" smtClean="0"/>
              <a:t>bác</a:t>
            </a:r>
            <a:r>
              <a:rPr lang="en-US" sz="2400" dirty="0" smtClean="0"/>
              <a:t> </a:t>
            </a:r>
            <a:r>
              <a:rPr lang="en-US" sz="2400" dirty="0" err="1" smtClean="0"/>
              <a:t>sĩ</a:t>
            </a:r>
            <a:r>
              <a:rPr lang="en-US" sz="2400" dirty="0" smtClean="0"/>
              <a:t> </a:t>
            </a:r>
            <a:r>
              <a:rPr lang="en-US" sz="2400" dirty="0" err="1" smtClean="0"/>
              <a:t>phụ</a:t>
            </a:r>
            <a:r>
              <a:rPr lang="en-US" sz="2400" dirty="0" smtClean="0"/>
              <a:t> </a:t>
            </a:r>
            <a:r>
              <a:rPr lang="en-US" sz="2400" dirty="0" err="1" smtClean="0"/>
              <a:t>trách</a:t>
            </a:r>
            <a:r>
              <a:rPr lang="en-US" sz="2400" dirty="0" smtClean="0"/>
              <a:t>.</a:t>
            </a:r>
          </a:p>
          <a:p>
            <a:pPr>
              <a:lnSpc>
                <a:spcPct val="150000"/>
              </a:lnSpc>
              <a:buNone/>
            </a:pPr>
            <a:r>
              <a:rPr lang="en-US" sz="2400" dirty="0" smtClean="0"/>
              <a:t>		5. T</a:t>
            </a:r>
            <a:r>
              <a:rPr lang="vi-VN" sz="2400" dirty="0" smtClean="0"/>
              <a:t>hống kê được một số căn bệnh mà Bộ Y Tế và nhà nước quan tâm</a:t>
            </a:r>
            <a:r>
              <a:rPr lang="en-US" sz="2400" dirty="0" smtClean="0"/>
              <a:t>.</a:t>
            </a:r>
          </a:p>
          <a:p>
            <a:pPr>
              <a:lnSpc>
                <a:spcPct val="150000"/>
              </a:lnSpc>
              <a:buNone/>
            </a:pPr>
            <a:r>
              <a:rPr lang="en-US" sz="2400" dirty="0" smtClean="0"/>
              <a:t>		6. </a:t>
            </a:r>
            <a:r>
              <a:rPr lang="en-US" sz="2400" dirty="0" err="1" smtClean="0"/>
              <a:t>Giảng</a:t>
            </a:r>
            <a:r>
              <a:rPr lang="en-US" sz="2400" dirty="0" smtClean="0"/>
              <a:t> </a:t>
            </a:r>
            <a:r>
              <a:rPr lang="en-US" sz="2400" dirty="0" err="1" smtClean="0"/>
              <a:t>viên</a:t>
            </a:r>
            <a:r>
              <a:rPr lang="en-US" sz="2400" dirty="0" smtClean="0"/>
              <a:t> </a:t>
            </a:r>
            <a:r>
              <a:rPr lang="en-US" sz="2400" dirty="0" err="1" smtClean="0"/>
              <a:t>đưa</a:t>
            </a:r>
            <a:r>
              <a:rPr lang="en-US" sz="2400" dirty="0" smtClean="0"/>
              <a:t> </a:t>
            </a:r>
            <a:r>
              <a:rPr lang="en-US" sz="2400" dirty="0" err="1" smtClean="0"/>
              <a:t>thêm</a:t>
            </a:r>
            <a:r>
              <a:rPr lang="en-US" sz="2400" dirty="0" smtClean="0"/>
              <a:t> </a:t>
            </a:r>
            <a:r>
              <a:rPr lang="en-US" sz="2400" dirty="0" err="1" smtClean="0"/>
              <a:t>câu</a:t>
            </a:r>
            <a:r>
              <a:rPr lang="en-US" sz="2400" dirty="0" smtClean="0"/>
              <a:t> </a:t>
            </a:r>
            <a:r>
              <a:rPr lang="en-US" sz="2400" dirty="0" err="1" smtClean="0"/>
              <a:t>hỏi</a:t>
            </a:r>
            <a:r>
              <a:rPr lang="en-US" sz="2400" dirty="0" smtClean="0"/>
              <a: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Chỉ Mục – </a:t>
            </a:r>
            <a:r>
              <a:rPr lang="vi-VN" dirty="0" smtClean="0"/>
              <a:t>Indexs</a:t>
            </a:r>
            <a:endParaRPr lang="en-US" dirty="0"/>
          </a:p>
        </p:txBody>
      </p:sp>
      <p:sp>
        <p:nvSpPr>
          <p:cNvPr id="3" name="Content Placeholder 2"/>
          <p:cNvSpPr>
            <a:spLocks noGrp="1"/>
          </p:cNvSpPr>
          <p:nvPr>
            <p:ph idx="1"/>
          </p:nvPr>
        </p:nvSpPr>
        <p:spPr/>
        <p:txBody>
          <a:bodyPr/>
          <a:lstStyle/>
          <a:p>
            <a:r>
              <a:rPr lang="vi-VN" dirty="0" smtClean="0"/>
              <a:t>Chỉ Mục </a:t>
            </a:r>
            <a:r>
              <a:rPr lang="vi-VN" dirty="0" smtClean="0"/>
              <a:t>– Indexs</a:t>
            </a:r>
            <a:endParaRPr lang="en-US" dirty="0" smtClean="0"/>
          </a:p>
          <a:p>
            <a:pPr lvl="1"/>
            <a:r>
              <a:rPr lang="vi-VN" dirty="0" smtClean="0"/>
              <a:t>Đối </a:t>
            </a:r>
            <a:r>
              <a:rPr lang="vi-VN" dirty="0" smtClean="0"/>
              <a:t>tượng chỉ mục (Indexs) chỉ tồn tại trong bảng hay khung nhìn (view). Chỉ </a:t>
            </a:r>
            <a:r>
              <a:rPr lang="vi-VN" dirty="0" smtClean="0"/>
              <a:t>mục</a:t>
            </a:r>
            <a:r>
              <a:rPr lang="en-US" dirty="0" smtClean="0"/>
              <a:t> </a:t>
            </a:r>
            <a:r>
              <a:rPr lang="vi-VN" dirty="0" smtClean="0"/>
              <a:t>có </a:t>
            </a:r>
            <a:r>
              <a:rPr lang="vi-VN" dirty="0" smtClean="0"/>
              <a:t>ảnh hưởng đến tốc độ truy nhập số liệu, nhất là khi cần tìm kiếm thông tin trên bảng.Chỉ mục giúp tăng tốc cho việc tìm </a:t>
            </a:r>
            <a:r>
              <a:rPr lang="vi-VN" dirty="0" smtClean="0"/>
              <a:t>kiếm.</a:t>
            </a:r>
            <a:endParaRPr lang="en-US" dirty="0" smtClean="0"/>
          </a:p>
          <a:p>
            <a:pPr lvl="1"/>
            <a:r>
              <a:rPr lang="vi-VN" dirty="0" smtClean="0"/>
              <a:t>Clustered</a:t>
            </a:r>
            <a:r>
              <a:rPr lang="vi-VN" dirty="0" smtClean="0"/>
              <a:t>: ứng với loại chỉ mục này có một bảng có thể có nhiều chỉ mục và sốliệu được sắp xếp theo trường dữ liệu mà bạn trỏ </a:t>
            </a:r>
            <a:r>
              <a:rPr lang="vi-VN" dirty="0" smtClean="0"/>
              <a:t>đến</a:t>
            </a:r>
            <a:endParaRPr lang="en-US" dirty="0" smtClean="0"/>
          </a:p>
          <a:p>
            <a:pPr lvl="1"/>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Triggers</a:t>
            </a:r>
            <a:endParaRPr lang="en-US" dirty="0"/>
          </a:p>
        </p:txBody>
      </p:sp>
      <p:sp>
        <p:nvSpPr>
          <p:cNvPr id="3" name="Content Placeholder 2"/>
          <p:cNvSpPr>
            <a:spLocks noGrp="1"/>
          </p:cNvSpPr>
          <p:nvPr>
            <p:ph idx="1"/>
          </p:nvPr>
        </p:nvSpPr>
        <p:spPr>
          <a:xfrm>
            <a:off x="381000" y="1524000"/>
            <a:ext cx="10972800" cy="2634803"/>
          </a:xfrm>
        </p:spPr>
        <p:txBody>
          <a:bodyPr/>
          <a:lstStyle/>
          <a:p>
            <a:r>
              <a:rPr lang="vi-VN" dirty="0" smtClean="0"/>
              <a:t>Bẫy lỗi </a:t>
            </a:r>
            <a:r>
              <a:rPr lang="vi-VN" dirty="0" smtClean="0"/>
              <a:t>– Triggers</a:t>
            </a:r>
            <a:endParaRPr lang="en-US" dirty="0" smtClean="0"/>
          </a:p>
          <a:p>
            <a:pPr lvl="1"/>
            <a:r>
              <a:rPr lang="vi-VN" dirty="0" smtClean="0"/>
              <a:t>Là </a:t>
            </a:r>
            <a:r>
              <a:rPr lang="vi-VN" dirty="0" smtClean="0"/>
              <a:t>đối tượng chỉ tồn tại trong bảng, cụ thể là một đoạn mã và tự động thực hiệnkhi một hành động nào đó xảy ra đối với dữ liệu trong bảng như Insert, Update, Delete, </a:t>
            </a:r>
            <a:r>
              <a:rPr lang="vi-VN" dirty="0" smtClean="0"/>
              <a:t>...</a:t>
            </a:r>
            <a:endParaRPr lang="en-US" dirty="0" smtClean="0"/>
          </a:p>
          <a:p>
            <a:pPr lvl="1"/>
            <a:r>
              <a:rPr lang="vi-VN" dirty="0" smtClean="0"/>
              <a:t>Trigger </a:t>
            </a:r>
            <a:r>
              <a:rPr lang="vi-VN" dirty="0" smtClean="0"/>
              <a:t>có thể bẫy rất nhiều tình huống như copy dữ liệu, xóa dữ liệu, cập nhật dữ liệu</a:t>
            </a:r>
            <a:r>
              <a:rPr lang="vi-VN" dirty="0" smtClean="0"/>
              <a:t>,</a:t>
            </a:r>
            <a:r>
              <a:rPr lang="en-US" dirty="0" smtClean="0"/>
              <a:t> </a:t>
            </a:r>
            <a:r>
              <a:rPr lang="vi-VN" dirty="0" smtClean="0"/>
              <a:t>kiểm </a:t>
            </a:r>
            <a:r>
              <a:rPr lang="vi-VN" dirty="0" smtClean="0"/>
              <a:t>tra dữ liệu theo một tiêu chuẩn nào đó...</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Stored Procedure</a:t>
            </a:r>
            <a:endParaRPr lang="en-US" dirty="0"/>
          </a:p>
        </p:txBody>
      </p:sp>
      <p:sp>
        <p:nvSpPr>
          <p:cNvPr id="3" name="Content Placeholder 2"/>
          <p:cNvSpPr>
            <a:spLocks noGrp="1"/>
          </p:cNvSpPr>
          <p:nvPr>
            <p:ph idx="1"/>
          </p:nvPr>
        </p:nvSpPr>
        <p:spPr/>
        <p:txBody>
          <a:bodyPr>
            <a:normAutofit/>
          </a:bodyPr>
          <a:lstStyle/>
          <a:p>
            <a:r>
              <a:rPr lang="vi-VN" dirty="0" smtClean="0"/>
              <a:t>Thủ tục lưu trữ - Stored Procedure</a:t>
            </a:r>
          </a:p>
          <a:p>
            <a:pPr lvl="1"/>
            <a:r>
              <a:rPr lang="vi-VN" dirty="0" smtClean="0"/>
              <a:t>Stored Procedure còn gọi là Spocs, tiếp tục phát triển như một phần SQL trên </a:t>
            </a:r>
            <a:r>
              <a:rPr lang="vi-VN" dirty="0" smtClean="0"/>
              <a:t>cơ</a:t>
            </a:r>
            <a:r>
              <a:rPr lang="en-US" dirty="0" smtClean="0"/>
              <a:t> </a:t>
            </a:r>
            <a:r>
              <a:rPr lang="vi-VN" dirty="0" smtClean="0"/>
              <a:t>sở </a:t>
            </a:r>
            <a:r>
              <a:rPr lang="vi-VN" dirty="0" smtClean="0"/>
              <a:t>dữ liệu. </a:t>
            </a:r>
            <a:endParaRPr lang="en-US" dirty="0" smtClean="0"/>
          </a:p>
          <a:p>
            <a:pPr lvl="1"/>
            <a:r>
              <a:rPr lang="vi-VN" dirty="0" smtClean="0"/>
              <a:t>Stored </a:t>
            </a:r>
            <a:r>
              <a:rPr lang="vi-VN" dirty="0" smtClean="0"/>
              <a:t>Procedure cho phép khai báo biến, nhận tham số cũng như thực thi </a:t>
            </a:r>
            <a:r>
              <a:rPr lang="vi-VN" dirty="0" smtClean="0"/>
              <a:t>các</a:t>
            </a:r>
            <a:r>
              <a:rPr lang="en-US" dirty="0" smtClean="0"/>
              <a:t> </a:t>
            </a:r>
            <a:r>
              <a:rPr lang="vi-VN" dirty="0" smtClean="0"/>
              <a:t>phát </a:t>
            </a:r>
            <a:r>
              <a:rPr lang="vi-VN" dirty="0" smtClean="0"/>
              <a:t>biểu có điều khiển. </a:t>
            </a:r>
            <a:endParaRPr lang="en-US" dirty="0" smtClean="0"/>
          </a:p>
          <a:p>
            <a:pPr lvl="1"/>
            <a:r>
              <a:rPr lang="vi-VN" dirty="0" smtClean="0"/>
              <a:t>Stored </a:t>
            </a:r>
            <a:r>
              <a:rPr lang="vi-VN" dirty="0" smtClean="0"/>
              <a:t>Procedure có các ưu điểm lớn như </a:t>
            </a:r>
            <a:r>
              <a:rPr lang="vi-VN" dirty="0" smtClean="0"/>
              <a:t>sau</a:t>
            </a:r>
            <a:r>
              <a:rPr lang="en-US" dirty="0" smtClean="0"/>
              <a:t>:</a:t>
            </a:r>
          </a:p>
          <a:p>
            <a:pPr lvl="2"/>
            <a:r>
              <a:rPr lang="vi-VN" dirty="0" smtClean="0"/>
              <a:t>Kế thừa tất cả các phát biểu của SQL, và là một đối tượng xử lý số liệu hiệu quả</a:t>
            </a:r>
          </a:p>
          <a:p>
            <a:pPr lvl="2"/>
            <a:r>
              <a:rPr lang="vi-VN" dirty="0" smtClean="0"/>
              <a:t>Tiết kiệm thời gian thực thi trên dữ liệu</a:t>
            </a:r>
            <a:r>
              <a:rPr lang="vi-VN" dirty="0" smtClean="0"/>
              <a:t>.</a:t>
            </a:r>
            <a:endParaRPr lang="en-US" dirty="0" smtClean="0"/>
          </a:p>
          <a:p>
            <a:pPr lvl="2"/>
            <a:r>
              <a:rPr lang="vi-VN" dirty="0" smtClean="0"/>
              <a:t>Có thể gọi Stored Procedure theo cách gọi thủ tục hay hàm trong ngôn ngữ </a:t>
            </a:r>
            <a:r>
              <a:rPr lang="vi-VN" dirty="0" smtClean="0"/>
              <a:t>lập</a:t>
            </a:r>
            <a:r>
              <a:rPr lang="en-US" dirty="0" smtClean="0"/>
              <a:t> </a:t>
            </a:r>
            <a:r>
              <a:rPr lang="vi-VN" dirty="0" smtClean="0"/>
              <a:t>trình truyền thống, đồng thời sử dụng lại khi yêu cầu.</a:t>
            </a:r>
          </a:p>
          <a:p>
            <a:pPr lvl="2"/>
            <a:endParaRPr lang="en-US" dirty="0" smtClean="0"/>
          </a:p>
          <a:p>
            <a:pPr lvl="2"/>
            <a:endParaRPr lang="vi-VN"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400" dirty="0" smtClean="0"/>
              <a:t>BẢO MẬT</a:t>
            </a:r>
            <a:r>
              <a:rPr lang="en-US" sz="2400" dirty="0" smtClean="0"/>
              <a:t> </a:t>
            </a:r>
            <a:r>
              <a:rPr lang="vi-VN" sz="2400" dirty="0" smtClean="0"/>
              <a:t>DỮ LIỆU</a:t>
            </a:r>
            <a:endParaRPr lang="en-US" sz="2400" dirty="0"/>
          </a:p>
        </p:txBody>
      </p:sp>
      <p:sp>
        <p:nvSpPr>
          <p:cNvPr id="3" name="Content Placeholder 2"/>
          <p:cNvSpPr>
            <a:spLocks noGrp="1"/>
          </p:cNvSpPr>
          <p:nvPr>
            <p:ph idx="1"/>
          </p:nvPr>
        </p:nvSpPr>
        <p:spPr/>
        <p:txBody>
          <a:bodyPr/>
          <a:lstStyle/>
          <a:p>
            <a:r>
              <a:rPr lang="en-US" dirty="0" smtClean="0"/>
              <a:t> </a:t>
            </a:r>
            <a:r>
              <a:rPr lang="vi-VN" dirty="0" smtClean="0"/>
              <a:t>Ngăn chặn các truy cập không được phép </a:t>
            </a:r>
          </a:p>
          <a:p>
            <a:r>
              <a:rPr lang="en-US" dirty="0" smtClean="0"/>
              <a:t> </a:t>
            </a:r>
            <a:r>
              <a:rPr lang="vi-VN" dirty="0" smtClean="0"/>
              <a:t>Hạn chế tối đa các sai sót của người dùng </a:t>
            </a:r>
          </a:p>
          <a:p>
            <a:r>
              <a:rPr lang="en-US" dirty="0" smtClean="0"/>
              <a:t> </a:t>
            </a:r>
            <a:r>
              <a:rPr lang="vi-VN" dirty="0" smtClean="0"/>
              <a:t>Đảm bảo thông tin không bị mất và thay đổi ngoài ý muốn </a:t>
            </a:r>
          </a:p>
          <a:p>
            <a:r>
              <a:rPr lang="en-US" dirty="0" smtClean="0"/>
              <a:t> </a:t>
            </a:r>
            <a:r>
              <a:rPr lang="vi-VN" dirty="0" smtClean="0"/>
              <a:t>Các biện pháp bảo mật gồm: </a:t>
            </a:r>
          </a:p>
          <a:p>
            <a:pPr lvl="1"/>
            <a:r>
              <a:rPr lang="vi-VN" dirty="0" smtClean="0"/>
              <a:t>Đưa ra các chính sách và ý thức </a:t>
            </a:r>
          </a:p>
          <a:p>
            <a:pPr lvl="1"/>
            <a:r>
              <a:rPr lang="vi-VN" dirty="0" smtClean="0"/>
              <a:t>Phân quyền truy cập, nhận dạng người dùng </a:t>
            </a:r>
            <a:endParaRPr lang="en-US" dirty="0" smtClean="0"/>
          </a:p>
          <a:p>
            <a:pPr lvl="1"/>
            <a:r>
              <a:rPr lang="vi-VN" dirty="0" smtClean="0"/>
              <a:t>Mã hoá thông tin và nén dữ liệu </a:t>
            </a:r>
          </a:p>
          <a:p>
            <a:pPr lvl="1"/>
            <a:r>
              <a:rPr lang="vi-VN" dirty="0" smtClean="0"/>
              <a:t>Lưu nhật kí giao dịch</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14444</TotalTime>
  <Words>516</Words>
  <Application>Microsoft Office PowerPoint</Application>
  <PresentationFormat>Custom</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 Design</vt:lpstr>
      <vt:lpstr>Slide 1</vt:lpstr>
      <vt:lpstr>Nội dung thực hành</vt:lpstr>
      <vt:lpstr>Slide 3</vt:lpstr>
      <vt:lpstr>Thiết kế CSDL</vt:lpstr>
      <vt:lpstr>Viết lệnh SQL tạo CSDL</vt:lpstr>
      <vt:lpstr>Chỉ Mục – Indexs</vt:lpstr>
      <vt:lpstr>Triggers</vt:lpstr>
      <vt:lpstr>Stored Procedure</vt:lpstr>
      <vt:lpstr>BẢO MẬT DỮ LIỆU</vt:lpstr>
      <vt:lpstr>Hệ thống quản lý bệnh nhân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bAohAnh</cp:lastModifiedBy>
  <cp:revision>1976</cp:revision>
  <dcterms:created xsi:type="dcterms:W3CDTF">2013-04-23T08:05:33Z</dcterms:created>
  <dcterms:modified xsi:type="dcterms:W3CDTF">2023-11-26T18:15:41Z</dcterms:modified>
</cp:coreProperties>
</file>