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9"/>
  </p:notesMasterIdLst>
  <p:sldIdLst>
    <p:sldId id="709" r:id="rId2"/>
    <p:sldId id="835" r:id="rId3"/>
    <p:sldId id="836" r:id="rId4"/>
    <p:sldId id="837" r:id="rId5"/>
    <p:sldId id="838" r:id="rId6"/>
    <p:sldId id="839" r:id="rId7"/>
    <p:sldId id="759" r:id="rId8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26522"/>
    <a:srgbClr val="0000FF"/>
    <a:srgbClr val="9BBB59"/>
    <a:srgbClr val="FF3300"/>
    <a:srgbClr val="F9F9F9"/>
    <a:srgbClr val="FF5A33"/>
    <a:srgbClr val="5C0000"/>
    <a:srgbClr val="FF9900"/>
    <a:srgbClr val="FFD1D1"/>
    <a:srgbClr val="FFB9B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662" autoAdjust="0"/>
    <p:restoredTop sz="90049" autoAdjust="0"/>
  </p:normalViewPr>
  <p:slideViewPr>
    <p:cSldViewPr>
      <p:cViewPr varScale="1">
        <p:scale>
          <a:sx n="48" d="100"/>
          <a:sy n="48" d="100"/>
        </p:scale>
        <p:origin x="-1013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3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900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7"/>
            <a:ext cx="6100064" cy="704980"/>
          </a:xfrm>
        </p:spPr>
        <p:txBody>
          <a:bodyPr>
            <a:normAutofit/>
          </a:bodyPr>
          <a:lstStyle>
            <a:lvl1pPr algn="l">
              <a:defRPr lang="en-US" sz="4000" b="1" kern="1200" cap="none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33400" y="5952566"/>
            <a:ext cx="3733800" cy="461665"/>
          </a:xfrm>
          <a:prstGeom prst="rect">
            <a:avLst/>
          </a:prstGeom>
          <a:solidFill>
            <a:srgbClr val="F26522"/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</a:t>
            </a:r>
            <a:r>
              <a:rPr lang="en-US" sz="2400" dirty="0" err="1">
                <a:solidFill>
                  <a:schemeClr val="bg1"/>
                </a:solidFill>
              </a:rPr>
              <a:t>caodang.fpt.edu.vn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7"/>
            <a:ext cx="8636000" cy="563563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2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7"/>
            <a:ext cx="9448800" cy="487363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189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160" indent="-228594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189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160" indent="-228594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399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7"/>
            <a:ext cx="8636000" cy="563563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2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7"/>
            <a:ext cx="9347199" cy="487363"/>
          </a:xfrm>
        </p:spPr>
        <p:txBody>
          <a:bodyPr>
            <a:noAutofit/>
          </a:bodyPr>
          <a:lstStyle>
            <a:lvl1pPr algn="r">
              <a:defRPr sz="2800" b="1" cap="none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6597"/>
            <a:ext cx="10972800" cy="5759003"/>
          </a:xfrm>
        </p:spPr>
        <p:txBody>
          <a:bodyPr>
            <a:normAutofit/>
          </a:bodyPr>
          <a:lstStyle>
            <a:lvl1pPr marL="342891" indent="-342891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defRPr>
            </a:lvl1pPr>
            <a:lvl2pPr marL="742932" indent="-285744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defRPr>
            </a:lvl2pPr>
            <a:lvl3pPr marL="1142971" indent="-228594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defRPr>
            </a:lvl3pPr>
            <a:lvl4pPr marL="1600160" indent="-228594">
              <a:buClr>
                <a:srgbClr val="FF5A33"/>
              </a:buClr>
              <a:buFont typeface="Wingdings" pitchFamily="2" charset="2"/>
              <a:buChar char="ü"/>
              <a:defRPr sz="1900"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defRPr>
            </a:lvl4pPr>
            <a:lvl5pPr marL="2057349" indent="-228594">
              <a:buClr>
                <a:srgbClr val="FF5A33"/>
              </a:buClr>
              <a:buFont typeface="Wingdings" pitchFamily="2" charset="2"/>
              <a:buChar char="§"/>
              <a:defRPr sz="1900"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3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9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8" y="2575401"/>
            <a:ext cx="4568091" cy="2838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1" y="609601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267201" y="3901751"/>
            <a:ext cx="4735308" cy="149271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DEMO</a:t>
            </a:r>
            <a:endParaRPr lang="en-US" sz="11500" b="1" dirty="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endParaRPr lang="en-US" sz="19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3" y="3568726"/>
            <a:ext cx="3488947" cy="26167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err="1"/>
              <a:t>Giảng</a:t>
            </a:r>
            <a:r>
              <a:rPr lang="en-US" cap="none" dirty="0"/>
              <a:t> </a:t>
            </a:r>
            <a:r>
              <a:rPr lang="en-US" cap="none" dirty="0" err="1"/>
              <a:t>viên</a:t>
            </a:r>
            <a:r>
              <a:rPr lang="en-US" cap="none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90934" y="2406165"/>
            <a:ext cx="1693935" cy="2518699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5943600" y="3200401"/>
            <a:ext cx="5638800" cy="2190751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sz="4400" b="1" cap="small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" pitchFamily="34" charset="0"/>
              </a:rPr>
              <a:t>HỆ THỐNG QUẢN LÝ BỆNH NHÂN</a:t>
            </a:r>
          </a:p>
        </p:txBody>
      </p:sp>
    </p:spTree>
    <p:extLst>
      <p:ext uri="{BB962C8B-B14F-4D97-AF65-F5344CB8AC3E}">
        <p14:creationId xmlns="" xmlns:p14="http://schemas.microsoft.com/office/powerpoint/2010/main" val="42140534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vi-VN" sz="3600" dirty="0" smtClean="0"/>
              <a:t>Bổ sung và hoàn thiệt tài liệu báo cáo quá trình thiết kế, chuẩn hóa CSDL</a:t>
            </a:r>
          </a:p>
          <a:p>
            <a:r>
              <a:rPr lang="vi-VN" sz="3600" dirty="0" smtClean="0"/>
              <a:t> Kiểm tra hoàn thiện phần viết script SQL tạo CSDL </a:t>
            </a:r>
          </a:p>
          <a:p>
            <a:r>
              <a:rPr lang="vi-VN" sz="3600" dirty="0" smtClean="0"/>
              <a:t> Nhập dữ liệu mẫu vào các bảng trong CSDL </a:t>
            </a:r>
          </a:p>
          <a:p>
            <a:r>
              <a:rPr lang="en-US" sz="3600" dirty="0" smtClean="0"/>
              <a:t> </a:t>
            </a:r>
            <a:r>
              <a:rPr lang="vi-VN" sz="3600" dirty="0" smtClean="0"/>
              <a:t>Nộp báo cáo hoàn thiện của dự án phân tích dữ liệu và Script SQL lên hệ thống theo dướng dẫn GV</a:t>
            </a:r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vi-VN" sz="3600" dirty="0" smtClean="0"/>
              <a:t>GIỚI </a:t>
            </a:r>
            <a:r>
              <a:rPr lang="vi-VN" sz="3600" dirty="0" smtClean="0"/>
              <a:t>THIỆU ĐỀ TÀI THIẾT KẾ CSDL</a:t>
            </a:r>
            <a:r>
              <a:rPr lang="vi-VN" dirty="0" smtClean="0"/>
              <a:t>	</a:t>
            </a:r>
          </a:p>
          <a:p>
            <a:pPr marL="914391" lvl="1" indent="-514350">
              <a:buFont typeface="+mj-lt"/>
              <a:buAutoNum type="alphaLcPeriod"/>
            </a:pPr>
            <a:r>
              <a:rPr lang="vi-VN" dirty="0" smtClean="0"/>
              <a:t>HIỆN </a:t>
            </a:r>
            <a:r>
              <a:rPr lang="vi-VN" dirty="0" smtClean="0"/>
              <a:t>TRẠNG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vi-VN" sz="3600" dirty="0" smtClean="0"/>
              <a:t>THIẾT </a:t>
            </a:r>
            <a:r>
              <a:rPr lang="vi-VN" sz="3600" dirty="0" smtClean="0"/>
              <a:t>KẾ CSDL THEO CHUẨN </a:t>
            </a:r>
            <a:r>
              <a:rPr lang="en-US" sz="3600" dirty="0" smtClean="0"/>
              <a:t>3</a:t>
            </a:r>
            <a:r>
              <a:rPr lang="vi-VN" sz="3600" dirty="0" smtClean="0"/>
              <a:t>NF</a:t>
            </a:r>
            <a:r>
              <a:rPr lang="vi-VN" dirty="0" smtClean="0"/>
              <a:t>	</a:t>
            </a:r>
          </a:p>
          <a:p>
            <a:pPr>
              <a:buNone/>
            </a:pPr>
            <a:r>
              <a:rPr lang="en-US" dirty="0" smtClean="0"/>
              <a:t>	2.1 </a:t>
            </a:r>
            <a:r>
              <a:rPr lang="vi-VN" dirty="0" smtClean="0"/>
              <a:t>CÁC </a:t>
            </a:r>
            <a:r>
              <a:rPr lang="vi-VN" dirty="0" smtClean="0"/>
              <a:t>THỰC THỂ, THUỘC TÍNH, MỐI QUAN HỆ THỰC THỂ	</a:t>
            </a:r>
          </a:p>
          <a:p>
            <a:pPr marL="1314430" lvl="2" indent="-514350">
              <a:buFont typeface="+mj-lt"/>
              <a:buAutoNum type="alphaLcPeriod"/>
            </a:pPr>
            <a:r>
              <a:rPr lang="vi-VN" sz="2400" dirty="0" smtClean="0"/>
              <a:t>CÁC </a:t>
            </a:r>
            <a:r>
              <a:rPr lang="vi-VN" sz="2400" dirty="0" smtClean="0"/>
              <a:t>THỰC </a:t>
            </a:r>
            <a:r>
              <a:rPr lang="vi-VN" sz="2400" dirty="0" smtClean="0"/>
              <a:t>THỂ</a:t>
            </a:r>
            <a:endParaRPr lang="en-US" sz="2400" dirty="0" smtClean="0"/>
          </a:p>
          <a:p>
            <a:pPr marL="1314430" lvl="2" indent="-514350">
              <a:buFont typeface="+mj-lt"/>
              <a:buAutoNum type="alphaLcPeriod"/>
            </a:pPr>
            <a:r>
              <a:rPr lang="vi-VN" sz="2400" dirty="0" smtClean="0"/>
              <a:t> </a:t>
            </a:r>
            <a:r>
              <a:rPr lang="vi-VN" sz="2400" dirty="0" smtClean="0"/>
              <a:t>THUỘC TÍNH MỖI THỰC </a:t>
            </a:r>
            <a:r>
              <a:rPr lang="vi-VN" sz="2400" dirty="0" smtClean="0"/>
              <a:t>THỂ</a:t>
            </a:r>
            <a:endParaRPr lang="en-US" sz="2400" dirty="0" smtClean="0"/>
          </a:p>
          <a:p>
            <a:pPr marL="1314430" lvl="2" indent="-514350">
              <a:buFont typeface="+mj-lt"/>
              <a:buAutoNum type="alphaLcPeriod"/>
            </a:pPr>
            <a:r>
              <a:rPr lang="vi-VN" sz="2400" dirty="0" smtClean="0"/>
              <a:t>MỐI QUAN HỆ GIỮA CÁC THỰC </a:t>
            </a:r>
            <a:r>
              <a:rPr lang="vi-VN" sz="2400" dirty="0" smtClean="0"/>
              <a:t>THỂ</a:t>
            </a:r>
            <a:endParaRPr lang="en-US" sz="2400" dirty="0" smtClean="0"/>
          </a:p>
          <a:p>
            <a:pPr marL="1314430" lvl="2" indent="-514350">
              <a:buFont typeface="+mj-lt"/>
              <a:buAutoNum type="alphaLcPeriod"/>
            </a:pPr>
            <a:r>
              <a:rPr lang="en-US" sz="2400" dirty="0" smtClean="0"/>
              <a:t>SƠ ĐỒ ERD MỨC KHÁI NIỆM</a:t>
            </a:r>
            <a:endParaRPr lang="vi-VN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3. </a:t>
            </a:r>
            <a:r>
              <a:rPr lang="vi-VN" sz="3600" dirty="0" smtClean="0"/>
              <a:t>CHUẨN </a:t>
            </a:r>
            <a:r>
              <a:rPr lang="vi-VN" sz="3600" dirty="0" smtClean="0"/>
              <a:t>HÓA CSDL</a:t>
            </a:r>
            <a:r>
              <a:rPr lang="vi-VN" dirty="0" smtClean="0"/>
              <a:t>	</a:t>
            </a:r>
          </a:p>
          <a:p>
            <a:pPr marL="914391" lvl="1" indent="-514350">
              <a:buFont typeface="+mj-lt"/>
              <a:buAutoNum type="alphaLcPeriod"/>
            </a:pPr>
            <a:r>
              <a:rPr lang="vi-VN" dirty="0" smtClean="0"/>
              <a:t>LƯỢC </a:t>
            </a:r>
            <a:r>
              <a:rPr lang="vi-VN" dirty="0" smtClean="0"/>
              <a:t>ĐỒ QUAN HỆ CHƯA CHUẨN </a:t>
            </a:r>
            <a:r>
              <a:rPr lang="vi-VN" dirty="0" smtClean="0"/>
              <a:t>HÓA</a:t>
            </a:r>
            <a:endParaRPr lang="en-US" dirty="0" smtClean="0"/>
          </a:p>
          <a:p>
            <a:pPr marL="914391" lvl="1" indent="-514350">
              <a:buFont typeface="+mj-lt"/>
              <a:buAutoNum type="alphaLcPeriod"/>
            </a:pPr>
            <a:r>
              <a:rPr lang="vi-VN" dirty="0" smtClean="0"/>
              <a:t>LƯỢC ĐỒ QUAN HỆ SAU KHI CHUẨN HÓA </a:t>
            </a:r>
            <a:r>
              <a:rPr lang="en-US" dirty="0" smtClean="0"/>
              <a:t>3</a:t>
            </a:r>
            <a:r>
              <a:rPr lang="vi-VN" dirty="0" smtClean="0"/>
              <a:t>NF 	</a:t>
            </a:r>
            <a:endParaRPr lang="en-US" dirty="0" smtClean="0"/>
          </a:p>
          <a:p>
            <a:pPr marL="914391" lvl="1" indent="-514350">
              <a:buFont typeface="+mj-lt"/>
              <a:buAutoNum type="alphaLcPeriod"/>
            </a:pPr>
            <a:r>
              <a:rPr lang="vi-VN" dirty="0" smtClean="0"/>
              <a:t>VẼ ERD SAU KHI CHUẨN HÓA </a:t>
            </a:r>
            <a:r>
              <a:rPr lang="en-US" dirty="0" smtClean="0"/>
              <a:t>3</a:t>
            </a:r>
            <a:r>
              <a:rPr lang="vi-VN" dirty="0" smtClean="0"/>
              <a:t>NF (MỨC LOGIC</a:t>
            </a:r>
            <a:r>
              <a:rPr lang="vi-VN" dirty="0" smtClean="0"/>
              <a:t>)</a:t>
            </a:r>
            <a:endParaRPr lang="en-US" dirty="0" smtClean="0"/>
          </a:p>
          <a:p>
            <a:pPr marL="914391" lvl="1" indent="-514350">
              <a:buFont typeface="+mj-lt"/>
              <a:buAutoNum type="alphaLcPeriod"/>
            </a:pPr>
            <a:r>
              <a:rPr lang="vi-VN" dirty="0" smtClean="0"/>
              <a:t>THIẾT KẾ CHI TIẾT THỰC THỂ	</a:t>
            </a:r>
          </a:p>
          <a:p>
            <a:pPr marL="514350" indent="-514350">
              <a:buNone/>
            </a:pPr>
            <a:r>
              <a:rPr lang="vi-VN" dirty="0" smtClean="0"/>
              <a:t>	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371600"/>
            <a:ext cx="10972800" cy="248240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marL="342891" lvl="0" indent="-342891">
              <a:spcBef>
                <a:spcPct val="20000"/>
              </a:spcBef>
              <a:buClr>
                <a:srgbClr val="FF5A33"/>
              </a:buClr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rPr>
              <a:t>4. </a:t>
            </a:r>
            <a:r>
              <a:rPr lang="en-US" sz="3600" dirty="0" smtClean="0"/>
              <a:t>THIẾT KẾ CSDL MỨC VẬT LÝ</a:t>
            </a:r>
            <a:r>
              <a:rPr kumimoji="0" lang="vi-V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rPr>
              <a:t>	</a:t>
            </a:r>
          </a:p>
          <a:p>
            <a:pPr marL="914391" lvl="1" indent="-514350">
              <a:spcBef>
                <a:spcPct val="20000"/>
              </a:spcBef>
              <a:buClr>
                <a:srgbClr val="FF5A33"/>
              </a:buClr>
              <a:buFont typeface="+mj-lt"/>
              <a:buAutoNum type="alphaLcPeriod"/>
            </a:pPr>
            <a:r>
              <a:rPr lang="en-US" sz="2400" dirty="0" smtClean="0"/>
              <a:t>SCRIPT SQL CSDL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Cambria" panose="02040503050406030204" pitchFamily="18" charset="0"/>
              <a:cs typeface="Segoe UI" pitchFamily="34" charset="0"/>
            </a:endParaRPr>
          </a:p>
          <a:p>
            <a:pPr marL="914391" lvl="1" indent="-514350">
              <a:spcBef>
                <a:spcPct val="20000"/>
              </a:spcBef>
              <a:buClr>
                <a:srgbClr val="FF5A33"/>
              </a:buClr>
              <a:buFont typeface="+mj-lt"/>
              <a:buAutoNum type="alphaLcPeriod"/>
            </a:pPr>
            <a:r>
              <a:rPr lang="en-US" sz="2400" dirty="0" smtClean="0"/>
              <a:t>DIAGRAM SQL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rPr>
              <a:t>	</a:t>
            </a:r>
          </a:p>
          <a:p>
            <a:pPr marL="514350" marR="0" lvl="0" indent="-51435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vi-V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rPr>
              <a:t>	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10972800" cy="1187003"/>
          </a:xfrm>
        </p:spPr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</a:t>
            </a:r>
            <a:r>
              <a:rPr lang="en-US" dirty="0" smtClean="0"/>
              <a:t>ý,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3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2857423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14463</TotalTime>
  <Words>126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Custom Design</vt:lpstr>
      <vt:lpstr>Slide 1</vt:lpstr>
      <vt:lpstr>Hoàn thành báo cáo</vt:lpstr>
      <vt:lpstr>Mẫu báo cáo</vt:lpstr>
      <vt:lpstr>Mẫu báo cáo</vt:lpstr>
      <vt:lpstr>Mẫu báo cáo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bAohAnh</cp:lastModifiedBy>
  <cp:revision>1973</cp:revision>
  <dcterms:created xsi:type="dcterms:W3CDTF">2013-04-23T08:05:33Z</dcterms:created>
  <dcterms:modified xsi:type="dcterms:W3CDTF">2023-11-26T18:18:50Z</dcterms:modified>
</cp:coreProperties>
</file>