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1269" r:id="rId3"/>
    <p:sldId id="1261" r:id="rId4"/>
    <p:sldId id="1263" r:id="rId5"/>
    <p:sldId id="1270" r:id="rId6"/>
    <p:sldId id="1264" r:id="rId7"/>
    <p:sldId id="1286" r:id="rId8"/>
    <p:sldId id="1287" r:id="rId9"/>
    <p:sldId id="1271" r:id="rId10"/>
    <p:sldId id="1279" r:id="rId11"/>
    <p:sldId id="1273" r:id="rId12"/>
    <p:sldId id="1280" r:id="rId13"/>
    <p:sldId id="1275" r:id="rId14"/>
    <p:sldId id="1274" r:id="rId15"/>
    <p:sldId id="1276" r:id="rId16"/>
    <p:sldId id="1277" r:id="rId17"/>
    <p:sldId id="1281" r:id="rId18"/>
    <p:sldId id="1283" r:id="rId19"/>
    <p:sldId id="1284" r:id="rId20"/>
    <p:sldId id="1266" r:id="rId21"/>
    <p:sldId id="1285" r:id="rId22"/>
    <p:sldId id="1267" r:id="rId23"/>
    <p:sldId id="1282" r:id="rId24"/>
    <p:sldId id="1268" r:id="rId25"/>
    <p:sldId id="121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0AE2"/>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94"/>
  </p:normalViewPr>
  <p:slideViewPr>
    <p:cSldViewPr snapToGrid="0">
      <p:cViewPr varScale="1">
        <p:scale>
          <a:sx n="64" d="100"/>
          <a:sy n="64" d="100"/>
        </p:scale>
        <p:origin x="15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D821A-2907-4882-A9DA-54FE25B7893D}" type="datetimeFigureOut">
              <a:rPr lang="en-US" smtClean="0"/>
              <a:t>12/6/2024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5BA47-8F37-46D2-8B68-AE103BE81857}" type="slidenum">
              <a:rPr lang="en-US" smtClean="0"/>
              <a:t>‹#›</a:t>
            </a:fld>
            <a:endParaRPr lang="en-US" dirty="0"/>
          </a:p>
        </p:txBody>
      </p:sp>
    </p:spTree>
    <p:extLst>
      <p:ext uri="{BB962C8B-B14F-4D97-AF65-F5344CB8AC3E}">
        <p14:creationId xmlns:p14="http://schemas.microsoft.com/office/powerpoint/2010/main" val="602778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5BA47-8F37-46D2-8B68-AE103BE81857}" type="slidenum">
              <a:rPr lang="en-US" smtClean="0"/>
              <a:t>2</a:t>
            </a:fld>
            <a:endParaRPr lang="en-US" dirty="0"/>
          </a:p>
        </p:txBody>
      </p:sp>
    </p:spTree>
    <p:extLst>
      <p:ext uri="{BB962C8B-B14F-4D97-AF65-F5344CB8AC3E}">
        <p14:creationId xmlns:p14="http://schemas.microsoft.com/office/powerpoint/2010/main" val="182626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5BA47-8F37-46D2-8B68-AE103BE81857}" type="slidenum">
              <a:rPr lang="en-US" smtClean="0"/>
              <a:t>3</a:t>
            </a:fld>
            <a:endParaRPr lang="en-US" dirty="0"/>
          </a:p>
        </p:txBody>
      </p:sp>
    </p:spTree>
    <p:extLst>
      <p:ext uri="{BB962C8B-B14F-4D97-AF65-F5344CB8AC3E}">
        <p14:creationId xmlns:p14="http://schemas.microsoft.com/office/powerpoint/2010/main" val="672443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atin typeface="Tenorite" panose="00000500000000000000"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Tenorite" panose="00000500000000000000" pitchFamily="2"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8" name="Picture 7" descr="A black text on a white background&#10;&#10;Description automatically generated">
            <a:extLst>
              <a:ext uri="{FF2B5EF4-FFF2-40B4-BE49-F238E27FC236}">
                <a16:creationId xmlns:a16="http://schemas.microsoft.com/office/drawing/2014/main" id="{716A3F60-3510-2AEB-3DDD-FEBD65224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6561" y="361716"/>
            <a:ext cx="2057400" cy="517506"/>
          </a:xfrm>
          <a:prstGeom prst="rect">
            <a:avLst/>
          </a:prstGeom>
        </p:spPr>
      </p:pic>
      <p:sp>
        <p:nvSpPr>
          <p:cNvPr id="12" name="Footer Placeholder 11">
            <a:extLst>
              <a:ext uri="{FF2B5EF4-FFF2-40B4-BE49-F238E27FC236}">
                <a16:creationId xmlns:a16="http://schemas.microsoft.com/office/drawing/2014/main" id="{0649AB95-160C-3AA3-3DF3-C78197F8CDD0}"/>
              </a:ext>
            </a:extLst>
          </p:cNvPr>
          <p:cNvSpPr>
            <a:spLocks noGrp="1"/>
          </p:cNvSpPr>
          <p:nvPr>
            <p:ph type="ftr" sz="quarter" idx="11"/>
          </p:nvPr>
        </p:nvSpPr>
        <p:spPr>
          <a:xfrm>
            <a:off x="685800" y="6356353"/>
            <a:ext cx="5429250" cy="365125"/>
          </a:xfrm>
        </p:spPr>
        <p:txBody>
          <a:bodyPr/>
          <a:lstStyle>
            <a:lvl1pPr algn="l">
              <a:defRPr sz="1200">
                <a:latin typeface="Tenorite" panose="00000500000000000000" pitchFamily="2" charset="0"/>
              </a:defRPr>
            </a:lvl1pPr>
          </a:lstStyle>
          <a:p>
            <a:r>
              <a:rPr lang="en-US" dirty="0"/>
              <a:t>ECE-560: Assertion Based Verification – </a:t>
            </a:r>
            <a:r>
              <a:rPr lang="en-US" dirty="0">
                <a:solidFill>
                  <a:srgbClr val="140AE2"/>
                </a:solidFill>
              </a:rPr>
              <a:t>Venkatesh Patil</a:t>
            </a:r>
          </a:p>
        </p:txBody>
      </p:sp>
      <p:sp>
        <p:nvSpPr>
          <p:cNvPr id="13" name="Slide Number Placeholder 12">
            <a:extLst>
              <a:ext uri="{FF2B5EF4-FFF2-40B4-BE49-F238E27FC236}">
                <a16:creationId xmlns:a16="http://schemas.microsoft.com/office/drawing/2014/main" id="{709F4EC5-19F8-283F-220C-644B926A5174}"/>
              </a:ext>
            </a:extLst>
          </p:cNvPr>
          <p:cNvSpPr>
            <a:spLocks noGrp="1"/>
          </p:cNvSpPr>
          <p:nvPr>
            <p:ph type="sldNum" sz="quarter" idx="12"/>
          </p:nvPr>
        </p:nvSpPr>
        <p:spPr/>
        <p:txBody>
          <a:bodyPr/>
          <a:lstStyle>
            <a:lvl1pPr>
              <a:defRPr sz="1200">
                <a:latin typeface="Tenorite" panose="00000500000000000000" pitchFamily="2" charset="0"/>
              </a:defRPr>
            </a:lvl1pPr>
          </a:lstStyle>
          <a:p>
            <a:fld id="{95DFF941-0BEE-4EEB-8D30-A5249F255EEA}" type="slidenum">
              <a:rPr lang="en-US" smtClean="0"/>
              <a:pPr/>
              <a:t>‹#›</a:t>
            </a:fld>
            <a:endParaRPr lang="en-US" dirty="0"/>
          </a:p>
        </p:txBody>
      </p:sp>
    </p:spTree>
    <p:extLst>
      <p:ext uri="{BB962C8B-B14F-4D97-AF65-F5344CB8AC3E}">
        <p14:creationId xmlns:p14="http://schemas.microsoft.com/office/powerpoint/2010/main" val="3033024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179631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dirty="0"/>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2417188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2642" y="711662"/>
            <a:ext cx="7886700" cy="718780"/>
          </a:xfrm>
        </p:spPr>
        <p:txBody>
          <a:bodyPr>
            <a:normAutofit/>
          </a:bodyPr>
          <a:lstStyle>
            <a:lvl1pPr>
              <a:defRPr sz="2700" b="1">
                <a:latin typeface="Tenorite" panose="00000500000000000000"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582642" y="1549579"/>
            <a:ext cx="7886700" cy="4596755"/>
          </a:xfrm>
        </p:spPr>
        <p:txBody>
          <a:bodyPr/>
          <a:lstStyle>
            <a:lvl1pPr marL="171450" indent="-171450">
              <a:buFont typeface="Wingdings" panose="05000000000000000000" pitchFamily="2" charset="2"/>
              <a:buChar char="q"/>
              <a:defRPr>
                <a:latin typeface="Tenorite" panose="00000500000000000000" pitchFamily="2" charset="0"/>
              </a:defRPr>
            </a:lvl1pPr>
            <a:lvl2pPr marL="514350" indent="-171450">
              <a:buFont typeface="Courier New" panose="02070309020205020404" pitchFamily="49" charset="0"/>
              <a:buChar char="o"/>
              <a:defRPr>
                <a:latin typeface="Tenorite" panose="00000500000000000000" pitchFamily="2" charset="0"/>
              </a:defRPr>
            </a:lvl2pPr>
            <a:lvl3pPr marL="857250" indent="-171450">
              <a:buFont typeface="Wingdings" panose="05000000000000000000" pitchFamily="2" charset="2"/>
              <a:buChar char="§"/>
              <a:defRPr>
                <a:latin typeface="Tenorite" panose="00000500000000000000" pitchFamily="2" charset="0"/>
              </a:defRPr>
            </a:lvl3pPr>
            <a:lvl4pPr>
              <a:defRPr>
                <a:latin typeface="Tenorite" panose="00000500000000000000" pitchFamily="2" charset="0"/>
              </a:defRPr>
            </a:lvl4pPr>
            <a:lvl5pPr marL="1543050" indent="-171450">
              <a:buFont typeface="Wingdings" panose="05000000000000000000" pitchFamily="2" charset="2"/>
              <a:buChar char="§"/>
              <a:defRPr>
                <a:latin typeface="Tenorite"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628650" y="6356353"/>
            <a:ext cx="5486400" cy="365125"/>
          </a:xfrm>
        </p:spPr>
        <p:txBody>
          <a:bodyPr/>
          <a:lstStyle>
            <a:lvl1pPr algn="l">
              <a:defRPr sz="1200" b="1">
                <a:latin typeface="Tenorite" panose="00000500000000000000" pitchFamily="2" charset="0"/>
              </a:defRPr>
            </a:lvl1pPr>
          </a:lstStyle>
          <a:p>
            <a:r>
              <a:rPr lang="en-US" dirty="0"/>
              <a:t>ECE-560: Assertion Based Verification – </a:t>
            </a:r>
            <a:r>
              <a:rPr lang="en-US" dirty="0">
                <a:solidFill>
                  <a:srgbClr val="140AE2"/>
                </a:solidFill>
              </a:rPr>
              <a:t>Venkatesh Patil</a:t>
            </a:r>
          </a:p>
        </p:txBody>
      </p:sp>
      <p:sp>
        <p:nvSpPr>
          <p:cNvPr id="6" name="Slide Number Placeholder 5"/>
          <p:cNvSpPr>
            <a:spLocks noGrp="1"/>
          </p:cNvSpPr>
          <p:nvPr>
            <p:ph type="sldNum" sz="quarter" idx="12"/>
          </p:nvPr>
        </p:nvSpPr>
        <p:spPr/>
        <p:txBody>
          <a:bodyPr/>
          <a:lstStyle>
            <a:lvl1pPr>
              <a:defRPr>
                <a:latin typeface="Tenorite" panose="00000500000000000000" pitchFamily="2" charset="0"/>
              </a:defRPr>
            </a:lvl1pPr>
          </a:lstStyle>
          <a:p>
            <a:fld id="{95DFF941-0BEE-4EEB-8D30-A5249F255EEA}" type="slidenum">
              <a:rPr lang="en-US" smtClean="0"/>
              <a:t>‹#›</a:t>
            </a:fld>
            <a:endParaRPr lang="en-US" dirty="0"/>
          </a:p>
        </p:txBody>
      </p:sp>
      <p:pic>
        <p:nvPicPr>
          <p:cNvPr id="7" name="Picture 6" descr="A black text on a white background&#10;&#10;Description automatically generated">
            <a:extLst>
              <a:ext uri="{FF2B5EF4-FFF2-40B4-BE49-F238E27FC236}">
                <a16:creationId xmlns:a16="http://schemas.microsoft.com/office/drawing/2014/main" id="{5B340240-5C45-A7B4-8C73-33B2945DC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090" y="163531"/>
            <a:ext cx="2057400" cy="517506"/>
          </a:xfrm>
          <a:prstGeom prst="rect">
            <a:avLst/>
          </a:prstGeom>
        </p:spPr>
      </p:pic>
      <p:cxnSp>
        <p:nvCxnSpPr>
          <p:cNvPr id="9" name="Straight Connector 8">
            <a:extLst>
              <a:ext uri="{FF2B5EF4-FFF2-40B4-BE49-F238E27FC236}">
                <a16:creationId xmlns:a16="http://schemas.microsoft.com/office/drawing/2014/main" id="{B9CFFC22-944D-CBDF-2F41-E1C43C813662}"/>
              </a:ext>
            </a:extLst>
          </p:cNvPr>
          <p:cNvCxnSpPr/>
          <p:nvPr/>
        </p:nvCxnSpPr>
        <p:spPr>
          <a:xfrm>
            <a:off x="582642" y="1447695"/>
            <a:ext cx="7886700"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7906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b="1">
                <a:latin typeface="Tenorite" panose="00000500000000000000" pitchFamily="2"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82000"/>
                  </a:schemeClr>
                </a:solidFill>
                <a:latin typeface="Tenorite" panose="00000500000000000000" pitchFamily="2" charset="0"/>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623889" y="6356353"/>
            <a:ext cx="5491162" cy="365125"/>
          </a:xfrm>
        </p:spPr>
        <p:txBody>
          <a:bodyPr/>
          <a:lstStyle>
            <a:lvl1pPr algn="l">
              <a:defRPr/>
            </a:lvl1pPr>
          </a:lstStyle>
          <a:p>
            <a:r>
              <a:rPr lang="en-US" dirty="0"/>
              <a:t>ECE-560: Assertion Based Verification – Venkatesh Patil</a:t>
            </a:r>
          </a:p>
        </p:txBody>
      </p:sp>
      <p:sp>
        <p:nvSpPr>
          <p:cNvPr id="6" name="Slide Number Placeholder 5"/>
          <p:cNvSpPr>
            <a:spLocks noGrp="1"/>
          </p:cNvSpPr>
          <p:nvPr>
            <p:ph type="sldNum" sz="quarter" idx="12"/>
          </p:nvPr>
        </p:nvSpPr>
        <p:spPr/>
        <p:txBody>
          <a:bodyPr/>
          <a:lstStyle/>
          <a:p>
            <a:fld id="{95DFF941-0BEE-4EEB-8D30-A5249F255EEA}" type="slidenum">
              <a:rPr lang="en-US" smtClean="0"/>
              <a:t>‹#›</a:t>
            </a:fld>
            <a:endParaRPr lang="en-US" dirty="0"/>
          </a:p>
        </p:txBody>
      </p:sp>
      <p:pic>
        <p:nvPicPr>
          <p:cNvPr id="7" name="Picture 6" descr="A black text on a white background&#10;&#10;Description automatically generated">
            <a:extLst>
              <a:ext uri="{FF2B5EF4-FFF2-40B4-BE49-F238E27FC236}">
                <a16:creationId xmlns:a16="http://schemas.microsoft.com/office/drawing/2014/main" id="{A77083E5-ACE4-B05E-EC75-569D86351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309" y="275015"/>
            <a:ext cx="2057400" cy="517506"/>
          </a:xfrm>
          <a:prstGeom prst="rect">
            <a:avLst/>
          </a:prstGeom>
        </p:spPr>
      </p:pic>
    </p:spTree>
    <p:extLst>
      <p:ext uri="{BB962C8B-B14F-4D97-AF65-F5344CB8AC3E}">
        <p14:creationId xmlns:p14="http://schemas.microsoft.com/office/powerpoint/2010/main" val="310891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135333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dirty="0"/>
              <a:t>ECE-560: Assertion Based Verification – Venkatesh Patil</a:t>
            </a:r>
          </a:p>
        </p:txBody>
      </p:sp>
      <p:sp>
        <p:nvSpPr>
          <p:cNvPr id="9" name="Slide Number Placeholder 8"/>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284861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ECE-560: Assertion Based Verification – Venkatesh Patil</a:t>
            </a:r>
          </a:p>
        </p:txBody>
      </p:sp>
      <p:sp>
        <p:nvSpPr>
          <p:cNvPr id="5" name="Slide Number Placeholder 4"/>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267661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dirty="0"/>
              <a:t>ECE-560: Assertion Based Verification – Venkatesh Patil</a:t>
            </a:r>
          </a:p>
        </p:txBody>
      </p:sp>
      <p:sp>
        <p:nvSpPr>
          <p:cNvPr id="4" name="Slide Number Placeholder 3"/>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83397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1268200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dirty="0"/>
              <a:t>ECE-560: Assertion Based Verification – Venkatesh Patil</a:t>
            </a:r>
          </a:p>
        </p:txBody>
      </p:sp>
      <p:sp>
        <p:nvSpPr>
          <p:cNvPr id="7" name="Slide Number Placeholder 6"/>
          <p:cNvSpPr>
            <a:spLocks noGrp="1"/>
          </p:cNvSpPr>
          <p:nvPr>
            <p:ph type="sldNum" sz="quarter" idx="12"/>
          </p:nvPr>
        </p:nvSpPr>
        <p:spPr/>
        <p:txBody>
          <a:bodyPr/>
          <a:lstStyle/>
          <a:p>
            <a:fld id="{95DFF941-0BEE-4EEB-8D30-A5249F255EEA}" type="slidenum">
              <a:rPr lang="en-US" smtClean="0"/>
              <a:t>‹#›</a:t>
            </a:fld>
            <a:endParaRPr lang="en-US" dirty="0"/>
          </a:p>
        </p:txBody>
      </p:sp>
    </p:spTree>
    <p:extLst>
      <p:ext uri="{BB962C8B-B14F-4D97-AF65-F5344CB8AC3E}">
        <p14:creationId xmlns:p14="http://schemas.microsoft.com/office/powerpoint/2010/main" val="19814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endParaRPr lang="en-US" dirty="0"/>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dirty="0"/>
              <a:t>ECE-560: Assertion Based Verification – Venkatesh Patil</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95DFF941-0BEE-4EEB-8D30-A5249F255EEA}" type="slidenum">
              <a:rPr lang="en-US" smtClean="0"/>
              <a:t>‹#›</a:t>
            </a:fld>
            <a:endParaRPr lang="en-US" dirty="0"/>
          </a:p>
        </p:txBody>
      </p:sp>
    </p:spTree>
    <p:extLst>
      <p:ext uri="{BB962C8B-B14F-4D97-AF65-F5344CB8AC3E}">
        <p14:creationId xmlns:p14="http://schemas.microsoft.com/office/powerpoint/2010/main" val="647392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daplayground.com/x/rSCn" TargetMode="External"/><Relationship Id="rId2" Type="http://schemas.openxmlformats.org/officeDocument/2006/relationships/hyperlink" Target="https://www.ti.com/lit/pdf/sbaa565#:~:text=I2C%20is%20a%20two%2Dwire,and%20receive%20commands%20and%20data." TargetMode="External"/><Relationship Id="rId1" Type="http://schemas.openxmlformats.org/officeDocument/2006/relationships/slideLayout" Target="../slideLayouts/slideLayout2.xml"/><Relationship Id="rId5" Type="http://schemas.openxmlformats.org/officeDocument/2006/relationships/hyperlink" Target="https://verificationacademy.com/topics/assertions/" TargetMode="External"/><Relationship Id="rId4" Type="http://schemas.openxmlformats.org/officeDocument/2006/relationships/hyperlink" Target="http://www.sunburstdesign.com/papers/CummingsSNUG2016SV_SVA_Best_Practice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A145-90C3-B8AE-6AEE-0159BE967791}"/>
              </a:ext>
            </a:extLst>
          </p:cNvPr>
          <p:cNvSpPr>
            <a:spLocks noGrp="1"/>
          </p:cNvSpPr>
          <p:nvPr>
            <p:ph type="title"/>
          </p:nvPr>
        </p:nvSpPr>
        <p:spPr>
          <a:xfrm>
            <a:off x="564231" y="611979"/>
            <a:ext cx="7886700" cy="718780"/>
          </a:xfrm>
        </p:spPr>
        <p:txBody>
          <a:bodyPr>
            <a:normAutofit fontScale="90000"/>
          </a:bodyPr>
          <a:lstStyle/>
          <a:p>
            <a:r>
              <a:rPr lang="en-US" sz="3600" dirty="0"/>
              <a:t>ECE 560</a:t>
            </a:r>
            <a:br>
              <a:rPr lang="en-US" sz="3600" dirty="0"/>
            </a:br>
            <a:r>
              <a:rPr lang="en-US" sz="3600" dirty="0"/>
              <a:t>Assertion Based Verification</a:t>
            </a:r>
          </a:p>
        </p:txBody>
      </p:sp>
      <p:sp>
        <p:nvSpPr>
          <p:cNvPr id="3" name="Content Placeholder 2">
            <a:extLst>
              <a:ext uri="{FF2B5EF4-FFF2-40B4-BE49-F238E27FC236}">
                <a16:creationId xmlns:a16="http://schemas.microsoft.com/office/drawing/2014/main" id="{A5814E1A-937C-38AC-1AEA-077F192B9C03}"/>
              </a:ext>
            </a:extLst>
          </p:cNvPr>
          <p:cNvSpPr>
            <a:spLocks noGrp="1"/>
          </p:cNvSpPr>
          <p:nvPr>
            <p:ph idx="1"/>
          </p:nvPr>
        </p:nvSpPr>
        <p:spPr>
          <a:xfrm>
            <a:off x="564231" y="4362527"/>
            <a:ext cx="7886700" cy="1883494"/>
          </a:xfrm>
        </p:spPr>
        <p:txBody>
          <a:bodyPr>
            <a:normAutofit fontScale="92500" lnSpcReduction="10000"/>
          </a:bodyPr>
          <a:lstStyle/>
          <a:p>
            <a:pPr marL="0" indent="0">
              <a:buNone/>
            </a:pPr>
            <a:r>
              <a:rPr lang="en-US" b="1" dirty="0"/>
              <a:t>Kumar Durga Manohar Karna</a:t>
            </a:r>
            <a:br>
              <a:rPr lang="en-US" b="1" dirty="0"/>
            </a:br>
            <a:r>
              <a:rPr lang="en-US" b="1" dirty="0"/>
              <a:t>Nivedita Boyina</a:t>
            </a:r>
            <a:br>
              <a:rPr lang="en-US" b="1" dirty="0"/>
            </a:br>
            <a:r>
              <a:rPr lang="en-US" b="1" dirty="0"/>
              <a:t>Srikar Varma Datla</a:t>
            </a:r>
            <a:br>
              <a:rPr lang="en-US" b="1" dirty="0"/>
            </a:br>
            <a:r>
              <a:rPr lang="en-US" b="1" dirty="0"/>
              <a:t>Pooja </a:t>
            </a:r>
            <a:r>
              <a:rPr lang="en-US" b="1" dirty="0" err="1"/>
              <a:t>Satpute</a:t>
            </a:r>
            <a:endParaRPr lang="en-US" b="1" dirty="0"/>
          </a:p>
          <a:p>
            <a:pPr marL="0" indent="0">
              <a:buNone/>
            </a:pPr>
            <a:br>
              <a:rPr lang="en-US" dirty="0"/>
            </a:br>
            <a:r>
              <a:rPr lang="en-US" dirty="0"/>
              <a:t>Electrical and Computer Engineering Department</a:t>
            </a:r>
            <a:br>
              <a:rPr lang="en-US" dirty="0"/>
            </a:br>
            <a:r>
              <a:rPr lang="en-US" dirty="0"/>
              <a:t>Maseeh College of Engineering and Computer Science</a:t>
            </a:r>
          </a:p>
        </p:txBody>
      </p:sp>
      <p:sp>
        <p:nvSpPr>
          <p:cNvPr id="4" name="Footer Placeholder 3">
            <a:extLst>
              <a:ext uri="{FF2B5EF4-FFF2-40B4-BE49-F238E27FC236}">
                <a16:creationId xmlns:a16="http://schemas.microsoft.com/office/drawing/2014/main" id="{0C14BC3D-E1BB-A648-F9D4-EF71A4C5C177}"/>
              </a:ext>
            </a:extLst>
          </p:cNvPr>
          <p:cNvSpPr>
            <a:spLocks noGrp="1"/>
          </p:cNvSpPr>
          <p:nvPr>
            <p:ph type="ftr" sz="quarter" idx="11"/>
          </p:nvPr>
        </p:nvSpPr>
        <p:spPr/>
        <p:txBody>
          <a:bodyPr/>
          <a:lstStyle/>
          <a:p>
            <a:r>
              <a:rPr lang="en-US" sz="1200" dirty="0"/>
              <a:t>ECE-560: Assertion Based Verification – </a:t>
            </a:r>
            <a:r>
              <a:rPr lang="en-US" sz="1200" dirty="0">
                <a:solidFill>
                  <a:srgbClr val="140AE2"/>
                </a:solidFill>
              </a:rPr>
              <a:t>Venkatesh Patil</a:t>
            </a:r>
          </a:p>
        </p:txBody>
      </p:sp>
      <p:sp>
        <p:nvSpPr>
          <p:cNvPr id="5" name="Slide Number Placeholder 4">
            <a:extLst>
              <a:ext uri="{FF2B5EF4-FFF2-40B4-BE49-F238E27FC236}">
                <a16:creationId xmlns:a16="http://schemas.microsoft.com/office/drawing/2014/main" id="{9F710316-EDCC-DFB8-0FB1-93638BA21C98}"/>
              </a:ext>
            </a:extLst>
          </p:cNvPr>
          <p:cNvSpPr>
            <a:spLocks noGrp="1"/>
          </p:cNvSpPr>
          <p:nvPr>
            <p:ph type="sldNum" sz="quarter" idx="12"/>
          </p:nvPr>
        </p:nvSpPr>
        <p:spPr/>
        <p:txBody>
          <a:bodyPr/>
          <a:lstStyle/>
          <a:p>
            <a:fld id="{95DFF941-0BEE-4EEB-8D30-A5249F255EEA}" type="slidenum">
              <a:rPr lang="en-US" smtClean="0"/>
              <a:t>1</a:t>
            </a:fld>
            <a:endParaRPr lang="en-US" dirty="0"/>
          </a:p>
        </p:txBody>
      </p:sp>
      <p:sp>
        <p:nvSpPr>
          <p:cNvPr id="9" name="Rectangle 8">
            <a:extLst>
              <a:ext uri="{FF2B5EF4-FFF2-40B4-BE49-F238E27FC236}">
                <a16:creationId xmlns:a16="http://schemas.microsoft.com/office/drawing/2014/main" id="{525AAE55-8B2C-4D8B-09FB-93B100ADF678}"/>
              </a:ext>
            </a:extLst>
          </p:cNvPr>
          <p:cNvSpPr/>
          <p:nvPr/>
        </p:nvSpPr>
        <p:spPr>
          <a:xfrm>
            <a:off x="1471448" y="1531189"/>
            <a:ext cx="5896304" cy="2630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10" name="TextBox 9">
            <a:extLst>
              <a:ext uri="{FF2B5EF4-FFF2-40B4-BE49-F238E27FC236}">
                <a16:creationId xmlns:a16="http://schemas.microsoft.com/office/drawing/2014/main" id="{92E7B064-DE80-EC1E-D544-9A51CC9C6888}"/>
              </a:ext>
            </a:extLst>
          </p:cNvPr>
          <p:cNvSpPr txBox="1"/>
          <p:nvPr/>
        </p:nvSpPr>
        <p:spPr>
          <a:xfrm>
            <a:off x="1471446" y="1664476"/>
            <a:ext cx="5896305" cy="830997"/>
          </a:xfrm>
          <a:prstGeom prst="rect">
            <a:avLst/>
          </a:prstGeom>
          <a:noFill/>
        </p:spPr>
        <p:txBody>
          <a:bodyPr wrap="square" rtlCol="0">
            <a:spAutoFit/>
          </a:bodyPr>
          <a:lstStyle/>
          <a:p>
            <a:pPr algn="ctr"/>
            <a:r>
              <a:rPr lang="en-US" sz="2400" b="1" dirty="0">
                <a:latin typeface="Tenorite" panose="00000500000000000000" pitchFamily="2" charset="0"/>
              </a:rPr>
              <a:t>VERIFICATION OF THE I2C COMMUNICATION PROTOCOL</a:t>
            </a:r>
          </a:p>
        </p:txBody>
      </p:sp>
      <p:pic>
        <p:nvPicPr>
          <p:cNvPr id="1026" name="Picture 2" descr="Basics of the I2C Communication Protocol">
            <a:extLst>
              <a:ext uri="{FF2B5EF4-FFF2-40B4-BE49-F238E27FC236}">
                <a16:creationId xmlns:a16="http://schemas.microsoft.com/office/drawing/2014/main" id="{FBA1FD25-6671-9E05-0CE9-80647947B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175" y="2414629"/>
            <a:ext cx="3572848" cy="174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1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32ADA-4A21-C56A-70A8-00DE659C4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A71A4B-4967-C0A0-DB3B-722B3BEB6C04}"/>
              </a:ext>
            </a:extLst>
          </p:cNvPr>
          <p:cNvSpPr>
            <a:spLocks noGrp="1"/>
          </p:cNvSpPr>
          <p:nvPr>
            <p:ph type="title"/>
          </p:nvPr>
        </p:nvSpPr>
        <p:spPr/>
        <p:txBody>
          <a:bodyPr/>
          <a:lstStyle/>
          <a:p>
            <a:r>
              <a:rPr lang="en-US" dirty="0"/>
              <a:t>Block Diagram</a:t>
            </a:r>
          </a:p>
        </p:txBody>
      </p:sp>
      <p:sp>
        <p:nvSpPr>
          <p:cNvPr id="4" name="Footer Placeholder 3">
            <a:extLst>
              <a:ext uri="{FF2B5EF4-FFF2-40B4-BE49-F238E27FC236}">
                <a16:creationId xmlns:a16="http://schemas.microsoft.com/office/drawing/2014/main" id="{A017A8C3-26F9-6032-7659-6671C8FAADB9}"/>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83185D39-ECAD-423B-DE9A-4BA663E6D3DF}"/>
              </a:ext>
            </a:extLst>
          </p:cNvPr>
          <p:cNvSpPr>
            <a:spLocks noGrp="1"/>
          </p:cNvSpPr>
          <p:nvPr>
            <p:ph type="sldNum" sz="quarter" idx="12"/>
          </p:nvPr>
        </p:nvSpPr>
        <p:spPr/>
        <p:txBody>
          <a:bodyPr/>
          <a:lstStyle/>
          <a:p>
            <a:fld id="{95DFF941-0BEE-4EEB-8D30-A5249F255EEA}" type="slidenum">
              <a:rPr lang="en-US" smtClean="0"/>
              <a:t>10</a:t>
            </a:fld>
            <a:endParaRPr lang="en-US" dirty="0"/>
          </a:p>
        </p:txBody>
      </p:sp>
      <p:sp>
        <p:nvSpPr>
          <p:cNvPr id="6" name="Content Placeholder 5">
            <a:extLst>
              <a:ext uri="{FF2B5EF4-FFF2-40B4-BE49-F238E27FC236}">
                <a16:creationId xmlns:a16="http://schemas.microsoft.com/office/drawing/2014/main" id="{8E35004B-6140-7711-755E-E75B6AD077AD}"/>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1026" name="Picture 2">
            <a:extLst>
              <a:ext uri="{FF2B5EF4-FFF2-40B4-BE49-F238E27FC236}">
                <a16:creationId xmlns:a16="http://schemas.microsoft.com/office/drawing/2014/main" id="{07FC3A77-A4FB-DED8-8CA6-26BF11A29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42" y="1549579"/>
            <a:ext cx="4781550"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2F3833D-6A07-8FB6-7445-675EDA28F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92" y="3950896"/>
            <a:ext cx="443865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8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37C35-3756-4474-5834-9FCAFF066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2EFEF-3A64-CA71-2E04-05AC55AD5300}"/>
              </a:ext>
            </a:extLst>
          </p:cNvPr>
          <p:cNvSpPr>
            <a:spLocks noGrp="1"/>
          </p:cNvSpPr>
          <p:nvPr>
            <p:ph type="title"/>
          </p:nvPr>
        </p:nvSpPr>
        <p:spPr/>
        <p:txBody>
          <a:bodyPr/>
          <a:lstStyle/>
          <a:p>
            <a:r>
              <a:rPr lang="en-US" dirty="0"/>
              <a:t>Dynamic Simulation Results </a:t>
            </a:r>
          </a:p>
        </p:txBody>
      </p:sp>
      <p:sp>
        <p:nvSpPr>
          <p:cNvPr id="4" name="Footer Placeholder 3">
            <a:extLst>
              <a:ext uri="{FF2B5EF4-FFF2-40B4-BE49-F238E27FC236}">
                <a16:creationId xmlns:a16="http://schemas.microsoft.com/office/drawing/2014/main" id="{368219F8-493B-B21B-AEE5-845DBEE6BB6F}"/>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ACC1253A-D21A-7F42-BD76-70DAC8092EB1}"/>
              </a:ext>
            </a:extLst>
          </p:cNvPr>
          <p:cNvSpPr>
            <a:spLocks noGrp="1"/>
          </p:cNvSpPr>
          <p:nvPr>
            <p:ph type="sldNum" sz="quarter" idx="12"/>
          </p:nvPr>
        </p:nvSpPr>
        <p:spPr/>
        <p:txBody>
          <a:bodyPr/>
          <a:lstStyle/>
          <a:p>
            <a:fld id="{95DFF941-0BEE-4EEB-8D30-A5249F255EEA}" type="slidenum">
              <a:rPr lang="en-US" smtClean="0"/>
              <a:t>11</a:t>
            </a:fld>
            <a:endParaRPr lang="en-US" dirty="0"/>
          </a:p>
        </p:txBody>
      </p:sp>
      <p:pic>
        <p:nvPicPr>
          <p:cNvPr id="2050" name="Picture 2">
            <a:extLst>
              <a:ext uri="{FF2B5EF4-FFF2-40B4-BE49-F238E27FC236}">
                <a16:creationId xmlns:a16="http://schemas.microsoft.com/office/drawing/2014/main" id="{A3FE8DC6-AC6D-35B1-9140-632D2F5D3D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45"/>
          <a:stretch/>
        </p:blipFill>
        <p:spPr bwMode="auto">
          <a:xfrm>
            <a:off x="363703" y="1877314"/>
            <a:ext cx="8416593" cy="3431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0278EC-3B29-55D8-21C0-8482AF1B6E64}"/>
              </a:ext>
            </a:extLst>
          </p:cNvPr>
          <p:cNvSpPr txBox="1"/>
          <p:nvPr/>
        </p:nvSpPr>
        <p:spPr>
          <a:xfrm>
            <a:off x="2739452" y="5427558"/>
            <a:ext cx="3718498" cy="369332"/>
          </a:xfrm>
          <a:prstGeom prst="rect">
            <a:avLst/>
          </a:prstGeom>
          <a:noFill/>
        </p:spPr>
        <p:txBody>
          <a:bodyPr wrap="square" rtlCol="0">
            <a:spAutoFit/>
          </a:bodyPr>
          <a:lstStyle/>
          <a:p>
            <a:r>
              <a:rPr lang="en-US" sz="1800" b="1" i="0" u="none" strike="noStrike" dirty="0">
                <a:solidFill>
                  <a:srgbClr val="000000"/>
                </a:solidFill>
                <a:effectLst/>
                <a:latin typeface="Calibri" panose="020F0502020204030204" pitchFamily="34" charset="0"/>
              </a:rPr>
              <a:t>Fig: I2C read operation waveform</a:t>
            </a:r>
            <a:endParaRPr lang="en-US" dirty="0"/>
          </a:p>
        </p:txBody>
      </p:sp>
    </p:spTree>
    <p:extLst>
      <p:ext uri="{BB962C8B-B14F-4D97-AF65-F5344CB8AC3E}">
        <p14:creationId xmlns:p14="http://schemas.microsoft.com/office/powerpoint/2010/main" val="406162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0EAFE-79CE-2882-9C21-482C4D401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14C9E-EF40-4B04-C665-6887AD923D11}"/>
              </a:ext>
            </a:extLst>
          </p:cNvPr>
          <p:cNvSpPr>
            <a:spLocks noGrp="1"/>
          </p:cNvSpPr>
          <p:nvPr>
            <p:ph type="title"/>
          </p:nvPr>
        </p:nvSpPr>
        <p:spPr/>
        <p:txBody>
          <a:bodyPr/>
          <a:lstStyle/>
          <a:p>
            <a:r>
              <a:rPr lang="en-US" dirty="0"/>
              <a:t>Dynamic Simulation Results </a:t>
            </a:r>
          </a:p>
        </p:txBody>
      </p:sp>
      <p:sp>
        <p:nvSpPr>
          <p:cNvPr id="4" name="Footer Placeholder 3">
            <a:extLst>
              <a:ext uri="{FF2B5EF4-FFF2-40B4-BE49-F238E27FC236}">
                <a16:creationId xmlns:a16="http://schemas.microsoft.com/office/drawing/2014/main" id="{A9C756F2-2365-FA8B-93FA-B79404416E63}"/>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4AFE5FC-EE2C-27C3-F06E-2A440DCF52DA}"/>
              </a:ext>
            </a:extLst>
          </p:cNvPr>
          <p:cNvSpPr>
            <a:spLocks noGrp="1"/>
          </p:cNvSpPr>
          <p:nvPr>
            <p:ph type="sldNum" sz="quarter" idx="12"/>
          </p:nvPr>
        </p:nvSpPr>
        <p:spPr/>
        <p:txBody>
          <a:bodyPr/>
          <a:lstStyle/>
          <a:p>
            <a:fld id="{95DFF941-0BEE-4EEB-8D30-A5249F255EEA}" type="slidenum">
              <a:rPr lang="en-US" smtClean="0"/>
              <a:t>12</a:t>
            </a:fld>
            <a:endParaRPr lang="en-US" dirty="0"/>
          </a:p>
        </p:txBody>
      </p:sp>
      <p:sp>
        <p:nvSpPr>
          <p:cNvPr id="3" name="TextBox 2">
            <a:extLst>
              <a:ext uri="{FF2B5EF4-FFF2-40B4-BE49-F238E27FC236}">
                <a16:creationId xmlns:a16="http://schemas.microsoft.com/office/drawing/2014/main" id="{2EFB3D1B-6671-1840-07E4-550F181C7191}"/>
              </a:ext>
            </a:extLst>
          </p:cNvPr>
          <p:cNvSpPr txBox="1"/>
          <p:nvPr/>
        </p:nvSpPr>
        <p:spPr>
          <a:xfrm>
            <a:off x="2739452" y="5310395"/>
            <a:ext cx="3718498" cy="369332"/>
          </a:xfrm>
          <a:prstGeom prst="rect">
            <a:avLst/>
          </a:prstGeom>
          <a:noFill/>
        </p:spPr>
        <p:txBody>
          <a:bodyPr wrap="square" rtlCol="0">
            <a:spAutoFit/>
          </a:bodyPr>
          <a:lstStyle/>
          <a:p>
            <a:r>
              <a:rPr lang="en-US" sz="1800" b="1" i="0" u="none" strike="noStrike" dirty="0">
                <a:solidFill>
                  <a:srgbClr val="000000"/>
                </a:solidFill>
                <a:effectLst/>
                <a:latin typeface="Calibri" panose="020F0502020204030204" pitchFamily="34" charset="0"/>
              </a:rPr>
              <a:t>Fig: I2C </a:t>
            </a:r>
            <a:r>
              <a:rPr lang="en-US" b="1" dirty="0">
                <a:solidFill>
                  <a:srgbClr val="000000"/>
                </a:solidFill>
                <a:latin typeface="Calibri" panose="020F0502020204030204" pitchFamily="34" charset="0"/>
              </a:rPr>
              <a:t>write</a:t>
            </a:r>
            <a:r>
              <a:rPr lang="en-US" sz="1800" b="1" i="0" u="none" strike="noStrike" dirty="0">
                <a:solidFill>
                  <a:srgbClr val="000000"/>
                </a:solidFill>
                <a:effectLst/>
                <a:latin typeface="Calibri" panose="020F0502020204030204" pitchFamily="34" charset="0"/>
              </a:rPr>
              <a:t> operation waveform</a:t>
            </a:r>
            <a:endParaRPr lang="en-US" dirty="0"/>
          </a:p>
        </p:txBody>
      </p:sp>
      <p:pic>
        <p:nvPicPr>
          <p:cNvPr id="3076" name="Picture 4">
            <a:extLst>
              <a:ext uri="{FF2B5EF4-FFF2-40B4-BE49-F238E27FC236}">
                <a16:creationId xmlns:a16="http://schemas.microsoft.com/office/drawing/2014/main" id="{E948F031-1779-BD3A-A8E3-A6A0F17F7B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91"/>
          <a:stretch/>
        </p:blipFill>
        <p:spPr bwMode="auto">
          <a:xfrm>
            <a:off x="320535" y="1777677"/>
            <a:ext cx="8410913" cy="3370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24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83C9B-BFB1-BFFB-8896-5C5878F30C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51E4F-EFC9-A610-8A35-E0276E8A2E3B}"/>
              </a:ext>
            </a:extLst>
          </p:cNvPr>
          <p:cNvSpPr>
            <a:spLocks noGrp="1"/>
          </p:cNvSpPr>
          <p:nvPr>
            <p:ph type="title"/>
          </p:nvPr>
        </p:nvSpPr>
        <p:spPr/>
        <p:txBody>
          <a:bodyPr/>
          <a:lstStyle/>
          <a:p>
            <a:r>
              <a:rPr lang="en-US" dirty="0"/>
              <a:t>Formal Verification with AEP app</a:t>
            </a:r>
          </a:p>
        </p:txBody>
      </p:sp>
      <p:sp>
        <p:nvSpPr>
          <p:cNvPr id="4" name="Footer Placeholder 3">
            <a:extLst>
              <a:ext uri="{FF2B5EF4-FFF2-40B4-BE49-F238E27FC236}">
                <a16:creationId xmlns:a16="http://schemas.microsoft.com/office/drawing/2014/main" id="{6A550E78-069F-2AF3-1F6C-D63ABA0F1055}"/>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E6282732-0AA4-805B-620F-3336A995FE90}"/>
              </a:ext>
            </a:extLst>
          </p:cNvPr>
          <p:cNvSpPr>
            <a:spLocks noGrp="1"/>
          </p:cNvSpPr>
          <p:nvPr>
            <p:ph type="sldNum" sz="quarter" idx="12"/>
          </p:nvPr>
        </p:nvSpPr>
        <p:spPr/>
        <p:txBody>
          <a:bodyPr/>
          <a:lstStyle/>
          <a:p>
            <a:fld id="{95DFF941-0BEE-4EEB-8D30-A5249F255EEA}" type="slidenum">
              <a:rPr lang="en-US" smtClean="0"/>
              <a:t>13</a:t>
            </a:fld>
            <a:endParaRPr lang="en-US" dirty="0"/>
          </a:p>
        </p:txBody>
      </p:sp>
      <p:sp>
        <p:nvSpPr>
          <p:cNvPr id="6" name="Content Placeholder 5">
            <a:extLst>
              <a:ext uri="{FF2B5EF4-FFF2-40B4-BE49-F238E27FC236}">
                <a16:creationId xmlns:a16="http://schemas.microsoft.com/office/drawing/2014/main" id="{9FAF47BB-4C33-68A3-9C2E-84C342E3A0EF}"/>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0F9B9260-1D9E-8817-E225-72C0B88845E2}"/>
              </a:ext>
            </a:extLst>
          </p:cNvPr>
          <p:cNvPicPr>
            <a:picLocks noChangeAspect="1"/>
          </p:cNvPicPr>
          <p:nvPr/>
        </p:nvPicPr>
        <p:blipFill>
          <a:blip r:embed="rId2"/>
          <a:stretch>
            <a:fillRect/>
          </a:stretch>
        </p:blipFill>
        <p:spPr>
          <a:xfrm>
            <a:off x="268317" y="1823783"/>
            <a:ext cx="8515350" cy="3662617"/>
          </a:xfrm>
          <a:prstGeom prst="rect">
            <a:avLst/>
          </a:prstGeom>
        </p:spPr>
      </p:pic>
    </p:spTree>
    <p:extLst>
      <p:ext uri="{BB962C8B-B14F-4D97-AF65-F5344CB8AC3E}">
        <p14:creationId xmlns:p14="http://schemas.microsoft.com/office/powerpoint/2010/main" val="1215030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9F52-7AB0-007E-4273-F365799F0C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BC6B9-B7E3-C01D-CA03-3ADC099A8A31}"/>
              </a:ext>
            </a:extLst>
          </p:cNvPr>
          <p:cNvSpPr>
            <a:spLocks noGrp="1"/>
          </p:cNvSpPr>
          <p:nvPr>
            <p:ph type="title"/>
          </p:nvPr>
        </p:nvSpPr>
        <p:spPr/>
        <p:txBody>
          <a:bodyPr/>
          <a:lstStyle/>
          <a:p>
            <a:r>
              <a:rPr lang="en-US" dirty="0"/>
              <a:t>Formal Verification with AEP app </a:t>
            </a:r>
          </a:p>
        </p:txBody>
      </p:sp>
      <p:sp>
        <p:nvSpPr>
          <p:cNvPr id="4" name="Footer Placeholder 3">
            <a:extLst>
              <a:ext uri="{FF2B5EF4-FFF2-40B4-BE49-F238E27FC236}">
                <a16:creationId xmlns:a16="http://schemas.microsoft.com/office/drawing/2014/main" id="{43FF9316-CC3D-3760-5F8D-C62FE02075A6}"/>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65F5F6E-440D-3712-DACB-EF49F34B6F47}"/>
              </a:ext>
            </a:extLst>
          </p:cNvPr>
          <p:cNvSpPr>
            <a:spLocks noGrp="1"/>
          </p:cNvSpPr>
          <p:nvPr>
            <p:ph type="sldNum" sz="quarter" idx="12"/>
          </p:nvPr>
        </p:nvSpPr>
        <p:spPr/>
        <p:txBody>
          <a:bodyPr/>
          <a:lstStyle/>
          <a:p>
            <a:fld id="{95DFF941-0BEE-4EEB-8D30-A5249F255EEA}" type="slidenum">
              <a:rPr lang="en-US" smtClean="0"/>
              <a:t>14</a:t>
            </a:fld>
            <a:endParaRPr lang="en-US" dirty="0"/>
          </a:p>
        </p:txBody>
      </p:sp>
      <p:sp>
        <p:nvSpPr>
          <p:cNvPr id="6" name="Content Placeholder 5">
            <a:extLst>
              <a:ext uri="{FF2B5EF4-FFF2-40B4-BE49-F238E27FC236}">
                <a16:creationId xmlns:a16="http://schemas.microsoft.com/office/drawing/2014/main" id="{83660521-0DDE-ADB5-A84E-BFE233FBEB9F}"/>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D7C53967-E1A8-EEC4-2241-0BFFBD4D9796}"/>
              </a:ext>
            </a:extLst>
          </p:cNvPr>
          <p:cNvPicPr>
            <a:picLocks noChangeAspect="1"/>
          </p:cNvPicPr>
          <p:nvPr/>
        </p:nvPicPr>
        <p:blipFill>
          <a:blip r:embed="rId2"/>
          <a:stretch>
            <a:fillRect/>
          </a:stretch>
        </p:blipFill>
        <p:spPr>
          <a:xfrm>
            <a:off x="472190" y="2559431"/>
            <a:ext cx="8199620" cy="1739138"/>
          </a:xfrm>
          <a:prstGeom prst="rect">
            <a:avLst/>
          </a:prstGeom>
        </p:spPr>
      </p:pic>
    </p:spTree>
    <p:extLst>
      <p:ext uri="{BB962C8B-B14F-4D97-AF65-F5344CB8AC3E}">
        <p14:creationId xmlns:p14="http://schemas.microsoft.com/office/powerpoint/2010/main" val="3193982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B7B67-176F-4F2D-62B6-3F3EA40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64351-1F5C-BB9A-5677-1E2B7E7B96AC}"/>
              </a:ext>
            </a:extLst>
          </p:cNvPr>
          <p:cNvSpPr>
            <a:spLocks noGrp="1"/>
          </p:cNvSpPr>
          <p:nvPr>
            <p:ph type="title"/>
          </p:nvPr>
        </p:nvSpPr>
        <p:spPr/>
        <p:txBody>
          <a:bodyPr/>
          <a:lstStyle/>
          <a:p>
            <a:r>
              <a:rPr lang="en-US" dirty="0"/>
              <a:t>Formal Verification with FXP app </a:t>
            </a:r>
          </a:p>
        </p:txBody>
      </p:sp>
      <p:sp>
        <p:nvSpPr>
          <p:cNvPr id="4" name="Footer Placeholder 3">
            <a:extLst>
              <a:ext uri="{FF2B5EF4-FFF2-40B4-BE49-F238E27FC236}">
                <a16:creationId xmlns:a16="http://schemas.microsoft.com/office/drawing/2014/main" id="{F7F87864-AB61-47B2-1724-58846121A82C}"/>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ABBF1F87-E3B9-394C-F4ED-4EA22678AF8F}"/>
              </a:ext>
            </a:extLst>
          </p:cNvPr>
          <p:cNvSpPr>
            <a:spLocks noGrp="1"/>
          </p:cNvSpPr>
          <p:nvPr>
            <p:ph type="sldNum" sz="quarter" idx="12"/>
          </p:nvPr>
        </p:nvSpPr>
        <p:spPr/>
        <p:txBody>
          <a:bodyPr/>
          <a:lstStyle/>
          <a:p>
            <a:fld id="{95DFF941-0BEE-4EEB-8D30-A5249F255EEA}" type="slidenum">
              <a:rPr lang="en-US" smtClean="0"/>
              <a:t>15</a:t>
            </a:fld>
            <a:endParaRPr lang="en-US" dirty="0"/>
          </a:p>
        </p:txBody>
      </p:sp>
      <p:sp>
        <p:nvSpPr>
          <p:cNvPr id="6" name="Content Placeholder 5">
            <a:extLst>
              <a:ext uri="{FF2B5EF4-FFF2-40B4-BE49-F238E27FC236}">
                <a16:creationId xmlns:a16="http://schemas.microsoft.com/office/drawing/2014/main" id="{799ACE0B-35F0-DAB9-D570-60DA5657A29E}"/>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1CC9E393-A6BB-1A0C-C9A3-113E125D872F}"/>
              </a:ext>
            </a:extLst>
          </p:cNvPr>
          <p:cNvPicPr>
            <a:picLocks noChangeAspect="1"/>
          </p:cNvPicPr>
          <p:nvPr/>
        </p:nvPicPr>
        <p:blipFill>
          <a:blip r:embed="rId2"/>
          <a:stretch>
            <a:fillRect/>
          </a:stretch>
        </p:blipFill>
        <p:spPr>
          <a:xfrm>
            <a:off x="209862" y="1549579"/>
            <a:ext cx="8724275" cy="4200670"/>
          </a:xfrm>
          <a:prstGeom prst="rect">
            <a:avLst/>
          </a:prstGeom>
        </p:spPr>
      </p:pic>
    </p:spTree>
    <p:extLst>
      <p:ext uri="{BB962C8B-B14F-4D97-AF65-F5344CB8AC3E}">
        <p14:creationId xmlns:p14="http://schemas.microsoft.com/office/powerpoint/2010/main" val="652381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7D383-A65B-5BC3-C759-FF3A7A2A22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CEEC9-8C58-608C-6DE3-E1B264342934}"/>
              </a:ext>
            </a:extLst>
          </p:cNvPr>
          <p:cNvSpPr>
            <a:spLocks noGrp="1"/>
          </p:cNvSpPr>
          <p:nvPr>
            <p:ph type="title"/>
          </p:nvPr>
        </p:nvSpPr>
        <p:spPr/>
        <p:txBody>
          <a:bodyPr/>
          <a:lstStyle/>
          <a:p>
            <a:r>
              <a:rPr lang="en-US" dirty="0"/>
              <a:t>Assertions for I2C master </a:t>
            </a:r>
          </a:p>
        </p:txBody>
      </p:sp>
      <p:sp>
        <p:nvSpPr>
          <p:cNvPr id="4" name="Footer Placeholder 3">
            <a:extLst>
              <a:ext uri="{FF2B5EF4-FFF2-40B4-BE49-F238E27FC236}">
                <a16:creationId xmlns:a16="http://schemas.microsoft.com/office/drawing/2014/main" id="{122B78C5-01BA-F883-8860-0AC355CE33AD}"/>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67D89B94-96FE-E960-FC1C-B06D2D65DC85}"/>
              </a:ext>
            </a:extLst>
          </p:cNvPr>
          <p:cNvSpPr>
            <a:spLocks noGrp="1"/>
          </p:cNvSpPr>
          <p:nvPr>
            <p:ph type="sldNum" sz="quarter" idx="12"/>
          </p:nvPr>
        </p:nvSpPr>
        <p:spPr/>
        <p:txBody>
          <a:bodyPr/>
          <a:lstStyle/>
          <a:p>
            <a:fld id="{95DFF941-0BEE-4EEB-8D30-A5249F255EEA}" type="slidenum">
              <a:rPr lang="en-US" smtClean="0"/>
              <a:t>16</a:t>
            </a:fld>
            <a:endParaRPr lang="en-US" dirty="0"/>
          </a:p>
        </p:txBody>
      </p:sp>
      <p:sp>
        <p:nvSpPr>
          <p:cNvPr id="6" name="Content Placeholder 5">
            <a:extLst>
              <a:ext uri="{FF2B5EF4-FFF2-40B4-BE49-F238E27FC236}">
                <a16:creationId xmlns:a16="http://schemas.microsoft.com/office/drawing/2014/main" id="{37BECC52-DE55-C60C-E94B-16690ABB5BDD}"/>
              </a:ext>
            </a:extLst>
          </p:cNvPr>
          <p:cNvSpPr>
            <a:spLocks noGrp="1"/>
          </p:cNvSpPr>
          <p:nvPr>
            <p:ph idx="1"/>
          </p:nvPr>
        </p:nvSpPr>
        <p:spPr/>
        <p:txBody>
          <a:bodyPr/>
          <a:lstStyle/>
          <a:p>
            <a:pPr marL="0" indent="0">
              <a:buNone/>
            </a:pPr>
            <a:endParaRPr lang="en-US" dirty="0"/>
          </a:p>
          <a:p>
            <a:pPr marL="342900" lvl="1" indent="0">
              <a:buNone/>
            </a:pPr>
            <a:endParaRPr lang="en-US" dirty="0"/>
          </a:p>
        </p:txBody>
      </p:sp>
      <p:graphicFrame>
        <p:nvGraphicFramePr>
          <p:cNvPr id="10" name="Table 9">
            <a:extLst>
              <a:ext uri="{FF2B5EF4-FFF2-40B4-BE49-F238E27FC236}">
                <a16:creationId xmlns:a16="http://schemas.microsoft.com/office/drawing/2014/main" id="{E33178DD-89BF-6844-02A5-802C08AE33CB}"/>
              </a:ext>
            </a:extLst>
          </p:cNvPr>
          <p:cNvGraphicFramePr>
            <a:graphicFrameLocks noGrp="1"/>
          </p:cNvGraphicFramePr>
          <p:nvPr>
            <p:extLst>
              <p:ext uri="{D42A27DB-BD31-4B8C-83A1-F6EECF244321}">
                <p14:modId xmlns:p14="http://schemas.microsoft.com/office/powerpoint/2010/main" val="28233074"/>
              </p:ext>
            </p:extLst>
          </p:nvPr>
        </p:nvGraphicFramePr>
        <p:xfrm>
          <a:off x="608034" y="1577085"/>
          <a:ext cx="7886700" cy="4876800"/>
        </p:xfrm>
        <a:graphic>
          <a:graphicData uri="http://schemas.openxmlformats.org/drawingml/2006/table">
            <a:tbl>
              <a:tblPr firstRow="1" bandRow="1">
                <a:tableStyleId>{5940675A-B579-460E-94D1-54222C63F5DA}</a:tableStyleId>
              </a:tblPr>
              <a:tblGrid>
                <a:gridCol w="1400648">
                  <a:extLst>
                    <a:ext uri="{9D8B030D-6E8A-4147-A177-3AD203B41FA5}">
                      <a16:colId xmlns:a16="http://schemas.microsoft.com/office/drawing/2014/main" val="2312958730"/>
                    </a:ext>
                  </a:extLst>
                </a:gridCol>
                <a:gridCol w="6486052">
                  <a:extLst>
                    <a:ext uri="{9D8B030D-6E8A-4147-A177-3AD203B41FA5}">
                      <a16:colId xmlns:a16="http://schemas.microsoft.com/office/drawing/2014/main" val="3194393937"/>
                    </a:ext>
                  </a:extLst>
                </a:gridCol>
              </a:tblGrid>
              <a:tr h="297008">
                <a:tc>
                  <a:txBody>
                    <a:body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PROPERTY</a:t>
                      </a:r>
                    </a:p>
                  </a:txBody>
                  <a:tcPr>
                    <a:solidFill>
                      <a:schemeClr val="accent1">
                        <a:lumMod val="20000"/>
                        <a:lumOff val="80000"/>
                      </a:schemeClr>
                    </a:solidFill>
                  </a:tcPr>
                </a:tc>
                <a:tc>
                  <a:txBody>
                    <a:body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DESCRIPTION</a:t>
                      </a:r>
                    </a:p>
                  </a:txBody>
                  <a:tcPr>
                    <a:solidFill>
                      <a:schemeClr val="accent1">
                        <a:lumMod val="20000"/>
                        <a:lumOff val="80000"/>
                      </a:schemeClr>
                    </a:solidFill>
                  </a:tcPr>
                </a:tc>
                <a:extLst>
                  <a:ext uri="{0D108BD9-81ED-4DB2-BD59-A6C34878D82A}">
                    <a16:rowId xmlns:a16="http://schemas.microsoft.com/office/drawing/2014/main" val="31366047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idle</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start</a:t>
                      </a:r>
                      <a:r>
                        <a:rPr lang="en-US" sz="1400" dirty="0">
                          <a:latin typeface="Calibri" panose="020F0502020204030204" pitchFamily="34" charset="0"/>
                          <a:ea typeface="Calibri" panose="020F0502020204030204" pitchFamily="34" charset="0"/>
                          <a:cs typeface="Calibri" panose="020F0502020204030204" pitchFamily="34" charset="0"/>
                        </a:rPr>
                        <a:t> for proper protocol initiation.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423458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P2</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Verifies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start</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send_addr </a:t>
                      </a:r>
                      <a:r>
                        <a:rPr lang="en-US" sz="1400" dirty="0">
                          <a:latin typeface="Calibri" panose="020F0502020204030204" pitchFamily="34" charset="0"/>
                          <a:ea typeface="Calibri" panose="020F0502020204030204" pitchFamily="34" charset="0"/>
                          <a:cs typeface="Calibri" panose="020F0502020204030204" pitchFamily="34" charset="0"/>
                        </a:rPr>
                        <a:t>after the start condition.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53545623"/>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P3</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Confirms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send_addr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get_ack1 </a:t>
                      </a:r>
                      <a:r>
                        <a:rPr lang="en-US" sz="1400" dirty="0">
                          <a:latin typeface="Calibri" panose="020F0502020204030204" pitchFamily="34" charset="0"/>
                          <a:ea typeface="Calibri" panose="020F0502020204030204" pitchFamily="34" charset="0"/>
                          <a:cs typeface="Calibri" panose="020F0502020204030204" pitchFamily="34" charset="0"/>
                        </a:rPr>
                        <a:t>after address transmission.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78973074"/>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P4</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state remains </a:t>
                      </a:r>
                      <a:r>
                        <a:rPr lang="en-US" sz="1400" b="1" dirty="0">
                          <a:latin typeface="Calibri" panose="020F0502020204030204" pitchFamily="34" charset="0"/>
                          <a:ea typeface="Calibri" panose="020F0502020204030204" pitchFamily="34" charset="0"/>
                          <a:cs typeface="Calibri" panose="020F0502020204030204" pitchFamily="34" charset="0"/>
                        </a:rPr>
                        <a:t>send_addr </a:t>
                      </a:r>
                      <a:r>
                        <a:rPr lang="en-US" sz="1400" dirty="0">
                          <a:latin typeface="Calibri" panose="020F0502020204030204" pitchFamily="34" charset="0"/>
                          <a:ea typeface="Calibri" panose="020F0502020204030204" pitchFamily="34" charset="0"/>
                          <a:cs typeface="Calibri" panose="020F0502020204030204" pitchFamily="34" charset="0"/>
                        </a:rPr>
                        <a:t>until address transmission completes.</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5985816"/>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P5</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Verifies transition from </a:t>
                      </a:r>
                      <a:r>
                        <a:rPr lang="en-US" sz="1400" b="1" dirty="0">
                          <a:latin typeface="Calibri" panose="020F0502020204030204" pitchFamily="34" charset="0"/>
                          <a:ea typeface="Calibri" panose="020F0502020204030204" pitchFamily="34" charset="0"/>
                          <a:cs typeface="Calibri" panose="020F0502020204030204" pitchFamily="34" charset="0"/>
                        </a:rPr>
                        <a:t>get_ack1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for a write operation.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3771943"/>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P6</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Verifies transition from </a:t>
                      </a:r>
                      <a:r>
                        <a:rPr lang="en-US" sz="1400" b="1" dirty="0">
                          <a:latin typeface="Calibri" panose="020F0502020204030204" pitchFamily="34" charset="0"/>
                          <a:ea typeface="Calibri" panose="020F0502020204030204" pitchFamily="34" charset="0"/>
                          <a:cs typeface="Calibri" panose="020F0502020204030204" pitchFamily="34" charset="0"/>
                        </a:rPr>
                        <a:t>get_ack1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read_data</a:t>
                      </a:r>
                      <a:r>
                        <a:rPr lang="en-US" sz="1400" dirty="0">
                          <a:latin typeface="Calibri" panose="020F0502020204030204" pitchFamily="34" charset="0"/>
                          <a:ea typeface="Calibri" panose="020F0502020204030204" pitchFamily="34" charset="0"/>
                          <a:cs typeface="Calibri" panose="020F0502020204030204" pitchFamily="34" charset="0"/>
                        </a:rPr>
                        <a:t> for a read operation.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11271781"/>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P7</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get_ack2 </a:t>
                      </a:r>
                      <a:r>
                        <a:rPr lang="en-US" sz="1400" dirty="0">
                          <a:latin typeface="Calibri" panose="020F0502020204030204" pitchFamily="34" charset="0"/>
                          <a:ea typeface="Calibri" panose="020F0502020204030204" pitchFamily="34" charset="0"/>
                          <a:cs typeface="Calibri" panose="020F0502020204030204" pitchFamily="34" charset="0"/>
                        </a:rPr>
                        <a:t>after data transmission.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38773938"/>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P8</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Confirms state remains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until all data is transmitted.</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77224048"/>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P9</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Verifies transition from </a:t>
                      </a:r>
                      <a:r>
                        <a:rPr lang="en-US" sz="1400" b="1" dirty="0">
                          <a:latin typeface="Calibri" panose="020F0502020204030204" pitchFamily="34" charset="0"/>
                          <a:ea typeface="Calibri" panose="020F0502020204030204" pitchFamily="34" charset="0"/>
                          <a:cs typeface="Calibri" panose="020F0502020204030204" pitchFamily="34" charset="0"/>
                        </a:rPr>
                        <a:t>get_ack2 </a:t>
                      </a:r>
                      <a:r>
                        <a:rPr lang="en-US" sz="1400" dirty="0">
                          <a:latin typeface="Calibri" panose="020F0502020204030204" pitchFamily="34" charset="0"/>
                          <a:ea typeface="Calibri" panose="020F0502020204030204" pitchFamily="34" charset="0"/>
                          <a:cs typeface="Calibri" panose="020F0502020204030204" pitchFamily="34" charset="0"/>
                        </a:rPr>
                        <a:t>to complete after acknowledgment.</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4334675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P10</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state remains </a:t>
                      </a:r>
                      <a:r>
                        <a:rPr lang="en-US" sz="1400" b="1" dirty="0">
                          <a:latin typeface="Calibri" panose="020F0502020204030204" pitchFamily="34" charset="0"/>
                          <a:ea typeface="Calibri" panose="020F0502020204030204" pitchFamily="34" charset="0"/>
                          <a:cs typeface="Calibri" panose="020F0502020204030204" pitchFamily="34" charset="0"/>
                        </a:rPr>
                        <a:t>get_ack2 </a:t>
                      </a:r>
                      <a:r>
                        <a:rPr lang="en-US" sz="1400" dirty="0">
                          <a:latin typeface="Calibri" panose="020F0502020204030204" pitchFamily="34" charset="0"/>
                          <a:ea typeface="Calibri" panose="020F0502020204030204" pitchFamily="34" charset="0"/>
                          <a:cs typeface="Calibri" panose="020F0502020204030204" pitchFamily="34" charset="0"/>
                        </a:rPr>
                        <a:t>if acknowledgment is not received.</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204505"/>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P11</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Confirms transition from </a:t>
                      </a:r>
                      <a:r>
                        <a:rPr lang="en-US" sz="1400" b="1" dirty="0">
                          <a:latin typeface="Calibri" panose="020F0502020204030204" pitchFamily="34" charset="0"/>
                          <a:ea typeface="Calibri" panose="020F0502020204030204" pitchFamily="34" charset="0"/>
                          <a:cs typeface="Calibri" panose="020F0502020204030204" pitchFamily="34" charset="0"/>
                        </a:rPr>
                        <a:t>read_data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after data read.</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667729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P12</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state remains </a:t>
                      </a:r>
                      <a:r>
                        <a:rPr lang="en-US" sz="1400" b="1" dirty="0">
                          <a:latin typeface="Calibri" panose="020F0502020204030204" pitchFamily="34" charset="0"/>
                          <a:ea typeface="Calibri" panose="020F0502020204030204" pitchFamily="34" charset="0"/>
                          <a:cs typeface="Calibri" panose="020F0502020204030204" pitchFamily="34" charset="0"/>
                        </a:rPr>
                        <a:t>read_data </a:t>
                      </a:r>
                      <a:r>
                        <a:rPr lang="en-US" sz="1400" dirty="0">
                          <a:latin typeface="Calibri" panose="020F0502020204030204" pitchFamily="34" charset="0"/>
                          <a:ea typeface="Calibri" panose="020F0502020204030204" pitchFamily="34" charset="0"/>
                          <a:cs typeface="Calibri" panose="020F0502020204030204" pitchFamily="34" charset="0"/>
                        </a:rPr>
                        <a:t>until all data is read.</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5631943"/>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P13</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Verifies transition from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idle</a:t>
                      </a:r>
                      <a:r>
                        <a:rPr lang="en-US" sz="1400" dirty="0">
                          <a:latin typeface="Calibri" panose="020F0502020204030204" pitchFamily="34" charset="0"/>
                          <a:ea typeface="Calibri" panose="020F0502020204030204" pitchFamily="34" charset="0"/>
                          <a:cs typeface="Calibri" panose="020F0502020204030204" pitchFamily="34" charset="0"/>
                        </a:rPr>
                        <a:t> when update is high.</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11460315"/>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P14</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state remains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until the update signal is high.</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95342805"/>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p15</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Confirms the sdat line is high in the </a:t>
                      </a:r>
                      <a:r>
                        <a:rPr lang="en-US" sz="1400" b="1" dirty="0">
                          <a:latin typeface="Calibri" panose="020F0502020204030204" pitchFamily="34" charset="0"/>
                          <a:ea typeface="Calibri" panose="020F0502020204030204" pitchFamily="34" charset="0"/>
                          <a:cs typeface="Calibri" panose="020F0502020204030204" pitchFamily="34" charset="0"/>
                        </a:rPr>
                        <a:t>idle</a:t>
                      </a:r>
                      <a:r>
                        <a:rPr lang="en-US" sz="1400" dirty="0">
                          <a:latin typeface="Calibri" panose="020F0502020204030204" pitchFamily="34" charset="0"/>
                          <a:ea typeface="Calibri" panose="020F0502020204030204" pitchFamily="34" charset="0"/>
                          <a:cs typeface="Calibri" panose="020F0502020204030204" pitchFamily="34" charset="0"/>
                        </a:rPr>
                        <a:t> state.</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69212195"/>
                  </a:ext>
                </a:extLst>
              </a:tr>
            </a:tbl>
          </a:graphicData>
        </a:graphic>
      </p:graphicFrame>
    </p:spTree>
    <p:extLst>
      <p:ext uri="{BB962C8B-B14F-4D97-AF65-F5344CB8AC3E}">
        <p14:creationId xmlns:p14="http://schemas.microsoft.com/office/powerpoint/2010/main" val="40991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A7FC5-D138-BDD7-5A5C-037D66E01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F7B08-58EF-D377-BD36-CFCCA5D3E47E}"/>
              </a:ext>
            </a:extLst>
          </p:cNvPr>
          <p:cNvSpPr>
            <a:spLocks noGrp="1"/>
          </p:cNvSpPr>
          <p:nvPr>
            <p:ph type="title"/>
          </p:nvPr>
        </p:nvSpPr>
        <p:spPr/>
        <p:txBody>
          <a:bodyPr/>
          <a:lstStyle/>
          <a:p>
            <a:r>
              <a:rPr lang="en-US" dirty="0"/>
              <a:t>Assertions for I2C slave </a:t>
            </a:r>
          </a:p>
        </p:txBody>
      </p:sp>
      <p:sp>
        <p:nvSpPr>
          <p:cNvPr id="4" name="Footer Placeholder 3">
            <a:extLst>
              <a:ext uri="{FF2B5EF4-FFF2-40B4-BE49-F238E27FC236}">
                <a16:creationId xmlns:a16="http://schemas.microsoft.com/office/drawing/2014/main" id="{7BFE4397-F4D1-9E69-BDE3-A47F8305A228}"/>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5086E5BE-F7CF-D0DC-1374-257927617464}"/>
              </a:ext>
            </a:extLst>
          </p:cNvPr>
          <p:cNvSpPr>
            <a:spLocks noGrp="1"/>
          </p:cNvSpPr>
          <p:nvPr>
            <p:ph type="sldNum" sz="quarter" idx="12"/>
          </p:nvPr>
        </p:nvSpPr>
        <p:spPr/>
        <p:txBody>
          <a:bodyPr/>
          <a:lstStyle/>
          <a:p>
            <a:fld id="{95DFF941-0BEE-4EEB-8D30-A5249F255EEA}" type="slidenum">
              <a:rPr lang="en-US" smtClean="0"/>
              <a:t>17</a:t>
            </a:fld>
            <a:endParaRPr lang="en-US" dirty="0"/>
          </a:p>
        </p:txBody>
      </p:sp>
      <p:sp>
        <p:nvSpPr>
          <p:cNvPr id="6" name="Content Placeholder 5">
            <a:extLst>
              <a:ext uri="{FF2B5EF4-FFF2-40B4-BE49-F238E27FC236}">
                <a16:creationId xmlns:a16="http://schemas.microsoft.com/office/drawing/2014/main" id="{F916D726-763F-DC45-A5F8-EB323B837ECC}"/>
              </a:ext>
            </a:extLst>
          </p:cNvPr>
          <p:cNvSpPr>
            <a:spLocks noGrp="1"/>
          </p:cNvSpPr>
          <p:nvPr>
            <p:ph idx="1"/>
          </p:nvPr>
        </p:nvSpPr>
        <p:spPr/>
        <p:txBody>
          <a:bodyPr/>
          <a:lstStyle/>
          <a:p>
            <a:pPr marL="0" indent="0">
              <a:buNone/>
            </a:pPr>
            <a:endParaRPr lang="en-US" dirty="0"/>
          </a:p>
          <a:p>
            <a:pPr marL="342900" lvl="1" indent="0">
              <a:buNone/>
            </a:pPr>
            <a:endParaRPr lang="en-US" dirty="0"/>
          </a:p>
        </p:txBody>
      </p:sp>
      <p:graphicFrame>
        <p:nvGraphicFramePr>
          <p:cNvPr id="10" name="Table 9">
            <a:extLst>
              <a:ext uri="{FF2B5EF4-FFF2-40B4-BE49-F238E27FC236}">
                <a16:creationId xmlns:a16="http://schemas.microsoft.com/office/drawing/2014/main" id="{096DBE53-46CB-3768-EA61-493B453ED6E0}"/>
              </a:ext>
            </a:extLst>
          </p:cNvPr>
          <p:cNvGraphicFramePr>
            <a:graphicFrameLocks noGrp="1"/>
          </p:cNvGraphicFramePr>
          <p:nvPr>
            <p:extLst>
              <p:ext uri="{D42A27DB-BD31-4B8C-83A1-F6EECF244321}">
                <p14:modId xmlns:p14="http://schemas.microsoft.com/office/powerpoint/2010/main" val="2869461887"/>
              </p:ext>
            </p:extLst>
          </p:nvPr>
        </p:nvGraphicFramePr>
        <p:xfrm>
          <a:off x="674658" y="1640461"/>
          <a:ext cx="7907316" cy="4088686"/>
        </p:xfrm>
        <a:graphic>
          <a:graphicData uri="http://schemas.openxmlformats.org/drawingml/2006/table">
            <a:tbl>
              <a:tblPr firstRow="1" bandRow="1">
                <a:tableStyleId>{5940675A-B579-460E-94D1-54222C63F5DA}</a:tableStyleId>
              </a:tblPr>
              <a:tblGrid>
                <a:gridCol w="978229">
                  <a:extLst>
                    <a:ext uri="{9D8B030D-6E8A-4147-A177-3AD203B41FA5}">
                      <a16:colId xmlns:a16="http://schemas.microsoft.com/office/drawing/2014/main" val="2312958730"/>
                    </a:ext>
                  </a:extLst>
                </a:gridCol>
                <a:gridCol w="6929087">
                  <a:extLst>
                    <a:ext uri="{9D8B030D-6E8A-4147-A177-3AD203B41FA5}">
                      <a16:colId xmlns:a16="http://schemas.microsoft.com/office/drawing/2014/main" val="3194393937"/>
                    </a:ext>
                  </a:extLst>
                </a:gridCol>
              </a:tblGrid>
              <a:tr h="297008">
                <a:tc>
                  <a:txBody>
                    <a:body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PROPERTY</a:t>
                      </a:r>
                    </a:p>
                  </a:txBody>
                  <a:tcPr>
                    <a:solidFill>
                      <a:schemeClr val="accent1">
                        <a:lumMod val="20000"/>
                        <a:lumOff val="80000"/>
                      </a:schemeClr>
                    </a:solidFill>
                  </a:tcPr>
                </a:tc>
                <a:tc>
                  <a:txBody>
                    <a:bodyPr/>
                    <a:lstStyle/>
                    <a:p>
                      <a:pPr algn="ct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DESCRIPTION</a:t>
                      </a:r>
                    </a:p>
                  </a:txBody>
                  <a:tcPr>
                    <a:solidFill>
                      <a:schemeClr val="accent1">
                        <a:lumMod val="20000"/>
                        <a:lumOff val="80000"/>
                      </a:schemeClr>
                    </a:solidFill>
                  </a:tcPr>
                </a:tc>
                <a:extLst>
                  <a:ext uri="{0D108BD9-81ED-4DB2-BD59-A6C34878D82A}">
                    <a16:rowId xmlns:a16="http://schemas.microsoft.com/office/drawing/2014/main" val="313660472"/>
                  </a:ext>
                </a:extLst>
              </a:tr>
              <a:tr h="431086">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idle</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start</a:t>
                      </a:r>
                      <a:r>
                        <a:rPr lang="en-US" sz="1400" dirty="0">
                          <a:latin typeface="Calibri" panose="020F0502020204030204" pitchFamily="34" charset="0"/>
                          <a:ea typeface="Calibri" panose="020F0502020204030204" pitchFamily="34" charset="0"/>
                          <a:cs typeface="Calibri" panose="020F0502020204030204" pitchFamily="34" charset="0"/>
                        </a:rPr>
                        <a:t> for proper protocol initiation.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423458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P2</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start</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get_addr </a:t>
                      </a:r>
                      <a:r>
                        <a:rPr lang="en-US" sz="1400" dirty="0">
                          <a:latin typeface="Calibri" panose="020F0502020204030204" pitchFamily="34" charset="0"/>
                          <a:ea typeface="Calibri" panose="020F0502020204030204" pitchFamily="34" charset="0"/>
                          <a:cs typeface="Calibri" panose="020F0502020204030204" pitchFamily="34" charset="0"/>
                        </a:rPr>
                        <a:t>when a start condition is detected.</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53545623"/>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P3</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the state remains </a:t>
                      </a:r>
                      <a:r>
                        <a:rPr lang="en-US" sz="1400" b="1" dirty="0">
                          <a:latin typeface="Calibri" panose="020F0502020204030204" pitchFamily="34" charset="0"/>
                          <a:ea typeface="Calibri" panose="020F0502020204030204" pitchFamily="34" charset="0"/>
                          <a:cs typeface="Calibri" panose="020F0502020204030204" pitchFamily="34" charset="0"/>
                        </a:rPr>
                        <a:t>get_addr </a:t>
                      </a:r>
                      <a:r>
                        <a:rPr lang="en-US" sz="1400" dirty="0">
                          <a:latin typeface="Calibri" panose="020F0502020204030204" pitchFamily="34" charset="0"/>
                          <a:ea typeface="Calibri" panose="020F0502020204030204" pitchFamily="34" charset="0"/>
                          <a:cs typeface="Calibri" panose="020F0502020204030204" pitchFamily="34" charset="0"/>
                        </a:rPr>
                        <a:t>while the address bits are being received (count ≤ 7).</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78973074"/>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P4</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get_addr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send_ack1 </a:t>
                      </a:r>
                      <a:r>
                        <a:rPr lang="en-US" sz="1400" dirty="0">
                          <a:latin typeface="Calibri" panose="020F0502020204030204" pitchFamily="34" charset="0"/>
                          <a:ea typeface="Calibri" panose="020F0502020204030204" pitchFamily="34" charset="0"/>
                          <a:cs typeface="Calibri" panose="020F0502020204030204" pitchFamily="34" charset="0"/>
                        </a:rPr>
                        <a:t>after all address bits are received (count &gt; 7).</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5985816"/>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P5</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send_ack1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get_data </a:t>
                      </a:r>
                      <a:r>
                        <a:rPr lang="en-US" sz="1400" dirty="0">
                          <a:latin typeface="Calibri" panose="020F0502020204030204" pitchFamily="34" charset="0"/>
                          <a:ea typeface="Calibri" panose="020F0502020204030204" pitchFamily="34" charset="0"/>
                          <a:cs typeface="Calibri" panose="020F0502020204030204" pitchFamily="34" charset="0"/>
                        </a:rPr>
                        <a:t>when enabled (en signal is high).</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53771943"/>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P6</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send_ack1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when disabled (en signal is low).</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11271781"/>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P7</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get_data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send_ack2 </a:t>
                      </a:r>
                      <a:r>
                        <a:rPr lang="en-US" sz="1400" dirty="0">
                          <a:latin typeface="Calibri" panose="020F0502020204030204" pitchFamily="34" charset="0"/>
                          <a:ea typeface="Calibri" panose="020F0502020204030204" pitchFamily="34" charset="0"/>
                          <a:cs typeface="Calibri" panose="020F0502020204030204" pitchFamily="34" charset="0"/>
                        </a:rPr>
                        <a:t>after all data bits are received (count &gt; 7).</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38773938"/>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P8</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send_ack2 </a:t>
                      </a:r>
                      <a:r>
                        <a:rPr lang="en-US" sz="1400" dirty="0">
                          <a:latin typeface="Calibri" panose="020F0502020204030204" pitchFamily="34" charset="0"/>
                          <a:ea typeface="Calibri" panose="020F0502020204030204" pitchFamily="34" charset="0"/>
                          <a:cs typeface="Calibri" panose="020F0502020204030204" pitchFamily="34" charset="0"/>
                        </a:rPr>
                        <a:t>to complete after sending the acknowledgment.</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77224048"/>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P9</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the state remains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while data bits are being sent (count ≤ 7).</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4334675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P10</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send_data </a:t>
                      </a:r>
                      <a:r>
                        <a:rPr lang="en-US" sz="1400" dirty="0">
                          <a:latin typeface="Calibri" panose="020F0502020204030204" pitchFamily="34" charset="0"/>
                          <a:ea typeface="Calibri" panose="020F0502020204030204" pitchFamily="34" charset="0"/>
                          <a:cs typeface="Calibri" panose="020F0502020204030204" pitchFamily="34" charset="0"/>
                        </a:rPr>
                        <a:t>to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after all data bits are sent (count &gt; 7).</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204505"/>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P11</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transition from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to </a:t>
                      </a:r>
                      <a:r>
                        <a:rPr lang="en-US" sz="1400" b="1" dirty="0">
                          <a:latin typeface="Calibri" panose="020F0502020204030204" pitchFamily="34" charset="0"/>
                          <a:ea typeface="Calibri" panose="020F0502020204030204" pitchFamily="34" charset="0"/>
                          <a:cs typeface="Calibri" panose="020F0502020204030204" pitchFamily="34" charset="0"/>
                        </a:rPr>
                        <a:t>idle</a:t>
                      </a:r>
                      <a:r>
                        <a:rPr lang="en-US" sz="1400" dirty="0">
                          <a:latin typeface="Calibri" panose="020F0502020204030204" pitchFamily="34" charset="0"/>
                          <a:ea typeface="Calibri" panose="020F0502020204030204" pitchFamily="34" charset="0"/>
                          <a:cs typeface="Calibri" panose="020F0502020204030204" pitchFamily="34" charset="0"/>
                        </a:rPr>
                        <a:t> for resetting the transaction.</a:t>
                      </a: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66677292"/>
                  </a:ext>
                </a:extLst>
              </a:tr>
              <a:tr h="297008">
                <a:tc>
                  <a:txBody>
                    <a:bodyPr/>
                    <a:lstStyle/>
                    <a:p>
                      <a:pPr algn="ct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P12</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Ensures the update signal is active only when the slave is in the </a:t>
                      </a:r>
                      <a:r>
                        <a:rPr lang="en-US" sz="1400" b="1" dirty="0">
                          <a:latin typeface="Calibri" panose="020F0502020204030204" pitchFamily="34" charset="0"/>
                          <a:ea typeface="Calibri" panose="020F0502020204030204" pitchFamily="34" charset="0"/>
                          <a:cs typeface="Calibri" panose="020F0502020204030204" pitchFamily="34" charset="0"/>
                        </a:rPr>
                        <a:t>complete</a:t>
                      </a:r>
                      <a:r>
                        <a:rPr lang="en-US" sz="1400" dirty="0">
                          <a:latin typeface="Calibri" panose="020F0502020204030204" pitchFamily="34" charset="0"/>
                          <a:ea typeface="Calibri" panose="020F0502020204030204" pitchFamily="34" charset="0"/>
                          <a:cs typeface="Calibri" panose="020F0502020204030204" pitchFamily="34" charset="0"/>
                        </a:rPr>
                        <a:t> state.</a:t>
                      </a:r>
                    </a:p>
                  </a:txBody>
                  <a:tcPr/>
                </a:tc>
                <a:extLst>
                  <a:ext uri="{0D108BD9-81ED-4DB2-BD59-A6C34878D82A}">
                    <a16:rowId xmlns:a16="http://schemas.microsoft.com/office/drawing/2014/main" val="1635631943"/>
                  </a:ext>
                </a:extLst>
              </a:tr>
            </a:tbl>
          </a:graphicData>
        </a:graphic>
      </p:graphicFrame>
    </p:spTree>
    <p:extLst>
      <p:ext uri="{BB962C8B-B14F-4D97-AF65-F5344CB8AC3E}">
        <p14:creationId xmlns:p14="http://schemas.microsoft.com/office/powerpoint/2010/main" val="259134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9F6B0-215B-3659-1246-C6C6961BE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95483-9F13-5F62-63E5-D18A7981F0D8}"/>
              </a:ext>
            </a:extLst>
          </p:cNvPr>
          <p:cNvSpPr>
            <a:spLocks noGrp="1"/>
          </p:cNvSpPr>
          <p:nvPr>
            <p:ph type="title"/>
          </p:nvPr>
        </p:nvSpPr>
        <p:spPr/>
        <p:txBody>
          <a:bodyPr/>
          <a:lstStyle/>
          <a:p>
            <a:r>
              <a:rPr lang="en-US" dirty="0"/>
              <a:t>Assumptions for I2C Master and Slave </a:t>
            </a:r>
          </a:p>
        </p:txBody>
      </p:sp>
      <p:sp>
        <p:nvSpPr>
          <p:cNvPr id="4" name="Footer Placeholder 3">
            <a:extLst>
              <a:ext uri="{FF2B5EF4-FFF2-40B4-BE49-F238E27FC236}">
                <a16:creationId xmlns:a16="http://schemas.microsoft.com/office/drawing/2014/main" id="{4A676645-024B-3C41-2884-DE9C948EA0A7}"/>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1ED9C1AC-363E-11A6-969F-47ED675DB839}"/>
              </a:ext>
            </a:extLst>
          </p:cNvPr>
          <p:cNvSpPr>
            <a:spLocks noGrp="1"/>
          </p:cNvSpPr>
          <p:nvPr>
            <p:ph type="sldNum" sz="quarter" idx="12"/>
          </p:nvPr>
        </p:nvSpPr>
        <p:spPr/>
        <p:txBody>
          <a:bodyPr/>
          <a:lstStyle/>
          <a:p>
            <a:fld id="{95DFF941-0BEE-4EEB-8D30-A5249F255EEA}" type="slidenum">
              <a:rPr lang="en-US" smtClean="0"/>
              <a:t>18</a:t>
            </a:fld>
            <a:endParaRPr lang="en-US" dirty="0"/>
          </a:p>
        </p:txBody>
      </p:sp>
      <p:sp>
        <p:nvSpPr>
          <p:cNvPr id="6" name="Content Placeholder 5">
            <a:extLst>
              <a:ext uri="{FF2B5EF4-FFF2-40B4-BE49-F238E27FC236}">
                <a16:creationId xmlns:a16="http://schemas.microsoft.com/office/drawing/2014/main" id="{29D171C2-4B00-3A6C-ECF4-AD1AB9774ABA}"/>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9C917017-3150-5594-5AB2-25E3BF6749A6}"/>
              </a:ext>
            </a:extLst>
          </p:cNvPr>
          <p:cNvPicPr>
            <a:picLocks noChangeAspect="1"/>
          </p:cNvPicPr>
          <p:nvPr/>
        </p:nvPicPr>
        <p:blipFill>
          <a:blip r:embed="rId2"/>
          <a:stretch>
            <a:fillRect/>
          </a:stretch>
        </p:blipFill>
        <p:spPr>
          <a:xfrm>
            <a:off x="490100" y="1735684"/>
            <a:ext cx="8163800" cy="1693316"/>
          </a:xfrm>
          <a:prstGeom prst="rect">
            <a:avLst/>
          </a:prstGeom>
        </p:spPr>
      </p:pic>
      <p:sp>
        <p:nvSpPr>
          <p:cNvPr id="8" name="TextBox 7">
            <a:extLst>
              <a:ext uri="{FF2B5EF4-FFF2-40B4-BE49-F238E27FC236}">
                <a16:creationId xmlns:a16="http://schemas.microsoft.com/office/drawing/2014/main" id="{14E07151-E389-84F4-1D39-2A8E78FE289E}"/>
              </a:ext>
            </a:extLst>
          </p:cNvPr>
          <p:cNvSpPr txBox="1"/>
          <p:nvPr/>
        </p:nvSpPr>
        <p:spPr>
          <a:xfrm>
            <a:off x="2627086" y="3371334"/>
            <a:ext cx="3830864"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Assumptions for I2C master</a:t>
            </a:r>
          </a:p>
        </p:txBody>
      </p:sp>
      <p:pic>
        <p:nvPicPr>
          <p:cNvPr id="11" name="Picture 10">
            <a:extLst>
              <a:ext uri="{FF2B5EF4-FFF2-40B4-BE49-F238E27FC236}">
                <a16:creationId xmlns:a16="http://schemas.microsoft.com/office/drawing/2014/main" id="{EB7D01BB-A5AA-E99B-79CE-F81B318B0273}"/>
              </a:ext>
            </a:extLst>
          </p:cNvPr>
          <p:cNvPicPr>
            <a:picLocks noChangeAspect="1"/>
          </p:cNvPicPr>
          <p:nvPr/>
        </p:nvPicPr>
        <p:blipFill>
          <a:blip r:embed="rId3"/>
          <a:stretch>
            <a:fillRect/>
          </a:stretch>
        </p:blipFill>
        <p:spPr>
          <a:xfrm>
            <a:off x="490100" y="3740666"/>
            <a:ext cx="8163800" cy="1778006"/>
          </a:xfrm>
          <a:prstGeom prst="rect">
            <a:avLst/>
          </a:prstGeom>
        </p:spPr>
      </p:pic>
      <p:sp>
        <p:nvSpPr>
          <p:cNvPr id="12" name="TextBox 11">
            <a:extLst>
              <a:ext uri="{FF2B5EF4-FFF2-40B4-BE49-F238E27FC236}">
                <a16:creationId xmlns:a16="http://schemas.microsoft.com/office/drawing/2014/main" id="{0C3FEDBF-C71F-B9D5-211B-744EE50A2FE3}"/>
              </a:ext>
            </a:extLst>
          </p:cNvPr>
          <p:cNvSpPr txBox="1"/>
          <p:nvPr/>
        </p:nvSpPr>
        <p:spPr>
          <a:xfrm>
            <a:off x="3294743" y="5518672"/>
            <a:ext cx="3163207"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Assumptions for I2C Slave</a:t>
            </a:r>
          </a:p>
        </p:txBody>
      </p:sp>
    </p:spTree>
    <p:extLst>
      <p:ext uri="{BB962C8B-B14F-4D97-AF65-F5344CB8AC3E}">
        <p14:creationId xmlns:p14="http://schemas.microsoft.com/office/powerpoint/2010/main" val="335707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54A48-4A99-B5BE-DDA6-A71B34C45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D5885-D358-4D9C-2540-15436F512D95}"/>
              </a:ext>
            </a:extLst>
          </p:cNvPr>
          <p:cNvSpPr>
            <a:spLocks noGrp="1"/>
          </p:cNvSpPr>
          <p:nvPr>
            <p:ph type="title"/>
          </p:nvPr>
        </p:nvSpPr>
        <p:spPr/>
        <p:txBody>
          <a:bodyPr/>
          <a:lstStyle/>
          <a:p>
            <a:r>
              <a:rPr lang="en-US" dirty="0"/>
              <a:t>Assertions for I2C Master and Slave </a:t>
            </a:r>
          </a:p>
        </p:txBody>
      </p:sp>
      <p:sp>
        <p:nvSpPr>
          <p:cNvPr id="4" name="Footer Placeholder 3">
            <a:extLst>
              <a:ext uri="{FF2B5EF4-FFF2-40B4-BE49-F238E27FC236}">
                <a16:creationId xmlns:a16="http://schemas.microsoft.com/office/drawing/2014/main" id="{4E0E462A-7FFB-64B1-C8E5-A5F453E04F07}"/>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F28DE70-6158-A279-DD07-D5CD5ADFDABC}"/>
              </a:ext>
            </a:extLst>
          </p:cNvPr>
          <p:cNvSpPr>
            <a:spLocks noGrp="1"/>
          </p:cNvSpPr>
          <p:nvPr>
            <p:ph type="sldNum" sz="quarter" idx="12"/>
          </p:nvPr>
        </p:nvSpPr>
        <p:spPr/>
        <p:txBody>
          <a:bodyPr/>
          <a:lstStyle/>
          <a:p>
            <a:fld id="{95DFF941-0BEE-4EEB-8D30-A5249F255EEA}" type="slidenum">
              <a:rPr lang="en-US" smtClean="0"/>
              <a:t>19</a:t>
            </a:fld>
            <a:endParaRPr lang="en-US" dirty="0"/>
          </a:p>
        </p:txBody>
      </p:sp>
      <p:sp>
        <p:nvSpPr>
          <p:cNvPr id="6" name="Content Placeholder 5">
            <a:extLst>
              <a:ext uri="{FF2B5EF4-FFF2-40B4-BE49-F238E27FC236}">
                <a16:creationId xmlns:a16="http://schemas.microsoft.com/office/drawing/2014/main" id="{8691801D-EEFF-34F8-F86A-80908BA3329C}"/>
              </a:ext>
            </a:extLst>
          </p:cNvPr>
          <p:cNvSpPr>
            <a:spLocks noGrp="1"/>
          </p:cNvSpPr>
          <p:nvPr>
            <p:ph idx="1"/>
          </p:nvPr>
        </p:nvSpPr>
        <p:spPr/>
        <p:txBody>
          <a:bodyPr/>
          <a:lstStyle/>
          <a:p>
            <a:pPr marL="342900" lvl="1" indent="0">
              <a:buNone/>
            </a:pPr>
            <a:r>
              <a:rPr lang="en-US" dirty="0"/>
              <a:t>All the assertions passed successfully</a:t>
            </a:r>
          </a:p>
        </p:txBody>
      </p:sp>
      <p:pic>
        <p:nvPicPr>
          <p:cNvPr id="6146" name="Picture 2">
            <a:extLst>
              <a:ext uri="{FF2B5EF4-FFF2-40B4-BE49-F238E27FC236}">
                <a16:creationId xmlns:a16="http://schemas.microsoft.com/office/drawing/2014/main" id="{0F01D54F-4356-3968-1A8D-4AED2E8284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248"/>
          <a:stretch/>
        </p:blipFill>
        <p:spPr bwMode="auto">
          <a:xfrm>
            <a:off x="484573" y="2221900"/>
            <a:ext cx="8174853" cy="325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48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74D5E-56D0-F512-2C8D-47FC10F05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BD064-B13C-86A7-3E5E-0353B2FA86B4}"/>
              </a:ext>
            </a:extLst>
          </p:cNvPr>
          <p:cNvSpPr>
            <a:spLocks noGrp="1"/>
          </p:cNvSpPr>
          <p:nvPr>
            <p:ph type="title"/>
          </p:nvPr>
        </p:nvSpPr>
        <p:spPr/>
        <p:txBody>
          <a:bodyPr/>
          <a:lstStyle/>
          <a:p>
            <a:r>
              <a:rPr lang="en-US" dirty="0"/>
              <a:t>Contents</a:t>
            </a:r>
          </a:p>
        </p:txBody>
      </p:sp>
      <p:sp>
        <p:nvSpPr>
          <p:cNvPr id="4" name="Footer Placeholder 3">
            <a:extLst>
              <a:ext uri="{FF2B5EF4-FFF2-40B4-BE49-F238E27FC236}">
                <a16:creationId xmlns:a16="http://schemas.microsoft.com/office/drawing/2014/main" id="{DECD1941-436A-3791-F18B-98E0676A4D7A}"/>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928C03F-A128-35C1-8D3B-89EF029DB9B2}"/>
              </a:ext>
            </a:extLst>
          </p:cNvPr>
          <p:cNvSpPr>
            <a:spLocks noGrp="1"/>
          </p:cNvSpPr>
          <p:nvPr>
            <p:ph type="sldNum" sz="quarter" idx="12"/>
          </p:nvPr>
        </p:nvSpPr>
        <p:spPr/>
        <p:txBody>
          <a:bodyPr/>
          <a:lstStyle/>
          <a:p>
            <a:fld id="{95DFF941-0BEE-4EEB-8D30-A5249F255EEA}" type="slidenum">
              <a:rPr lang="en-US" smtClean="0"/>
              <a:t>2</a:t>
            </a:fld>
            <a:endParaRPr lang="en-US" dirty="0"/>
          </a:p>
        </p:txBody>
      </p:sp>
      <p:sp>
        <p:nvSpPr>
          <p:cNvPr id="6" name="Content Placeholder 5">
            <a:extLst>
              <a:ext uri="{FF2B5EF4-FFF2-40B4-BE49-F238E27FC236}">
                <a16:creationId xmlns:a16="http://schemas.microsoft.com/office/drawing/2014/main" id="{F9D7648C-7B89-1942-80B8-4144BD801849}"/>
              </a:ext>
            </a:extLst>
          </p:cNvPr>
          <p:cNvSpPr>
            <a:spLocks noGrp="1"/>
          </p:cNvSpPr>
          <p:nvPr>
            <p:ph idx="1"/>
          </p:nvPr>
        </p:nvSpPr>
        <p:spPr/>
        <p:txBody>
          <a:bodyPr>
            <a:normAutofit lnSpcReduction="10000"/>
          </a:bodyPr>
          <a:lstStyle/>
          <a:p>
            <a:r>
              <a:rPr lang="en-US" dirty="0"/>
              <a:t>Introduction</a:t>
            </a:r>
          </a:p>
          <a:p>
            <a:r>
              <a:rPr lang="en-US" dirty="0"/>
              <a:t>I2C communication protocol</a:t>
            </a:r>
          </a:p>
          <a:p>
            <a:r>
              <a:rPr lang="en-US" dirty="0"/>
              <a:t>Bit Field Mapping for I2C</a:t>
            </a:r>
          </a:p>
          <a:p>
            <a:r>
              <a:rPr lang="en-US" dirty="0"/>
              <a:t>START and STOP conditions in I2C</a:t>
            </a:r>
          </a:p>
          <a:p>
            <a:r>
              <a:rPr lang="en-US" dirty="0"/>
              <a:t>Timing Diagrams</a:t>
            </a:r>
          </a:p>
          <a:p>
            <a:r>
              <a:rPr lang="en-US" dirty="0"/>
              <a:t>Block Diagram of Implemented Design</a:t>
            </a:r>
          </a:p>
          <a:p>
            <a:r>
              <a:rPr lang="en-US" dirty="0"/>
              <a:t>Dynamic Simulation Results</a:t>
            </a:r>
          </a:p>
          <a:p>
            <a:r>
              <a:rPr lang="en-US" dirty="0"/>
              <a:t>Formal Verification using AEP and FXP apps</a:t>
            </a:r>
          </a:p>
          <a:p>
            <a:r>
              <a:rPr lang="en-US" dirty="0"/>
              <a:t>Assertions &amp; Assumptions for I2C master and I2C slave</a:t>
            </a:r>
          </a:p>
          <a:p>
            <a:r>
              <a:rPr lang="en-US" dirty="0"/>
              <a:t>Challenges</a:t>
            </a:r>
          </a:p>
          <a:p>
            <a:r>
              <a:rPr lang="en-US" dirty="0"/>
              <a:t>Team Contributions &amp; Conclusion</a:t>
            </a:r>
          </a:p>
          <a:p>
            <a:r>
              <a:rPr lang="en-US" dirty="0"/>
              <a:t>References</a:t>
            </a:r>
          </a:p>
          <a:p>
            <a:endParaRPr lang="en-US" dirty="0"/>
          </a:p>
          <a:p>
            <a:endParaRPr lang="en-US" dirty="0"/>
          </a:p>
          <a:p>
            <a:endParaRPr lang="en-US" dirty="0"/>
          </a:p>
          <a:p>
            <a:endParaRPr lang="en-US" dirty="0"/>
          </a:p>
          <a:p>
            <a:pPr marL="342900" lvl="1" indent="0">
              <a:buNone/>
            </a:pPr>
            <a:endParaRPr lang="en-US" dirty="0"/>
          </a:p>
        </p:txBody>
      </p:sp>
    </p:spTree>
    <p:extLst>
      <p:ext uri="{BB962C8B-B14F-4D97-AF65-F5344CB8AC3E}">
        <p14:creationId xmlns:p14="http://schemas.microsoft.com/office/powerpoint/2010/main" val="2450776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F11B7-30DC-71F2-D194-CCA66B0D8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492C0C-CB2A-D383-14DF-164B39A8212F}"/>
              </a:ext>
            </a:extLst>
          </p:cNvPr>
          <p:cNvSpPr>
            <a:spLocks noGrp="1"/>
          </p:cNvSpPr>
          <p:nvPr>
            <p:ph type="title"/>
          </p:nvPr>
        </p:nvSpPr>
        <p:spPr/>
        <p:txBody>
          <a:bodyPr/>
          <a:lstStyle/>
          <a:p>
            <a:r>
              <a:rPr lang="en-US" dirty="0"/>
              <a:t>Bug injection and its root cause</a:t>
            </a:r>
          </a:p>
        </p:txBody>
      </p:sp>
      <p:sp>
        <p:nvSpPr>
          <p:cNvPr id="4" name="Footer Placeholder 3">
            <a:extLst>
              <a:ext uri="{FF2B5EF4-FFF2-40B4-BE49-F238E27FC236}">
                <a16:creationId xmlns:a16="http://schemas.microsoft.com/office/drawing/2014/main" id="{0E2E32A0-C5CC-82C4-65BD-B74B4D5C46B2}"/>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18DDEC7-2A6E-F97E-6288-2CBF15F9B14D}"/>
              </a:ext>
            </a:extLst>
          </p:cNvPr>
          <p:cNvSpPr>
            <a:spLocks noGrp="1"/>
          </p:cNvSpPr>
          <p:nvPr>
            <p:ph type="sldNum" sz="quarter" idx="12"/>
          </p:nvPr>
        </p:nvSpPr>
        <p:spPr/>
        <p:txBody>
          <a:bodyPr/>
          <a:lstStyle/>
          <a:p>
            <a:fld id="{95DFF941-0BEE-4EEB-8D30-A5249F255EEA}" type="slidenum">
              <a:rPr lang="en-US" smtClean="0"/>
              <a:t>20</a:t>
            </a:fld>
            <a:endParaRPr lang="en-US" dirty="0"/>
          </a:p>
        </p:txBody>
      </p:sp>
      <p:sp>
        <p:nvSpPr>
          <p:cNvPr id="6" name="Content Placeholder 5">
            <a:extLst>
              <a:ext uri="{FF2B5EF4-FFF2-40B4-BE49-F238E27FC236}">
                <a16:creationId xmlns:a16="http://schemas.microsoft.com/office/drawing/2014/main" id="{F81FCD89-CE78-E4C5-352A-F1B3D75415D8}"/>
              </a:ext>
            </a:extLst>
          </p:cNvPr>
          <p:cNvSpPr>
            <a:spLocks noGrp="1"/>
          </p:cNvSpPr>
          <p:nvPr>
            <p:ph idx="1"/>
          </p:nvPr>
        </p:nvSpPr>
        <p:spPr>
          <a:xfrm>
            <a:off x="582642" y="1549579"/>
            <a:ext cx="7886700" cy="1556477"/>
          </a:xfrm>
        </p:spPr>
        <p:txBody>
          <a:bodyPr>
            <a:normAutofit/>
          </a:bodyPr>
          <a:lstStyle/>
          <a:p>
            <a:r>
              <a:rPr lang="en-US" dirty="0"/>
              <a:t> </a:t>
            </a:r>
            <a:r>
              <a:rPr lang="en-US" b="1" dirty="0"/>
              <a:t>Count updates inside the combinational block</a:t>
            </a:r>
            <a:br>
              <a:rPr lang="en-US" b="1" dirty="0"/>
            </a:br>
            <a:r>
              <a:rPr lang="en-US" dirty="0"/>
              <a:t>In the send_addr state, the assignment count = count + 4’b0001, is performed in a combinational block. Then uncontrolled loops occurred in send_addr of master and get_addr of slave.</a:t>
            </a:r>
          </a:p>
          <a:p>
            <a:pPr marL="0" indent="0">
              <a:buNone/>
            </a:pPr>
            <a:endParaRPr lang="en-US" dirty="0"/>
          </a:p>
          <a:p>
            <a:pPr marL="342900" lvl="1" indent="0">
              <a:buNone/>
            </a:pPr>
            <a:endParaRPr lang="en-US" dirty="0"/>
          </a:p>
        </p:txBody>
      </p:sp>
      <p:pic>
        <p:nvPicPr>
          <p:cNvPr id="7" name="Picture 6" descr="A screenshot of a computer&#10;&#10;Description automatically generated">
            <a:extLst>
              <a:ext uri="{FF2B5EF4-FFF2-40B4-BE49-F238E27FC236}">
                <a16:creationId xmlns:a16="http://schemas.microsoft.com/office/drawing/2014/main" id="{62C5CA82-1289-28CF-AC5B-681D45A11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1" y="2756353"/>
            <a:ext cx="7240558" cy="3163066"/>
          </a:xfrm>
          <a:prstGeom prst="rect">
            <a:avLst/>
          </a:prstGeom>
        </p:spPr>
      </p:pic>
      <p:sp>
        <p:nvSpPr>
          <p:cNvPr id="10" name="TextBox 9">
            <a:extLst>
              <a:ext uri="{FF2B5EF4-FFF2-40B4-BE49-F238E27FC236}">
                <a16:creationId xmlns:a16="http://schemas.microsoft.com/office/drawing/2014/main" id="{3EFB8769-02EF-1060-49FE-D159C98D89A6}"/>
              </a:ext>
            </a:extLst>
          </p:cNvPr>
          <p:cNvSpPr txBox="1"/>
          <p:nvPr/>
        </p:nvSpPr>
        <p:spPr>
          <a:xfrm>
            <a:off x="2931886" y="5955323"/>
            <a:ext cx="2989943"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CEX traces in I2C master</a:t>
            </a:r>
          </a:p>
        </p:txBody>
      </p:sp>
    </p:spTree>
    <p:extLst>
      <p:ext uri="{BB962C8B-B14F-4D97-AF65-F5344CB8AC3E}">
        <p14:creationId xmlns:p14="http://schemas.microsoft.com/office/powerpoint/2010/main" val="55340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51D5-8BDD-BCC9-CFED-B7FC4A525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69AC0-4ECE-6167-9329-9D67FBA6B98E}"/>
              </a:ext>
            </a:extLst>
          </p:cNvPr>
          <p:cNvSpPr>
            <a:spLocks noGrp="1"/>
          </p:cNvSpPr>
          <p:nvPr>
            <p:ph type="title"/>
          </p:nvPr>
        </p:nvSpPr>
        <p:spPr/>
        <p:txBody>
          <a:bodyPr/>
          <a:lstStyle/>
          <a:p>
            <a:r>
              <a:rPr lang="en-US" dirty="0"/>
              <a:t>Bug injection and its root cause</a:t>
            </a:r>
          </a:p>
        </p:txBody>
      </p:sp>
      <p:sp>
        <p:nvSpPr>
          <p:cNvPr id="4" name="Footer Placeholder 3">
            <a:extLst>
              <a:ext uri="{FF2B5EF4-FFF2-40B4-BE49-F238E27FC236}">
                <a16:creationId xmlns:a16="http://schemas.microsoft.com/office/drawing/2014/main" id="{A1F566F3-D80F-D84D-E48C-425D52004661}"/>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F4826D97-6938-079E-D0E5-E91C19CE5D72}"/>
              </a:ext>
            </a:extLst>
          </p:cNvPr>
          <p:cNvSpPr>
            <a:spLocks noGrp="1"/>
          </p:cNvSpPr>
          <p:nvPr>
            <p:ph type="sldNum" sz="quarter" idx="12"/>
          </p:nvPr>
        </p:nvSpPr>
        <p:spPr/>
        <p:txBody>
          <a:bodyPr/>
          <a:lstStyle/>
          <a:p>
            <a:fld id="{95DFF941-0BEE-4EEB-8D30-A5249F255EEA}" type="slidenum">
              <a:rPr lang="en-US" smtClean="0"/>
              <a:t>21</a:t>
            </a:fld>
            <a:endParaRPr lang="en-US" dirty="0"/>
          </a:p>
        </p:txBody>
      </p:sp>
      <p:sp>
        <p:nvSpPr>
          <p:cNvPr id="6" name="Content Placeholder 5">
            <a:extLst>
              <a:ext uri="{FF2B5EF4-FFF2-40B4-BE49-F238E27FC236}">
                <a16:creationId xmlns:a16="http://schemas.microsoft.com/office/drawing/2014/main" id="{F0BB0C7B-D811-51CD-8E31-FD00366C7E5B}"/>
              </a:ext>
            </a:extLst>
          </p:cNvPr>
          <p:cNvSpPr>
            <a:spLocks noGrp="1"/>
          </p:cNvSpPr>
          <p:nvPr>
            <p:ph idx="1"/>
          </p:nvPr>
        </p:nvSpPr>
        <p:spPr>
          <a:xfrm>
            <a:off x="582642" y="1549579"/>
            <a:ext cx="7886700" cy="1556477"/>
          </a:xfrm>
        </p:spPr>
        <p:txBody>
          <a:bodyPr>
            <a:normAutofit/>
          </a:bodyPr>
          <a:lstStyle/>
          <a:p>
            <a:r>
              <a:rPr lang="en-US" dirty="0"/>
              <a:t> </a:t>
            </a:r>
            <a:r>
              <a:rPr lang="en-US" b="1" dirty="0"/>
              <a:t>Count updates inside the combinational block</a:t>
            </a:r>
            <a:br>
              <a:rPr lang="en-US" b="1" dirty="0"/>
            </a:br>
            <a:r>
              <a:rPr lang="en-US" dirty="0"/>
              <a:t>In the send_addr state, the assignment count = count + 4’b0001, is performed in a combinational block. Then uncontrolled loops occurred in send_addr of master and get_addr of slave.</a:t>
            </a:r>
          </a:p>
          <a:p>
            <a:pPr marL="0" indent="0">
              <a:buNone/>
            </a:pPr>
            <a:endParaRPr lang="en-US" dirty="0"/>
          </a:p>
          <a:p>
            <a:pPr marL="342900" lvl="1" indent="0">
              <a:buNone/>
            </a:pPr>
            <a:endParaRPr lang="en-US" dirty="0"/>
          </a:p>
        </p:txBody>
      </p:sp>
      <p:sp>
        <p:nvSpPr>
          <p:cNvPr id="10" name="TextBox 9">
            <a:extLst>
              <a:ext uri="{FF2B5EF4-FFF2-40B4-BE49-F238E27FC236}">
                <a16:creationId xmlns:a16="http://schemas.microsoft.com/office/drawing/2014/main" id="{3673641C-B9E8-9390-1D9B-E832FB4B4496}"/>
              </a:ext>
            </a:extLst>
          </p:cNvPr>
          <p:cNvSpPr txBox="1"/>
          <p:nvPr/>
        </p:nvSpPr>
        <p:spPr>
          <a:xfrm>
            <a:off x="2931886" y="5955323"/>
            <a:ext cx="2989943" cy="369332"/>
          </a:xfrm>
          <a:prstGeom prst="rect">
            <a:avLst/>
          </a:prstGeom>
          <a:noFill/>
        </p:spPr>
        <p:txBody>
          <a:bodyPr wrap="square" rtlCol="0">
            <a:spAutoFit/>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CEX traces in I2C slave</a:t>
            </a:r>
          </a:p>
        </p:txBody>
      </p:sp>
      <p:pic>
        <p:nvPicPr>
          <p:cNvPr id="8" name="Picture 7" descr="A screen shot of a computer&#10;&#10;Description automatically generated">
            <a:extLst>
              <a:ext uri="{FF2B5EF4-FFF2-40B4-BE49-F238E27FC236}">
                <a16:creationId xmlns:a16="http://schemas.microsoft.com/office/drawing/2014/main" id="{27CA21E1-0596-F988-6196-1861BE2CA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58" y="2747068"/>
            <a:ext cx="7777587" cy="3208255"/>
          </a:xfrm>
          <a:prstGeom prst="rect">
            <a:avLst/>
          </a:prstGeom>
        </p:spPr>
      </p:pic>
    </p:spTree>
    <p:extLst>
      <p:ext uri="{BB962C8B-B14F-4D97-AF65-F5344CB8AC3E}">
        <p14:creationId xmlns:p14="http://schemas.microsoft.com/office/powerpoint/2010/main" val="24560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98EB3-B274-DA2C-439F-E552A88BD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B32C7-AB19-1C04-7F1D-8ECFB7FCC328}"/>
              </a:ext>
            </a:extLst>
          </p:cNvPr>
          <p:cNvSpPr>
            <a:spLocks noGrp="1"/>
          </p:cNvSpPr>
          <p:nvPr>
            <p:ph type="title"/>
          </p:nvPr>
        </p:nvSpPr>
        <p:spPr/>
        <p:txBody>
          <a:bodyPr/>
          <a:lstStyle/>
          <a:p>
            <a:r>
              <a:rPr lang="en-US" dirty="0"/>
              <a:t>Challenges</a:t>
            </a:r>
          </a:p>
        </p:txBody>
      </p:sp>
      <p:sp>
        <p:nvSpPr>
          <p:cNvPr id="4" name="Footer Placeholder 3">
            <a:extLst>
              <a:ext uri="{FF2B5EF4-FFF2-40B4-BE49-F238E27FC236}">
                <a16:creationId xmlns:a16="http://schemas.microsoft.com/office/drawing/2014/main" id="{8D6AE38F-B566-E3AF-E043-1D3C0941A8FC}"/>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E8DCDF0C-D21C-2521-7110-49BCD9B9C2B6}"/>
              </a:ext>
            </a:extLst>
          </p:cNvPr>
          <p:cNvSpPr>
            <a:spLocks noGrp="1"/>
          </p:cNvSpPr>
          <p:nvPr>
            <p:ph type="sldNum" sz="quarter" idx="12"/>
          </p:nvPr>
        </p:nvSpPr>
        <p:spPr/>
        <p:txBody>
          <a:bodyPr/>
          <a:lstStyle/>
          <a:p>
            <a:fld id="{95DFF941-0BEE-4EEB-8D30-A5249F255EEA}" type="slidenum">
              <a:rPr lang="en-US" smtClean="0"/>
              <a:t>22</a:t>
            </a:fld>
            <a:endParaRPr lang="en-US" dirty="0"/>
          </a:p>
        </p:txBody>
      </p:sp>
      <p:sp>
        <p:nvSpPr>
          <p:cNvPr id="6" name="Content Placeholder 5">
            <a:extLst>
              <a:ext uri="{FF2B5EF4-FFF2-40B4-BE49-F238E27FC236}">
                <a16:creationId xmlns:a16="http://schemas.microsoft.com/office/drawing/2014/main" id="{6447FDEA-6313-AFFD-0711-F41404F7D547}"/>
              </a:ext>
            </a:extLst>
          </p:cNvPr>
          <p:cNvSpPr>
            <a:spLocks noGrp="1"/>
          </p:cNvSpPr>
          <p:nvPr>
            <p:ph idx="1"/>
          </p:nvPr>
        </p:nvSpPr>
        <p:spPr>
          <a:xfrm>
            <a:off x="582642" y="1549579"/>
            <a:ext cx="8067872" cy="4596755"/>
          </a:xfrm>
        </p:spPr>
        <p:txBody>
          <a:bodyPr/>
          <a:lstStyle/>
          <a:p>
            <a:r>
              <a:rPr lang="en-US" b="1" dirty="0"/>
              <a:t> Synchronizations Issues</a:t>
            </a:r>
            <a:br>
              <a:rPr lang="en-US" dirty="0"/>
            </a:br>
            <a:r>
              <a:rPr lang="en-US" dirty="0"/>
              <a:t>Achieving proper coordination between SDA and SCL signals was challenging due to timing mismatches during simulation.</a:t>
            </a:r>
          </a:p>
          <a:p>
            <a:r>
              <a:rPr lang="en-US" b="1" dirty="0"/>
              <a:t>Debugging Assertion Failures</a:t>
            </a:r>
            <a:br>
              <a:rPr lang="en-US" b="1" dirty="0"/>
            </a:br>
            <a:r>
              <a:rPr lang="en-US" dirty="0"/>
              <a:t>Pinpointing the exact cause of assertion failures required analyzing multiple signals and state transitions in detail.</a:t>
            </a:r>
            <a:endParaRPr lang="en-US" b="1" dirty="0"/>
          </a:p>
          <a:p>
            <a:r>
              <a:rPr lang="en-US" b="1" dirty="0"/>
              <a:t>Formal Verification Complexity</a:t>
            </a:r>
            <a:br>
              <a:rPr lang="en-US" b="1" dirty="0"/>
            </a:br>
            <a:r>
              <a:rPr lang="en-US" dirty="0"/>
              <a:t>Managing state explosion and resource constraints during formal verification required optimizing the properties and design hierarchy.</a:t>
            </a:r>
          </a:p>
          <a:p>
            <a:r>
              <a:rPr lang="en-US" b="1" dirty="0"/>
              <a:t>State Transition Errors</a:t>
            </a:r>
            <a:br>
              <a:rPr lang="en-US" dirty="0"/>
            </a:br>
            <a:r>
              <a:rPr lang="en-US" dirty="0"/>
              <a:t>Validating seamless transitions between states required careful design and debugging.</a:t>
            </a:r>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1909511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5727D-CA98-B6F6-F85D-8B20CFAE6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3583F-6E24-F928-3CAC-A0C2D615323B}"/>
              </a:ext>
            </a:extLst>
          </p:cNvPr>
          <p:cNvSpPr>
            <a:spLocks noGrp="1"/>
          </p:cNvSpPr>
          <p:nvPr>
            <p:ph type="title"/>
          </p:nvPr>
        </p:nvSpPr>
        <p:spPr/>
        <p:txBody>
          <a:bodyPr/>
          <a:lstStyle/>
          <a:p>
            <a:r>
              <a:rPr lang="en-US" dirty="0"/>
              <a:t>Contribution of Team Members &amp; Conclusion</a:t>
            </a:r>
          </a:p>
        </p:txBody>
      </p:sp>
      <p:sp>
        <p:nvSpPr>
          <p:cNvPr id="4" name="Footer Placeholder 3">
            <a:extLst>
              <a:ext uri="{FF2B5EF4-FFF2-40B4-BE49-F238E27FC236}">
                <a16:creationId xmlns:a16="http://schemas.microsoft.com/office/drawing/2014/main" id="{6E2813CD-DF3B-F810-5C56-44F2CD70CBFA}"/>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267A3D6A-6832-0C26-7337-11C5BBB4B072}"/>
              </a:ext>
            </a:extLst>
          </p:cNvPr>
          <p:cNvSpPr>
            <a:spLocks noGrp="1"/>
          </p:cNvSpPr>
          <p:nvPr>
            <p:ph type="sldNum" sz="quarter" idx="12"/>
          </p:nvPr>
        </p:nvSpPr>
        <p:spPr/>
        <p:txBody>
          <a:bodyPr/>
          <a:lstStyle/>
          <a:p>
            <a:fld id="{95DFF941-0BEE-4EEB-8D30-A5249F255EEA}" type="slidenum">
              <a:rPr lang="en-US" smtClean="0"/>
              <a:t>23</a:t>
            </a:fld>
            <a:endParaRPr lang="en-US" dirty="0"/>
          </a:p>
        </p:txBody>
      </p:sp>
      <p:sp>
        <p:nvSpPr>
          <p:cNvPr id="6" name="Content Placeholder 5">
            <a:extLst>
              <a:ext uri="{FF2B5EF4-FFF2-40B4-BE49-F238E27FC236}">
                <a16:creationId xmlns:a16="http://schemas.microsoft.com/office/drawing/2014/main" id="{BC0D36F1-5F8C-E040-6B1A-89425517F4F7}"/>
              </a:ext>
            </a:extLst>
          </p:cNvPr>
          <p:cNvSpPr>
            <a:spLocks noGrp="1"/>
          </p:cNvSpPr>
          <p:nvPr>
            <p:ph idx="1"/>
          </p:nvPr>
        </p:nvSpPr>
        <p:spPr>
          <a:xfrm>
            <a:off x="582642" y="1596571"/>
            <a:ext cx="7886700" cy="4549763"/>
          </a:xfrm>
        </p:spPr>
        <p:txBody>
          <a:bodyPr/>
          <a:lstStyle/>
          <a:p>
            <a:endParaRPr lang="en-US" dirty="0"/>
          </a:p>
          <a:p>
            <a:pPr marL="0" indent="0">
              <a:buNone/>
            </a:pPr>
            <a:endParaRPr lang="en-US" dirty="0"/>
          </a:p>
          <a:p>
            <a:pPr marL="0" indent="0">
              <a:buNone/>
            </a:pPr>
            <a:endParaRPr lang="en-US" dirty="0"/>
          </a:p>
          <a:p>
            <a:pPr marL="342900" lvl="1" indent="0">
              <a:buNone/>
            </a:pPr>
            <a:endParaRPr lang="en-US" dirty="0"/>
          </a:p>
        </p:txBody>
      </p:sp>
      <p:pic>
        <p:nvPicPr>
          <p:cNvPr id="7" name="Picture 6">
            <a:extLst>
              <a:ext uri="{FF2B5EF4-FFF2-40B4-BE49-F238E27FC236}">
                <a16:creationId xmlns:a16="http://schemas.microsoft.com/office/drawing/2014/main" id="{7FEA9390-3590-1A5D-EABA-6797105F6D2C}"/>
              </a:ext>
            </a:extLst>
          </p:cNvPr>
          <p:cNvPicPr>
            <a:picLocks noChangeAspect="1"/>
          </p:cNvPicPr>
          <p:nvPr/>
        </p:nvPicPr>
        <p:blipFill>
          <a:blip r:embed="rId2"/>
          <a:stretch>
            <a:fillRect/>
          </a:stretch>
        </p:blipFill>
        <p:spPr>
          <a:xfrm>
            <a:off x="582642" y="1809523"/>
            <a:ext cx="7928286" cy="1819047"/>
          </a:xfrm>
          <a:prstGeom prst="rect">
            <a:avLst/>
          </a:prstGeom>
        </p:spPr>
      </p:pic>
      <p:sp>
        <p:nvSpPr>
          <p:cNvPr id="8" name="TextBox 7">
            <a:extLst>
              <a:ext uri="{FF2B5EF4-FFF2-40B4-BE49-F238E27FC236}">
                <a16:creationId xmlns:a16="http://schemas.microsoft.com/office/drawing/2014/main" id="{901115A1-6843-8B1D-92FC-62D5C514B4F6}"/>
              </a:ext>
            </a:extLst>
          </p:cNvPr>
          <p:cNvSpPr txBox="1"/>
          <p:nvPr/>
        </p:nvSpPr>
        <p:spPr>
          <a:xfrm>
            <a:off x="603435" y="3982189"/>
            <a:ext cx="7886700" cy="2092881"/>
          </a:xfrm>
          <a:prstGeom prst="rect">
            <a:avLst/>
          </a:prstGeom>
          <a:noFill/>
        </p:spPr>
        <p:txBody>
          <a:bodyPr wrap="square" rtlCol="0">
            <a:spAutoFit/>
          </a:bodyPr>
          <a:lstStyle/>
          <a:p>
            <a:r>
              <a:rPr lang="en-US" sz="2000" b="1" dirty="0">
                <a:latin typeface="Tenorite" panose="00000500000000000000" pitchFamily="2" charset="0"/>
              </a:rPr>
              <a:t>Conclusion</a:t>
            </a:r>
            <a:br>
              <a:rPr lang="en-US" sz="2000" b="1" dirty="0">
                <a:latin typeface="Tenorite" panose="00000500000000000000" pitchFamily="2" charset="0"/>
              </a:rPr>
            </a:br>
            <a:endParaRPr lang="en-US" sz="2000" b="1" dirty="0">
              <a:latin typeface="Tenorite" panose="00000500000000000000" pitchFamily="2" charset="0"/>
            </a:endParaRPr>
          </a:p>
          <a:p>
            <a:r>
              <a:rPr lang="en-US" dirty="0">
                <a:latin typeface="Tenorite" panose="00000500000000000000" pitchFamily="2" charset="0"/>
              </a:rPr>
              <a:t>The project successfully implemented and verified the I2C communication protocol using SystemVerilog. Assertions ensured correctness, formal verification enhanced reliability, and simulations validated functionality, showcasing the robustness of our design for real-world embedded system applications.</a:t>
            </a:r>
          </a:p>
        </p:txBody>
      </p:sp>
    </p:spTree>
    <p:extLst>
      <p:ext uri="{BB962C8B-B14F-4D97-AF65-F5344CB8AC3E}">
        <p14:creationId xmlns:p14="http://schemas.microsoft.com/office/powerpoint/2010/main" val="3334788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7D9BA-EABC-C4ED-AD0A-1AB4D6A4B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E0A16-1DA1-6471-528D-5EE4EE01920D}"/>
              </a:ext>
            </a:extLst>
          </p:cNvPr>
          <p:cNvSpPr>
            <a:spLocks noGrp="1"/>
          </p:cNvSpPr>
          <p:nvPr>
            <p:ph type="title"/>
          </p:nvPr>
        </p:nvSpPr>
        <p:spPr/>
        <p:txBody>
          <a:bodyPr/>
          <a:lstStyle/>
          <a:p>
            <a:r>
              <a:rPr lang="en-US" dirty="0"/>
              <a:t>References</a:t>
            </a:r>
          </a:p>
        </p:txBody>
      </p:sp>
      <p:sp>
        <p:nvSpPr>
          <p:cNvPr id="4" name="Footer Placeholder 3">
            <a:extLst>
              <a:ext uri="{FF2B5EF4-FFF2-40B4-BE49-F238E27FC236}">
                <a16:creationId xmlns:a16="http://schemas.microsoft.com/office/drawing/2014/main" id="{8EBCD914-6F9B-AA89-8B4C-CF48C3468E82}"/>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7E0B6825-4DD0-5642-8349-6D5C627413F9}"/>
              </a:ext>
            </a:extLst>
          </p:cNvPr>
          <p:cNvSpPr>
            <a:spLocks noGrp="1"/>
          </p:cNvSpPr>
          <p:nvPr>
            <p:ph type="sldNum" sz="quarter" idx="12"/>
          </p:nvPr>
        </p:nvSpPr>
        <p:spPr/>
        <p:txBody>
          <a:bodyPr/>
          <a:lstStyle/>
          <a:p>
            <a:fld id="{95DFF941-0BEE-4EEB-8D30-A5249F255EEA}" type="slidenum">
              <a:rPr lang="en-US" smtClean="0"/>
              <a:t>24</a:t>
            </a:fld>
            <a:endParaRPr lang="en-US" dirty="0"/>
          </a:p>
        </p:txBody>
      </p:sp>
      <p:sp>
        <p:nvSpPr>
          <p:cNvPr id="6" name="Content Placeholder 5">
            <a:extLst>
              <a:ext uri="{FF2B5EF4-FFF2-40B4-BE49-F238E27FC236}">
                <a16:creationId xmlns:a16="http://schemas.microsoft.com/office/drawing/2014/main" id="{16C7B4B2-1D18-F4B6-153E-5990CD1FBB51}"/>
              </a:ext>
            </a:extLst>
          </p:cNvPr>
          <p:cNvSpPr>
            <a:spLocks noGrp="1"/>
          </p:cNvSpPr>
          <p:nvPr>
            <p:ph idx="1"/>
          </p:nvPr>
        </p:nvSpPr>
        <p:spPr>
          <a:xfrm>
            <a:off x="582642" y="1549579"/>
            <a:ext cx="8186604" cy="4596755"/>
          </a:xfrm>
        </p:spPr>
        <p:txBody>
          <a:bodyPr/>
          <a:lstStyle/>
          <a:p>
            <a:r>
              <a:rPr lang="en-US" dirty="0"/>
              <a:t> A Basic Guide to I2C – Texas Instruments </a:t>
            </a:r>
            <a:r>
              <a:rPr lang="en-US" dirty="0">
                <a:hlinkClick r:id="rId2"/>
              </a:rPr>
              <a:t>https://www.ti.com/lit/pdf/sbaa565#:~:text=I2C%20is%20a%20two%2Dwire,and%20receive%20commands%20and%20data.</a:t>
            </a:r>
            <a:endParaRPr lang="en-US" dirty="0"/>
          </a:p>
          <a:p>
            <a:r>
              <a:rPr lang="en-US" dirty="0"/>
              <a:t>I2C Protocol Verification –EDA Playground </a:t>
            </a:r>
            <a:r>
              <a:rPr lang="en-US" dirty="0">
                <a:hlinkClick r:id="rId3"/>
              </a:rPr>
              <a:t>https://www.edaplayground.com/x/rSCn</a:t>
            </a:r>
            <a:endParaRPr lang="en-US" dirty="0"/>
          </a:p>
          <a:p>
            <a:r>
              <a:rPr lang="en-US" dirty="0"/>
              <a:t>CummingsSNUG2016SV_SVA_Best_Practices - </a:t>
            </a:r>
            <a:r>
              <a:rPr lang="en-US" dirty="0">
                <a:hlinkClick r:id="rId4"/>
              </a:rPr>
              <a:t>http://www.sunburstdesign.com/papers/CummingsSNUG2016SV_SVA_Best_Practices.pdf</a:t>
            </a:r>
            <a:endParaRPr lang="en-US" dirty="0"/>
          </a:p>
          <a:p>
            <a:r>
              <a:rPr lang="en-US" dirty="0"/>
              <a:t>Verification Academy – Siemens </a:t>
            </a:r>
            <a:r>
              <a:rPr lang="en-US" dirty="0">
                <a:hlinkClick r:id="rId5"/>
              </a:rPr>
              <a:t>https://verificationacademy.com/topics/assertions/</a:t>
            </a:r>
            <a:endParaRPr lang="en-US" dirty="0"/>
          </a:p>
          <a:p>
            <a:r>
              <a:rPr lang="en-US" dirty="0"/>
              <a:t>ECE 560 Professor Venkatesh Patil Lecture Slides</a:t>
            </a:r>
          </a:p>
          <a:p>
            <a:r>
              <a:rPr lang="en-US" dirty="0"/>
              <a:t>Mohamed Ghonim Tutorial for Synopsys VC Formal Tutorials</a:t>
            </a:r>
          </a:p>
          <a:p>
            <a:r>
              <a:rPr lang="en-US" dirty="0"/>
              <a:t>ChatGPT, Perplexity AI</a:t>
            </a:r>
          </a:p>
          <a:p>
            <a:pPr marL="342900" lvl="1" indent="0">
              <a:buNone/>
            </a:pPr>
            <a:endParaRPr lang="en-US" dirty="0"/>
          </a:p>
        </p:txBody>
      </p:sp>
    </p:spTree>
    <p:extLst>
      <p:ext uri="{BB962C8B-B14F-4D97-AF65-F5344CB8AC3E}">
        <p14:creationId xmlns:p14="http://schemas.microsoft.com/office/powerpoint/2010/main" val="205120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BC70-D29C-7660-B7A6-486F98512F9E}"/>
              </a:ext>
            </a:extLst>
          </p:cNvPr>
          <p:cNvSpPr>
            <a:spLocks noGrp="1"/>
          </p:cNvSpPr>
          <p:nvPr>
            <p:ph type="title"/>
          </p:nvPr>
        </p:nvSpPr>
        <p:spPr/>
        <p:txBody>
          <a:bodyPr/>
          <a:lstStyle/>
          <a:p>
            <a:r>
              <a:rPr lang="en-US" dirty="0"/>
              <a:t>End of Presentation</a:t>
            </a:r>
          </a:p>
        </p:txBody>
      </p:sp>
      <p:sp>
        <p:nvSpPr>
          <p:cNvPr id="4" name="Footer Placeholder 3">
            <a:extLst>
              <a:ext uri="{FF2B5EF4-FFF2-40B4-BE49-F238E27FC236}">
                <a16:creationId xmlns:a16="http://schemas.microsoft.com/office/drawing/2014/main" id="{19DDE462-E840-E03F-DE28-A138E824F69B}"/>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D3DD8736-968A-7568-DDA8-A4CE14959115}"/>
              </a:ext>
            </a:extLst>
          </p:cNvPr>
          <p:cNvSpPr>
            <a:spLocks noGrp="1"/>
          </p:cNvSpPr>
          <p:nvPr>
            <p:ph type="sldNum" sz="quarter" idx="12"/>
          </p:nvPr>
        </p:nvSpPr>
        <p:spPr/>
        <p:txBody>
          <a:bodyPr/>
          <a:lstStyle/>
          <a:p>
            <a:fld id="{95DFF941-0BEE-4EEB-8D30-A5249F255EEA}" type="slidenum">
              <a:rPr lang="en-US" smtClean="0"/>
              <a:t>25</a:t>
            </a:fld>
            <a:endParaRPr lang="en-US" dirty="0"/>
          </a:p>
        </p:txBody>
      </p:sp>
      <p:sp>
        <p:nvSpPr>
          <p:cNvPr id="6" name="TextBox 5">
            <a:extLst>
              <a:ext uri="{FF2B5EF4-FFF2-40B4-BE49-F238E27FC236}">
                <a16:creationId xmlns:a16="http://schemas.microsoft.com/office/drawing/2014/main" id="{62648F4C-1312-A873-CE85-1849C45FD6EB}"/>
              </a:ext>
            </a:extLst>
          </p:cNvPr>
          <p:cNvSpPr txBox="1"/>
          <p:nvPr/>
        </p:nvSpPr>
        <p:spPr>
          <a:xfrm>
            <a:off x="1738859" y="3011188"/>
            <a:ext cx="5486400" cy="1015663"/>
          </a:xfrm>
          <a:prstGeom prst="rect">
            <a:avLst/>
          </a:prstGeom>
          <a:noFill/>
        </p:spPr>
        <p:txBody>
          <a:bodyPr wrap="square" rtlCol="0">
            <a:spAutoFit/>
          </a:bodyPr>
          <a:lstStyle/>
          <a:p>
            <a:pPr algn="ctr"/>
            <a:r>
              <a:rPr lang="en-US"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2956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29D41-84E8-EF55-7C1B-76F28719A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002A1-E6F0-9125-F9E1-A8B65FA1AAA3}"/>
              </a:ext>
            </a:extLst>
          </p:cNvPr>
          <p:cNvSpPr>
            <a:spLocks noGrp="1"/>
          </p:cNvSpPr>
          <p:nvPr>
            <p:ph type="title"/>
          </p:nvPr>
        </p:nvSpPr>
        <p:spPr>
          <a:xfrm>
            <a:off x="628650" y="666225"/>
            <a:ext cx="7886700" cy="718780"/>
          </a:xfrm>
        </p:spPr>
        <p:txBody>
          <a:bodyPr/>
          <a:lstStyle/>
          <a:p>
            <a:r>
              <a:rPr lang="en-US" dirty="0"/>
              <a:t>Introduction</a:t>
            </a:r>
          </a:p>
        </p:txBody>
      </p:sp>
      <p:sp>
        <p:nvSpPr>
          <p:cNvPr id="4" name="Footer Placeholder 3">
            <a:extLst>
              <a:ext uri="{FF2B5EF4-FFF2-40B4-BE49-F238E27FC236}">
                <a16:creationId xmlns:a16="http://schemas.microsoft.com/office/drawing/2014/main" id="{33DD2AE5-ECFC-B329-A946-06BA5A6319A8}"/>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B5460EF2-9C5A-4B9F-AD4E-4CE5B2213A31}"/>
              </a:ext>
            </a:extLst>
          </p:cNvPr>
          <p:cNvSpPr>
            <a:spLocks noGrp="1"/>
          </p:cNvSpPr>
          <p:nvPr>
            <p:ph type="sldNum" sz="quarter" idx="12"/>
          </p:nvPr>
        </p:nvSpPr>
        <p:spPr/>
        <p:txBody>
          <a:bodyPr/>
          <a:lstStyle/>
          <a:p>
            <a:fld id="{95DFF941-0BEE-4EEB-8D30-A5249F255EEA}" type="slidenum">
              <a:rPr lang="en-US" smtClean="0"/>
              <a:t>3</a:t>
            </a:fld>
            <a:endParaRPr lang="en-US" dirty="0"/>
          </a:p>
        </p:txBody>
      </p:sp>
      <p:sp>
        <p:nvSpPr>
          <p:cNvPr id="6" name="Content Placeholder 5">
            <a:extLst>
              <a:ext uri="{FF2B5EF4-FFF2-40B4-BE49-F238E27FC236}">
                <a16:creationId xmlns:a16="http://schemas.microsoft.com/office/drawing/2014/main" id="{F7C4EBC8-1469-8BEA-1839-D3CAEC1E69B0}"/>
              </a:ext>
            </a:extLst>
          </p:cNvPr>
          <p:cNvSpPr>
            <a:spLocks noGrp="1"/>
          </p:cNvSpPr>
          <p:nvPr>
            <p:ph idx="1"/>
          </p:nvPr>
        </p:nvSpPr>
        <p:spPr>
          <a:xfrm>
            <a:off x="582642" y="1595020"/>
            <a:ext cx="8096663" cy="4596755"/>
          </a:xfrm>
        </p:spPr>
        <p:txBody>
          <a:bodyPr>
            <a:normAutofit lnSpcReduction="10000"/>
          </a:bodyPr>
          <a:lstStyle/>
          <a:p>
            <a:r>
              <a:rPr lang="en-US" dirty="0"/>
              <a:t> </a:t>
            </a:r>
            <a:r>
              <a:rPr lang="en-US" b="1" dirty="0"/>
              <a:t>Project Overview:</a:t>
            </a:r>
            <a:br>
              <a:rPr lang="en-US" b="1" dirty="0"/>
            </a:br>
            <a:r>
              <a:rPr lang="en-US" sz="2000" dirty="0"/>
              <a:t>This project focuses on verifying the functionality of the I2C (Inter Integrated Circuit) communication protocol using assertion-based techniques in SystemVerilog. I2C is widely used for low-speed, short distance communication between integrated circuits in embedded systems.</a:t>
            </a:r>
            <a:br>
              <a:rPr lang="en-US" dirty="0"/>
            </a:br>
            <a:endParaRPr lang="en-US" dirty="0"/>
          </a:p>
          <a:p>
            <a:r>
              <a:rPr lang="en-US" b="1" dirty="0"/>
              <a:t>Objective:</a:t>
            </a:r>
            <a:br>
              <a:rPr lang="en-US" b="1" dirty="0"/>
            </a:br>
            <a:r>
              <a:rPr lang="en-US" sz="2000" dirty="0"/>
              <a:t>To implement assertion-based verification of the I2C communication protocol using SystemVerilog, ensuring correct data transfer, timing, and error handling between master and slave devices.</a:t>
            </a:r>
            <a:br>
              <a:rPr lang="en-US" dirty="0"/>
            </a:br>
            <a:endParaRPr lang="en-US" dirty="0"/>
          </a:p>
          <a:p>
            <a:r>
              <a:rPr lang="en-US" b="1" dirty="0"/>
              <a:t>Tools Used: </a:t>
            </a:r>
            <a:br>
              <a:rPr lang="en-US" dirty="0"/>
            </a:br>
            <a:r>
              <a:rPr lang="en-US" dirty="0"/>
              <a:t>	Siemens – Mentor Questa</a:t>
            </a:r>
            <a:br>
              <a:rPr lang="en-US" dirty="0"/>
            </a:br>
            <a:r>
              <a:rPr lang="en-US" dirty="0"/>
              <a:t>	Synopsys-VC Formal</a:t>
            </a:r>
            <a:br>
              <a:rPr lang="en-US" dirty="0"/>
            </a:br>
            <a:r>
              <a:rPr lang="en-US" dirty="0"/>
              <a:t>	EDA Playground</a:t>
            </a:r>
          </a:p>
        </p:txBody>
      </p:sp>
    </p:spTree>
    <p:extLst>
      <p:ext uri="{BB962C8B-B14F-4D97-AF65-F5344CB8AC3E}">
        <p14:creationId xmlns:p14="http://schemas.microsoft.com/office/powerpoint/2010/main" val="216538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6CB2F-7F54-E0AB-4F8D-B317D1EA5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3EA7E-5D88-11B9-38BB-E7174E395ACB}"/>
              </a:ext>
            </a:extLst>
          </p:cNvPr>
          <p:cNvSpPr>
            <a:spLocks noGrp="1"/>
          </p:cNvSpPr>
          <p:nvPr>
            <p:ph type="title"/>
          </p:nvPr>
        </p:nvSpPr>
        <p:spPr/>
        <p:txBody>
          <a:bodyPr/>
          <a:lstStyle/>
          <a:p>
            <a:r>
              <a:rPr lang="en-US" dirty="0"/>
              <a:t>I2C Communication Protocol</a:t>
            </a:r>
          </a:p>
        </p:txBody>
      </p:sp>
      <p:sp>
        <p:nvSpPr>
          <p:cNvPr id="4" name="Footer Placeholder 3">
            <a:extLst>
              <a:ext uri="{FF2B5EF4-FFF2-40B4-BE49-F238E27FC236}">
                <a16:creationId xmlns:a16="http://schemas.microsoft.com/office/drawing/2014/main" id="{E7F45180-175E-FEE7-3463-0DB15FD118D4}"/>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2638214B-14D5-3A43-15BA-CA2848EF07C0}"/>
              </a:ext>
            </a:extLst>
          </p:cNvPr>
          <p:cNvSpPr>
            <a:spLocks noGrp="1"/>
          </p:cNvSpPr>
          <p:nvPr>
            <p:ph type="sldNum" sz="quarter" idx="12"/>
          </p:nvPr>
        </p:nvSpPr>
        <p:spPr/>
        <p:txBody>
          <a:bodyPr/>
          <a:lstStyle/>
          <a:p>
            <a:fld id="{95DFF941-0BEE-4EEB-8D30-A5249F255EEA}" type="slidenum">
              <a:rPr lang="en-US" smtClean="0"/>
              <a:t>4</a:t>
            </a:fld>
            <a:endParaRPr lang="en-US" dirty="0"/>
          </a:p>
        </p:txBody>
      </p:sp>
      <p:sp>
        <p:nvSpPr>
          <p:cNvPr id="6" name="Content Placeholder 5">
            <a:extLst>
              <a:ext uri="{FF2B5EF4-FFF2-40B4-BE49-F238E27FC236}">
                <a16:creationId xmlns:a16="http://schemas.microsoft.com/office/drawing/2014/main" id="{3F69F021-AC50-2D9C-FC52-23E255578C92}"/>
              </a:ext>
            </a:extLst>
          </p:cNvPr>
          <p:cNvSpPr>
            <a:spLocks noGrp="1"/>
          </p:cNvSpPr>
          <p:nvPr>
            <p:ph idx="1"/>
          </p:nvPr>
        </p:nvSpPr>
        <p:spPr>
          <a:xfrm>
            <a:off x="582641" y="1549579"/>
            <a:ext cx="8126643" cy="4596755"/>
          </a:xfrm>
        </p:spPr>
        <p:txBody>
          <a:bodyPr>
            <a:normAutofit fontScale="92500" lnSpcReduction="10000"/>
          </a:bodyPr>
          <a:lstStyle/>
          <a:p>
            <a:r>
              <a:rPr lang="en-US" dirty="0"/>
              <a:t>I2C (Inter-Integrated Circuit) is a two-wire serial communication protocol used in embedded systems that supports short distance communications with bitwise data transfer.</a:t>
            </a:r>
          </a:p>
          <a:p>
            <a:r>
              <a:rPr lang="en-US" dirty="0"/>
              <a:t>I2C follows Master-Slave hierarchy and uses only two wires to transfer date between the devices.  </a:t>
            </a:r>
          </a:p>
          <a:p>
            <a:pPr marL="342900" lvl="1" indent="0">
              <a:buNone/>
            </a:pPr>
            <a:r>
              <a:rPr lang="en-US" b="1" dirty="0"/>
              <a:t>SDA (Serial Data) </a:t>
            </a:r>
            <a:r>
              <a:rPr lang="en-US" dirty="0"/>
              <a:t>– The line for the master and Slave to send and receive 				   data(bidirectional).</a:t>
            </a:r>
          </a:p>
          <a:p>
            <a:pPr marL="342900" lvl="1" indent="0">
              <a:buNone/>
            </a:pPr>
            <a:r>
              <a:rPr lang="en-US" b="1" dirty="0"/>
              <a:t>SCL (Serial Clock) </a:t>
            </a:r>
            <a:r>
              <a:rPr lang="en-US" dirty="0"/>
              <a:t>– The line that carries the clock signal to synchronize data 				   transfer between devices on the bus.</a:t>
            </a:r>
            <a:br>
              <a:rPr lang="en-US" dirty="0"/>
            </a:br>
            <a:br>
              <a:rPr lang="en-US" dirty="0"/>
            </a:br>
            <a:br>
              <a:rPr lang="en-US" dirty="0"/>
            </a:br>
            <a:br>
              <a:rPr lang="en-US" dirty="0"/>
            </a:br>
            <a:br>
              <a:rPr lang="en-US" dirty="0"/>
            </a:br>
            <a:br>
              <a:rPr lang="en-US" dirty="0"/>
            </a:br>
            <a:br>
              <a:rPr lang="en-US" dirty="0"/>
            </a:br>
            <a:endParaRPr lang="en-US" dirty="0"/>
          </a:p>
          <a:p>
            <a:r>
              <a:rPr lang="en-US" dirty="0"/>
              <a:t>I2C assists data transfer between multiple master and multiple slave devices.</a:t>
            </a:r>
          </a:p>
        </p:txBody>
      </p:sp>
      <p:pic>
        <p:nvPicPr>
          <p:cNvPr id="7" name="Picture 2" descr="Basics of the I2C Communication Protocol">
            <a:extLst>
              <a:ext uri="{FF2B5EF4-FFF2-40B4-BE49-F238E27FC236}">
                <a16:creationId xmlns:a16="http://schemas.microsoft.com/office/drawing/2014/main" id="{13CCF922-11BF-37F7-6481-EEA74EB27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051" y="3833579"/>
            <a:ext cx="2863123" cy="147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4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9100E-161A-DFC3-02FD-B45457F11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3B77B-E7D0-D74B-B932-8143B04FD077}"/>
              </a:ext>
            </a:extLst>
          </p:cNvPr>
          <p:cNvSpPr>
            <a:spLocks noGrp="1"/>
          </p:cNvSpPr>
          <p:nvPr>
            <p:ph type="title"/>
          </p:nvPr>
        </p:nvSpPr>
        <p:spPr/>
        <p:txBody>
          <a:bodyPr/>
          <a:lstStyle/>
          <a:p>
            <a:r>
              <a:rPr lang="en-US" dirty="0"/>
              <a:t>Bit Field Mapping for I2C</a:t>
            </a:r>
          </a:p>
        </p:txBody>
      </p:sp>
      <p:sp>
        <p:nvSpPr>
          <p:cNvPr id="4" name="Footer Placeholder 3">
            <a:extLst>
              <a:ext uri="{FF2B5EF4-FFF2-40B4-BE49-F238E27FC236}">
                <a16:creationId xmlns:a16="http://schemas.microsoft.com/office/drawing/2014/main" id="{8E42E015-EC52-DD8E-7BAD-1F6EA0660630}"/>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BBCF7861-6DE3-21D5-748A-845194D420BF}"/>
              </a:ext>
            </a:extLst>
          </p:cNvPr>
          <p:cNvSpPr>
            <a:spLocks noGrp="1"/>
          </p:cNvSpPr>
          <p:nvPr>
            <p:ph type="sldNum" sz="quarter" idx="12"/>
          </p:nvPr>
        </p:nvSpPr>
        <p:spPr/>
        <p:txBody>
          <a:bodyPr/>
          <a:lstStyle/>
          <a:p>
            <a:fld id="{95DFF941-0BEE-4EEB-8D30-A5249F255EEA}" type="slidenum">
              <a:rPr lang="en-US" smtClean="0"/>
              <a:t>5</a:t>
            </a:fld>
            <a:endParaRPr lang="en-US" dirty="0"/>
          </a:p>
        </p:txBody>
      </p:sp>
      <p:sp>
        <p:nvSpPr>
          <p:cNvPr id="6" name="Content Placeholder 5">
            <a:extLst>
              <a:ext uri="{FF2B5EF4-FFF2-40B4-BE49-F238E27FC236}">
                <a16:creationId xmlns:a16="http://schemas.microsoft.com/office/drawing/2014/main" id="{130F36DF-A27F-BA22-5391-4162EE95DD0A}"/>
              </a:ext>
            </a:extLst>
          </p:cNvPr>
          <p:cNvSpPr>
            <a:spLocks noGrp="1"/>
          </p:cNvSpPr>
          <p:nvPr>
            <p:ph idx="1"/>
          </p:nvPr>
        </p:nvSpPr>
        <p:spPr>
          <a:xfrm>
            <a:off x="582641" y="1549579"/>
            <a:ext cx="7932707" cy="2345785"/>
          </a:xfrm>
        </p:spPr>
        <p:txBody>
          <a:bodyPr>
            <a:noAutofit/>
          </a:bodyPr>
          <a:lstStyle/>
          <a:p>
            <a:r>
              <a:rPr lang="en-US" sz="1800" b="1" dirty="0"/>
              <a:t>Address bits      : </a:t>
            </a:r>
            <a:r>
              <a:rPr lang="en-US" sz="1800" dirty="0"/>
              <a:t>A 7-bit sequence used to uniquely identify a slave 			         device on the I2C bus.</a:t>
            </a:r>
          </a:p>
          <a:p>
            <a:r>
              <a:rPr lang="en-US" sz="1800" b="1" dirty="0"/>
              <a:t>Read/Write bits: </a:t>
            </a:r>
            <a:r>
              <a:rPr lang="en-US" sz="1800" dirty="0"/>
              <a:t>A bit sent by the Master device is sending or requesting 			         data from slave</a:t>
            </a:r>
          </a:p>
          <a:p>
            <a:r>
              <a:rPr lang="en-US" sz="1800" b="1" dirty="0"/>
              <a:t>ACK/NACK bits :</a:t>
            </a:r>
            <a:r>
              <a:rPr lang="en-US" sz="1800" dirty="0"/>
              <a:t> A bit sent by the receiver to confirm the successful data 			         transfer</a:t>
            </a:r>
          </a:p>
          <a:p>
            <a:r>
              <a:rPr lang="en-US" sz="1800" b="1" dirty="0"/>
              <a:t>Data bits           : </a:t>
            </a:r>
            <a:r>
              <a:rPr lang="en-US" sz="1800" dirty="0"/>
              <a:t>An 8-bi sequence carrying data transmitting between 			         master and slave devices</a:t>
            </a:r>
          </a:p>
          <a:p>
            <a:pPr marL="342900" lvl="1" indent="0">
              <a:buNone/>
            </a:pPr>
            <a:endParaRPr lang="en-US" dirty="0"/>
          </a:p>
        </p:txBody>
      </p:sp>
      <p:pic>
        <p:nvPicPr>
          <p:cNvPr id="3" name="Google Shape;112;g31c68ba23a2_0_6">
            <a:extLst>
              <a:ext uri="{FF2B5EF4-FFF2-40B4-BE49-F238E27FC236}">
                <a16:creationId xmlns:a16="http://schemas.microsoft.com/office/drawing/2014/main" id="{A8BAE31D-795E-09FF-9D85-C0ED68376F74}"/>
              </a:ext>
            </a:extLst>
          </p:cNvPr>
          <p:cNvPicPr preferRelativeResize="0"/>
          <p:nvPr/>
        </p:nvPicPr>
        <p:blipFill>
          <a:blip r:embed="rId2">
            <a:alphaModFix/>
          </a:blip>
          <a:stretch>
            <a:fillRect/>
          </a:stretch>
        </p:blipFill>
        <p:spPr>
          <a:xfrm>
            <a:off x="536634" y="4014501"/>
            <a:ext cx="7932708" cy="2419400"/>
          </a:xfrm>
          <a:prstGeom prst="rect">
            <a:avLst/>
          </a:prstGeom>
          <a:noFill/>
          <a:ln>
            <a:noFill/>
          </a:ln>
        </p:spPr>
      </p:pic>
    </p:spTree>
    <p:extLst>
      <p:ext uri="{BB962C8B-B14F-4D97-AF65-F5344CB8AC3E}">
        <p14:creationId xmlns:p14="http://schemas.microsoft.com/office/powerpoint/2010/main" val="335848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710A0-2F3B-BE3C-888B-2B7FF42C6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7D7AAF-1C91-2EEF-6938-BAA02010EB58}"/>
              </a:ext>
            </a:extLst>
          </p:cNvPr>
          <p:cNvSpPr>
            <a:spLocks noGrp="1"/>
          </p:cNvSpPr>
          <p:nvPr>
            <p:ph type="title"/>
          </p:nvPr>
        </p:nvSpPr>
        <p:spPr/>
        <p:txBody>
          <a:bodyPr/>
          <a:lstStyle/>
          <a:p>
            <a:r>
              <a:rPr lang="en-US" dirty="0"/>
              <a:t>START and STOP conditions in I2C</a:t>
            </a:r>
          </a:p>
        </p:txBody>
      </p:sp>
      <p:sp>
        <p:nvSpPr>
          <p:cNvPr id="4" name="Footer Placeholder 3">
            <a:extLst>
              <a:ext uri="{FF2B5EF4-FFF2-40B4-BE49-F238E27FC236}">
                <a16:creationId xmlns:a16="http://schemas.microsoft.com/office/drawing/2014/main" id="{2AF05859-DC84-8D30-1E5D-137767C5CE10}"/>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CA542648-5871-B09A-2BFE-8BCFFC6D29C1}"/>
              </a:ext>
            </a:extLst>
          </p:cNvPr>
          <p:cNvSpPr>
            <a:spLocks noGrp="1"/>
          </p:cNvSpPr>
          <p:nvPr>
            <p:ph type="sldNum" sz="quarter" idx="12"/>
          </p:nvPr>
        </p:nvSpPr>
        <p:spPr/>
        <p:txBody>
          <a:bodyPr/>
          <a:lstStyle/>
          <a:p>
            <a:fld id="{95DFF941-0BEE-4EEB-8D30-A5249F255EEA}" type="slidenum">
              <a:rPr lang="en-US" smtClean="0"/>
              <a:t>6</a:t>
            </a:fld>
            <a:endParaRPr lang="en-US" dirty="0"/>
          </a:p>
        </p:txBody>
      </p:sp>
      <p:sp>
        <p:nvSpPr>
          <p:cNvPr id="9" name="TextBox 8">
            <a:extLst>
              <a:ext uri="{FF2B5EF4-FFF2-40B4-BE49-F238E27FC236}">
                <a16:creationId xmlns:a16="http://schemas.microsoft.com/office/drawing/2014/main" id="{32BB4B95-F80E-B790-3583-5DE08AE24775}"/>
              </a:ext>
            </a:extLst>
          </p:cNvPr>
          <p:cNvSpPr txBox="1"/>
          <p:nvPr/>
        </p:nvSpPr>
        <p:spPr>
          <a:xfrm>
            <a:off x="582641" y="1648918"/>
            <a:ext cx="7932709" cy="2139047"/>
          </a:xfrm>
          <a:prstGeom prst="rect">
            <a:avLst/>
          </a:prstGeom>
          <a:noFill/>
        </p:spPr>
        <p:txBody>
          <a:bodyPr wrap="square" rtlCol="0">
            <a:spAutoFit/>
          </a:bodyPr>
          <a:lstStyle/>
          <a:p>
            <a:pPr marL="285750" indent="-285750">
              <a:buFont typeface="Wingdings" panose="05000000000000000000" pitchFamily="2" charset="2"/>
              <a:buChar char="q"/>
            </a:pPr>
            <a:r>
              <a:rPr lang="en-US" sz="1900" b="1" dirty="0">
                <a:latin typeface="Tenorite" panose="00000500000000000000" pitchFamily="2" charset="0"/>
              </a:rPr>
              <a:t>START Condition -</a:t>
            </a:r>
            <a:r>
              <a:rPr lang="en-US" sz="1900" b="0" i="0" dirty="0">
                <a:effectLst/>
                <a:latin typeface="Tenorite" panose="00000500000000000000" pitchFamily="2" charset="0"/>
              </a:rPr>
              <a:t>The SDA line switches from a high voltage level to a 				      low voltage level </a:t>
            </a:r>
            <a:r>
              <a:rPr lang="en-US" sz="1900" b="0" i="1" dirty="0">
                <a:effectLst/>
                <a:latin typeface="Tenorite" panose="00000500000000000000" pitchFamily="2" charset="0"/>
              </a:rPr>
              <a:t>before</a:t>
            </a:r>
            <a:r>
              <a:rPr lang="en-US" sz="1900" b="0" i="0" dirty="0">
                <a:effectLst/>
                <a:latin typeface="Tenorite" panose="00000500000000000000" pitchFamily="2" charset="0"/>
              </a:rPr>
              <a:t> the SCL line </a:t>
            </a:r>
            <a:r>
              <a:rPr lang="en-US" sz="1900" dirty="0">
                <a:latin typeface="Tenorite" panose="00000500000000000000" pitchFamily="2" charset="0"/>
              </a:rPr>
              <a:t>s</a:t>
            </a:r>
            <a:r>
              <a:rPr lang="en-US" sz="1900" b="0" i="0" dirty="0">
                <a:effectLst/>
                <a:latin typeface="Tenorite" panose="00000500000000000000" pitchFamily="2" charset="0"/>
              </a:rPr>
              <a:t>witches from 				      high to low.</a:t>
            </a:r>
            <a:r>
              <a:rPr lang="en-US" sz="1900" b="1" dirty="0">
                <a:latin typeface="Tenorite" panose="00000500000000000000" pitchFamily="2" charset="0"/>
              </a:rPr>
              <a:t> </a:t>
            </a:r>
            <a:br>
              <a:rPr lang="en-US" sz="1900" b="1" dirty="0">
                <a:latin typeface="Tenorite" panose="00000500000000000000" pitchFamily="2" charset="0"/>
              </a:rPr>
            </a:br>
            <a:endParaRPr lang="en-US" sz="1900" b="1" dirty="0">
              <a:latin typeface="Tenorite" panose="00000500000000000000" pitchFamily="2" charset="0"/>
            </a:endParaRPr>
          </a:p>
          <a:p>
            <a:pPr marL="285750" indent="-285750">
              <a:buFont typeface="Wingdings" panose="05000000000000000000" pitchFamily="2" charset="2"/>
              <a:buChar char="q"/>
            </a:pPr>
            <a:r>
              <a:rPr lang="en-US" sz="1900" b="1" dirty="0">
                <a:latin typeface="Tenorite" panose="00000500000000000000" pitchFamily="2" charset="0"/>
              </a:rPr>
              <a:t>STOP Condition - </a:t>
            </a:r>
            <a:r>
              <a:rPr lang="en-US" sz="1900" b="0" i="0" dirty="0">
                <a:effectLst/>
                <a:latin typeface="Tenorite" panose="00000500000000000000" pitchFamily="2" charset="0"/>
              </a:rPr>
              <a:t>The SDA line switches from a low voltage level to a 				     high voltage level </a:t>
            </a:r>
            <a:r>
              <a:rPr lang="en-US" sz="1900" b="0" i="1" dirty="0">
                <a:effectLst/>
                <a:latin typeface="Tenorite" panose="00000500000000000000" pitchFamily="2" charset="0"/>
              </a:rPr>
              <a:t>after</a:t>
            </a:r>
            <a:r>
              <a:rPr lang="en-US" sz="1900" b="0" i="0" dirty="0">
                <a:effectLst/>
                <a:latin typeface="Tenorite" panose="00000500000000000000" pitchFamily="2" charset="0"/>
              </a:rPr>
              <a:t> the SCL line switches from 				     low to high.</a:t>
            </a:r>
            <a:endParaRPr lang="en-US" sz="1900" b="1" dirty="0">
              <a:latin typeface="Tenorite" panose="00000500000000000000" pitchFamily="2" charset="0"/>
            </a:endParaRPr>
          </a:p>
        </p:txBody>
      </p:sp>
      <p:pic>
        <p:nvPicPr>
          <p:cNvPr id="11" name="Picture 10">
            <a:extLst>
              <a:ext uri="{FF2B5EF4-FFF2-40B4-BE49-F238E27FC236}">
                <a16:creationId xmlns:a16="http://schemas.microsoft.com/office/drawing/2014/main" id="{31F4F702-9AFA-EB0A-92B5-E4C53FB07DD3}"/>
              </a:ext>
            </a:extLst>
          </p:cNvPr>
          <p:cNvPicPr>
            <a:picLocks noChangeAspect="1"/>
          </p:cNvPicPr>
          <p:nvPr/>
        </p:nvPicPr>
        <p:blipFill>
          <a:blip r:embed="rId2"/>
          <a:stretch>
            <a:fillRect/>
          </a:stretch>
        </p:blipFill>
        <p:spPr>
          <a:xfrm>
            <a:off x="2381758" y="3736241"/>
            <a:ext cx="4380484" cy="2410097"/>
          </a:xfrm>
          <a:prstGeom prst="rect">
            <a:avLst/>
          </a:prstGeom>
        </p:spPr>
      </p:pic>
    </p:spTree>
    <p:extLst>
      <p:ext uri="{BB962C8B-B14F-4D97-AF65-F5344CB8AC3E}">
        <p14:creationId xmlns:p14="http://schemas.microsoft.com/office/powerpoint/2010/main" val="248337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0B3D4-421C-8DB5-F450-B1449D986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73245-0541-5EE7-F9DD-2DED7A42492E}"/>
              </a:ext>
            </a:extLst>
          </p:cNvPr>
          <p:cNvSpPr>
            <a:spLocks noGrp="1"/>
          </p:cNvSpPr>
          <p:nvPr>
            <p:ph type="title"/>
          </p:nvPr>
        </p:nvSpPr>
        <p:spPr/>
        <p:txBody>
          <a:bodyPr/>
          <a:lstStyle/>
          <a:p>
            <a:r>
              <a:rPr lang="en-US" dirty="0"/>
              <a:t>Timing Diagrams of I2C</a:t>
            </a:r>
          </a:p>
        </p:txBody>
      </p:sp>
      <p:sp>
        <p:nvSpPr>
          <p:cNvPr id="4" name="Footer Placeholder 3">
            <a:extLst>
              <a:ext uri="{FF2B5EF4-FFF2-40B4-BE49-F238E27FC236}">
                <a16:creationId xmlns:a16="http://schemas.microsoft.com/office/drawing/2014/main" id="{BC809ED7-5B5E-3200-7D96-F7BB3987D4A6}"/>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E9605307-198C-229B-BC4C-F0A1A2AE0409}"/>
              </a:ext>
            </a:extLst>
          </p:cNvPr>
          <p:cNvSpPr>
            <a:spLocks noGrp="1"/>
          </p:cNvSpPr>
          <p:nvPr>
            <p:ph type="sldNum" sz="quarter" idx="12"/>
          </p:nvPr>
        </p:nvSpPr>
        <p:spPr/>
        <p:txBody>
          <a:bodyPr/>
          <a:lstStyle/>
          <a:p>
            <a:fld id="{95DFF941-0BEE-4EEB-8D30-A5249F255EEA}" type="slidenum">
              <a:rPr lang="en-US" smtClean="0"/>
              <a:t>7</a:t>
            </a:fld>
            <a:endParaRPr lang="en-US" dirty="0"/>
          </a:p>
        </p:txBody>
      </p:sp>
      <p:pic>
        <p:nvPicPr>
          <p:cNvPr id="8" name="Picture 7" descr="A diagram of a data frame&#10;&#10;Description automatically generated">
            <a:extLst>
              <a:ext uri="{FF2B5EF4-FFF2-40B4-BE49-F238E27FC236}">
                <a16:creationId xmlns:a16="http://schemas.microsoft.com/office/drawing/2014/main" id="{3B5E1D2C-6CE8-F04F-7362-152A67D9A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2025805"/>
            <a:ext cx="4104325" cy="2585962"/>
          </a:xfrm>
          <a:prstGeom prst="rect">
            <a:avLst/>
          </a:prstGeom>
        </p:spPr>
      </p:pic>
      <p:pic>
        <p:nvPicPr>
          <p:cNvPr id="12" name="Picture 11" descr="A diagram of a bus&#10;&#10;Description automatically generated">
            <a:extLst>
              <a:ext uri="{FF2B5EF4-FFF2-40B4-BE49-F238E27FC236}">
                <a16:creationId xmlns:a16="http://schemas.microsoft.com/office/drawing/2014/main" id="{826AD391-3BD1-74A0-AE6E-099923E0C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42" y="2065029"/>
            <a:ext cx="4192147" cy="2507513"/>
          </a:xfrm>
          <a:prstGeom prst="rect">
            <a:avLst/>
          </a:prstGeom>
        </p:spPr>
      </p:pic>
    </p:spTree>
    <p:extLst>
      <p:ext uri="{BB962C8B-B14F-4D97-AF65-F5344CB8AC3E}">
        <p14:creationId xmlns:p14="http://schemas.microsoft.com/office/powerpoint/2010/main" val="195824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64CB5-9443-E01C-3EB1-2F42C0CCE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E071C-C5A7-917E-2E7D-632E97D84B9A}"/>
              </a:ext>
            </a:extLst>
          </p:cNvPr>
          <p:cNvSpPr>
            <a:spLocks noGrp="1"/>
          </p:cNvSpPr>
          <p:nvPr>
            <p:ph type="title"/>
          </p:nvPr>
        </p:nvSpPr>
        <p:spPr/>
        <p:txBody>
          <a:bodyPr/>
          <a:lstStyle/>
          <a:p>
            <a:r>
              <a:rPr lang="en-US" dirty="0"/>
              <a:t>Timing Diagrams of I2C</a:t>
            </a:r>
          </a:p>
        </p:txBody>
      </p:sp>
      <p:sp>
        <p:nvSpPr>
          <p:cNvPr id="4" name="Footer Placeholder 3">
            <a:extLst>
              <a:ext uri="{FF2B5EF4-FFF2-40B4-BE49-F238E27FC236}">
                <a16:creationId xmlns:a16="http://schemas.microsoft.com/office/drawing/2014/main" id="{BD34D164-B7CD-A315-0560-EFBD088B4BDE}"/>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1966B2FD-DF0B-8CB2-4326-762D6E5DC052}"/>
              </a:ext>
            </a:extLst>
          </p:cNvPr>
          <p:cNvSpPr>
            <a:spLocks noGrp="1"/>
          </p:cNvSpPr>
          <p:nvPr>
            <p:ph type="sldNum" sz="quarter" idx="12"/>
          </p:nvPr>
        </p:nvSpPr>
        <p:spPr/>
        <p:txBody>
          <a:bodyPr/>
          <a:lstStyle/>
          <a:p>
            <a:fld id="{95DFF941-0BEE-4EEB-8D30-A5249F255EEA}" type="slidenum">
              <a:rPr lang="en-US" smtClean="0"/>
              <a:t>8</a:t>
            </a:fld>
            <a:endParaRPr lang="en-US" dirty="0"/>
          </a:p>
        </p:txBody>
      </p:sp>
      <p:pic>
        <p:nvPicPr>
          <p:cNvPr id="6" name="Picture 5" descr="A diagram of a cross&#10;&#10;Description automatically generated with medium confidence">
            <a:extLst>
              <a:ext uri="{FF2B5EF4-FFF2-40B4-BE49-F238E27FC236}">
                <a16:creationId xmlns:a16="http://schemas.microsoft.com/office/drawing/2014/main" id="{35B2260C-5206-BF03-BADF-09F63DC12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43634"/>
            <a:ext cx="9144000" cy="1898084"/>
          </a:xfrm>
          <a:prstGeom prst="rect">
            <a:avLst/>
          </a:prstGeom>
        </p:spPr>
      </p:pic>
      <p:pic>
        <p:nvPicPr>
          <p:cNvPr id="14" name="Picture 13" descr="A diagram of a diagram&#10;&#10;Description automatically generated with medium confidence">
            <a:extLst>
              <a:ext uri="{FF2B5EF4-FFF2-40B4-BE49-F238E27FC236}">
                <a16:creationId xmlns:a16="http://schemas.microsoft.com/office/drawing/2014/main" id="{5C8B923F-E384-61CF-451B-7C510489C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04952"/>
            <a:ext cx="9144000" cy="1724048"/>
          </a:xfrm>
          <a:prstGeom prst="rect">
            <a:avLst/>
          </a:prstGeom>
        </p:spPr>
      </p:pic>
    </p:spTree>
    <p:extLst>
      <p:ext uri="{BB962C8B-B14F-4D97-AF65-F5344CB8AC3E}">
        <p14:creationId xmlns:p14="http://schemas.microsoft.com/office/powerpoint/2010/main" val="302133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3EFF9-4713-6ECC-0DE3-D902529B9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94F4E-F07E-28A8-987E-37D98A849DE4}"/>
              </a:ext>
            </a:extLst>
          </p:cNvPr>
          <p:cNvSpPr>
            <a:spLocks noGrp="1"/>
          </p:cNvSpPr>
          <p:nvPr>
            <p:ph type="title"/>
          </p:nvPr>
        </p:nvSpPr>
        <p:spPr/>
        <p:txBody>
          <a:bodyPr/>
          <a:lstStyle/>
          <a:p>
            <a:r>
              <a:rPr lang="en-US" dirty="0"/>
              <a:t>Block Diagram</a:t>
            </a:r>
          </a:p>
        </p:txBody>
      </p:sp>
      <p:sp>
        <p:nvSpPr>
          <p:cNvPr id="4" name="Footer Placeholder 3">
            <a:extLst>
              <a:ext uri="{FF2B5EF4-FFF2-40B4-BE49-F238E27FC236}">
                <a16:creationId xmlns:a16="http://schemas.microsoft.com/office/drawing/2014/main" id="{D8962559-26DA-E828-DABD-3ACE36222764}"/>
              </a:ext>
            </a:extLst>
          </p:cNvPr>
          <p:cNvSpPr>
            <a:spLocks noGrp="1"/>
          </p:cNvSpPr>
          <p:nvPr>
            <p:ph type="ftr" sz="quarter" idx="11"/>
          </p:nvPr>
        </p:nvSpPr>
        <p:spPr/>
        <p:txBody>
          <a:bodyPr/>
          <a:lstStyle/>
          <a:p>
            <a:r>
              <a:rPr lang="en-US" dirty="0"/>
              <a:t>ECE-560: Assertion Based Verification – </a:t>
            </a:r>
            <a:r>
              <a:rPr lang="en-US" dirty="0">
                <a:solidFill>
                  <a:srgbClr val="140AE2"/>
                </a:solidFill>
              </a:rPr>
              <a:t>Venkatesh Patil</a:t>
            </a:r>
          </a:p>
        </p:txBody>
      </p:sp>
      <p:sp>
        <p:nvSpPr>
          <p:cNvPr id="5" name="Slide Number Placeholder 4">
            <a:extLst>
              <a:ext uri="{FF2B5EF4-FFF2-40B4-BE49-F238E27FC236}">
                <a16:creationId xmlns:a16="http://schemas.microsoft.com/office/drawing/2014/main" id="{48306BF8-A15C-092F-D0F8-4C649A724175}"/>
              </a:ext>
            </a:extLst>
          </p:cNvPr>
          <p:cNvSpPr>
            <a:spLocks noGrp="1"/>
          </p:cNvSpPr>
          <p:nvPr>
            <p:ph type="sldNum" sz="quarter" idx="12"/>
          </p:nvPr>
        </p:nvSpPr>
        <p:spPr/>
        <p:txBody>
          <a:bodyPr/>
          <a:lstStyle/>
          <a:p>
            <a:fld id="{95DFF941-0BEE-4EEB-8D30-A5249F255EEA}" type="slidenum">
              <a:rPr lang="en-US" smtClean="0"/>
              <a:t>9</a:t>
            </a:fld>
            <a:endParaRPr lang="en-US" dirty="0"/>
          </a:p>
        </p:txBody>
      </p:sp>
      <p:sp>
        <p:nvSpPr>
          <p:cNvPr id="6" name="Content Placeholder 5">
            <a:extLst>
              <a:ext uri="{FF2B5EF4-FFF2-40B4-BE49-F238E27FC236}">
                <a16:creationId xmlns:a16="http://schemas.microsoft.com/office/drawing/2014/main" id="{0DDE9D20-5B2E-CDE0-B1AE-4CF52469BE5B}"/>
              </a:ext>
            </a:extLst>
          </p:cNvPr>
          <p:cNvSpPr>
            <a:spLocks noGrp="1"/>
          </p:cNvSpPr>
          <p:nvPr>
            <p:ph idx="1"/>
          </p:nvPr>
        </p:nvSpPr>
        <p:spPr/>
        <p:txBody>
          <a:bodyPr/>
          <a:lstStyle/>
          <a:p>
            <a:pPr marL="0" indent="0">
              <a:buNone/>
            </a:pPr>
            <a:endParaRPr lang="en-US" dirty="0"/>
          </a:p>
          <a:p>
            <a:pPr marL="342900" lvl="1" indent="0">
              <a:buNone/>
            </a:pPr>
            <a:endParaRPr lang="en-US" dirty="0"/>
          </a:p>
        </p:txBody>
      </p:sp>
      <p:pic>
        <p:nvPicPr>
          <p:cNvPr id="7" name="Picture 6" descr="A diagram of a computer program&#10;&#10;Description automatically generated">
            <a:extLst>
              <a:ext uri="{FF2B5EF4-FFF2-40B4-BE49-F238E27FC236}">
                <a16:creationId xmlns:a16="http://schemas.microsoft.com/office/drawing/2014/main" id="{1D95DDBA-2F21-69F9-2F74-81344F75B0D8}"/>
              </a:ext>
            </a:extLst>
          </p:cNvPr>
          <p:cNvPicPr>
            <a:picLocks noChangeAspect="1"/>
          </p:cNvPicPr>
          <p:nvPr/>
        </p:nvPicPr>
        <p:blipFill>
          <a:blip r:embed="rId2">
            <a:extLst>
              <a:ext uri="{28A0092B-C50C-407E-A947-70E740481C1C}">
                <a14:useLocalDpi xmlns:a14="http://schemas.microsoft.com/office/drawing/2010/main" val="0"/>
              </a:ext>
            </a:extLst>
          </a:blip>
          <a:srcRect l="811" t="1641"/>
          <a:stretch/>
        </p:blipFill>
        <p:spPr>
          <a:xfrm>
            <a:off x="549759" y="1549579"/>
            <a:ext cx="8044482" cy="4505873"/>
          </a:xfrm>
          <a:prstGeom prst="rect">
            <a:avLst/>
          </a:prstGeom>
        </p:spPr>
      </p:pic>
    </p:spTree>
    <p:extLst>
      <p:ext uri="{BB962C8B-B14F-4D97-AF65-F5344CB8AC3E}">
        <p14:creationId xmlns:p14="http://schemas.microsoft.com/office/powerpoint/2010/main" val="1495033449"/>
      </p:ext>
    </p:extLst>
  </p:cSld>
  <p:clrMapOvr>
    <a:masterClrMapping/>
  </p:clrMapOvr>
</p:sld>
</file>

<file path=ppt/theme/theme1.xml><?xml version="1.0" encoding="utf-8"?>
<a:theme xmlns:a="http://schemas.openxmlformats.org/drawingml/2006/main" name="ECE-560-ABV">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ECE-560-ABV" id="{5F6BDE1B-B1F8-40EA-8AE1-74DAC1BBB0F2}" vid="{64B7002D-E3E2-4604-9D48-5145487FDF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ECE-560-ABV</Template>
  <TotalTime>5235</TotalTime>
  <Words>1563</Words>
  <Application>Microsoft Office PowerPoint</Application>
  <PresentationFormat>On-screen Show (4:3)</PresentationFormat>
  <Paragraphs>192</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Calibri</vt:lpstr>
      <vt:lpstr>Courier New</vt:lpstr>
      <vt:lpstr>Tenorite</vt:lpstr>
      <vt:lpstr>Wingdings</vt:lpstr>
      <vt:lpstr>ECE-560-ABV</vt:lpstr>
      <vt:lpstr>ECE 560 Assertion Based Verification</vt:lpstr>
      <vt:lpstr>Contents</vt:lpstr>
      <vt:lpstr>Introduction</vt:lpstr>
      <vt:lpstr>I2C Communication Protocol</vt:lpstr>
      <vt:lpstr>Bit Field Mapping for I2C</vt:lpstr>
      <vt:lpstr>START and STOP conditions in I2C</vt:lpstr>
      <vt:lpstr>Timing Diagrams of I2C</vt:lpstr>
      <vt:lpstr>Timing Diagrams of I2C</vt:lpstr>
      <vt:lpstr>Block Diagram</vt:lpstr>
      <vt:lpstr>Block Diagram</vt:lpstr>
      <vt:lpstr>Dynamic Simulation Results </vt:lpstr>
      <vt:lpstr>Dynamic Simulation Results </vt:lpstr>
      <vt:lpstr>Formal Verification with AEP app</vt:lpstr>
      <vt:lpstr>Formal Verification with AEP app </vt:lpstr>
      <vt:lpstr>Formal Verification with FXP app </vt:lpstr>
      <vt:lpstr>Assertions for I2C master </vt:lpstr>
      <vt:lpstr>Assertions for I2C slave </vt:lpstr>
      <vt:lpstr>Assumptions for I2C Master and Slave </vt:lpstr>
      <vt:lpstr>Assertions for I2C Master and Slave </vt:lpstr>
      <vt:lpstr>Bug injection and its root cause</vt:lpstr>
      <vt:lpstr>Bug injection and its root cause</vt:lpstr>
      <vt:lpstr>Challenges</vt:lpstr>
      <vt:lpstr>Contribution of Team Members &amp; Conclusion</vt:lpstr>
      <vt:lpstr>References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Patil</dc:creator>
  <cp:lastModifiedBy>Nivedita Boyina</cp:lastModifiedBy>
  <cp:revision>75</cp:revision>
  <dcterms:created xsi:type="dcterms:W3CDTF">2024-06-08T17:12:02Z</dcterms:created>
  <dcterms:modified xsi:type="dcterms:W3CDTF">2024-12-07T07:56:19Z</dcterms:modified>
</cp:coreProperties>
</file>