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42e31b9e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42e31b9e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c52a2e8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c52a2e8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c52a2e8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c52a2e8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6005476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6005476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42e31b9e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42e31b9e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2e31b9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42e31b9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2e31b9e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42e31b9e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ThanhVi Dang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</a:t>
            </a:r>
            <a:r>
              <a:rPr lang="en">
                <a:solidFill>
                  <a:schemeClr val="accent2"/>
                </a:solidFill>
              </a:rPr>
              <a:t>CHAINING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[COVID-19 DIAGNOSIS]</a:t>
            </a:r>
            <a:endParaRPr sz="25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ctrTitle"/>
          </p:nvPr>
        </p:nvSpPr>
        <p:spPr>
          <a:xfrm>
            <a:off x="4472356" y="1405566"/>
            <a:ext cx="2655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Further Research </a:t>
            </a:r>
            <a:endParaRPr sz="2300"/>
          </a:p>
        </p:txBody>
      </p:sp>
      <p:sp>
        <p:nvSpPr>
          <p:cNvPr id="539" name="Google Shape;539;p32"/>
          <p:cNvSpPr txBox="1"/>
          <p:nvPr>
            <p:ph idx="1" type="subTitle"/>
          </p:nvPr>
        </p:nvSpPr>
        <p:spPr>
          <a:xfrm>
            <a:off x="4472350" y="1982112"/>
            <a:ext cx="3039300" cy="21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Model performs on larger and more diverse dataset.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Incorporating in more advanced ML model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Refine rule-base system by adding other factor (vaccination status, etc.) </a:t>
            </a:r>
            <a:endParaRPr/>
          </a:p>
        </p:txBody>
      </p:sp>
      <p:sp>
        <p:nvSpPr>
          <p:cNvPr id="540" name="Google Shape;540;p32"/>
          <p:cNvSpPr txBox="1"/>
          <p:nvPr>
            <p:ph idx="2" type="ctrTitle"/>
          </p:nvPr>
        </p:nvSpPr>
        <p:spPr>
          <a:xfrm>
            <a:off x="1078925" y="1405567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41" name="Google Shape;541;p32"/>
          <p:cNvSpPr txBox="1"/>
          <p:nvPr>
            <p:ph idx="3" type="subTitle"/>
          </p:nvPr>
        </p:nvSpPr>
        <p:spPr>
          <a:xfrm>
            <a:off x="1078925" y="1982111"/>
            <a:ext cx="30393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May not be representative of the entire population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Limited rule-based system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Does not take into account of false positive cases </a:t>
            </a:r>
            <a:endParaRPr/>
          </a:p>
        </p:txBody>
      </p:sp>
      <p:sp>
        <p:nvSpPr>
          <p:cNvPr id="542" name="Google Shape;542;p32"/>
          <p:cNvSpPr txBox="1"/>
          <p:nvPr>
            <p:ph idx="4" type="ctrTitle"/>
          </p:nvPr>
        </p:nvSpPr>
        <p:spPr>
          <a:xfrm>
            <a:off x="618825" y="411675"/>
            <a:ext cx="631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Limitations and Further Research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604750" y="1025750"/>
            <a:ext cx="38328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 System Domain of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Inference engine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of reasoning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up </a:t>
            </a:r>
            <a:r>
              <a:rPr lang="en"/>
              <a:t>approach </a:t>
            </a:r>
            <a:endParaRPr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 flipH="1">
            <a:off x="409175" y="334800"/>
            <a:ext cx="35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</a:t>
            </a:r>
            <a:endParaRPr/>
          </a:p>
        </p:txBody>
      </p:sp>
      <p:pic>
        <p:nvPicPr>
          <p:cNvPr id="463" name="Google Shape;4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13" y="2654900"/>
            <a:ext cx="4896574" cy="15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	</a:t>
            </a:r>
            <a:endParaRPr/>
          </a:p>
        </p:txBody>
      </p:sp>
      <p:sp>
        <p:nvSpPr>
          <p:cNvPr id="469" name="Google Shape;469;p25"/>
          <p:cNvSpPr txBox="1"/>
          <p:nvPr>
            <p:ph type="ctrTitle"/>
          </p:nvPr>
        </p:nvSpPr>
        <p:spPr>
          <a:xfrm>
            <a:off x="938261" y="1636975"/>
            <a:ext cx="322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diagnosis</a:t>
            </a:r>
            <a:endParaRPr/>
          </a:p>
        </p:txBody>
      </p:sp>
      <p:sp>
        <p:nvSpPr>
          <p:cNvPr id="470" name="Google Shape;470;p25"/>
          <p:cNvSpPr txBox="1"/>
          <p:nvPr>
            <p:ph idx="1" type="subTitle"/>
          </p:nvPr>
        </p:nvSpPr>
        <p:spPr>
          <a:xfrm>
            <a:off x="938309" y="212504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/>
              <a:t>Challenging to keep knowledge base up-to-date.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/>
              <a:t>Various opinions/significance of symptoms</a:t>
            </a:r>
            <a:endParaRPr/>
          </a:p>
        </p:txBody>
      </p:sp>
      <p:sp>
        <p:nvSpPr>
          <p:cNvPr id="471" name="Google Shape;471;p25"/>
          <p:cNvSpPr txBox="1"/>
          <p:nvPr>
            <p:ph idx="2" type="ctrTitle"/>
          </p:nvPr>
        </p:nvSpPr>
        <p:spPr>
          <a:xfrm>
            <a:off x="4884475" y="1636975"/>
            <a:ext cx="322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of diagnosis</a:t>
            </a:r>
            <a:endParaRPr/>
          </a:p>
        </p:txBody>
      </p:sp>
      <p:sp>
        <p:nvSpPr>
          <p:cNvPr id="472" name="Google Shape;472;p25"/>
          <p:cNvSpPr txBox="1"/>
          <p:nvPr>
            <p:ph idx="3" type="subTitle"/>
          </p:nvPr>
        </p:nvSpPr>
        <p:spPr>
          <a:xfrm>
            <a:off x="5367829" y="220124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/>
              <a:t>Overdiagnosis/misdiagnosis</a:t>
            </a:r>
            <a:endParaRPr/>
          </a:p>
          <a:p>
            <a:pPr indent="-292100" lvl="0" marL="45720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/>
              <a:t>Lack of understanding in patients’ medical history</a:t>
            </a:r>
            <a:endParaRPr/>
          </a:p>
          <a:p>
            <a:pPr indent="-292100" lvl="0" marL="45720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/>
              <a:t>The need for speed and reliability </a:t>
            </a:r>
            <a:endParaRPr/>
          </a:p>
        </p:txBody>
      </p:sp>
      <p:grpSp>
        <p:nvGrpSpPr>
          <p:cNvPr id="473" name="Google Shape;473;p25"/>
          <p:cNvGrpSpPr/>
          <p:nvPr/>
        </p:nvGrpSpPr>
        <p:grpSpPr>
          <a:xfrm>
            <a:off x="3450512" y="4011318"/>
            <a:ext cx="2254915" cy="186807"/>
            <a:chOff x="4394058" y="2784621"/>
            <a:chExt cx="1184491" cy="98128"/>
          </a:xfrm>
        </p:grpSpPr>
        <p:sp>
          <p:nvSpPr>
            <p:cNvPr id="474" name="Google Shape;474;p25"/>
            <p:cNvSpPr/>
            <p:nvPr/>
          </p:nvSpPr>
          <p:spPr>
            <a:xfrm>
              <a:off x="4960455" y="2784621"/>
              <a:ext cx="618094" cy="98124"/>
            </a:xfrm>
            <a:custGeom>
              <a:rect b="b" l="l" r="r" t="t"/>
              <a:pathLst>
                <a:path extrusionOk="0" h="6286" w="39596">
                  <a:moveTo>
                    <a:pt x="0" y="0"/>
                  </a:moveTo>
                  <a:lnTo>
                    <a:pt x="0" y="6285"/>
                  </a:lnTo>
                  <a:lnTo>
                    <a:pt x="39596" y="6285"/>
                  </a:lnTo>
                  <a:lnTo>
                    <a:pt x="39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394058" y="2784624"/>
              <a:ext cx="569793" cy="98124"/>
            </a:xfrm>
            <a:custGeom>
              <a:rect b="b" l="l" r="r" t="t"/>
              <a:pathLst>
                <a:path extrusionOk="0" h="6286" w="33089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5"/>
          <p:cNvSpPr txBox="1"/>
          <p:nvPr>
            <p:ph idx="4" type="ctrTitle"/>
          </p:nvPr>
        </p:nvSpPr>
        <p:spPr>
          <a:xfrm>
            <a:off x="626400" y="697175"/>
            <a:ext cx="487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Limitations relating to Covid-19 </a:t>
            </a:r>
            <a:r>
              <a:rPr lang="en" sz="2000"/>
              <a:t>Diagnosis</a:t>
            </a:r>
            <a:r>
              <a:rPr lang="en" sz="2000"/>
              <a:t>: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200675" y="1961050"/>
            <a:ext cx="55761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project aims to use the application of </a:t>
            </a:r>
            <a:r>
              <a:rPr b="1" lang="en" sz="2200"/>
              <a:t>forward chaining </a:t>
            </a:r>
            <a:r>
              <a:rPr lang="en" sz="2200"/>
              <a:t>(</a:t>
            </a:r>
            <a:r>
              <a:rPr lang="en" sz="2200"/>
              <a:t>and Random Forest) to identify potential Covid-19 positive cases based on patient’s reported input on symptoms, health preconditions, and exposure risks. </a:t>
            </a:r>
            <a:endParaRPr sz="2200"/>
          </a:p>
        </p:txBody>
      </p:sp>
      <p:sp>
        <p:nvSpPr>
          <p:cNvPr id="482" name="Google Shape;482;p26"/>
          <p:cNvSpPr txBox="1"/>
          <p:nvPr>
            <p:ph idx="4294967295" type="ctrTitle"/>
          </p:nvPr>
        </p:nvSpPr>
        <p:spPr>
          <a:xfrm>
            <a:off x="695025" y="411675"/>
            <a:ext cx="6153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	</a:t>
            </a:r>
            <a:endParaRPr sz="3000"/>
          </a:p>
        </p:txBody>
      </p:sp>
      <p:sp>
        <p:nvSpPr>
          <p:cNvPr id="483" name="Google Shape;483;p26"/>
          <p:cNvSpPr txBox="1"/>
          <p:nvPr/>
        </p:nvSpPr>
        <p:spPr>
          <a:xfrm>
            <a:off x="734775" y="9894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How to improve and enhance the accuracy and efficiency of COVID-19 Diagnosis Using Forward Chaining? </a:t>
            </a:r>
            <a:endParaRPr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FLOWCHART</a:t>
            </a:r>
            <a:endParaRPr sz="3000"/>
          </a:p>
        </p:txBody>
      </p:sp>
      <p:sp>
        <p:nvSpPr>
          <p:cNvPr id="489" name="Google Shape;489;p27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Google Shape;491;p27"/>
          <p:cNvPicPr preferRelativeResize="0"/>
          <p:nvPr/>
        </p:nvPicPr>
        <p:blipFill rotWithShape="1">
          <a:blip r:embed="rId3">
            <a:alphaModFix/>
          </a:blip>
          <a:srcRect b="8399" l="0" r="0" t="0"/>
          <a:stretch/>
        </p:blipFill>
        <p:spPr>
          <a:xfrm>
            <a:off x="466500" y="1044075"/>
            <a:ext cx="8321101" cy="339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type="ctrTitle"/>
          </p:nvPr>
        </p:nvSpPr>
        <p:spPr>
          <a:xfrm>
            <a:off x="618825" y="919500"/>
            <a:ext cx="8054700" cy="4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"Symptoms and COVID Presence (May 2020)" (Kaggle) - </a:t>
            </a:r>
            <a:r>
              <a:rPr lang="en" sz="1300"/>
              <a:t>5,435 observations and 21 variables </a:t>
            </a:r>
            <a:endParaRPr sz="1300"/>
          </a:p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501" name="Google Shape;501;p28"/>
          <p:cNvPicPr preferRelativeResize="0"/>
          <p:nvPr/>
        </p:nvPicPr>
        <p:blipFill rotWithShape="1">
          <a:blip r:embed="rId3">
            <a:alphaModFix/>
          </a:blip>
          <a:srcRect b="0" l="1545" r="0" t="3558"/>
          <a:stretch/>
        </p:blipFill>
        <p:spPr>
          <a:xfrm>
            <a:off x="257813" y="1329300"/>
            <a:ext cx="8628375" cy="35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 txBox="1"/>
          <p:nvPr>
            <p:ph idx="4" type="ctrTitle"/>
          </p:nvPr>
        </p:nvSpPr>
        <p:spPr>
          <a:xfrm>
            <a:off x="264900" y="2241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 </a:t>
            </a:r>
            <a:endParaRPr/>
          </a:p>
        </p:txBody>
      </p:sp>
      <p:pic>
        <p:nvPicPr>
          <p:cNvPr id="511" name="Google Shape;511;p29"/>
          <p:cNvPicPr preferRelativeResize="0"/>
          <p:nvPr/>
        </p:nvPicPr>
        <p:blipFill rotWithShape="1">
          <a:blip r:embed="rId3">
            <a:alphaModFix/>
          </a:blip>
          <a:srcRect b="0" l="0" r="0" t="9198"/>
          <a:stretch/>
        </p:blipFill>
        <p:spPr>
          <a:xfrm>
            <a:off x="6158825" y="224150"/>
            <a:ext cx="2778376" cy="20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76" y="942275"/>
            <a:ext cx="5772325" cy="39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>
            <p:ph type="ctrTitle"/>
          </p:nvPr>
        </p:nvSpPr>
        <p:spPr>
          <a:xfrm>
            <a:off x="628662" y="718125"/>
            <a:ext cx="7886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Random Forest, Logistic Regression, Support Vector Machine, and Naive Bayes</a:t>
            </a:r>
            <a:endParaRPr sz="1900"/>
          </a:p>
        </p:txBody>
      </p:sp>
      <p:sp>
        <p:nvSpPr>
          <p:cNvPr id="518" name="Google Shape;518;p30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</a:t>
            </a:r>
            <a:endParaRPr/>
          </a:p>
        </p:txBody>
      </p:sp>
      <p:pic>
        <p:nvPicPr>
          <p:cNvPr id="522" name="Google Shape;5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25" y="1786528"/>
            <a:ext cx="4854950" cy="19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 Results</a:t>
            </a:r>
            <a:endParaRPr/>
          </a:p>
        </p:txBody>
      </p:sp>
      <p:pic>
        <p:nvPicPr>
          <p:cNvPr id="532" name="Google Shape;5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00" y="989475"/>
            <a:ext cx="4001975" cy="226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750" y="2630750"/>
            <a:ext cx="4348300" cy="24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